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notesMasterIdLst>
    <p:notesMasterId r:id="rId31"/>
  </p:notesMasterIdLst>
  <p:handoutMasterIdLst>
    <p:handoutMasterId r:id="rId32"/>
  </p:handoutMasterIdLst>
  <p:sldIdLst>
    <p:sldId id="674" r:id="rId2"/>
    <p:sldId id="658" r:id="rId3"/>
    <p:sldId id="659" r:id="rId4"/>
    <p:sldId id="660" r:id="rId5"/>
    <p:sldId id="676" r:id="rId6"/>
    <p:sldId id="661" r:id="rId7"/>
    <p:sldId id="625" r:id="rId8"/>
    <p:sldId id="666" r:id="rId9"/>
    <p:sldId id="667" r:id="rId10"/>
    <p:sldId id="680" r:id="rId11"/>
    <p:sldId id="636" r:id="rId12"/>
    <p:sldId id="682" r:id="rId13"/>
    <p:sldId id="681" r:id="rId14"/>
    <p:sldId id="683" r:id="rId15"/>
    <p:sldId id="668" r:id="rId16"/>
    <p:sldId id="637" r:id="rId17"/>
    <p:sldId id="645" r:id="rId18"/>
    <p:sldId id="646" r:id="rId19"/>
    <p:sldId id="650" r:id="rId20"/>
    <p:sldId id="651" r:id="rId21"/>
    <p:sldId id="648" r:id="rId22"/>
    <p:sldId id="673" r:id="rId23"/>
    <p:sldId id="647" r:id="rId24"/>
    <p:sldId id="687" r:id="rId25"/>
    <p:sldId id="669" r:id="rId26"/>
    <p:sldId id="670" r:id="rId27"/>
    <p:sldId id="653" r:id="rId28"/>
    <p:sldId id="671" r:id="rId29"/>
    <p:sldId id="652"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AEAEA"/>
    <a:srgbClr val="DDDDDD"/>
    <a:srgbClr val="E8961E"/>
    <a:srgbClr val="ED7D15"/>
    <a:srgbClr val="F6B0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40" autoAdjust="0"/>
    <p:restoredTop sz="93451" autoAdjust="0"/>
  </p:normalViewPr>
  <p:slideViewPr>
    <p:cSldViewPr snapToGrid="0" snapToObjects="1">
      <p:cViewPr>
        <p:scale>
          <a:sx n="120" d="100"/>
          <a:sy n="120" d="100"/>
        </p:scale>
        <p:origin x="-1448" y="-5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notesMaster" Target="notesMasters/notesMaster1.xml"/><Relationship Id="rId32" Type="http://schemas.openxmlformats.org/officeDocument/2006/relationships/handoutMaster" Target="handoutMasters/handout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156B7C1-BB82-2C46-BA0C-D02FAD3BA38A}" type="datetimeFigureOut">
              <a:rPr lang="en-US" smtClean="0"/>
              <a:t>3/15/16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BB02150-0436-8C46-AF55-6470FB23F6A5}" type="slidenum">
              <a:rPr lang="en-US" smtClean="0"/>
              <a:t>‹#›</a:t>
            </a:fld>
            <a:endParaRPr lang="en-US"/>
          </a:p>
        </p:txBody>
      </p:sp>
    </p:spTree>
    <p:extLst>
      <p:ext uri="{BB962C8B-B14F-4D97-AF65-F5344CB8AC3E}">
        <p14:creationId xmlns:p14="http://schemas.microsoft.com/office/powerpoint/2010/main" val="270926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CF14D-2CD2-6A4A-8281-4ADC4B36E4DD}" type="datetimeFigureOut">
              <a:rPr lang="en-US" smtClean="0"/>
              <a:t>3/15/16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8BC009-2ADF-2041-BCE7-F37E35972E70}" type="slidenum">
              <a:rPr lang="en-US" smtClean="0"/>
              <a:t>‹#›</a:t>
            </a:fld>
            <a:endParaRPr lang="en-US"/>
          </a:p>
        </p:txBody>
      </p:sp>
    </p:spTree>
    <p:extLst>
      <p:ext uri="{BB962C8B-B14F-4D97-AF65-F5344CB8AC3E}">
        <p14:creationId xmlns:p14="http://schemas.microsoft.com/office/powerpoint/2010/main" val="47777256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a:t>
            </a:fld>
            <a:endParaRPr lang="en-US"/>
          </a:p>
        </p:txBody>
      </p:sp>
    </p:spTree>
    <p:extLst>
      <p:ext uri="{BB962C8B-B14F-4D97-AF65-F5344CB8AC3E}">
        <p14:creationId xmlns:p14="http://schemas.microsoft.com/office/powerpoint/2010/main" val="664665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8BC009-2ADF-2041-BCE7-F37E35972E70}" type="slidenum">
              <a:rPr lang="en-US" smtClean="0"/>
              <a:t>10</a:t>
            </a:fld>
            <a:endParaRPr lang="en-US"/>
          </a:p>
        </p:txBody>
      </p:sp>
    </p:spTree>
    <p:extLst>
      <p:ext uri="{BB962C8B-B14F-4D97-AF65-F5344CB8AC3E}">
        <p14:creationId xmlns:p14="http://schemas.microsoft.com/office/powerpoint/2010/main" val="263178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11</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12</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13</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14</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C8BC009-2ADF-2041-BCE7-F37E35972E70}" type="slidenum">
              <a:rPr lang="en-US" smtClean="0"/>
              <a:t>15</a:t>
            </a:fld>
            <a:endParaRPr lang="en-US"/>
          </a:p>
        </p:txBody>
      </p:sp>
    </p:spTree>
    <p:extLst>
      <p:ext uri="{BB962C8B-B14F-4D97-AF65-F5344CB8AC3E}">
        <p14:creationId xmlns:p14="http://schemas.microsoft.com/office/powerpoint/2010/main" val="263178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16</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17</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18</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19</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latin typeface="Franklin Gothic Book" charset="0"/>
            </a:endParaRPr>
          </a:p>
        </p:txBody>
      </p:sp>
      <p:sp>
        <p:nvSpPr>
          <p:cNvPr id="4" name="Slide Number Placeholder 3"/>
          <p:cNvSpPr>
            <a:spLocks noGrp="1"/>
          </p:cNvSpPr>
          <p:nvPr>
            <p:ph type="sldNum" sz="quarter" idx="10"/>
          </p:nvPr>
        </p:nvSpPr>
        <p:spPr/>
        <p:txBody>
          <a:bodyPr/>
          <a:lstStyle/>
          <a:p>
            <a:fld id="{6C8BC009-2ADF-2041-BCE7-F37E35972E70}" type="slidenum">
              <a:rPr lang="en-US" smtClean="0"/>
              <a:t>2</a:t>
            </a:fld>
            <a:endParaRPr lang="en-US"/>
          </a:p>
        </p:txBody>
      </p:sp>
    </p:spTree>
    <p:extLst>
      <p:ext uri="{BB962C8B-B14F-4D97-AF65-F5344CB8AC3E}">
        <p14:creationId xmlns:p14="http://schemas.microsoft.com/office/powerpoint/2010/main" val="4067434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20</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21</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22</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23</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24</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25</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Spatial autocorrelation is a descriptive statistic for spatially referenced attributed data.</a:t>
            </a:r>
          </a:p>
          <a:p>
            <a:r>
              <a:rPr lang="en-US" dirty="0" smtClean="0"/>
              <a:t>Many statistical test and models are based on the assumption that each observation in a set of measurements is distributed independently of the others. </a:t>
            </a:r>
          </a:p>
          <a:p>
            <a:r>
              <a:rPr lang="en-US" dirty="0" smtClean="0"/>
              <a:t>This common assumption is frequently untrue for spatial data.</a:t>
            </a:r>
          </a:p>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26</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smtClean="0"/>
              <a:t>Spatial lagged means of smoking uptake rates (right figure)</a:t>
            </a:r>
          </a:p>
          <a:p>
            <a:pPr lvl="1"/>
            <a:r>
              <a:rPr lang="en-US" dirty="0" smtClean="0"/>
              <a:t>The lagged mean is a weighted combination of values of the neighbors.</a:t>
            </a:r>
          </a:p>
          <a:p>
            <a:pPr lvl="1"/>
            <a:endParaRPr lang="en-US" dirty="0" smtClean="0"/>
          </a:p>
          <a:p>
            <a:pPr lvl="1"/>
            <a:r>
              <a:rPr lang="en-US" dirty="0" smtClean="0"/>
              <a:t>When nearby polygons tend to have similar </a:t>
            </a:r>
            <a:r>
              <a:rPr lang="en-US" dirty="0" err="1" smtClean="0"/>
              <a:t>Z_i</a:t>
            </a:r>
            <a:r>
              <a:rPr lang="en-US" dirty="0" smtClean="0"/>
              <a:t> values, there should be a linear trend in the plots. </a:t>
            </a:r>
          </a:p>
          <a:p>
            <a:pPr lvl="1"/>
            <a:r>
              <a:rPr lang="en-US" dirty="0" smtClean="0"/>
              <a:t>If each </a:t>
            </a:r>
            <a:r>
              <a:rPr lang="en-US" dirty="0" err="1" smtClean="0"/>
              <a:t>Z_i</a:t>
            </a:r>
            <a:r>
              <a:rPr lang="en-US" dirty="0" smtClean="0"/>
              <a:t> is independent, the plots will show no pattern.</a:t>
            </a:r>
          </a:p>
          <a:p>
            <a:pPr lvl="1"/>
            <a:endParaRPr lang="en-US" dirty="0" smtClean="0"/>
          </a:p>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27</a:t>
            </a:fld>
            <a:endParaRPr lang="en-US"/>
          </a:p>
        </p:txBody>
      </p:sp>
    </p:spTree>
    <p:extLst>
      <p:ext uri="{BB962C8B-B14F-4D97-AF65-F5344CB8AC3E}">
        <p14:creationId xmlns:p14="http://schemas.microsoft.com/office/powerpoint/2010/main" val="3071811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Advantage</a:t>
            </a:r>
          </a:p>
          <a:p>
            <a:pPr lvl="1"/>
            <a:r>
              <a:rPr lang="en-US" dirty="0" smtClean="0"/>
              <a:t>Do whatever you want with them </a:t>
            </a:r>
          </a:p>
          <a:p>
            <a:pPr lvl="1"/>
            <a:r>
              <a:rPr lang="en-US" dirty="0" smtClean="0"/>
              <a:t>Get the best performance</a:t>
            </a:r>
          </a:p>
          <a:p>
            <a:pPr lvl="1"/>
            <a:endParaRPr lang="en-US" dirty="0" smtClean="0"/>
          </a:p>
          <a:p>
            <a:r>
              <a:rPr lang="en-US" dirty="0" smtClean="0"/>
              <a:t>Limitations</a:t>
            </a:r>
          </a:p>
          <a:p>
            <a:pPr lvl="1"/>
            <a:r>
              <a:rPr lang="en-US" dirty="0" smtClean="0"/>
              <a:t>Need code development </a:t>
            </a:r>
          </a:p>
          <a:p>
            <a:pPr lvl="1"/>
            <a:r>
              <a:rPr lang="en-US" smtClean="0"/>
              <a:t>In some case, the analysis workflow may need be changed. </a:t>
            </a:r>
          </a:p>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29</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3</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4</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5</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6</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7</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8</a:t>
            </a:fld>
            <a:endParaRPr lang="en-US"/>
          </a:p>
        </p:txBody>
      </p:sp>
    </p:spTree>
    <p:extLst>
      <p:ext uri="{BB962C8B-B14F-4D97-AF65-F5344CB8AC3E}">
        <p14:creationId xmlns:p14="http://schemas.microsoft.com/office/powerpoint/2010/main" val="3874156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8BC009-2ADF-2041-BCE7-F37E35972E70}" type="slidenum">
              <a:rPr lang="en-US" smtClean="0"/>
              <a:t>9</a:t>
            </a:fld>
            <a:endParaRPr lang="en-US"/>
          </a:p>
        </p:txBody>
      </p:sp>
    </p:spTree>
    <p:extLst>
      <p:ext uri="{BB962C8B-B14F-4D97-AF65-F5344CB8AC3E}">
        <p14:creationId xmlns:p14="http://schemas.microsoft.com/office/powerpoint/2010/main" val="3874156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360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chemeClr val="accent1">
                    <a:lumMod val="20000"/>
                    <a:lumOff val="80000"/>
                  </a:schemeClr>
                </a:solidFill>
              </a:defRPr>
            </a:lvl1pPr>
          </a:lstStyle>
          <a:p>
            <a:fld id="{F4370D13-CE47-B04B-A021-4C8432DFAE40}" type="datetimeFigureOut">
              <a:rPr lang="en-US" smtClean="0"/>
              <a:pPr/>
              <a:t>3/15/16</a:t>
            </a:fld>
            <a:endParaRPr lang="en-US" dirty="0"/>
          </a:p>
        </p:txBody>
      </p:sp>
      <p:sp>
        <p:nvSpPr>
          <p:cNvPr id="8" name="Slide Number Placeholder 7"/>
          <p:cNvSpPr>
            <a:spLocks noGrp="1"/>
          </p:cNvSpPr>
          <p:nvPr>
            <p:ph type="sldNum" sz="quarter" idx="11"/>
          </p:nvPr>
        </p:nvSpPr>
        <p:spPr/>
        <p:txBody>
          <a:bodyPr/>
          <a:lstStyle/>
          <a:p>
            <a:fld id="{4B8C57D9-8AC0-1F41-AA1E-8DD3BC9801B6}" type="slidenum">
              <a:rPr lang="en-US" smtClean="0"/>
              <a:t>‹#›</a:t>
            </a:fld>
            <a:endParaRPr lang="en-US" dirty="0"/>
          </a:p>
        </p:txBody>
      </p:sp>
      <p:sp>
        <p:nvSpPr>
          <p:cNvPr id="9" name="Footer Placeholder 8"/>
          <p:cNvSpPr>
            <a:spLocks noGrp="1"/>
          </p:cNvSpPr>
          <p:nvPr>
            <p:ph type="ftr" sz="quarter" idx="12"/>
          </p:nvPr>
        </p:nvSpPr>
        <p:spPr/>
        <p:txBody>
          <a:bodyPr/>
          <a:lstStyle/>
          <a:p>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807720"/>
          </a:xfrm>
        </p:spPr>
        <p:txBody>
          <a:bodyPr/>
          <a:lstStyle>
            <a:lvl1pPr>
              <a:defRPr sz="3600"/>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70D13-CE47-B04B-A021-4C8432DFAE40}" type="datetimeFigureOut">
              <a:rPr lang="en-US" smtClean="0"/>
              <a:t>3/15/16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802640"/>
            <a:ext cx="2057400" cy="532352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802640"/>
            <a:ext cx="6019800" cy="532352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4370D13-CE47-B04B-A021-4C8432DFAE40}" type="datetimeFigureOut">
              <a:rPr lang="en-US" smtClean="0"/>
              <a:t>3/15/16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vl6pPr>
              <a:defRPr/>
            </a:lvl6pPr>
            <a:lvl7pPr>
              <a:defRPr/>
            </a:lvl7pPr>
            <a:lvl8pPr>
              <a:defRPr/>
            </a:lvl8pPr>
            <a:lvl9pPr>
              <a:buFont typeface="Arial" pitchFamily="34" charset="0"/>
              <a:buChar char="•"/>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10"/>
          </p:nvPr>
        </p:nvSpPr>
        <p:spPr/>
        <p:txBody>
          <a:bodyPr/>
          <a:lstStyle/>
          <a:p>
            <a:fld id="{F4370D13-CE47-B04B-A021-4C8432DFAE40}" type="datetimeFigureOut">
              <a:rPr lang="en-US" smtClean="0"/>
              <a:t>3/15/16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3600" kern="1200" dirty="0" smtClean="0">
                <a:solidFill>
                  <a:srgbClr val="000000"/>
                </a:solidFill>
                <a:effectLst>
                  <a:outerShdw blurRad="63500" dist="38100" dir="5400000" algn="t" rotWithShape="0">
                    <a:prstClr val="black">
                      <a:alpha val="25000"/>
                    </a:prstClr>
                  </a:outerShdw>
                </a:effectLst>
                <a:latin typeface="+mn-lt"/>
                <a:ea typeface="+mj-ea"/>
                <a:cs typeface="+mj-cs"/>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rgbClr val="23427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F4370D13-CE47-B04B-A021-4C8432DFAE40}" type="datetimeFigureOut">
              <a:rPr lang="en-US" smtClean="0"/>
              <a:t>3/15/16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8C57D9-8AC0-1F41-AA1E-8DD3BC9801B6}" type="slidenum">
              <a:rPr lang="en-US" smtClean="0"/>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82320"/>
            <a:ext cx="8229600" cy="817880"/>
          </a:xfrm>
        </p:spPr>
        <p:txBody>
          <a:bodyPr/>
          <a:lstStyle>
            <a:lvl1pPr>
              <a:defRPr sz="3600">
                <a:solidFill>
                  <a:srgbClr val="000000"/>
                </a:solidFill>
              </a:defRPr>
            </a:lvl1pPr>
          </a:lstStyle>
          <a:p>
            <a:r>
              <a:rPr lang="en-US" dirty="0" smtClean="0"/>
              <a:t>Click to edit Master title style</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solidFill>
                  <a:srgbClr val="000000"/>
                </a:solidFill>
              </a:defRPr>
            </a:lvl2pPr>
            <a:lvl3pPr>
              <a:defRPr sz="1600">
                <a:solidFill>
                  <a:srgbClr val="000000"/>
                </a:solidFill>
              </a:defRPr>
            </a:lvl3pPr>
            <a:lvl4pPr>
              <a:defRPr sz="1600">
                <a:solidFill>
                  <a:srgbClr val="000000"/>
                </a:solidFill>
              </a:defRPr>
            </a:lvl4pPr>
            <a:lvl5pPr>
              <a:defRPr sz="1600">
                <a:solidFill>
                  <a:srgbClr val="000000"/>
                </a:solidFill>
              </a:defRPr>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Date Placeholder 4"/>
          <p:cNvSpPr>
            <a:spLocks noGrp="1"/>
          </p:cNvSpPr>
          <p:nvPr>
            <p:ph type="dt" sz="half" idx="10"/>
          </p:nvPr>
        </p:nvSpPr>
        <p:spPr/>
        <p:txBody>
          <a:bodyPr/>
          <a:lstStyle/>
          <a:p>
            <a:fld id="{F4370D13-CE47-B04B-A021-4C8432DFAE40}" type="datetimeFigureOut">
              <a:rPr lang="en-US" smtClean="0"/>
              <a:t>3/15/16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C57D9-8AC0-1F41-AA1E-8DD3BC9801B6}" type="slidenum">
              <a:rPr lang="en-US" smtClean="0"/>
              <a:t>‹#›</a:t>
            </a:fld>
            <a:endParaRPr lang="en-US"/>
          </a:p>
        </p:txBody>
      </p:sp>
      <p:sp>
        <p:nvSpPr>
          <p:cNvPr id="9" name="Content Placeholder 8"/>
          <p:cNvSpPr>
            <a:spLocks noGrp="1"/>
          </p:cNvSpPr>
          <p:nvPr>
            <p:ph sz="quarter" idx="13"/>
          </p:nvPr>
        </p:nvSpPr>
        <p:spPr>
          <a:xfrm>
            <a:off x="365760" y="1600200"/>
            <a:ext cx="4041648" cy="4526280"/>
          </a:xfrm>
        </p:spPr>
        <p:txBody>
          <a:bodyPr/>
          <a:lstStyle>
            <a:lvl2pPr>
              <a:defRPr>
                <a:solidFill>
                  <a:srgbClr val="000000"/>
                </a:solidFill>
              </a:defRPr>
            </a:lvl2pPr>
            <a:lvl3pPr>
              <a:defRPr>
                <a:solidFill>
                  <a:srgbClr val="000000"/>
                </a:solidFill>
              </a:defRPr>
            </a:lvl3pPr>
            <a:lvl4pPr>
              <a:defRPr>
                <a:solidFill>
                  <a:srgbClr val="000000"/>
                </a:solidFill>
              </a:defRPr>
            </a:lvl4pPr>
            <a:lvl5pPr>
              <a:defRPr>
                <a:solidFill>
                  <a:srgbClr val="000000"/>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8229600" cy="807720"/>
          </a:xfrm>
        </p:spPr>
        <p:txBody>
          <a:bodyPr/>
          <a:lstStyle>
            <a:lvl1pPr>
              <a:defRPr sz="3600"/>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4370D13-CE47-B04B-A021-4C8432DFAE40}" type="datetimeFigureOut">
              <a:rPr lang="en-US" smtClean="0"/>
              <a:t>3/15/16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8C57D9-8AC0-1F41-AA1E-8DD3BC9801B6}" type="slidenum">
              <a:rPr lang="en-US" smtClean="0"/>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82320"/>
            <a:ext cx="8229600" cy="817880"/>
          </a:xfrm>
        </p:spPr>
        <p:txBody>
          <a:bodyPr/>
          <a:lstStyle>
            <a:lvl1pPr>
              <a:defRPr sz="3600"/>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F4370D13-CE47-B04B-A021-4C8432DFAE40}" type="datetimeFigureOut">
              <a:rPr lang="en-US" smtClean="0"/>
              <a:t>3/15/16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370D13-CE47-B04B-A021-4C8432DFAE40}" type="datetimeFigureOut">
              <a:rPr lang="en-US" smtClean="0"/>
              <a:t>3/15/16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843280"/>
            <a:ext cx="3008313" cy="151892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843280"/>
            <a:ext cx="4995863" cy="528288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70D13-CE47-B04B-A021-4C8432DFAE40}" type="datetimeFigureOut">
              <a:rPr lang="en-US" smtClean="0"/>
              <a:t>3/15/16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802639"/>
            <a:ext cx="5711824" cy="647065"/>
          </a:xfrm>
        </p:spPr>
        <p:txBody>
          <a:bodyPr anchor="b"/>
          <a:lstStyle>
            <a:lvl1pPr algn="ctr">
              <a:lnSpc>
                <a:spcPct val="100000"/>
              </a:lnSpc>
              <a:defRPr sz="2800" b="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508126" y="1625600"/>
            <a:ext cx="6054724" cy="40584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370D13-CE47-B04B-A021-4C8432DFAE40}" type="datetimeFigureOut">
              <a:rPr lang="en-US" smtClean="0"/>
              <a:t>3/15/16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8C57D9-8AC0-1F41-AA1E-8DD3BC9801B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accent1">
                    <a:lumMod val="20000"/>
                    <a:lumOff val="80000"/>
                  </a:schemeClr>
                </a:solidFill>
                <a:latin typeface="Century Gothic" pitchFamily="34" charset="0"/>
              </a:defRPr>
            </a:lvl1pPr>
          </a:lstStyle>
          <a:p>
            <a:fld id="{F4370D13-CE47-B04B-A021-4C8432DFAE40}" type="datetimeFigureOut">
              <a:rPr lang="en-US" smtClean="0"/>
              <a:pPr/>
              <a:t>3/15/16</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rgbClr val="DFE4F0"/>
                </a:solidFill>
                <a:latin typeface="Century Gothic" pitchFamily="34" charset="0"/>
              </a:defRPr>
            </a:lvl1pPr>
          </a:lstStyle>
          <a:p>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rgbClr val="DFE4F0"/>
                </a:solidFill>
                <a:latin typeface="Century Gothic" pitchFamily="34" charset="0"/>
              </a:defRPr>
            </a:lvl1pPr>
          </a:lstStyle>
          <a:p>
            <a:fld id="{4B8C57D9-8AC0-1F41-AA1E-8DD3BC9801B6}" type="slidenum">
              <a:rPr lang="en-US" smtClean="0"/>
              <a:pPr/>
              <a:t>‹#›</a:t>
            </a:fld>
            <a:endParaRPr lang="en-US" dirty="0"/>
          </a:p>
        </p:txBody>
      </p:sp>
      <p:sp>
        <p:nvSpPr>
          <p:cNvPr id="7" name="TextBox 6"/>
          <p:cNvSpPr txBox="1"/>
          <p:nvPr userDrawn="1"/>
        </p:nvSpPr>
        <p:spPr>
          <a:xfrm>
            <a:off x="203200" y="178832"/>
            <a:ext cx="6794500" cy="400110"/>
          </a:xfrm>
          <a:prstGeom prst="rect">
            <a:avLst/>
          </a:prstGeom>
          <a:noFill/>
        </p:spPr>
        <p:txBody>
          <a:bodyPr wrap="square" rtlCol="0">
            <a:spAutoFit/>
          </a:bodyPr>
          <a:lstStyle/>
          <a:p>
            <a:r>
              <a:rPr lang="en-US" sz="2000" b="0" dirty="0" smtClean="0">
                <a:solidFill>
                  <a:schemeClr val="bg1"/>
                </a:solidFill>
                <a:latin typeface="Candara" panose="020E0502030303020204" pitchFamily="34" charset="0"/>
                <a:cs typeface="Microsoft Sans Serif" panose="020B0604020202020204" pitchFamily="34" charset="0"/>
              </a:rPr>
              <a:t>CyberGIS Center for Advanced Digital and Spatial Studies</a:t>
            </a:r>
            <a:endParaRPr lang="en-US" sz="2000" b="0" dirty="0">
              <a:solidFill>
                <a:schemeClr val="bg1"/>
              </a:solidFill>
              <a:latin typeface="Candara" panose="020E0502030303020204" pitchFamily="34" charset="0"/>
              <a:cs typeface="Microsoft Sans Serif"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defTabSz="914400" rtl="0" eaLnBrk="1" latinLnBrk="0" hangingPunct="1">
        <a:lnSpc>
          <a:spcPts val="5800"/>
        </a:lnSpc>
        <a:spcBef>
          <a:spcPct val="0"/>
        </a:spcBef>
        <a:buNone/>
        <a:defRPr sz="3600" kern="1200">
          <a:solidFill>
            <a:srgbClr val="000000"/>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2">
              <a:lumMod val="75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rgbClr val="000000"/>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rgbClr val="000000"/>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rgbClr val="000000"/>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rgbClr val="000000"/>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mhjeong@illinois.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github.com/RevolutionAnalytics/RHadoop/wiki"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hyperlink" Target="https://cran.r-project.org/web/packages/spatial/index.html" TargetMode="External"/><Relationship Id="rId4" Type="http://schemas.openxmlformats.org/officeDocument/2006/relationships/hyperlink" Target="https://cran.r-project.org/web/packages/GISTools/index.html" TargetMode="External"/><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hyperlink" Target="https://cran.r-project.org/web/packages/maptools/index.html" TargetMode="External"/><Relationship Id="rId4" Type="http://schemas.openxmlformats.org/officeDocument/2006/relationships/hyperlink" Target="https://cran.r-project.org/web/packages/sp/index.html" TargetMode="External"/><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hyperlink" Target="https://www.r-project.org" TargetMode="External"/><Relationship Id="rId4" Type="http://schemas.openxmlformats.org/officeDocument/2006/relationships/hyperlink" Target="http://cran.r-project.org/mirrors.html" TargetMode="External"/><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hyperlink" Target="http://www.r-project.org/" TargetMode="External"/><Relationship Id="rId4" Type="http://schemas.openxmlformats.org/officeDocument/2006/relationships/hyperlink" Target="http://cran.r-project.org/mirrors.html" TargetMode="External"/><Relationship Id="rId5" Type="http://schemas.openxmlformats.org/officeDocument/2006/relationships/hyperlink" Target="http://www.rstudio.com/products/RStudio/"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00" y="876301"/>
            <a:ext cx="9143999" cy="1331161"/>
          </a:xfrm>
        </p:spPr>
        <p:txBody>
          <a:bodyPr/>
          <a:lstStyle/>
          <a:p>
            <a:pPr>
              <a:lnSpc>
                <a:spcPct val="80000"/>
              </a:lnSpc>
              <a:spcBef>
                <a:spcPts val="450"/>
              </a:spcBef>
              <a:defRPr/>
            </a:pPr>
            <a:r>
              <a:rPr lang="en-US" sz="4000" b="1" dirty="0" smtClean="0">
                <a:latin typeface="Tahoma" charset="0"/>
              </a:rPr>
              <a:t>Big data analysis with R</a:t>
            </a:r>
            <a:endParaRPr lang="en-US" sz="4000" b="1" dirty="0">
              <a:latin typeface="Tahoma" charset="0"/>
            </a:endParaRPr>
          </a:p>
        </p:txBody>
      </p:sp>
      <p:sp>
        <p:nvSpPr>
          <p:cNvPr id="5" name="Rectangle 4"/>
          <p:cNvSpPr txBox="1">
            <a:spLocks noChangeArrowheads="1"/>
          </p:cNvSpPr>
          <p:nvPr/>
        </p:nvSpPr>
        <p:spPr>
          <a:xfrm>
            <a:off x="457200" y="2933700"/>
            <a:ext cx="8216900" cy="327152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400" kern="1200">
                <a:solidFill>
                  <a:schemeClr val="tx2">
                    <a:lumMod val="75000"/>
                  </a:schemeClr>
                </a:solidFill>
                <a:latin typeface="+mj-lt"/>
                <a:ea typeface="+mn-ea"/>
                <a:cs typeface="+mn-cs"/>
              </a:defRPr>
            </a:lvl1pPr>
            <a:lvl2pPr marL="4572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2pPr>
            <a:lvl3pPr marL="9144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3pPr>
            <a:lvl4pPr marL="13716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5pPr>
            <a:lvl6pPr marL="22860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6pPr>
            <a:lvl7pPr marL="27432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7pPr>
            <a:lvl8pPr marL="3200400" indent="0" algn="ctr" defTabSz="914400" rtl="0" eaLnBrk="1" latinLnBrk="0" hangingPunct="1">
              <a:spcBef>
                <a:spcPct val="20000"/>
              </a:spcBef>
              <a:buFont typeface="Courier New" pitchFamily="49" charset="0"/>
              <a:buNone/>
              <a:defRPr sz="1600" kern="1200">
                <a:solidFill>
                  <a:schemeClr val="tx1">
                    <a:tint val="75000"/>
                  </a:schemeClr>
                </a:solidFill>
                <a:latin typeface="+mj-lt"/>
                <a:ea typeface="+mn-ea"/>
                <a:cs typeface="+mn-cs"/>
              </a:defRPr>
            </a:lvl8pPr>
            <a:lvl9pPr marL="3657600" indent="0" algn="ctr" defTabSz="914400" rtl="0" eaLnBrk="1" latinLnBrk="0" hangingPunct="1">
              <a:spcBef>
                <a:spcPct val="20000"/>
              </a:spcBef>
              <a:buFont typeface="Arial" pitchFamily="34" charset="0"/>
              <a:buNone/>
              <a:defRPr sz="1600" kern="1200">
                <a:solidFill>
                  <a:schemeClr val="tx1">
                    <a:tint val="75000"/>
                  </a:schemeClr>
                </a:solidFill>
                <a:latin typeface="+mj-lt"/>
                <a:ea typeface="+mn-ea"/>
                <a:cs typeface="+mn-cs"/>
              </a:defRPr>
            </a:lvl9pPr>
          </a:lstStyle>
          <a:p>
            <a:pPr>
              <a:lnSpc>
                <a:spcPct val="80000"/>
              </a:lnSpc>
              <a:buFont typeface="Wingdings" charset="0"/>
              <a:buNone/>
              <a:defRPr/>
            </a:pPr>
            <a:r>
              <a:rPr lang="en-US" dirty="0" err="1" smtClean="0">
                <a:latin typeface="Tahoma" charset="0"/>
              </a:rPr>
              <a:t>Myeong</a:t>
            </a:r>
            <a:r>
              <a:rPr lang="en-US" dirty="0" smtClean="0">
                <a:latin typeface="Tahoma" charset="0"/>
              </a:rPr>
              <a:t>-Hun </a:t>
            </a:r>
            <a:r>
              <a:rPr lang="en-US" dirty="0" smtClean="0">
                <a:latin typeface="Tahoma" charset="0"/>
              </a:rPr>
              <a:t>Jeong</a:t>
            </a:r>
          </a:p>
          <a:p>
            <a:pPr>
              <a:lnSpc>
                <a:spcPct val="80000"/>
              </a:lnSpc>
              <a:buFont typeface="Wingdings" charset="0"/>
              <a:buNone/>
              <a:defRPr/>
            </a:pPr>
            <a:endParaRPr lang="en-US" dirty="0" smtClean="0">
              <a:latin typeface="Tahoma" charset="0"/>
            </a:endParaRPr>
          </a:p>
          <a:p>
            <a:pPr>
              <a:lnSpc>
                <a:spcPct val="80000"/>
              </a:lnSpc>
              <a:buFont typeface="Wingdings" charset="0"/>
              <a:buNone/>
              <a:defRPr/>
            </a:pPr>
            <a:endParaRPr lang="en-US" dirty="0">
              <a:latin typeface="Tahoma" charset="0"/>
            </a:endParaRPr>
          </a:p>
          <a:p>
            <a:pPr>
              <a:lnSpc>
                <a:spcPct val="80000"/>
              </a:lnSpc>
              <a:buFont typeface="Wingdings" charset="0"/>
              <a:buNone/>
              <a:defRPr/>
            </a:pPr>
            <a:endParaRPr lang="en-US" sz="1800" dirty="0" smtClean="0">
              <a:latin typeface="Tahoma" charset="0"/>
            </a:endParaRPr>
          </a:p>
          <a:p>
            <a:pPr>
              <a:lnSpc>
                <a:spcPct val="80000"/>
              </a:lnSpc>
              <a:buFont typeface="Wingdings" charset="0"/>
              <a:buNone/>
              <a:defRPr/>
            </a:pPr>
            <a:r>
              <a:rPr lang="en-US" sz="1800" dirty="0" smtClean="0">
                <a:latin typeface="Tahoma" charset="0"/>
              </a:rPr>
              <a:t>CyberGIS Center for Advanced Digital and Spatial Studies </a:t>
            </a:r>
          </a:p>
          <a:p>
            <a:pPr>
              <a:lnSpc>
                <a:spcPct val="80000"/>
              </a:lnSpc>
              <a:buFont typeface="Wingdings" charset="0"/>
              <a:buNone/>
              <a:defRPr/>
            </a:pPr>
            <a:r>
              <a:rPr lang="en-US" sz="1800" dirty="0" smtClean="0">
                <a:latin typeface="Tahoma" charset="0"/>
              </a:rPr>
              <a:t>National Center for Supercomputing Applications (NCSA)</a:t>
            </a:r>
          </a:p>
          <a:p>
            <a:pPr>
              <a:lnSpc>
                <a:spcPct val="80000"/>
              </a:lnSpc>
              <a:buFont typeface="Wingdings" charset="0"/>
              <a:buNone/>
              <a:defRPr/>
            </a:pPr>
            <a:r>
              <a:rPr lang="en-US" sz="1800" dirty="0" smtClean="0">
                <a:latin typeface="Tahoma" charset="0"/>
              </a:rPr>
              <a:t>University of Illinois at Urbana-</a:t>
            </a:r>
            <a:r>
              <a:rPr lang="en-US" sz="1800" dirty="0" smtClean="0">
                <a:latin typeface="Tahoma" charset="0"/>
              </a:rPr>
              <a:t>Champaign</a:t>
            </a:r>
          </a:p>
          <a:p>
            <a:pPr>
              <a:lnSpc>
                <a:spcPct val="80000"/>
              </a:lnSpc>
              <a:buFont typeface="Wingdings" charset="0"/>
              <a:buNone/>
              <a:defRPr/>
            </a:pPr>
            <a:r>
              <a:rPr lang="en-US" sz="1800" i="1" dirty="0" smtClean="0">
                <a:latin typeface="Tahoma" charset="0"/>
                <a:hlinkClick r:id="rId3"/>
              </a:rPr>
              <a:t>mhjeong@illinois.edu</a:t>
            </a:r>
            <a:endParaRPr lang="en-US" sz="1800" i="1" dirty="0" smtClean="0">
              <a:latin typeface="Tahoma" charset="0"/>
            </a:endParaRPr>
          </a:p>
          <a:p>
            <a:pPr>
              <a:lnSpc>
                <a:spcPct val="80000"/>
              </a:lnSpc>
              <a:spcBef>
                <a:spcPts val="450"/>
              </a:spcBef>
              <a:buFont typeface="Wingdings" charset="0"/>
              <a:buNone/>
              <a:defRPr/>
            </a:pPr>
            <a:endParaRPr lang="en-US" sz="1800" i="1" dirty="0" smtClean="0">
              <a:latin typeface="Tahoma"/>
              <a:cs typeface="Tahoma"/>
            </a:endParaRPr>
          </a:p>
          <a:p>
            <a:pPr>
              <a:lnSpc>
                <a:spcPct val="80000"/>
              </a:lnSpc>
              <a:spcBef>
                <a:spcPts val="450"/>
              </a:spcBef>
              <a:buFont typeface="Wingdings" charset="0"/>
              <a:buNone/>
              <a:defRPr/>
            </a:pPr>
            <a:r>
              <a:rPr lang="en-US" sz="1800" i="1" dirty="0" smtClean="0">
                <a:latin typeface="Tahoma"/>
                <a:cs typeface="Tahoma"/>
              </a:rPr>
              <a:t>March, 15, 2016</a:t>
            </a:r>
            <a:endParaRPr lang="en-US" sz="1800" i="1" dirty="0" smtClean="0">
              <a:latin typeface="Tahoma"/>
              <a:cs typeface="Tahoma"/>
            </a:endParaRPr>
          </a:p>
        </p:txBody>
      </p:sp>
    </p:spTree>
    <p:extLst>
      <p:ext uri="{BB962C8B-B14F-4D97-AF65-F5344CB8AC3E}">
        <p14:creationId xmlns:p14="http://schemas.microsoft.com/office/powerpoint/2010/main" val="344108929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17" y="1214538"/>
            <a:ext cx="8229600" cy="668866"/>
          </a:xfrm>
        </p:spPr>
        <p:txBody>
          <a:bodyPr/>
          <a:lstStyle/>
          <a:p>
            <a:pPr>
              <a:lnSpc>
                <a:spcPct val="80000"/>
              </a:lnSpc>
            </a:pPr>
            <a:r>
              <a:rPr lang="en-US" b="1" dirty="0" smtClean="0"/>
              <a:t>Exercise 1: R and </a:t>
            </a:r>
            <a:r>
              <a:rPr lang="en-US" b="1" dirty="0" err="1" smtClean="0"/>
              <a:t>Hadoop</a:t>
            </a:r>
            <a:endParaRPr lang="en-US" b="1" dirty="0"/>
          </a:p>
        </p:txBody>
      </p:sp>
      <p:sp>
        <p:nvSpPr>
          <p:cNvPr id="3" name="Content Placeholder 2"/>
          <p:cNvSpPr>
            <a:spLocks noGrp="1"/>
          </p:cNvSpPr>
          <p:nvPr>
            <p:ph idx="1"/>
          </p:nvPr>
        </p:nvSpPr>
        <p:spPr>
          <a:xfrm>
            <a:off x="321322" y="2075392"/>
            <a:ext cx="8686800" cy="4804833"/>
          </a:xfrm>
        </p:spPr>
        <p:txBody>
          <a:bodyPr>
            <a:normAutofit/>
          </a:bodyPr>
          <a:lstStyle/>
          <a:p>
            <a:r>
              <a:rPr lang="en-US" dirty="0" smtClean="0"/>
              <a:t>Objective: </a:t>
            </a:r>
          </a:p>
          <a:p>
            <a:pPr lvl="1"/>
            <a:r>
              <a:rPr lang="en-US" dirty="0"/>
              <a:t>Preparing the </a:t>
            </a:r>
            <a:r>
              <a:rPr lang="en-US" dirty="0" err="1"/>
              <a:t>RHadoop</a:t>
            </a:r>
            <a:r>
              <a:rPr lang="en-US" dirty="0"/>
              <a:t> </a:t>
            </a:r>
            <a:r>
              <a:rPr lang="en-US" dirty="0" smtClean="0"/>
              <a:t>environment</a:t>
            </a:r>
          </a:p>
          <a:p>
            <a:pPr lvl="1"/>
            <a:r>
              <a:rPr lang="en-US" dirty="0"/>
              <a:t>Installing </a:t>
            </a:r>
            <a:r>
              <a:rPr lang="en-US" dirty="0" smtClean="0"/>
              <a:t>rmr2</a:t>
            </a:r>
          </a:p>
          <a:p>
            <a:pPr lvl="1"/>
            <a:r>
              <a:rPr lang="en-US" dirty="0"/>
              <a:t>Installing </a:t>
            </a:r>
            <a:r>
              <a:rPr lang="en-US" dirty="0" err="1" smtClean="0"/>
              <a:t>rhdfs</a:t>
            </a:r>
            <a:endParaRPr lang="en-US" dirty="0" smtClean="0"/>
          </a:p>
          <a:p>
            <a:pPr lvl="1"/>
            <a:r>
              <a:rPr lang="en-US" dirty="0"/>
              <a:t>Operating HDFS with </a:t>
            </a:r>
            <a:r>
              <a:rPr lang="en-US" dirty="0" err="1" smtClean="0"/>
              <a:t>rhdfs</a:t>
            </a:r>
            <a:endParaRPr lang="en-US" dirty="0" smtClean="0"/>
          </a:p>
          <a:p>
            <a:pPr lvl="1"/>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10</a:t>
            </a:fld>
            <a:endParaRPr lang="en-US" sz="1000" b="0" dirty="0" smtClean="0">
              <a:latin typeface="Tahoma" charset="0"/>
            </a:endParaRPr>
          </a:p>
        </p:txBody>
      </p:sp>
    </p:spTree>
    <p:extLst>
      <p:ext uri="{BB962C8B-B14F-4D97-AF65-F5344CB8AC3E}">
        <p14:creationId xmlns:p14="http://schemas.microsoft.com/office/powerpoint/2010/main" val="4707030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Preparing </a:t>
            </a:r>
            <a:r>
              <a:rPr lang="en-US" b="1" dirty="0"/>
              <a:t>the </a:t>
            </a:r>
            <a:r>
              <a:rPr lang="en-US" b="1" dirty="0" err="1"/>
              <a:t>RHadoop</a:t>
            </a:r>
            <a:r>
              <a:rPr lang="en-US" b="1" dirty="0"/>
              <a:t> environment</a:t>
            </a:r>
          </a:p>
        </p:txBody>
      </p:sp>
      <p:sp>
        <p:nvSpPr>
          <p:cNvPr id="3" name="Content Placeholder 2"/>
          <p:cNvSpPr>
            <a:spLocks noGrp="1"/>
          </p:cNvSpPr>
          <p:nvPr>
            <p:ph idx="1"/>
          </p:nvPr>
        </p:nvSpPr>
        <p:spPr>
          <a:xfrm>
            <a:off x="292100" y="1661586"/>
            <a:ext cx="8686800" cy="4804833"/>
          </a:xfrm>
        </p:spPr>
        <p:txBody>
          <a:bodyPr>
            <a:normAutofit/>
          </a:bodyPr>
          <a:lstStyle/>
          <a:p>
            <a:r>
              <a:rPr lang="en-US" dirty="0" err="1" smtClean="0"/>
              <a:t>RHadoop</a:t>
            </a:r>
            <a:r>
              <a:rPr lang="en-US" dirty="0" smtClean="0"/>
              <a:t> </a:t>
            </a:r>
            <a:r>
              <a:rPr lang="en-US" dirty="0"/>
              <a:t>is a collection of R packages that enables users to process and analyze big data with </a:t>
            </a:r>
            <a:r>
              <a:rPr lang="en-US" dirty="0" err="1"/>
              <a:t>Hadoop</a:t>
            </a:r>
            <a:r>
              <a:rPr lang="en-US" dirty="0"/>
              <a:t>. </a:t>
            </a:r>
            <a:endParaRPr lang="en-US" dirty="0" smtClean="0"/>
          </a:p>
          <a:p>
            <a:pPr lvl="1"/>
            <a:r>
              <a:rPr lang="en-US" dirty="0">
                <a:hlinkClick r:id="rId3"/>
              </a:rPr>
              <a:t>https://github.com/RevolutionAnalytics/RHadoop/</a:t>
            </a:r>
            <a:r>
              <a:rPr lang="en-US" dirty="0" smtClean="0">
                <a:hlinkClick r:id="rId3"/>
              </a:rPr>
              <a:t>wiki</a:t>
            </a:r>
            <a:endParaRPr lang="en-US" dirty="0" smtClean="0"/>
          </a:p>
          <a:p>
            <a:pPr lvl="1"/>
            <a:r>
              <a:rPr lang="en-US" dirty="0"/>
              <a:t>In </a:t>
            </a:r>
            <a:r>
              <a:rPr lang="en-US" dirty="0" err="1"/>
              <a:t>RHadoop</a:t>
            </a:r>
            <a:r>
              <a:rPr lang="en-US" dirty="0"/>
              <a:t>, there are five main packages, which are</a:t>
            </a:r>
            <a:r>
              <a:rPr lang="en-US" dirty="0" smtClean="0"/>
              <a:t>:</a:t>
            </a:r>
          </a:p>
          <a:p>
            <a:pPr lvl="2"/>
            <a:r>
              <a:rPr lang="en-US" dirty="0" err="1" smtClean="0"/>
              <a:t>rmr</a:t>
            </a:r>
            <a:r>
              <a:rPr lang="en-US" dirty="0" smtClean="0"/>
              <a:t>: </a:t>
            </a:r>
            <a:r>
              <a:rPr lang="en-US" dirty="0"/>
              <a:t>This is an interface between R and </a:t>
            </a:r>
            <a:r>
              <a:rPr lang="en-US" dirty="0" err="1"/>
              <a:t>Hadoop</a:t>
            </a:r>
            <a:r>
              <a:rPr lang="en-US" dirty="0"/>
              <a:t> </a:t>
            </a:r>
            <a:r>
              <a:rPr lang="en-US" dirty="0" err="1"/>
              <a:t>MapReduce</a:t>
            </a:r>
            <a:r>
              <a:rPr lang="en-US" dirty="0"/>
              <a:t>, which calls the </a:t>
            </a:r>
            <a:r>
              <a:rPr lang="en-US" dirty="0" err="1"/>
              <a:t>Hadoop</a:t>
            </a:r>
            <a:r>
              <a:rPr lang="en-US" dirty="0"/>
              <a:t> streaming </a:t>
            </a:r>
            <a:r>
              <a:rPr lang="en-US" dirty="0" err="1"/>
              <a:t>MapReduce</a:t>
            </a:r>
            <a:r>
              <a:rPr lang="en-US" dirty="0"/>
              <a:t> API to perform </a:t>
            </a:r>
            <a:r>
              <a:rPr lang="en-US" dirty="0" err="1"/>
              <a:t>MapReduce</a:t>
            </a:r>
            <a:r>
              <a:rPr lang="en-US" dirty="0"/>
              <a:t> jobs across </a:t>
            </a:r>
            <a:r>
              <a:rPr lang="en-US" dirty="0" err="1"/>
              <a:t>Hadoop</a:t>
            </a:r>
            <a:r>
              <a:rPr lang="en-US" dirty="0"/>
              <a:t> clusters. </a:t>
            </a:r>
            <a:endParaRPr lang="en-US" dirty="0" smtClean="0"/>
          </a:p>
          <a:p>
            <a:pPr lvl="2"/>
            <a:r>
              <a:rPr lang="en-US" dirty="0" err="1" smtClean="0"/>
              <a:t>Rhdfs</a:t>
            </a:r>
            <a:r>
              <a:rPr lang="en-US" dirty="0" smtClean="0"/>
              <a:t>: </a:t>
            </a:r>
            <a:r>
              <a:rPr lang="en-US" dirty="0"/>
              <a:t>This is an interface between R and HDFS, which calls the HDFS API to access the data stored in </a:t>
            </a:r>
            <a:r>
              <a:rPr lang="en-US" dirty="0" smtClean="0"/>
              <a:t>HDFS</a:t>
            </a:r>
          </a:p>
          <a:p>
            <a:pPr lvl="2"/>
            <a:r>
              <a:rPr lang="en-US" dirty="0" err="1" smtClean="0"/>
              <a:t>Rhbase</a:t>
            </a:r>
            <a:r>
              <a:rPr lang="en-US" dirty="0" smtClean="0"/>
              <a:t>: </a:t>
            </a:r>
            <a:r>
              <a:rPr lang="en-US" dirty="0"/>
              <a:t>You can use </a:t>
            </a:r>
            <a:r>
              <a:rPr lang="en-US" dirty="0" err="1"/>
              <a:t>rhbase</a:t>
            </a:r>
            <a:r>
              <a:rPr lang="en-US" dirty="0"/>
              <a:t> to read/write data and manipulate tables stored within </a:t>
            </a:r>
            <a:r>
              <a:rPr lang="en-US" dirty="0" err="1"/>
              <a:t>HBase</a:t>
            </a:r>
            <a:r>
              <a:rPr lang="en-US" dirty="0" smtClean="0"/>
              <a:t>.</a:t>
            </a:r>
          </a:p>
          <a:p>
            <a:pPr lvl="2"/>
            <a:r>
              <a:rPr lang="en-US" dirty="0" err="1" smtClean="0"/>
              <a:t>Plyrmr</a:t>
            </a:r>
            <a:r>
              <a:rPr lang="en-US" dirty="0" smtClean="0"/>
              <a:t>: </a:t>
            </a:r>
            <a:r>
              <a:rPr lang="en-US" dirty="0"/>
              <a:t>This is a higher-level abstraction of </a:t>
            </a:r>
            <a:r>
              <a:rPr lang="en-US" dirty="0" err="1"/>
              <a:t>MapReduce</a:t>
            </a:r>
            <a:r>
              <a:rPr lang="en-US" dirty="0"/>
              <a:t>, which allows users to perform common data manipulation in a </a:t>
            </a:r>
            <a:r>
              <a:rPr lang="en-US" dirty="0" err="1"/>
              <a:t>plyr</a:t>
            </a:r>
            <a:r>
              <a:rPr lang="en-US" dirty="0"/>
              <a:t>-like syntax. </a:t>
            </a:r>
            <a:endParaRPr lang="en-US" dirty="0" smtClean="0"/>
          </a:p>
          <a:p>
            <a:pPr lvl="2"/>
            <a:r>
              <a:rPr lang="en-US" dirty="0" err="1" smtClean="0"/>
              <a:t>Ravro</a:t>
            </a:r>
            <a:r>
              <a:rPr lang="en-US" dirty="0" smtClean="0"/>
              <a:t>: </a:t>
            </a:r>
            <a:r>
              <a:rPr lang="en-US" dirty="0"/>
              <a:t>This allows users to read </a:t>
            </a:r>
            <a:r>
              <a:rPr lang="en-US" dirty="0" err="1"/>
              <a:t>avro</a:t>
            </a:r>
            <a:r>
              <a:rPr lang="en-US" dirty="0"/>
              <a:t> files in R, or write </a:t>
            </a:r>
            <a:r>
              <a:rPr lang="en-US" dirty="0" err="1"/>
              <a:t>avro</a:t>
            </a:r>
            <a:r>
              <a:rPr lang="en-US" dirty="0"/>
              <a:t> files. </a:t>
            </a: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11</a:t>
            </a:fld>
            <a:endParaRPr lang="en-US" sz="1000" b="0" dirty="0" smtClean="0">
              <a:latin typeface="Tahoma" charset="0"/>
            </a:endParaRPr>
          </a:p>
        </p:txBody>
      </p:sp>
    </p:spTree>
    <p:extLst>
      <p:ext uri="{BB962C8B-B14F-4D97-AF65-F5344CB8AC3E}">
        <p14:creationId xmlns:p14="http://schemas.microsoft.com/office/powerpoint/2010/main" val="1363974440"/>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a:t>Installing rmr2</a:t>
            </a:r>
          </a:p>
        </p:txBody>
      </p:sp>
      <p:sp>
        <p:nvSpPr>
          <p:cNvPr id="3" name="Content Placeholder 2"/>
          <p:cNvSpPr>
            <a:spLocks noGrp="1"/>
          </p:cNvSpPr>
          <p:nvPr>
            <p:ph idx="1"/>
          </p:nvPr>
        </p:nvSpPr>
        <p:spPr>
          <a:xfrm>
            <a:off x="292100" y="1661586"/>
            <a:ext cx="8686800" cy="4804833"/>
          </a:xfrm>
        </p:spPr>
        <p:txBody>
          <a:bodyPr>
            <a:normAutofit lnSpcReduction="10000"/>
          </a:bodyPr>
          <a:lstStyle/>
          <a:p>
            <a:r>
              <a:rPr lang="en-US" dirty="0" smtClean="0"/>
              <a:t>Install dependent </a:t>
            </a:r>
            <a:r>
              <a:rPr lang="en-US" dirty="0"/>
              <a:t>packages before installing </a:t>
            </a:r>
            <a:r>
              <a:rPr lang="en-US" dirty="0" smtClean="0"/>
              <a:t>rmr2</a:t>
            </a:r>
          </a:p>
          <a:p>
            <a:pPr lvl="1"/>
            <a:r>
              <a:rPr lang="en-US" dirty="0" smtClean="0"/>
              <a:t>Start R</a:t>
            </a:r>
          </a:p>
          <a:p>
            <a:pPr marL="457200" lvl="1" indent="0">
              <a:buNone/>
            </a:pPr>
            <a:r>
              <a:rPr lang="en-US" dirty="0" smtClean="0"/>
              <a:t>&gt; </a:t>
            </a:r>
            <a:r>
              <a:rPr lang="en-US" b="1" dirty="0" err="1" smtClean="0"/>
              <a:t>install.packages</a:t>
            </a:r>
            <a:r>
              <a:rPr lang="en-US" b="1" dirty="0"/>
              <a:t>(c("</a:t>
            </a:r>
            <a:r>
              <a:rPr lang="en-US" b="1" dirty="0" err="1"/>
              <a:t>codetools</a:t>
            </a:r>
            <a:r>
              <a:rPr lang="en-US" b="1" dirty="0"/>
              <a:t>", "</a:t>
            </a:r>
            <a:r>
              <a:rPr lang="en-US" b="1" dirty="0" err="1"/>
              <a:t>Rcpp</a:t>
            </a:r>
            <a:r>
              <a:rPr lang="en-US" b="1" dirty="0"/>
              <a:t>", "RJSONIO", "</a:t>
            </a:r>
            <a:r>
              <a:rPr lang="en-US" b="1" dirty="0" err="1"/>
              <a:t>bitops</a:t>
            </a:r>
            <a:r>
              <a:rPr lang="en-US" b="1" dirty="0"/>
              <a:t>", "digest", "functional", "</a:t>
            </a:r>
            <a:r>
              <a:rPr lang="en-US" b="1" dirty="0" err="1"/>
              <a:t>stringr</a:t>
            </a:r>
            <a:r>
              <a:rPr lang="en-US" b="1" dirty="0"/>
              <a:t>", "</a:t>
            </a:r>
            <a:r>
              <a:rPr lang="en-US" b="1" dirty="0" err="1"/>
              <a:t>plyr</a:t>
            </a:r>
            <a:r>
              <a:rPr lang="en-US" b="1" dirty="0"/>
              <a:t>", "reshape2", "</a:t>
            </a:r>
            <a:r>
              <a:rPr lang="en-US" b="1" dirty="0" err="1"/>
              <a:t>rJava</a:t>
            </a:r>
            <a:r>
              <a:rPr lang="en-US" b="1" dirty="0"/>
              <a:t>", "</a:t>
            </a:r>
            <a:r>
              <a:rPr lang="en-US" b="1" dirty="0" err="1"/>
              <a:t>caTools</a:t>
            </a:r>
            <a:r>
              <a:rPr lang="en-US" b="1" dirty="0"/>
              <a:t>")</a:t>
            </a:r>
            <a:r>
              <a:rPr lang="en-US" b="1" dirty="0" smtClean="0"/>
              <a:t>)</a:t>
            </a:r>
          </a:p>
          <a:p>
            <a:pPr marL="457200" lvl="1" indent="0">
              <a:buNone/>
            </a:pPr>
            <a:r>
              <a:rPr lang="en-US" dirty="0" smtClean="0"/>
              <a:t>&gt;q()</a:t>
            </a:r>
            <a:endParaRPr lang="en-US" dirty="0"/>
          </a:p>
          <a:p>
            <a:r>
              <a:rPr lang="en-US" dirty="0"/>
              <a:t>D</a:t>
            </a:r>
            <a:r>
              <a:rPr lang="en-US" dirty="0" smtClean="0"/>
              <a:t>ownload </a:t>
            </a:r>
            <a:r>
              <a:rPr lang="en-US" dirty="0"/>
              <a:t>rmr-</a:t>
            </a:r>
            <a:r>
              <a:rPr lang="en-US" dirty="0" smtClean="0"/>
              <a:t>3.3.1</a:t>
            </a:r>
            <a:endParaRPr lang="en-US" dirty="0"/>
          </a:p>
          <a:p>
            <a:pPr lvl="1"/>
            <a:r>
              <a:rPr lang="en-US" b="1" dirty="0"/>
              <a:t>$ </a:t>
            </a:r>
            <a:r>
              <a:rPr lang="en-US" b="1" dirty="0" err="1" smtClean="0"/>
              <a:t>wget</a:t>
            </a:r>
            <a:r>
              <a:rPr lang="en-US" b="1" dirty="0"/>
              <a:t> --no-check-certificate </a:t>
            </a:r>
            <a:r>
              <a:rPr lang="en-US" b="1" dirty="0" smtClean="0"/>
              <a:t> https</a:t>
            </a:r>
            <a:r>
              <a:rPr lang="en-US" b="1" dirty="0"/>
              <a:t>://</a:t>
            </a:r>
            <a:r>
              <a:rPr lang="en-US" b="1" dirty="0" err="1"/>
              <a:t>github.com</a:t>
            </a:r>
            <a:r>
              <a:rPr lang="en-US" b="1" dirty="0"/>
              <a:t>/</a:t>
            </a:r>
            <a:r>
              <a:rPr lang="en-US" b="1" dirty="0" err="1"/>
              <a:t>RevolutionAnalytics</a:t>
            </a:r>
            <a:r>
              <a:rPr lang="en-US" b="1" dirty="0"/>
              <a:t>/rmr2/releases/download/3.3.1/rmr2_3.3.1.</a:t>
            </a:r>
            <a:r>
              <a:rPr lang="en-US" b="1" dirty="0" smtClean="0"/>
              <a:t>tar.gz</a:t>
            </a:r>
            <a:endParaRPr lang="en-US" dirty="0"/>
          </a:p>
          <a:p>
            <a:r>
              <a:rPr lang="en-US" dirty="0" smtClean="0"/>
              <a:t>Install </a:t>
            </a:r>
            <a:r>
              <a:rPr lang="en-US" dirty="0"/>
              <a:t>rmr-</a:t>
            </a:r>
            <a:r>
              <a:rPr lang="en-US" dirty="0" smtClean="0"/>
              <a:t>3.3.1</a:t>
            </a:r>
          </a:p>
          <a:p>
            <a:pPr lvl="1"/>
            <a:r>
              <a:rPr lang="en-US" b="1" dirty="0" smtClean="0"/>
              <a:t>$R </a:t>
            </a:r>
            <a:r>
              <a:rPr lang="en-US" b="1" dirty="0"/>
              <a:t>CMD INSTALL </a:t>
            </a:r>
            <a:r>
              <a:rPr lang="en-US" b="1" dirty="0" smtClean="0"/>
              <a:t>rmr2_3.3.1.tar.gz</a:t>
            </a:r>
          </a:p>
          <a:p>
            <a:pPr lvl="1"/>
            <a:r>
              <a:rPr lang="en-US" b="1" dirty="0" smtClean="0"/>
              <a:t>$R</a:t>
            </a:r>
          </a:p>
          <a:p>
            <a:pPr lvl="1"/>
            <a:r>
              <a:rPr lang="en-US" b="1" dirty="0" smtClean="0"/>
              <a:t>&gt;library(rmr2)</a:t>
            </a:r>
          </a:p>
          <a:p>
            <a:r>
              <a:rPr lang="en-US" b="1" dirty="0" smtClean="0"/>
              <a:t>Set up </a:t>
            </a:r>
            <a:r>
              <a:rPr lang="en-US" b="1" dirty="0" err="1" smtClean="0"/>
              <a:t>bashrc</a:t>
            </a:r>
            <a:endParaRPr lang="en-US" b="1" dirty="0" smtClean="0"/>
          </a:p>
          <a:p>
            <a:pPr lvl="1"/>
            <a:r>
              <a:rPr lang="en-US" b="1" dirty="0" smtClean="0"/>
              <a:t>vi .</a:t>
            </a:r>
            <a:r>
              <a:rPr lang="en-US" b="1" dirty="0" err="1" smtClean="0"/>
              <a:t>bashrc</a:t>
            </a:r>
            <a:r>
              <a:rPr lang="en-US" b="1" dirty="0" smtClean="0"/>
              <a:t> </a:t>
            </a:r>
          </a:p>
          <a:p>
            <a:pPr lvl="1"/>
            <a:r>
              <a:rPr lang="en-US" dirty="0" smtClean="0"/>
              <a:t>export </a:t>
            </a:r>
            <a:r>
              <a:rPr lang="en-US" dirty="0"/>
              <a:t>R_LIBS=/home</a:t>
            </a:r>
            <a:r>
              <a:rPr lang="en-US" dirty="0" smtClean="0"/>
              <a:t>/</a:t>
            </a:r>
            <a:r>
              <a:rPr lang="en-US" b="1" dirty="0" err="1" smtClean="0"/>
              <a:t>user_name</a:t>
            </a:r>
            <a:r>
              <a:rPr lang="en-US" dirty="0" smtClean="0"/>
              <a:t>/</a:t>
            </a:r>
            <a:r>
              <a:rPr lang="en-US" dirty="0" smtClean="0"/>
              <a:t>R</a:t>
            </a:r>
          </a:p>
          <a:p>
            <a:pPr lvl="1"/>
            <a:r>
              <a:rPr lang="en-US" dirty="0" smtClean="0"/>
              <a:t>Exit after saving the change</a:t>
            </a:r>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12</a:t>
            </a:fld>
            <a:endParaRPr lang="en-US" sz="1000" b="0" dirty="0" smtClean="0">
              <a:latin typeface="Tahoma" charset="0"/>
            </a:endParaRPr>
          </a:p>
        </p:txBody>
      </p:sp>
    </p:spTree>
    <p:extLst>
      <p:ext uri="{BB962C8B-B14F-4D97-AF65-F5344CB8AC3E}">
        <p14:creationId xmlns:p14="http://schemas.microsoft.com/office/powerpoint/2010/main" val="3588584067"/>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a:t>Installing </a:t>
            </a:r>
            <a:r>
              <a:rPr lang="en-US" b="1" dirty="0" err="1" smtClean="0"/>
              <a:t>rhdfs</a:t>
            </a:r>
            <a:endParaRPr lang="en-US" b="1" dirty="0"/>
          </a:p>
        </p:txBody>
      </p:sp>
      <p:sp>
        <p:nvSpPr>
          <p:cNvPr id="3" name="Content Placeholder 2"/>
          <p:cNvSpPr>
            <a:spLocks noGrp="1"/>
          </p:cNvSpPr>
          <p:nvPr>
            <p:ph idx="1"/>
          </p:nvPr>
        </p:nvSpPr>
        <p:spPr>
          <a:xfrm>
            <a:off x="292100" y="1661586"/>
            <a:ext cx="8686800" cy="4804833"/>
          </a:xfrm>
        </p:spPr>
        <p:txBody>
          <a:bodyPr>
            <a:normAutofit/>
          </a:bodyPr>
          <a:lstStyle/>
          <a:p>
            <a:r>
              <a:rPr lang="en-US" dirty="0" smtClean="0"/>
              <a:t>Download </a:t>
            </a:r>
            <a:r>
              <a:rPr lang="en-US" dirty="0" err="1"/>
              <a:t>rhdfs</a:t>
            </a:r>
            <a:r>
              <a:rPr lang="en-US" dirty="0"/>
              <a:t> 1.0.8 from </a:t>
            </a:r>
            <a:r>
              <a:rPr lang="en-US" dirty="0" err="1" smtClean="0"/>
              <a:t>GitHub.Start</a:t>
            </a:r>
            <a:endParaRPr lang="en-US" dirty="0" smtClean="0"/>
          </a:p>
          <a:p>
            <a:pPr lvl="1"/>
            <a:r>
              <a:rPr lang="en-US" b="1" dirty="0" smtClean="0"/>
              <a:t>$ </a:t>
            </a:r>
            <a:r>
              <a:rPr lang="en-US" b="1" dirty="0" err="1" smtClean="0"/>
              <a:t>wget</a:t>
            </a:r>
            <a:r>
              <a:rPr lang="en-US" b="1" dirty="0" smtClean="0"/>
              <a:t> --no-check-certificate  https</a:t>
            </a:r>
            <a:r>
              <a:rPr lang="en-US" b="1" dirty="0"/>
              <a:t>://</a:t>
            </a:r>
            <a:r>
              <a:rPr lang="en-US" b="1" dirty="0" err="1"/>
              <a:t>github.com</a:t>
            </a:r>
            <a:r>
              <a:rPr lang="en-US" b="1" dirty="0"/>
              <a:t>/</a:t>
            </a:r>
            <a:r>
              <a:rPr lang="en-US" b="1" dirty="0" err="1"/>
              <a:t>RevolutionAnalytics</a:t>
            </a:r>
            <a:r>
              <a:rPr lang="en-US" b="1" dirty="0"/>
              <a:t>/</a:t>
            </a:r>
            <a:r>
              <a:rPr lang="en-US" b="1" dirty="0" err="1"/>
              <a:t>rhdfs</a:t>
            </a:r>
            <a:r>
              <a:rPr lang="en-US" b="1" dirty="0"/>
              <a:t>/blob/master/build/rhdfs_1.0.8.tar.gz?raw=true</a:t>
            </a:r>
            <a:endParaRPr lang="en-US" dirty="0" smtClean="0"/>
          </a:p>
          <a:p>
            <a:r>
              <a:rPr lang="en-US" dirty="0" smtClean="0"/>
              <a:t>Install </a:t>
            </a:r>
            <a:r>
              <a:rPr lang="en-US" dirty="0" err="1" smtClean="0"/>
              <a:t>rhdfs</a:t>
            </a:r>
            <a:r>
              <a:rPr lang="en-US" dirty="0" smtClean="0"/>
              <a:t> </a:t>
            </a:r>
            <a:r>
              <a:rPr lang="en-US" dirty="0"/>
              <a:t>under the command-line mode</a:t>
            </a:r>
            <a:r>
              <a:rPr lang="en-US" dirty="0" smtClean="0"/>
              <a:t>:</a:t>
            </a:r>
          </a:p>
          <a:p>
            <a:pPr lvl="1"/>
            <a:r>
              <a:rPr lang="en-US" b="1" dirty="0" smtClean="0"/>
              <a:t>$ </a:t>
            </a:r>
            <a:r>
              <a:rPr lang="en-US" b="1" dirty="0"/>
              <a:t>HADOOP_CMD=/</a:t>
            </a:r>
            <a:r>
              <a:rPr lang="en-US" b="1" dirty="0" err="1"/>
              <a:t>usr</a:t>
            </a:r>
            <a:r>
              <a:rPr lang="en-US" b="1" dirty="0"/>
              <a:t>/bin/</a:t>
            </a:r>
            <a:r>
              <a:rPr lang="en-US" b="1" dirty="0" err="1"/>
              <a:t>hadoop</a:t>
            </a:r>
            <a:r>
              <a:rPr lang="en-US" b="1" dirty="0"/>
              <a:t> </a:t>
            </a:r>
            <a:r>
              <a:rPr lang="en-US" b="1" dirty="0" smtClean="0"/>
              <a:t>R </a:t>
            </a:r>
            <a:r>
              <a:rPr lang="en-US" b="1" dirty="0"/>
              <a:t>CMD INSTALL </a:t>
            </a:r>
            <a:r>
              <a:rPr lang="en-US" dirty="0"/>
              <a:t>rhdfs_1.0.8.tar.gz?raw=true</a:t>
            </a:r>
            <a:endParaRPr lang="en-US" b="1" dirty="0" smtClean="0"/>
          </a:p>
          <a:p>
            <a:pPr lvl="1"/>
            <a:r>
              <a:rPr lang="en-US" b="1" dirty="0" smtClean="0"/>
              <a:t>$R</a:t>
            </a:r>
          </a:p>
          <a:p>
            <a:pPr lvl="1"/>
            <a:r>
              <a:rPr lang="en-US" b="1" dirty="0" smtClean="0"/>
              <a:t>&gt; </a:t>
            </a:r>
            <a:r>
              <a:rPr lang="en-US" b="1" dirty="0" err="1"/>
              <a:t>Sys.setenv</a:t>
            </a:r>
            <a:r>
              <a:rPr lang="en-US" b="1" dirty="0"/>
              <a:t>(HADOOP_CMD="/</a:t>
            </a:r>
            <a:r>
              <a:rPr lang="en-US" b="1" dirty="0" err="1"/>
              <a:t>usr</a:t>
            </a:r>
            <a:r>
              <a:rPr lang="en-US" b="1" dirty="0"/>
              <a:t>/bin/</a:t>
            </a:r>
            <a:r>
              <a:rPr lang="en-US" b="1" dirty="0" err="1"/>
              <a:t>hadoop</a:t>
            </a:r>
            <a:r>
              <a:rPr lang="en-US" b="1" dirty="0"/>
              <a:t>")</a:t>
            </a:r>
            <a:endParaRPr lang="en-US" dirty="0"/>
          </a:p>
          <a:p>
            <a:pPr lvl="1"/>
            <a:r>
              <a:rPr lang="en-US" b="1" dirty="0"/>
              <a:t>&gt; </a:t>
            </a:r>
            <a:r>
              <a:rPr lang="en-US" b="1" dirty="0" err="1"/>
              <a:t>Sys.setenv</a:t>
            </a:r>
            <a:r>
              <a:rPr lang="en-US" b="1" dirty="0"/>
              <a:t>(HADOOP_STREAMING="/</a:t>
            </a:r>
            <a:r>
              <a:rPr lang="en-US" b="1" dirty="0" err="1"/>
              <a:t>usr</a:t>
            </a:r>
            <a:r>
              <a:rPr lang="en-US" b="1" dirty="0"/>
              <a:t>/</a:t>
            </a:r>
            <a:r>
              <a:rPr lang="en-US" b="1" dirty="0" err="1"/>
              <a:t>hdp</a:t>
            </a:r>
            <a:r>
              <a:rPr lang="en-US" b="1" dirty="0"/>
              <a:t>/2.3.2.0-2602/</a:t>
            </a:r>
            <a:r>
              <a:rPr lang="en-US" b="1" dirty="0" err="1"/>
              <a:t>hadoop-mapreduce</a:t>
            </a:r>
            <a:r>
              <a:rPr lang="en-US" b="1" dirty="0"/>
              <a:t>/hadoop-streaming-2.7.1.2.3.2.0-2602.jar"</a:t>
            </a:r>
            <a:r>
              <a:rPr lang="en-US" b="1" dirty="0" smtClean="0"/>
              <a:t>)</a:t>
            </a:r>
          </a:p>
          <a:p>
            <a:pPr lvl="1"/>
            <a:r>
              <a:rPr lang="ro-RO" b="1" dirty="0" smtClean="0"/>
              <a:t>&gt; </a:t>
            </a:r>
            <a:r>
              <a:rPr lang="ro-RO" b="1" dirty="0"/>
              <a:t>library(rhdfs)</a:t>
            </a:r>
            <a:endParaRPr lang="ro-RO" dirty="0"/>
          </a:p>
          <a:p>
            <a:pPr lvl="1"/>
            <a:r>
              <a:rPr lang="ro-RO" b="1" dirty="0"/>
              <a:t>&gt; hdfs.init()</a:t>
            </a:r>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13</a:t>
            </a:fld>
            <a:endParaRPr lang="en-US" sz="1000" b="0" dirty="0" smtClean="0">
              <a:latin typeface="Tahoma" charset="0"/>
            </a:endParaRPr>
          </a:p>
        </p:txBody>
      </p:sp>
    </p:spTree>
    <p:extLst>
      <p:ext uri="{BB962C8B-B14F-4D97-AF65-F5344CB8AC3E}">
        <p14:creationId xmlns:p14="http://schemas.microsoft.com/office/powerpoint/2010/main" val="777694017"/>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a:t>Operating HDFS with </a:t>
            </a:r>
            <a:r>
              <a:rPr lang="en-US" b="1" dirty="0" err="1"/>
              <a:t>rhdfs</a:t>
            </a:r>
            <a:endParaRPr lang="en-US" b="1" dirty="0"/>
          </a:p>
        </p:txBody>
      </p:sp>
      <p:sp>
        <p:nvSpPr>
          <p:cNvPr id="3" name="Content Placeholder 2"/>
          <p:cNvSpPr>
            <a:spLocks noGrp="1"/>
          </p:cNvSpPr>
          <p:nvPr>
            <p:ph idx="1"/>
          </p:nvPr>
        </p:nvSpPr>
        <p:spPr>
          <a:xfrm>
            <a:off x="292100" y="1661586"/>
            <a:ext cx="8686800" cy="4804833"/>
          </a:xfrm>
        </p:spPr>
        <p:txBody>
          <a:bodyPr>
            <a:normAutofit fontScale="92500" lnSpcReduction="20000"/>
          </a:bodyPr>
          <a:lstStyle/>
          <a:p>
            <a:r>
              <a:rPr lang="en-US" dirty="0" smtClean="0"/>
              <a:t>Initialize </a:t>
            </a:r>
            <a:r>
              <a:rPr lang="en-US" dirty="0"/>
              <a:t>the </a:t>
            </a:r>
            <a:r>
              <a:rPr lang="en-US" dirty="0" err="1"/>
              <a:t>rhdfs</a:t>
            </a:r>
            <a:r>
              <a:rPr lang="en-US" dirty="0"/>
              <a:t> package</a:t>
            </a:r>
            <a:r>
              <a:rPr lang="en-US" dirty="0" smtClean="0"/>
              <a:t>:</a:t>
            </a:r>
          </a:p>
          <a:p>
            <a:pPr lvl="1"/>
            <a:r>
              <a:rPr lang="en-US" b="1" dirty="0" smtClean="0"/>
              <a:t>$R</a:t>
            </a:r>
          </a:p>
          <a:p>
            <a:pPr lvl="1"/>
            <a:r>
              <a:rPr lang="en-US" b="1" dirty="0" smtClean="0"/>
              <a:t>&gt; </a:t>
            </a:r>
            <a:r>
              <a:rPr lang="en-US" b="1" dirty="0" err="1"/>
              <a:t>Sys.setenv</a:t>
            </a:r>
            <a:r>
              <a:rPr lang="en-US" b="1" dirty="0"/>
              <a:t>(HADOOP_CMD="/</a:t>
            </a:r>
            <a:r>
              <a:rPr lang="en-US" b="1" dirty="0" err="1"/>
              <a:t>usr</a:t>
            </a:r>
            <a:r>
              <a:rPr lang="en-US" b="1" dirty="0"/>
              <a:t>/bin/</a:t>
            </a:r>
            <a:r>
              <a:rPr lang="en-US" b="1" dirty="0" err="1"/>
              <a:t>hadoop</a:t>
            </a:r>
            <a:r>
              <a:rPr lang="en-US" b="1" dirty="0"/>
              <a:t>")</a:t>
            </a:r>
            <a:endParaRPr lang="en-US" dirty="0"/>
          </a:p>
          <a:p>
            <a:pPr lvl="1"/>
            <a:r>
              <a:rPr lang="en-US" b="1" dirty="0"/>
              <a:t>&gt; </a:t>
            </a:r>
            <a:r>
              <a:rPr lang="en-US" b="1" dirty="0" err="1"/>
              <a:t>Sys.setenv</a:t>
            </a:r>
            <a:r>
              <a:rPr lang="en-US" b="1" dirty="0"/>
              <a:t>(HADOOP_STREAMING="/</a:t>
            </a:r>
            <a:r>
              <a:rPr lang="en-US" b="1" dirty="0" err="1"/>
              <a:t>usr</a:t>
            </a:r>
            <a:r>
              <a:rPr lang="en-US" b="1" dirty="0"/>
              <a:t>/</a:t>
            </a:r>
            <a:r>
              <a:rPr lang="en-US" b="1" dirty="0" err="1"/>
              <a:t>hdp</a:t>
            </a:r>
            <a:r>
              <a:rPr lang="en-US" b="1" dirty="0"/>
              <a:t>/2.3.2.0-2602/</a:t>
            </a:r>
            <a:r>
              <a:rPr lang="en-US" b="1" dirty="0" err="1"/>
              <a:t>hadoop-mapreduce</a:t>
            </a:r>
            <a:r>
              <a:rPr lang="en-US" b="1" dirty="0"/>
              <a:t>/hadoop-streaming-2.7.1.2.3.2.0-2602.jar"</a:t>
            </a:r>
            <a:r>
              <a:rPr lang="en-US" b="1" dirty="0" smtClean="0"/>
              <a:t>)</a:t>
            </a:r>
          </a:p>
          <a:p>
            <a:pPr lvl="1"/>
            <a:r>
              <a:rPr lang="ro-RO" b="1" dirty="0" smtClean="0"/>
              <a:t>&gt; </a:t>
            </a:r>
            <a:r>
              <a:rPr lang="ro-RO" b="1" dirty="0"/>
              <a:t>library(rhdfs)</a:t>
            </a:r>
            <a:endParaRPr lang="ro-RO" dirty="0"/>
          </a:p>
          <a:p>
            <a:pPr lvl="1"/>
            <a:r>
              <a:rPr lang="ro-RO" b="1" dirty="0"/>
              <a:t>&gt; hdfs.init(</a:t>
            </a:r>
            <a:r>
              <a:rPr lang="ro-RO" b="1" dirty="0" smtClean="0"/>
              <a:t>)</a:t>
            </a:r>
          </a:p>
          <a:p>
            <a:r>
              <a:rPr lang="ro-RO" dirty="0" smtClean="0"/>
              <a:t>M</a:t>
            </a:r>
            <a:r>
              <a:rPr lang="en-US" dirty="0" err="1" smtClean="0"/>
              <a:t>anipulating</a:t>
            </a:r>
            <a:r>
              <a:rPr lang="en-US" dirty="0" smtClean="0"/>
              <a:t> </a:t>
            </a:r>
            <a:r>
              <a:rPr lang="en-US" dirty="0"/>
              <a:t>files stored on HDFS, as follows</a:t>
            </a:r>
            <a:r>
              <a:rPr lang="en-US" dirty="0" smtClean="0"/>
              <a:t>:</a:t>
            </a:r>
          </a:p>
          <a:p>
            <a:pPr lvl="1"/>
            <a:r>
              <a:rPr lang="en-US" dirty="0" err="1" smtClean="0"/>
              <a:t>dfs.put</a:t>
            </a:r>
            <a:r>
              <a:rPr lang="en-US" dirty="0"/>
              <a:t>: Copy a file from the local </a:t>
            </a:r>
            <a:r>
              <a:rPr lang="en-US" dirty="0" err="1"/>
              <a:t>filesystem</a:t>
            </a:r>
            <a:r>
              <a:rPr lang="en-US" dirty="0"/>
              <a:t> to HDFS</a:t>
            </a:r>
            <a:r>
              <a:rPr lang="en-US" dirty="0" smtClean="0"/>
              <a:t>:</a:t>
            </a:r>
          </a:p>
          <a:p>
            <a:pPr lvl="2"/>
            <a:r>
              <a:rPr lang="en-US" dirty="0" smtClean="0"/>
              <a:t>&gt;</a:t>
            </a:r>
            <a:r>
              <a:rPr lang="en-US" b="1" dirty="0" err="1" smtClean="0"/>
              <a:t>hdfs.put</a:t>
            </a:r>
            <a:r>
              <a:rPr lang="en-US" b="1" dirty="0"/>
              <a:t>('</a:t>
            </a:r>
            <a:r>
              <a:rPr lang="en-US" b="1" dirty="0" err="1"/>
              <a:t>word.txt</a:t>
            </a:r>
            <a:r>
              <a:rPr lang="en-US" b="1" dirty="0"/>
              <a:t>', './')</a:t>
            </a:r>
          </a:p>
          <a:p>
            <a:pPr lvl="1"/>
            <a:r>
              <a:rPr lang="en-US" dirty="0" err="1" smtClean="0"/>
              <a:t>hdfs.ls</a:t>
            </a:r>
            <a:r>
              <a:rPr lang="en-US" dirty="0"/>
              <a:t>: </a:t>
            </a:r>
            <a:r>
              <a:rPr lang="en-US" dirty="0" smtClean="0"/>
              <a:t>Read </a:t>
            </a:r>
            <a:r>
              <a:rPr lang="en-US" dirty="0"/>
              <a:t>the list of directory from HDFS</a:t>
            </a:r>
            <a:r>
              <a:rPr lang="en-US" dirty="0" smtClean="0"/>
              <a:t>:</a:t>
            </a:r>
          </a:p>
          <a:p>
            <a:pPr lvl="2"/>
            <a:r>
              <a:rPr lang="en-US" b="1" dirty="0" smtClean="0"/>
              <a:t>&gt; </a:t>
            </a:r>
            <a:r>
              <a:rPr lang="fi-FI" b="1" dirty="0" err="1"/>
              <a:t>hdfs.ls</a:t>
            </a:r>
            <a:r>
              <a:rPr lang="fi-FI" b="1" dirty="0"/>
              <a:t>('./'</a:t>
            </a:r>
            <a:r>
              <a:rPr lang="fi-FI" b="1" dirty="0" smtClean="0"/>
              <a:t>)</a:t>
            </a:r>
          </a:p>
          <a:p>
            <a:pPr lvl="1"/>
            <a:r>
              <a:rPr lang="en-US" dirty="0" err="1" smtClean="0"/>
              <a:t>hdfs.copy</a:t>
            </a:r>
            <a:r>
              <a:rPr lang="en-US" dirty="0"/>
              <a:t>: Copy a file from one HDFS directory to another</a:t>
            </a:r>
            <a:r>
              <a:rPr lang="en-US" dirty="0" smtClean="0"/>
              <a:t>:</a:t>
            </a:r>
          </a:p>
          <a:p>
            <a:pPr lvl="2"/>
            <a:r>
              <a:rPr lang="en-US" b="1" dirty="0" smtClean="0"/>
              <a:t>&gt; </a:t>
            </a:r>
            <a:r>
              <a:rPr lang="en-US" b="1" dirty="0" err="1"/>
              <a:t>hdfs.copy</a:t>
            </a:r>
            <a:r>
              <a:rPr lang="en-US" b="1" dirty="0"/>
              <a:t>('</a:t>
            </a:r>
            <a:r>
              <a:rPr lang="en-US" b="1" dirty="0" err="1"/>
              <a:t>word.txt</a:t>
            </a:r>
            <a:r>
              <a:rPr lang="en-US" b="1" dirty="0"/>
              <a:t>', '</a:t>
            </a:r>
            <a:r>
              <a:rPr lang="en-US" b="1" dirty="0" err="1"/>
              <a:t>wordcnt.txt</a:t>
            </a:r>
            <a:r>
              <a:rPr lang="en-US" b="1" dirty="0"/>
              <a:t>')</a:t>
            </a:r>
            <a:endParaRPr lang="en-US" dirty="0"/>
          </a:p>
          <a:p>
            <a:pPr lvl="1"/>
            <a:r>
              <a:rPr lang="en-US" dirty="0" err="1" smtClean="0"/>
              <a:t>hdfs.move</a:t>
            </a:r>
            <a:r>
              <a:rPr lang="en-US" dirty="0" smtClean="0"/>
              <a:t> </a:t>
            </a:r>
            <a:r>
              <a:rPr lang="en-US" dirty="0"/>
              <a:t>: Move a file from one HDFS directory to another</a:t>
            </a:r>
            <a:r>
              <a:rPr lang="en-US" dirty="0" smtClean="0"/>
              <a:t>:</a:t>
            </a:r>
          </a:p>
          <a:p>
            <a:pPr lvl="2"/>
            <a:r>
              <a:rPr lang="en-US" b="1" dirty="0" smtClean="0"/>
              <a:t>&gt; </a:t>
            </a:r>
            <a:r>
              <a:rPr lang="en-US" b="1" dirty="0" err="1"/>
              <a:t>hdfs.move</a:t>
            </a:r>
            <a:r>
              <a:rPr lang="en-US" b="1" dirty="0"/>
              <a:t>('</a:t>
            </a:r>
            <a:r>
              <a:rPr lang="en-US" b="1" dirty="0" err="1"/>
              <a:t>wordcnt.txt</a:t>
            </a:r>
            <a:r>
              <a:rPr lang="en-US" b="1" dirty="0"/>
              <a:t>', './data/</a:t>
            </a:r>
            <a:r>
              <a:rPr lang="en-US" b="1" dirty="0" err="1"/>
              <a:t>wordcnt.txt</a:t>
            </a:r>
            <a:r>
              <a:rPr lang="en-US" b="1" dirty="0"/>
              <a:t>')</a:t>
            </a:r>
            <a:endParaRPr lang="en-US" dirty="0"/>
          </a:p>
          <a:p>
            <a:pPr lvl="1"/>
            <a:r>
              <a:rPr lang="en-US" dirty="0" err="1" smtClean="0"/>
              <a:t>hdfs.delete</a:t>
            </a:r>
            <a:r>
              <a:rPr lang="en-US" dirty="0"/>
              <a:t>: Delete an HDFS directory from R</a:t>
            </a:r>
            <a:r>
              <a:rPr lang="en-US" dirty="0" smtClean="0"/>
              <a:t>:</a:t>
            </a:r>
          </a:p>
          <a:p>
            <a:pPr lvl="2"/>
            <a:r>
              <a:rPr lang="en-US" b="1" dirty="0" smtClean="0"/>
              <a:t>&gt; </a:t>
            </a:r>
            <a:r>
              <a:rPr lang="en-US" b="1" dirty="0" err="1"/>
              <a:t>hdfs.delete</a:t>
            </a:r>
            <a:r>
              <a:rPr lang="en-US" b="1" dirty="0"/>
              <a:t>('./data/'</a:t>
            </a:r>
            <a:r>
              <a:rPr lang="en-US" b="1" dirty="0" smtClean="0"/>
              <a:t>)</a:t>
            </a:r>
          </a:p>
          <a:p>
            <a:pPr lvl="1"/>
            <a:r>
              <a:rPr lang="en-US" dirty="0" err="1"/>
              <a:t>hdfs.get</a:t>
            </a:r>
            <a:r>
              <a:rPr lang="en-US" dirty="0"/>
              <a:t>: Download a file from HDFS to a local </a:t>
            </a:r>
            <a:r>
              <a:rPr lang="en-US" dirty="0" err="1"/>
              <a:t>filesystem</a:t>
            </a:r>
            <a:r>
              <a:rPr lang="en-US" dirty="0"/>
              <a:t>:</a:t>
            </a:r>
          </a:p>
          <a:p>
            <a:pPr lvl="2"/>
            <a:r>
              <a:rPr lang="en-US" b="1" dirty="0"/>
              <a:t>&gt; </a:t>
            </a:r>
            <a:r>
              <a:rPr lang="en-US" b="1" dirty="0" err="1"/>
              <a:t>hdfs.get</a:t>
            </a:r>
            <a:r>
              <a:rPr lang="en-US" b="1" dirty="0"/>
              <a:t>(</a:t>
            </a:r>
            <a:r>
              <a:rPr lang="en-US" b="1" dirty="0" err="1"/>
              <a:t>word.txt</a:t>
            </a:r>
            <a:r>
              <a:rPr lang="en-US" b="1" dirty="0"/>
              <a:t>', '/home</a:t>
            </a:r>
            <a:r>
              <a:rPr lang="en-US" b="1" dirty="0" smtClean="0"/>
              <a:t>/</a:t>
            </a:r>
            <a:r>
              <a:rPr lang="en-US" b="1" dirty="0" err="1" smtClean="0"/>
              <a:t>user_name</a:t>
            </a:r>
            <a:r>
              <a:rPr lang="en-US" b="1" dirty="0" smtClean="0"/>
              <a:t>/</a:t>
            </a:r>
            <a:r>
              <a:rPr lang="en-US" b="1" dirty="0" err="1" smtClean="0"/>
              <a:t>word.txt</a:t>
            </a:r>
            <a:r>
              <a:rPr lang="en-US" b="1" dirty="0" smtClean="0"/>
              <a:t>’)</a:t>
            </a:r>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14</a:t>
            </a:fld>
            <a:endParaRPr lang="en-US" sz="1000" b="0" dirty="0" smtClean="0">
              <a:latin typeface="Tahoma" charset="0"/>
            </a:endParaRPr>
          </a:p>
        </p:txBody>
      </p:sp>
    </p:spTree>
    <p:extLst>
      <p:ext uri="{BB962C8B-B14F-4D97-AF65-F5344CB8AC3E}">
        <p14:creationId xmlns:p14="http://schemas.microsoft.com/office/powerpoint/2010/main" val="1220449958"/>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617" y="1214538"/>
            <a:ext cx="8229600" cy="668866"/>
          </a:xfrm>
        </p:spPr>
        <p:txBody>
          <a:bodyPr/>
          <a:lstStyle/>
          <a:p>
            <a:pPr>
              <a:lnSpc>
                <a:spcPct val="80000"/>
              </a:lnSpc>
            </a:pPr>
            <a:r>
              <a:rPr lang="en-US" b="1" dirty="0" smtClean="0"/>
              <a:t>Exercise 2</a:t>
            </a:r>
            <a:r>
              <a:rPr lang="en-US" b="1" dirty="0"/>
              <a:t>: Running R with parallel packages</a:t>
            </a:r>
          </a:p>
        </p:txBody>
      </p:sp>
      <p:sp>
        <p:nvSpPr>
          <p:cNvPr id="3" name="Content Placeholder 2"/>
          <p:cNvSpPr>
            <a:spLocks noGrp="1"/>
          </p:cNvSpPr>
          <p:nvPr>
            <p:ph idx="1"/>
          </p:nvPr>
        </p:nvSpPr>
        <p:spPr>
          <a:xfrm>
            <a:off x="321322" y="2075392"/>
            <a:ext cx="8686800" cy="4804833"/>
          </a:xfrm>
        </p:spPr>
        <p:txBody>
          <a:bodyPr>
            <a:normAutofit/>
          </a:bodyPr>
          <a:lstStyle/>
          <a:p>
            <a:r>
              <a:rPr lang="en-US" dirty="0" smtClean="0"/>
              <a:t>Objective: </a:t>
            </a:r>
          </a:p>
          <a:p>
            <a:pPr lvl="1"/>
            <a:r>
              <a:rPr lang="en-US" dirty="0" smtClean="0"/>
              <a:t>Run R with a couple of parallel packages.</a:t>
            </a:r>
          </a:p>
          <a:p>
            <a:pPr lvl="1"/>
            <a:r>
              <a:rPr lang="en-US" dirty="0" smtClean="0"/>
              <a:t>Investigate resource pressures between serial and parallel approaches.</a:t>
            </a:r>
          </a:p>
          <a:p>
            <a:pPr lvl="1"/>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15</a:t>
            </a:fld>
            <a:endParaRPr lang="en-US" sz="1000" b="0" dirty="0" smtClean="0">
              <a:latin typeface="Tahoma" charset="0"/>
            </a:endParaRPr>
          </a:p>
        </p:txBody>
      </p:sp>
    </p:spTree>
    <p:extLst>
      <p:ext uri="{BB962C8B-B14F-4D97-AF65-F5344CB8AC3E}">
        <p14:creationId xmlns:p14="http://schemas.microsoft.com/office/powerpoint/2010/main" val="206261887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Serial version of R code</a:t>
            </a:r>
            <a:endParaRPr lang="en-US" b="1" dirty="0"/>
          </a:p>
        </p:txBody>
      </p:sp>
      <p:sp>
        <p:nvSpPr>
          <p:cNvPr id="3" name="Content Placeholder 2"/>
          <p:cNvSpPr>
            <a:spLocks noGrp="1"/>
          </p:cNvSpPr>
          <p:nvPr>
            <p:ph idx="1"/>
          </p:nvPr>
        </p:nvSpPr>
        <p:spPr>
          <a:xfrm>
            <a:off x="292100" y="1661586"/>
            <a:ext cx="8686800" cy="4804833"/>
          </a:xfrm>
        </p:spPr>
        <p:txBody>
          <a:bodyPr>
            <a:normAutofit fontScale="92500" lnSpcReduction="10000"/>
          </a:bodyPr>
          <a:lstStyle/>
          <a:p>
            <a:r>
              <a:rPr lang="en-US" dirty="0" smtClean="0"/>
              <a:t>To </a:t>
            </a:r>
            <a:r>
              <a:rPr lang="en-US" dirty="0"/>
              <a:t>run </a:t>
            </a:r>
            <a:r>
              <a:rPr lang="en-US" dirty="0" err="1"/>
              <a:t>myProc</a:t>
            </a:r>
            <a:r>
              <a:rPr lang="en-US" dirty="0"/>
              <a:t>() 10 times using </a:t>
            </a:r>
            <a:r>
              <a:rPr lang="en-US" dirty="0" smtClean="0"/>
              <a:t>apply</a:t>
            </a:r>
          </a:p>
          <a:p>
            <a:pPr marL="457200" lvl="1" indent="0">
              <a:buNone/>
            </a:pPr>
            <a:r>
              <a:rPr lang="en-US" dirty="0" err="1"/>
              <a:t>ptm</a:t>
            </a:r>
            <a:r>
              <a:rPr lang="en-US" dirty="0"/>
              <a:t> &lt;- </a:t>
            </a:r>
            <a:r>
              <a:rPr lang="en-US" dirty="0" err="1"/>
              <a:t>proc.time</a:t>
            </a:r>
            <a:r>
              <a:rPr lang="en-US" dirty="0"/>
              <a:t>(</a:t>
            </a:r>
            <a:r>
              <a:rPr lang="en-US" dirty="0" smtClean="0"/>
              <a:t>)</a:t>
            </a:r>
          </a:p>
          <a:p>
            <a:pPr marL="457200" lvl="1" indent="0">
              <a:buNone/>
            </a:pPr>
            <a:r>
              <a:rPr lang="en-US" dirty="0" smtClean="0"/>
              <a:t>#</a:t>
            </a:r>
            <a:r>
              <a:rPr lang="en-US" dirty="0" err="1" smtClean="0"/>
              <a:t>sapply</a:t>
            </a:r>
            <a:r>
              <a:rPr lang="en-US" dirty="0"/>
              <a:t> </a:t>
            </a:r>
            <a:r>
              <a:rPr lang="en-US" dirty="0" smtClean="0"/>
              <a:t>converts results </a:t>
            </a:r>
            <a:r>
              <a:rPr lang="en-US" dirty="0"/>
              <a:t>into a vector or array of appropriate size</a:t>
            </a:r>
          </a:p>
          <a:p>
            <a:pPr marL="457200" lvl="1" indent="0">
              <a:buNone/>
            </a:pPr>
            <a:r>
              <a:rPr lang="en-US" dirty="0"/>
              <a:t>result &lt;- </a:t>
            </a:r>
            <a:r>
              <a:rPr lang="en-US" dirty="0" err="1"/>
              <a:t>sapply</a:t>
            </a:r>
            <a:r>
              <a:rPr lang="en-US" dirty="0"/>
              <a:t>(1:10, function(</a:t>
            </a:r>
            <a:r>
              <a:rPr lang="en-US" dirty="0" err="1"/>
              <a:t>i</a:t>
            </a:r>
            <a:r>
              <a:rPr lang="en-US" dirty="0"/>
              <a:t>) </a:t>
            </a:r>
            <a:r>
              <a:rPr lang="en-US" dirty="0" err="1"/>
              <a:t>myProc</a:t>
            </a:r>
            <a:r>
              <a:rPr lang="en-US" dirty="0"/>
              <a:t>())</a:t>
            </a:r>
          </a:p>
          <a:p>
            <a:pPr marL="457200" lvl="1" indent="0">
              <a:buNone/>
            </a:pPr>
            <a:r>
              <a:rPr lang="en-US" dirty="0" err="1"/>
              <a:t>proc.time</a:t>
            </a:r>
            <a:r>
              <a:rPr lang="en-US" dirty="0"/>
              <a:t>() </a:t>
            </a:r>
            <a:r>
              <a:rPr lang="en-US" dirty="0" smtClean="0"/>
              <a:t>– </a:t>
            </a:r>
            <a:r>
              <a:rPr lang="en-US" dirty="0" err="1" smtClean="0"/>
              <a:t>ptm</a:t>
            </a:r>
            <a:endParaRPr lang="en-US" dirty="0" smtClean="0"/>
          </a:p>
          <a:p>
            <a:pPr marL="457200" lvl="1" indent="0">
              <a:buNone/>
            </a:pPr>
            <a:r>
              <a:rPr lang="en-US" dirty="0" smtClean="0"/>
              <a:t>=&gt; </a:t>
            </a:r>
            <a:r>
              <a:rPr lang="en-US" dirty="0"/>
              <a:t> user  system elapsed </a:t>
            </a:r>
          </a:p>
          <a:p>
            <a:pPr marL="457200" lvl="1" indent="0">
              <a:buNone/>
            </a:pPr>
            <a:r>
              <a:rPr lang="en-US" dirty="0"/>
              <a:t> 14.929   0.232  35.179 </a:t>
            </a:r>
            <a:endParaRPr lang="en-US" dirty="0" smtClean="0"/>
          </a:p>
          <a:p>
            <a:pPr marL="400050"/>
            <a:r>
              <a:rPr lang="en-US" dirty="0" smtClean="0"/>
              <a:t> </a:t>
            </a:r>
            <a:r>
              <a:rPr lang="en-US" dirty="0" err="1" smtClean="0"/>
              <a:t>myProc</a:t>
            </a:r>
            <a:r>
              <a:rPr lang="en-US" dirty="0" smtClean="0"/>
              <a:t> function</a:t>
            </a:r>
            <a:endParaRPr lang="en-US" dirty="0"/>
          </a:p>
          <a:p>
            <a:pPr marL="457200" lvl="1" indent="0">
              <a:buNone/>
            </a:pPr>
            <a:r>
              <a:rPr lang="en-US" dirty="0"/>
              <a:t>#Define a simple R function</a:t>
            </a:r>
          </a:p>
          <a:p>
            <a:pPr marL="457200" lvl="1" indent="0">
              <a:buNone/>
            </a:pPr>
            <a:r>
              <a:rPr lang="en-US" dirty="0" err="1"/>
              <a:t>myProc</a:t>
            </a:r>
            <a:r>
              <a:rPr lang="en-US" dirty="0"/>
              <a:t> &lt;- function(size=10000000) {</a:t>
            </a:r>
          </a:p>
          <a:p>
            <a:pPr marL="457200" lvl="1" indent="0">
              <a:buNone/>
            </a:pPr>
            <a:r>
              <a:rPr lang="en-US" dirty="0"/>
              <a:t>#Load a large vector</a:t>
            </a:r>
          </a:p>
          <a:p>
            <a:pPr marL="457200" lvl="1" indent="0">
              <a:buNone/>
            </a:pPr>
            <a:r>
              <a:rPr lang="en-US" dirty="0" err="1"/>
              <a:t>vec</a:t>
            </a:r>
            <a:r>
              <a:rPr lang="en-US" dirty="0"/>
              <a:t> &lt;- </a:t>
            </a:r>
            <a:r>
              <a:rPr lang="en-US" dirty="0" err="1"/>
              <a:t>rnorm</a:t>
            </a:r>
            <a:r>
              <a:rPr lang="en-US" dirty="0"/>
              <a:t>(size)</a:t>
            </a:r>
          </a:p>
          <a:p>
            <a:pPr marL="457200" lvl="1" indent="0">
              <a:buNone/>
            </a:pPr>
            <a:r>
              <a:rPr lang="en-US" dirty="0"/>
              <a:t>#Now sleep on it</a:t>
            </a:r>
          </a:p>
          <a:p>
            <a:pPr marL="457200" lvl="1" indent="0">
              <a:buNone/>
            </a:pPr>
            <a:r>
              <a:rPr lang="en-US" dirty="0" err="1"/>
              <a:t>Sys.sleep</a:t>
            </a:r>
            <a:r>
              <a:rPr lang="en-US" dirty="0"/>
              <a:t>(2)</a:t>
            </a:r>
          </a:p>
          <a:p>
            <a:pPr marL="457200" lvl="1" indent="0">
              <a:buNone/>
            </a:pPr>
            <a:r>
              <a:rPr lang="en-US" dirty="0"/>
              <a:t>#Now sum the </a:t>
            </a:r>
            <a:r>
              <a:rPr lang="en-US" dirty="0" err="1"/>
              <a:t>vec</a:t>
            </a:r>
            <a:r>
              <a:rPr lang="en-US" dirty="0"/>
              <a:t> values</a:t>
            </a:r>
          </a:p>
          <a:p>
            <a:pPr marL="457200" lvl="1" indent="0">
              <a:buNone/>
            </a:pPr>
            <a:r>
              <a:rPr lang="en-US" dirty="0"/>
              <a:t>return(sum(</a:t>
            </a:r>
            <a:r>
              <a:rPr lang="en-US" dirty="0" err="1"/>
              <a:t>vec</a:t>
            </a:r>
            <a:r>
              <a:rPr lang="en-US" dirty="0"/>
              <a:t>))</a:t>
            </a:r>
          </a:p>
          <a:p>
            <a:pPr marL="457200" lvl="1" indent="0">
              <a:buNone/>
            </a:pPr>
            <a:r>
              <a:rPr lang="en-US" dirty="0"/>
              <a:t>}</a:t>
            </a:r>
            <a:endParaRPr lang="en-US"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16</a:t>
            </a:fld>
            <a:endParaRPr lang="en-US" sz="1000" b="0" dirty="0" smtClean="0">
              <a:latin typeface="Tahoma" charset="0"/>
            </a:endParaRPr>
          </a:p>
        </p:txBody>
      </p:sp>
    </p:spTree>
    <p:extLst>
      <p:ext uri="{BB962C8B-B14F-4D97-AF65-F5344CB8AC3E}">
        <p14:creationId xmlns:p14="http://schemas.microsoft.com/office/powerpoint/2010/main" val="2514528760"/>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Running R with parallel packages</a:t>
            </a:r>
            <a:endParaRPr lang="en-US" b="1" dirty="0"/>
          </a:p>
        </p:txBody>
      </p:sp>
      <p:sp>
        <p:nvSpPr>
          <p:cNvPr id="3" name="Content Placeholder 2"/>
          <p:cNvSpPr>
            <a:spLocks noGrp="1"/>
          </p:cNvSpPr>
          <p:nvPr>
            <p:ph idx="1"/>
          </p:nvPr>
        </p:nvSpPr>
        <p:spPr>
          <a:xfrm>
            <a:off x="292100" y="1661586"/>
            <a:ext cx="8686800" cy="4804833"/>
          </a:xfrm>
        </p:spPr>
        <p:txBody>
          <a:bodyPr>
            <a:normAutofit/>
          </a:bodyPr>
          <a:lstStyle/>
          <a:p>
            <a:r>
              <a:rPr lang="en-US" dirty="0" smtClean="0"/>
              <a:t>Parallel: </a:t>
            </a:r>
            <a:r>
              <a:rPr lang="en-US" dirty="0" err="1" smtClean="0"/>
              <a:t>mclapply</a:t>
            </a:r>
            <a:endParaRPr lang="en-US" dirty="0" smtClean="0"/>
          </a:p>
          <a:p>
            <a:pPr lvl="1"/>
            <a:r>
              <a:rPr lang="en-US" dirty="0"/>
              <a:t>The parallel package provides several methods for parallelizing your work</a:t>
            </a:r>
            <a:r>
              <a:rPr lang="en-US" dirty="0" smtClean="0"/>
              <a:t>.</a:t>
            </a:r>
          </a:p>
          <a:p>
            <a:pPr lvl="1"/>
            <a:r>
              <a:rPr lang="en-US" dirty="0"/>
              <a:t>'</a:t>
            </a:r>
            <a:r>
              <a:rPr lang="en-US" dirty="0" err="1"/>
              <a:t>mclapply</a:t>
            </a:r>
            <a:r>
              <a:rPr lang="en-US" dirty="0"/>
              <a:t>' can only used for single-node </a:t>
            </a:r>
            <a:r>
              <a:rPr lang="en-US" dirty="0" smtClean="0"/>
              <a:t>parallelism.</a:t>
            </a:r>
          </a:p>
          <a:p>
            <a:pPr marL="457200" lvl="1" indent="0">
              <a:buNone/>
            </a:pPr>
            <a:r>
              <a:rPr lang="en-US" dirty="0"/>
              <a:t>require(parallel</a:t>
            </a:r>
            <a:r>
              <a:rPr lang="en-US" dirty="0" smtClean="0"/>
              <a:t>)</a:t>
            </a:r>
          </a:p>
          <a:p>
            <a:pPr marL="457200" lvl="1" indent="0">
              <a:buNone/>
            </a:pPr>
            <a:r>
              <a:rPr lang="en-US" dirty="0" err="1" smtClean="0"/>
              <a:t>ptm</a:t>
            </a:r>
            <a:r>
              <a:rPr lang="en-US" dirty="0" smtClean="0"/>
              <a:t> </a:t>
            </a:r>
            <a:r>
              <a:rPr lang="en-US" dirty="0"/>
              <a:t>&lt;- </a:t>
            </a:r>
            <a:r>
              <a:rPr lang="en-US" dirty="0" err="1"/>
              <a:t>proc.time</a:t>
            </a:r>
            <a:r>
              <a:rPr lang="en-US" dirty="0"/>
              <a:t>()</a:t>
            </a:r>
          </a:p>
          <a:p>
            <a:pPr marL="457200" lvl="1" indent="0">
              <a:buNone/>
            </a:pPr>
            <a:r>
              <a:rPr lang="en-US" dirty="0"/>
              <a:t>result &lt;- </a:t>
            </a:r>
            <a:r>
              <a:rPr lang="en-US" dirty="0" err="1"/>
              <a:t>mclapply</a:t>
            </a:r>
            <a:r>
              <a:rPr lang="en-US" dirty="0"/>
              <a:t>(1:10, function(</a:t>
            </a:r>
            <a:r>
              <a:rPr lang="en-US" dirty="0" err="1"/>
              <a:t>i</a:t>
            </a:r>
            <a:r>
              <a:rPr lang="en-US" dirty="0"/>
              <a:t>) </a:t>
            </a:r>
            <a:r>
              <a:rPr lang="en-US" dirty="0" err="1"/>
              <a:t>myProc</a:t>
            </a:r>
            <a:r>
              <a:rPr lang="en-US" dirty="0"/>
              <a:t>(), </a:t>
            </a:r>
            <a:r>
              <a:rPr lang="en-US" dirty="0" err="1"/>
              <a:t>mc.cores</a:t>
            </a:r>
            <a:r>
              <a:rPr lang="en-US" dirty="0" smtClean="0"/>
              <a:t>=10)</a:t>
            </a:r>
            <a:endParaRPr lang="en-US" dirty="0"/>
          </a:p>
          <a:p>
            <a:pPr marL="457200" lvl="1" indent="0">
              <a:buNone/>
            </a:pPr>
            <a:r>
              <a:rPr lang="en-US" dirty="0" err="1"/>
              <a:t>proc.time</a:t>
            </a:r>
            <a:r>
              <a:rPr lang="en-US" dirty="0"/>
              <a:t>() </a:t>
            </a:r>
            <a:r>
              <a:rPr lang="en-US" dirty="0" smtClean="0"/>
              <a:t>– </a:t>
            </a:r>
            <a:r>
              <a:rPr lang="en-US" dirty="0" err="1" smtClean="0"/>
              <a:t>ptm</a:t>
            </a:r>
            <a:endParaRPr lang="en-US" dirty="0" smtClean="0"/>
          </a:p>
          <a:p>
            <a:pPr marL="457200" lvl="1" indent="0">
              <a:buNone/>
            </a:pPr>
            <a:r>
              <a:rPr lang="en-US" dirty="0" smtClean="0">
                <a:solidFill>
                  <a:srgbClr val="000000"/>
                </a:solidFill>
              </a:rPr>
              <a:t>=&gt; </a:t>
            </a:r>
            <a:r>
              <a:rPr lang="en-US" dirty="0"/>
              <a:t> user  system elapsed </a:t>
            </a:r>
          </a:p>
          <a:p>
            <a:pPr marL="457200" lvl="1" indent="0">
              <a:buNone/>
            </a:pPr>
            <a:r>
              <a:rPr lang="en-US" dirty="0"/>
              <a:t>  0.012   0.025  </a:t>
            </a:r>
            <a:r>
              <a:rPr lang="en-US" dirty="0" smtClean="0"/>
              <a:t>4.616 </a:t>
            </a: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17</a:t>
            </a:fld>
            <a:endParaRPr lang="en-US" sz="1000" b="0" dirty="0" smtClean="0">
              <a:latin typeface="Tahoma" charset="0"/>
            </a:endParaRPr>
          </a:p>
        </p:txBody>
      </p:sp>
    </p:spTree>
    <p:extLst>
      <p:ext uri="{BB962C8B-B14F-4D97-AF65-F5344CB8AC3E}">
        <p14:creationId xmlns:p14="http://schemas.microsoft.com/office/powerpoint/2010/main" val="69445538"/>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Running R with parallel packages</a:t>
            </a:r>
            <a:endParaRPr lang="en-US" b="1" dirty="0"/>
          </a:p>
        </p:txBody>
      </p:sp>
      <p:sp>
        <p:nvSpPr>
          <p:cNvPr id="3" name="Content Placeholder 2"/>
          <p:cNvSpPr>
            <a:spLocks noGrp="1"/>
          </p:cNvSpPr>
          <p:nvPr>
            <p:ph idx="1"/>
          </p:nvPr>
        </p:nvSpPr>
        <p:spPr>
          <a:xfrm>
            <a:off x="292100" y="1661586"/>
            <a:ext cx="8686800" cy="4804833"/>
          </a:xfrm>
        </p:spPr>
        <p:txBody>
          <a:bodyPr>
            <a:normAutofit fontScale="92500" lnSpcReduction="20000"/>
          </a:bodyPr>
          <a:lstStyle/>
          <a:p>
            <a:r>
              <a:rPr lang="en-US" dirty="0" smtClean="0"/>
              <a:t>Snow</a:t>
            </a:r>
          </a:p>
          <a:p>
            <a:pPr lvl="1"/>
            <a:r>
              <a:rPr lang="en-US" dirty="0"/>
              <a:t>SNOW uses either MPI or socket based connections to achieve parallelism. </a:t>
            </a:r>
            <a:endParaRPr lang="en-US" dirty="0" smtClean="0"/>
          </a:p>
          <a:p>
            <a:pPr lvl="1"/>
            <a:r>
              <a:rPr lang="en-US" dirty="0" smtClean="0"/>
              <a:t>This </a:t>
            </a:r>
            <a:r>
              <a:rPr lang="en-US" dirty="0"/>
              <a:t>means it can use </a:t>
            </a:r>
            <a:r>
              <a:rPr lang="en-US" dirty="0" smtClean="0"/>
              <a:t>cores on </a:t>
            </a:r>
            <a:r>
              <a:rPr lang="en-US" dirty="0"/>
              <a:t>both the local and remote nodes</a:t>
            </a:r>
            <a:r>
              <a:rPr lang="en-US" dirty="0" smtClean="0"/>
              <a:t>.</a:t>
            </a:r>
          </a:p>
          <a:p>
            <a:pPr marL="457200" lvl="1" indent="0">
              <a:buNone/>
            </a:pPr>
            <a:endParaRPr lang="en-US" dirty="0" smtClean="0"/>
          </a:p>
          <a:p>
            <a:pPr marL="457200" lvl="1" indent="0">
              <a:buNone/>
            </a:pPr>
            <a:r>
              <a:rPr lang="en-US" dirty="0" smtClean="0"/>
              <a:t>require(snow)</a:t>
            </a:r>
          </a:p>
          <a:p>
            <a:pPr marL="457200" lvl="1" indent="0">
              <a:buNone/>
            </a:pPr>
            <a:r>
              <a:rPr lang="en-US" dirty="0" smtClean="0"/>
              <a:t>#Create a cluster object</a:t>
            </a:r>
          </a:p>
          <a:p>
            <a:pPr marL="457200" lvl="1" indent="0">
              <a:buNone/>
            </a:pPr>
            <a:r>
              <a:rPr lang="en-US" dirty="0"/>
              <a:t>hostnames &lt;- rep('</a:t>
            </a:r>
            <a:r>
              <a:rPr lang="en-US" dirty="0" err="1"/>
              <a:t>localhost</a:t>
            </a:r>
            <a:r>
              <a:rPr lang="en-US" dirty="0"/>
              <a:t>', </a:t>
            </a:r>
            <a:r>
              <a:rPr lang="en-US" dirty="0" smtClean="0"/>
              <a:t>10)</a:t>
            </a:r>
          </a:p>
          <a:p>
            <a:pPr marL="457200" lvl="1" indent="0">
              <a:buNone/>
            </a:pPr>
            <a:r>
              <a:rPr lang="en-US" dirty="0"/>
              <a:t>cluster &lt;- </a:t>
            </a:r>
            <a:r>
              <a:rPr lang="en-US" dirty="0" err="1"/>
              <a:t>makeSOCKcluster</a:t>
            </a:r>
            <a:r>
              <a:rPr lang="en-US" dirty="0"/>
              <a:t>(hostnames</a:t>
            </a:r>
            <a:r>
              <a:rPr lang="en-US" dirty="0" smtClean="0"/>
              <a:t>)</a:t>
            </a:r>
          </a:p>
          <a:p>
            <a:pPr marL="457200" lvl="1" indent="0">
              <a:buNone/>
            </a:pPr>
            <a:r>
              <a:rPr lang="en-US" dirty="0" smtClean="0"/>
              <a:t>#</a:t>
            </a:r>
            <a:r>
              <a:rPr lang="en-US" dirty="0"/>
              <a:t>A</a:t>
            </a:r>
            <a:r>
              <a:rPr lang="en-US" dirty="0" smtClean="0"/>
              <a:t>ssigns </a:t>
            </a:r>
            <a:r>
              <a:rPr lang="en-US" dirty="0"/>
              <a:t>the values on the master of the variables named in list to variables of the same names in the global environments of each node.</a:t>
            </a:r>
          </a:p>
          <a:p>
            <a:pPr marL="457200" lvl="1" indent="0">
              <a:buNone/>
            </a:pPr>
            <a:r>
              <a:rPr lang="en-US" dirty="0" err="1"/>
              <a:t>clusterExport</a:t>
            </a:r>
            <a:r>
              <a:rPr lang="en-US" dirty="0"/>
              <a:t>(cluster, list('</a:t>
            </a:r>
            <a:r>
              <a:rPr lang="en-US" dirty="0" err="1"/>
              <a:t>myProc</a:t>
            </a:r>
            <a:r>
              <a:rPr lang="en-US" dirty="0"/>
              <a:t>'))</a:t>
            </a:r>
          </a:p>
          <a:p>
            <a:pPr marL="457200" lvl="1" indent="0">
              <a:buNone/>
            </a:pPr>
            <a:r>
              <a:rPr lang="en-US" dirty="0" err="1"/>
              <a:t>ptm</a:t>
            </a:r>
            <a:r>
              <a:rPr lang="en-US" dirty="0"/>
              <a:t> &lt;- </a:t>
            </a:r>
            <a:r>
              <a:rPr lang="en-US" dirty="0" err="1"/>
              <a:t>proc.time</a:t>
            </a:r>
            <a:r>
              <a:rPr lang="en-US" dirty="0"/>
              <a:t>(</a:t>
            </a:r>
            <a:r>
              <a:rPr lang="en-US" dirty="0" smtClean="0"/>
              <a:t>)</a:t>
            </a:r>
          </a:p>
          <a:p>
            <a:pPr marL="457200" lvl="1" indent="0">
              <a:buNone/>
            </a:pPr>
            <a:r>
              <a:rPr lang="en-US" dirty="0" smtClean="0"/>
              <a:t>#Call function </a:t>
            </a:r>
            <a:r>
              <a:rPr lang="en-US" dirty="0"/>
              <a:t>on the first cluster node with arguments </a:t>
            </a:r>
            <a:r>
              <a:rPr lang="en-US" dirty="0" err="1"/>
              <a:t>seq</a:t>
            </a:r>
            <a:r>
              <a:rPr lang="en-US" dirty="0"/>
              <a:t>[[1]] and ..., on the second node with </a:t>
            </a:r>
            <a:r>
              <a:rPr lang="en-US" dirty="0" err="1"/>
              <a:t>seq</a:t>
            </a:r>
            <a:r>
              <a:rPr lang="en-US" dirty="0"/>
              <a:t>[[2]] and ..., and so on. If the length of </a:t>
            </a:r>
            <a:r>
              <a:rPr lang="en-US" dirty="0" err="1"/>
              <a:t>seq</a:t>
            </a:r>
            <a:r>
              <a:rPr lang="en-US" dirty="0"/>
              <a:t> is greater than the number of nodes in the cluster then cluster nodes are recycled. </a:t>
            </a:r>
          </a:p>
          <a:p>
            <a:pPr marL="457200" lvl="1" indent="0">
              <a:buNone/>
            </a:pPr>
            <a:r>
              <a:rPr lang="en-US" dirty="0"/>
              <a:t>result &lt;- </a:t>
            </a:r>
            <a:r>
              <a:rPr lang="en-US" dirty="0" err="1"/>
              <a:t>clusterApply</a:t>
            </a:r>
            <a:r>
              <a:rPr lang="en-US" dirty="0"/>
              <a:t>(cluster, 1:10, function(</a:t>
            </a:r>
            <a:r>
              <a:rPr lang="en-US" dirty="0" err="1"/>
              <a:t>i</a:t>
            </a:r>
            <a:r>
              <a:rPr lang="en-US" dirty="0"/>
              <a:t>) </a:t>
            </a:r>
            <a:r>
              <a:rPr lang="en-US" dirty="0" err="1"/>
              <a:t>myProc</a:t>
            </a:r>
            <a:r>
              <a:rPr lang="en-US" dirty="0"/>
              <a:t>())</a:t>
            </a:r>
          </a:p>
          <a:p>
            <a:pPr marL="457200" lvl="1" indent="0">
              <a:buNone/>
            </a:pPr>
            <a:r>
              <a:rPr lang="en-US" dirty="0" err="1"/>
              <a:t>proc.time</a:t>
            </a:r>
            <a:r>
              <a:rPr lang="en-US" dirty="0"/>
              <a:t>() - </a:t>
            </a:r>
            <a:r>
              <a:rPr lang="en-US" dirty="0" err="1"/>
              <a:t>ptm</a:t>
            </a:r>
            <a:endParaRPr lang="en-US" dirty="0"/>
          </a:p>
          <a:p>
            <a:pPr marL="457200" lvl="1" indent="0">
              <a:buNone/>
            </a:pPr>
            <a:r>
              <a:rPr lang="en-US" dirty="0" smtClean="0">
                <a:solidFill>
                  <a:srgbClr val="000000"/>
                </a:solidFill>
              </a:rPr>
              <a:t>=&gt; </a:t>
            </a:r>
            <a:r>
              <a:rPr lang="en-US" dirty="0"/>
              <a:t> user  system elapsed </a:t>
            </a:r>
          </a:p>
          <a:p>
            <a:pPr marL="457200" lvl="1" indent="0">
              <a:buNone/>
            </a:pPr>
            <a:r>
              <a:rPr lang="en-US" dirty="0"/>
              <a:t>  0.006   0.001   4.053 </a:t>
            </a:r>
            <a:endParaRPr lang="en-US" dirty="0" smtClean="0"/>
          </a:p>
          <a:p>
            <a:pPr marL="457200" lvl="1" indent="0">
              <a:buNone/>
            </a:pPr>
            <a:r>
              <a:rPr lang="en-US" dirty="0" smtClean="0"/>
              <a:t>#To shut down the cluster</a:t>
            </a:r>
          </a:p>
          <a:p>
            <a:pPr marL="457200" lvl="1" indent="0">
              <a:buNone/>
            </a:pPr>
            <a:r>
              <a:rPr lang="en-US" dirty="0" err="1"/>
              <a:t>stopCluster</a:t>
            </a:r>
            <a:r>
              <a:rPr lang="en-US" dirty="0"/>
              <a:t>(cluster)</a:t>
            </a:r>
            <a:endParaRPr lang="en-US"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18</a:t>
            </a:fld>
            <a:endParaRPr lang="en-US" sz="1000" b="0" dirty="0" smtClean="0">
              <a:latin typeface="Tahoma" charset="0"/>
            </a:endParaRPr>
          </a:p>
        </p:txBody>
      </p:sp>
    </p:spTree>
    <p:extLst>
      <p:ext uri="{BB962C8B-B14F-4D97-AF65-F5344CB8AC3E}">
        <p14:creationId xmlns:p14="http://schemas.microsoft.com/office/powerpoint/2010/main" val="1907011041"/>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Running R with parallel packages</a:t>
            </a:r>
            <a:endParaRPr lang="en-US" b="1" dirty="0"/>
          </a:p>
        </p:txBody>
      </p:sp>
      <p:sp>
        <p:nvSpPr>
          <p:cNvPr id="3" name="Content Placeholder 2"/>
          <p:cNvSpPr>
            <a:spLocks noGrp="1"/>
          </p:cNvSpPr>
          <p:nvPr>
            <p:ph idx="1"/>
          </p:nvPr>
        </p:nvSpPr>
        <p:spPr>
          <a:xfrm>
            <a:off x="292100" y="1661586"/>
            <a:ext cx="8686800" cy="4804833"/>
          </a:xfrm>
        </p:spPr>
        <p:txBody>
          <a:bodyPr>
            <a:normAutofit/>
          </a:bodyPr>
          <a:lstStyle/>
          <a:p>
            <a:r>
              <a:rPr lang="en-US" dirty="0" smtClean="0"/>
              <a:t>Snow: Load balancing with </a:t>
            </a:r>
            <a:r>
              <a:rPr lang="en-US" dirty="0" err="1" smtClean="0"/>
              <a:t>clusterApplyLB</a:t>
            </a:r>
            <a:endParaRPr lang="en-US" dirty="0" smtClean="0"/>
          </a:p>
          <a:p>
            <a:pPr lvl="1"/>
            <a:r>
              <a:rPr lang="en-US" dirty="0" err="1" smtClean="0"/>
              <a:t>clusterApplyLB</a:t>
            </a:r>
            <a:r>
              <a:rPr lang="en-US" dirty="0" smtClean="0"/>
              <a:t> </a:t>
            </a:r>
            <a:r>
              <a:rPr lang="en-US" dirty="0"/>
              <a:t>is a load balancing version of </a:t>
            </a:r>
            <a:r>
              <a:rPr lang="en-US" dirty="0" err="1"/>
              <a:t>clusterApply</a:t>
            </a:r>
            <a:r>
              <a:rPr lang="en-US" dirty="0" smtClean="0"/>
              <a:t>.</a:t>
            </a:r>
          </a:p>
          <a:p>
            <a:pPr lvl="1"/>
            <a:r>
              <a:rPr lang="en-US" dirty="0" smtClean="0"/>
              <a:t>Instead scheduling tasks in a round-robin fashion, it sends new tasks to the cluster worker as they complete their previous task.</a:t>
            </a:r>
          </a:p>
          <a:p>
            <a:pPr lvl="1"/>
            <a:r>
              <a:rPr lang="en-US" dirty="0" err="1" smtClean="0"/>
              <a:t>clusterApply</a:t>
            </a:r>
            <a:r>
              <a:rPr lang="en-US" dirty="0" smtClean="0"/>
              <a:t>() pushes tasks to the workers, while </a:t>
            </a:r>
            <a:r>
              <a:rPr lang="en-US" dirty="0" err="1" smtClean="0"/>
              <a:t>clusterApplyLB</a:t>
            </a:r>
            <a:r>
              <a:rPr lang="en-US" dirty="0" smtClean="0"/>
              <a:t>() lets the workers pull tasks as needed.</a:t>
            </a:r>
          </a:p>
          <a:p>
            <a:pPr marL="457200" lvl="1" indent="0">
              <a:buNone/>
            </a:pPr>
            <a:r>
              <a:rPr lang="en-US" dirty="0" smtClean="0"/>
              <a:t>require(snow)</a:t>
            </a:r>
          </a:p>
          <a:p>
            <a:pPr marL="457200" lvl="1" indent="0">
              <a:buNone/>
            </a:pPr>
            <a:r>
              <a:rPr lang="en-US" dirty="0" smtClean="0"/>
              <a:t>#Create a cluster object</a:t>
            </a:r>
          </a:p>
          <a:p>
            <a:pPr marL="457200" lvl="1" indent="0">
              <a:buNone/>
            </a:pPr>
            <a:r>
              <a:rPr lang="en-US" dirty="0"/>
              <a:t>hostnames &lt;- rep('</a:t>
            </a:r>
            <a:r>
              <a:rPr lang="en-US" dirty="0" err="1"/>
              <a:t>localhost</a:t>
            </a:r>
            <a:r>
              <a:rPr lang="en-US" dirty="0"/>
              <a:t>', </a:t>
            </a:r>
            <a:r>
              <a:rPr lang="en-US" dirty="0" smtClean="0"/>
              <a:t>4)</a:t>
            </a:r>
          </a:p>
          <a:p>
            <a:pPr marL="457200" lvl="1" indent="0">
              <a:buNone/>
            </a:pPr>
            <a:r>
              <a:rPr lang="en-US" dirty="0"/>
              <a:t>cluster &lt;- </a:t>
            </a:r>
            <a:r>
              <a:rPr lang="en-US" dirty="0" err="1"/>
              <a:t>makeSOCKcluster</a:t>
            </a:r>
            <a:r>
              <a:rPr lang="en-US" dirty="0"/>
              <a:t>(hostnames</a:t>
            </a:r>
            <a:r>
              <a:rPr lang="en-US" dirty="0" smtClean="0"/>
              <a:t>)</a:t>
            </a:r>
          </a:p>
          <a:p>
            <a:pPr marL="457200" lvl="1" indent="0">
              <a:buNone/>
            </a:pPr>
            <a:r>
              <a:rPr lang="nl-NL" dirty="0" smtClean="0"/>
              <a:t>#15 </a:t>
            </a:r>
            <a:r>
              <a:rPr lang="nl-NL" dirty="0" err="1" smtClean="0"/>
              <a:t>observations</a:t>
            </a:r>
            <a:r>
              <a:rPr lang="nl-NL" dirty="0" smtClean="0"/>
              <a:t>, </a:t>
            </a:r>
            <a:r>
              <a:rPr lang="nl-NL" dirty="0" err="1" smtClean="0"/>
              <a:t>mean</a:t>
            </a:r>
            <a:r>
              <a:rPr lang="nl-NL" dirty="0" smtClean="0"/>
              <a:t> = 15, </a:t>
            </a:r>
            <a:r>
              <a:rPr lang="nl-NL" dirty="0" err="1" smtClean="0"/>
              <a:t>sd</a:t>
            </a:r>
            <a:r>
              <a:rPr lang="nl-NL" dirty="0" smtClean="0"/>
              <a:t> = 15</a:t>
            </a:r>
          </a:p>
          <a:p>
            <a:pPr marL="457200" lvl="1" indent="0">
              <a:buNone/>
            </a:pPr>
            <a:r>
              <a:rPr lang="en-US" dirty="0" err="1"/>
              <a:t>sleeptime</a:t>
            </a:r>
            <a:r>
              <a:rPr lang="en-US" dirty="0"/>
              <a:t> &lt;- abs(</a:t>
            </a:r>
            <a:r>
              <a:rPr lang="en-US" dirty="0" err="1"/>
              <a:t>rnorm</a:t>
            </a:r>
            <a:r>
              <a:rPr lang="en-US" dirty="0"/>
              <a:t>(</a:t>
            </a:r>
            <a:r>
              <a:rPr lang="en-US" dirty="0" smtClean="0"/>
              <a:t>15,15,15))</a:t>
            </a:r>
          </a:p>
          <a:p>
            <a:pPr marL="457200" lvl="1" indent="0">
              <a:buNone/>
            </a:pPr>
            <a:r>
              <a:rPr lang="en-US" dirty="0" smtClean="0"/>
              <a:t>#</a:t>
            </a:r>
            <a:r>
              <a:rPr lang="en-US" dirty="0" err="1"/>
              <a:t>snow.time</a:t>
            </a:r>
            <a:r>
              <a:rPr lang="en-US" dirty="0"/>
              <a:t> collects and returns </a:t>
            </a:r>
            <a:r>
              <a:rPr lang="en-US" dirty="0" smtClean="0"/>
              <a:t>timing </a:t>
            </a:r>
            <a:r>
              <a:rPr lang="en-US" dirty="0"/>
              <a:t>information for cluster usage</a:t>
            </a:r>
            <a:endParaRPr lang="en-US" dirty="0" smtClean="0"/>
          </a:p>
          <a:p>
            <a:pPr marL="457200" lvl="1" indent="0">
              <a:buNone/>
            </a:pPr>
            <a:r>
              <a:rPr lang="en-US" dirty="0"/>
              <a:t>tm &lt;- </a:t>
            </a:r>
            <a:r>
              <a:rPr lang="en-US" dirty="0" err="1"/>
              <a:t>snow.time</a:t>
            </a:r>
            <a:r>
              <a:rPr lang="en-US" dirty="0"/>
              <a:t>(</a:t>
            </a:r>
            <a:r>
              <a:rPr lang="en-US" dirty="0" err="1"/>
              <a:t>clusterApplyLB</a:t>
            </a:r>
            <a:r>
              <a:rPr lang="en-US" dirty="0"/>
              <a:t>(</a:t>
            </a:r>
            <a:r>
              <a:rPr lang="en-US" dirty="0" err="1"/>
              <a:t>cluster,sleeptime,Sys.sleep</a:t>
            </a:r>
            <a:r>
              <a:rPr lang="en-US"/>
              <a:t>)</a:t>
            </a:r>
            <a:r>
              <a:rPr lang="en-US" smtClean="0"/>
              <a:t>)</a:t>
            </a:r>
            <a:endParaRPr lang="en-US" dirty="0" smtClean="0"/>
          </a:p>
          <a:p>
            <a:pPr marL="457200" lvl="1" indent="0">
              <a:buNone/>
            </a:pPr>
            <a:r>
              <a:rPr lang="en-US" dirty="0" smtClean="0"/>
              <a:t>plot(tm)</a:t>
            </a:r>
          </a:p>
          <a:p>
            <a:pPr marL="457200" lvl="1" indent="0">
              <a:buNone/>
            </a:pPr>
            <a:r>
              <a:rPr lang="en-US" dirty="0" err="1" smtClean="0"/>
              <a:t>stopCluster</a:t>
            </a:r>
            <a:r>
              <a:rPr lang="en-US" dirty="0"/>
              <a:t>(cluster)</a:t>
            </a:r>
            <a:endParaRPr lang="en-US"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19</a:t>
            </a:fld>
            <a:endParaRPr lang="en-US" sz="1000" b="0" dirty="0" smtClean="0">
              <a:latin typeface="Tahoma" charset="0"/>
            </a:endParaRPr>
          </a:p>
        </p:txBody>
      </p:sp>
    </p:spTree>
    <p:extLst>
      <p:ext uri="{BB962C8B-B14F-4D97-AF65-F5344CB8AC3E}">
        <p14:creationId xmlns:p14="http://schemas.microsoft.com/office/powerpoint/2010/main" val="4187346611"/>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Contents</a:t>
            </a:r>
            <a:endParaRPr lang="en-US" b="1" dirty="0"/>
          </a:p>
        </p:txBody>
      </p:sp>
      <p:sp>
        <p:nvSpPr>
          <p:cNvPr id="3" name="Content Placeholder 2"/>
          <p:cNvSpPr>
            <a:spLocks noGrp="1"/>
          </p:cNvSpPr>
          <p:nvPr>
            <p:ph idx="1"/>
          </p:nvPr>
        </p:nvSpPr>
        <p:spPr>
          <a:xfrm>
            <a:off x="292100" y="1777999"/>
            <a:ext cx="8686800" cy="4804833"/>
          </a:xfrm>
        </p:spPr>
        <p:txBody>
          <a:bodyPr>
            <a:normAutofit/>
          </a:bodyPr>
          <a:lstStyle/>
          <a:p>
            <a:r>
              <a:rPr lang="en-US" dirty="0" smtClean="0"/>
              <a:t>Unit </a:t>
            </a:r>
            <a:r>
              <a:rPr lang="en-US" dirty="0"/>
              <a:t>1</a:t>
            </a:r>
            <a:r>
              <a:rPr lang="en-US" dirty="0" smtClean="0"/>
              <a:t>: </a:t>
            </a:r>
            <a:r>
              <a:rPr lang="en-US" dirty="0"/>
              <a:t>What is R?</a:t>
            </a:r>
            <a:endParaRPr lang="en-US" dirty="0" smtClean="0"/>
          </a:p>
          <a:p>
            <a:pPr lvl="1"/>
            <a:r>
              <a:rPr lang="en-US" dirty="0">
                <a:latin typeface="Franklin Gothic Book" charset="0"/>
              </a:rPr>
              <a:t>Exercise 1: Setup working </a:t>
            </a:r>
            <a:r>
              <a:rPr lang="en-US" dirty="0" smtClean="0">
                <a:latin typeface="Franklin Gothic Book" charset="0"/>
              </a:rPr>
              <a:t>environment</a:t>
            </a:r>
          </a:p>
          <a:p>
            <a:endParaRPr lang="en-US" dirty="0" smtClean="0"/>
          </a:p>
          <a:p>
            <a:r>
              <a:rPr lang="en-US" dirty="0" smtClean="0"/>
              <a:t>Unit 2: </a:t>
            </a:r>
            <a:r>
              <a:rPr lang="en-US" dirty="0"/>
              <a:t>Scaling up R </a:t>
            </a:r>
            <a:r>
              <a:rPr lang="en-US" dirty="0" smtClean="0"/>
              <a:t>computation</a:t>
            </a:r>
          </a:p>
          <a:p>
            <a:pPr lvl="1"/>
            <a:r>
              <a:rPr lang="en-US" dirty="0" smtClean="0"/>
              <a:t>R and </a:t>
            </a:r>
            <a:r>
              <a:rPr lang="en-US" dirty="0" err="1" smtClean="0"/>
              <a:t>Hadoop</a:t>
            </a:r>
            <a:endParaRPr lang="en-US" dirty="0" smtClean="0"/>
          </a:p>
          <a:p>
            <a:pPr lvl="1"/>
            <a:r>
              <a:rPr lang="en-US" dirty="0" smtClean="0"/>
              <a:t>Parallel R</a:t>
            </a:r>
          </a:p>
          <a:p>
            <a:endParaRPr lang="en-US" dirty="0" smtClean="0"/>
          </a:p>
          <a:p>
            <a:r>
              <a:rPr lang="en-US" dirty="0" smtClean="0"/>
              <a:t>Labs:</a:t>
            </a:r>
            <a:endParaRPr lang="en-US" dirty="0" smtClean="0"/>
          </a:p>
          <a:p>
            <a:pPr lvl="1"/>
            <a:r>
              <a:rPr lang="en-US" dirty="0" smtClean="0">
                <a:latin typeface="Franklin Gothic Book" charset="0"/>
              </a:rPr>
              <a:t>Lab 1</a:t>
            </a:r>
            <a:r>
              <a:rPr lang="en-US" dirty="0" smtClean="0">
                <a:latin typeface="Franklin Gothic Book" charset="0"/>
              </a:rPr>
              <a:t>: </a:t>
            </a:r>
            <a:r>
              <a:rPr lang="en-US" b="1" dirty="0" smtClean="0"/>
              <a:t>I</a:t>
            </a:r>
            <a:r>
              <a:rPr lang="en-US" dirty="0">
                <a:latin typeface="Franklin Gothic Book" charset="0"/>
              </a:rPr>
              <a:t>mplementing a word count problem with </a:t>
            </a:r>
            <a:r>
              <a:rPr lang="en-US" dirty="0" err="1">
                <a:latin typeface="Franklin Gothic Book" charset="0"/>
              </a:rPr>
              <a:t>RHadoop</a:t>
            </a:r>
            <a:endParaRPr lang="en-US" dirty="0">
              <a:latin typeface="Franklin Gothic Book" charset="0"/>
            </a:endParaRPr>
          </a:p>
          <a:p>
            <a:pPr lvl="1"/>
            <a:r>
              <a:rPr lang="en-US" dirty="0" smtClean="0">
                <a:latin typeface="Franklin Gothic Book" charset="0"/>
              </a:rPr>
              <a:t>Lab 2</a:t>
            </a:r>
            <a:r>
              <a:rPr lang="en-US" dirty="0" smtClean="0">
                <a:latin typeface="Franklin Gothic Book" charset="0"/>
              </a:rPr>
              <a:t>: </a:t>
            </a:r>
            <a:r>
              <a:rPr lang="en-US" dirty="0" smtClean="0">
                <a:latin typeface="Franklin Gothic Book" charset="0"/>
              </a:rPr>
              <a:t>Parallel spatial analysis -- Parallel </a:t>
            </a:r>
            <a:r>
              <a:rPr lang="en-US" dirty="0" smtClean="0">
                <a:latin typeface="Franklin Gothic Book" charset="0"/>
              </a:rPr>
              <a:t>spatial autocorrelation analysis (Moran’s I)</a:t>
            </a:r>
            <a:endParaRPr lang="en-US" dirty="0">
              <a:latin typeface="Franklin Gothic Book" charset="0"/>
            </a:endParaRP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a:t>
            </a:fld>
            <a:endParaRPr lang="en-US" sz="1000" b="0" dirty="0" smtClean="0">
              <a:latin typeface="Tahoma" charset="0"/>
            </a:endParaRPr>
          </a:p>
        </p:txBody>
      </p:sp>
    </p:spTree>
    <p:extLst>
      <p:ext uri="{BB962C8B-B14F-4D97-AF65-F5344CB8AC3E}">
        <p14:creationId xmlns:p14="http://schemas.microsoft.com/office/powerpoint/2010/main" val="14432171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Running R with parallel packages</a:t>
            </a:r>
            <a:endParaRPr lang="en-US" b="1" dirty="0"/>
          </a:p>
        </p:txBody>
      </p:sp>
      <p:sp>
        <p:nvSpPr>
          <p:cNvPr id="3" name="Content Placeholder 2"/>
          <p:cNvSpPr>
            <a:spLocks noGrp="1"/>
          </p:cNvSpPr>
          <p:nvPr>
            <p:ph idx="1"/>
          </p:nvPr>
        </p:nvSpPr>
        <p:spPr>
          <a:xfrm>
            <a:off x="292100" y="1661586"/>
            <a:ext cx="8686800" cy="4804833"/>
          </a:xfrm>
        </p:spPr>
        <p:txBody>
          <a:bodyPr>
            <a:normAutofit/>
          </a:bodyPr>
          <a:lstStyle/>
          <a:p>
            <a:r>
              <a:rPr lang="en-US" dirty="0" smtClean="0"/>
              <a:t>Snow: Load balancing with </a:t>
            </a:r>
            <a:r>
              <a:rPr lang="en-US" dirty="0" err="1" smtClean="0"/>
              <a:t>clusterApplyLB</a:t>
            </a:r>
            <a:endParaRPr lang="en-US" dirty="0" smtClean="0"/>
          </a:p>
          <a:p>
            <a:pPr lvl="1"/>
            <a:r>
              <a:rPr lang="en-US" dirty="0" err="1" smtClean="0"/>
              <a:t>clusterApplyLB</a:t>
            </a:r>
            <a:r>
              <a:rPr lang="en-US" dirty="0" smtClean="0"/>
              <a:t>() is much efficient than </a:t>
            </a:r>
            <a:r>
              <a:rPr lang="en-US" dirty="0" err="1" smtClean="0"/>
              <a:t>clusterApply</a:t>
            </a:r>
            <a:r>
              <a:rPr lang="en-US" dirty="0" smtClean="0"/>
              <a:t>() in this example: 78 seconds for </a:t>
            </a:r>
            <a:r>
              <a:rPr lang="en-US" dirty="0" err="1" smtClean="0"/>
              <a:t>clusterApplyLB</a:t>
            </a:r>
            <a:r>
              <a:rPr lang="en-US" dirty="0" smtClean="0"/>
              <a:t>(), and 120 seconds for </a:t>
            </a:r>
            <a:r>
              <a:rPr lang="en-US" dirty="0" err="1" smtClean="0"/>
              <a:t>clusterApply</a:t>
            </a:r>
            <a:r>
              <a:rPr lang="en-US" dirty="0" smtClean="0"/>
              <a:t>()</a:t>
            </a: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20</a:t>
            </a:fld>
            <a:endParaRPr lang="en-US" sz="1000" b="0" dirty="0" smtClean="0">
              <a:latin typeface="Tahoma" charset="0"/>
            </a:endParaRPr>
          </a:p>
        </p:txBody>
      </p:sp>
      <p:pic>
        <p:nvPicPr>
          <p:cNvPr id="7" name="Picture 6" descr="clusterApplyL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804583"/>
            <a:ext cx="3585633" cy="3500261"/>
          </a:xfrm>
          <a:prstGeom prst="rect">
            <a:avLst/>
          </a:prstGeom>
        </p:spPr>
      </p:pic>
      <p:pic>
        <p:nvPicPr>
          <p:cNvPr id="8" name="Picture 7" descr="clusterApply.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0084" y="2764669"/>
            <a:ext cx="3583516" cy="3519525"/>
          </a:xfrm>
          <a:prstGeom prst="rect">
            <a:avLst/>
          </a:prstGeom>
        </p:spPr>
      </p:pic>
      <p:sp>
        <p:nvSpPr>
          <p:cNvPr id="9" name="TextBox 8"/>
          <p:cNvSpPr txBox="1"/>
          <p:nvPr/>
        </p:nvSpPr>
        <p:spPr>
          <a:xfrm>
            <a:off x="1185332" y="6409813"/>
            <a:ext cx="2275417" cy="369332"/>
          </a:xfrm>
          <a:prstGeom prst="rect">
            <a:avLst/>
          </a:prstGeom>
          <a:noFill/>
        </p:spPr>
        <p:txBody>
          <a:bodyPr wrap="square" rtlCol="0">
            <a:spAutoFit/>
          </a:bodyPr>
          <a:lstStyle/>
          <a:p>
            <a:r>
              <a:rPr lang="en-US" dirty="0" err="1" smtClean="0"/>
              <a:t>clusterApplyLB</a:t>
            </a:r>
            <a:r>
              <a:rPr lang="en-US" dirty="0" smtClean="0"/>
              <a:t>()</a:t>
            </a:r>
            <a:endParaRPr lang="en-US" dirty="0"/>
          </a:p>
        </p:txBody>
      </p:sp>
      <p:sp>
        <p:nvSpPr>
          <p:cNvPr id="10" name="TextBox 9"/>
          <p:cNvSpPr txBox="1"/>
          <p:nvPr/>
        </p:nvSpPr>
        <p:spPr>
          <a:xfrm>
            <a:off x="5814482" y="6409813"/>
            <a:ext cx="2275417" cy="369332"/>
          </a:xfrm>
          <a:prstGeom prst="rect">
            <a:avLst/>
          </a:prstGeom>
          <a:noFill/>
        </p:spPr>
        <p:txBody>
          <a:bodyPr wrap="square" rtlCol="0">
            <a:spAutoFit/>
          </a:bodyPr>
          <a:lstStyle/>
          <a:p>
            <a:r>
              <a:rPr lang="en-US" dirty="0" err="1" smtClean="0"/>
              <a:t>clusterApply</a:t>
            </a:r>
            <a:r>
              <a:rPr lang="en-US" dirty="0" smtClean="0"/>
              <a:t>()</a:t>
            </a:r>
            <a:endParaRPr lang="en-US" dirty="0"/>
          </a:p>
        </p:txBody>
      </p:sp>
    </p:spTree>
    <p:extLst>
      <p:ext uri="{BB962C8B-B14F-4D97-AF65-F5344CB8AC3E}">
        <p14:creationId xmlns:p14="http://schemas.microsoft.com/office/powerpoint/2010/main" val="3434839018"/>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Running R with parallel packages</a:t>
            </a:r>
            <a:endParaRPr lang="en-US" b="1" dirty="0"/>
          </a:p>
        </p:txBody>
      </p:sp>
      <p:sp>
        <p:nvSpPr>
          <p:cNvPr id="3" name="Content Placeholder 2"/>
          <p:cNvSpPr>
            <a:spLocks noGrp="1"/>
          </p:cNvSpPr>
          <p:nvPr>
            <p:ph idx="1"/>
          </p:nvPr>
        </p:nvSpPr>
        <p:spPr>
          <a:xfrm>
            <a:off x="292100" y="1661586"/>
            <a:ext cx="8686800" cy="4804833"/>
          </a:xfrm>
        </p:spPr>
        <p:txBody>
          <a:bodyPr>
            <a:normAutofit fontScale="92500" lnSpcReduction="20000"/>
          </a:bodyPr>
          <a:lstStyle/>
          <a:p>
            <a:r>
              <a:rPr lang="en-US" dirty="0" err="1"/>
              <a:t>foreach</a:t>
            </a:r>
            <a:r>
              <a:rPr lang="en-US" dirty="0"/>
              <a:t> + snow</a:t>
            </a:r>
          </a:p>
          <a:p>
            <a:pPr lvl="1"/>
            <a:r>
              <a:rPr lang="en-US" dirty="0" smtClean="0"/>
              <a:t>'</a:t>
            </a:r>
            <a:r>
              <a:rPr lang="en-US" dirty="0" err="1"/>
              <a:t>foreach</a:t>
            </a:r>
            <a:r>
              <a:rPr lang="en-US" dirty="0"/>
              <a:t>' is a package that makes parallelization easier.</a:t>
            </a:r>
            <a:endParaRPr lang="en-US" dirty="0" smtClean="0"/>
          </a:p>
          <a:p>
            <a:pPr lvl="1"/>
            <a:r>
              <a:rPr lang="en-US" dirty="0"/>
              <a:t>'</a:t>
            </a:r>
            <a:r>
              <a:rPr lang="en-US" dirty="0" err="1"/>
              <a:t>foreach</a:t>
            </a:r>
            <a:r>
              <a:rPr lang="en-US" dirty="0"/>
              <a:t>' uses other parallel functions under the hood, but hides some of the complexity</a:t>
            </a:r>
            <a:r>
              <a:rPr lang="en-US" dirty="0" smtClean="0"/>
              <a:t>.</a:t>
            </a:r>
          </a:p>
          <a:p>
            <a:pPr lvl="1"/>
            <a:endParaRPr lang="en-US" dirty="0" smtClean="0"/>
          </a:p>
          <a:p>
            <a:pPr marL="457200" lvl="1" indent="0">
              <a:buNone/>
            </a:pPr>
            <a:r>
              <a:rPr lang="en-US" dirty="0" smtClean="0"/>
              <a:t>require</a:t>
            </a:r>
            <a:r>
              <a:rPr lang="en-US" dirty="0"/>
              <a:t>(</a:t>
            </a:r>
            <a:r>
              <a:rPr lang="en-US" dirty="0" err="1"/>
              <a:t>foreach</a:t>
            </a:r>
            <a:r>
              <a:rPr lang="en-US" dirty="0"/>
              <a:t>)</a:t>
            </a:r>
          </a:p>
          <a:p>
            <a:pPr marL="457200" lvl="1" indent="0">
              <a:buNone/>
            </a:pPr>
            <a:r>
              <a:rPr lang="en-US" dirty="0"/>
              <a:t>require(</a:t>
            </a:r>
            <a:r>
              <a:rPr lang="en-US" dirty="0" err="1"/>
              <a:t>doSNOW</a:t>
            </a:r>
            <a:r>
              <a:rPr lang="en-US" dirty="0"/>
              <a:t>)</a:t>
            </a:r>
            <a:endParaRPr lang="en-US" dirty="0" smtClean="0"/>
          </a:p>
          <a:p>
            <a:pPr marL="457200" lvl="1" indent="0">
              <a:buNone/>
            </a:pPr>
            <a:r>
              <a:rPr lang="en-US" dirty="0"/>
              <a:t>hostnames &lt;- rep('</a:t>
            </a:r>
            <a:r>
              <a:rPr lang="en-US" dirty="0" err="1"/>
              <a:t>localhost</a:t>
            </a:r>
            <a:r>
              <a:rPr lang="en-US" dirty="0"/>
              <a:t>', </a:t>
            </a:r>
            <a:r>
              <a:rPr lang="en-US" dirty="0" smtClean="0"/>
              <a:t>10)</a:t>
            </a:r>
            <a:endParaRPr lang="en-US" dirty="0"/>
          </a:p>
          <a:p>
            <a:pPr marL="457200" lvl="1" indent="0">
              <a:buNone/>
            </a:pPr>
            <a:r>
              <a:rPr lang="en-US" dirty="0"/>
              <a:t>cluster &lt;- </a:t>
            </a:r>
            <a:r>
              <a:rPr lang="en-US" dirty="0" err="1"/>
              <a:t>makeSOCKcluster</a:t>
            </a:r>
            <a:r>
              <a:rPr lang="en-US" dirty="0"/>
              <a:t>(hostnames)</a:t>
            </a:r>
          </a:p>
          <a:p>
            <a:pPr marL="457200" lvl="1" indent="0">
              <a:buNone/>
            </a:pPr>
            <a:r>
              <a:rPr lang="en-US" dirty="0"/>
              <a:t>#register the SNOW parallel backend with the </a:t>
            </a:r>
            <a:r>
              <a:rPr lang="en-US" dirty="0" err="1"/>
              <a:t>foreach</a:t>
            </a:r>
            <a:r>
              <a:rPr lang="en-US" dirty="0"/>
              <a:t> package.</a:t>
            </a:r>
          </a:p>
          <a:p>
            <a:pPr marL="457200" lvl="1" indent="0">
              <a:buNone/>
            </a:pPr>
            <a:r>
              <a:rPr lang="en-US" dirty="0" err="1"/>
              <a:t>registerDoSNOW</a:t>
            </a:r>
            <a:r>
              <a:rPr lang="en-US" dirty="0"/>
              <a:t>(cluster)</a:t>
            </a:r>
          </a:p>
          <a:p>
            <a:pPr marL="457200" lvl="1" indent="0">
              <a:buNone/>
            </a:pPr>
            <a:r>
              <a:rPr lang="en-US" dirty="0" err="1"/>
              <a:t>ptm</a:t>
            </a:r>
            <a:r>
              <a:rPr lang="en-US" dirty="0"/>
              <a:t> &lt;- </a:t>
            </a:r>
            <a:r>
              <a:rPr lang="en-US" dirty="0" err="1"/>
              <a:t>proc.time</a:t>
            </a:r>
            <a:r>
              <a:rPr lang="en-US" dirty="0"/>
              <a:t>(</a:t>
            </a:r>
            <a:r>
              <a:rPr lang="en-US" dirty="0" smtClean="0"/>
              <a:t>)</a:t>
            </a:r>
          </a:p>
          <a:p>
            <a:pPr marL="457200" lvl="1" indent="0">
              <a:buNone/>
            </a:pPr>
            <a:r>
              <a:rPr lang="en-US" dirty="0" smtClean="0"/>
              <a:t>#</a:t>
            </a:r>
            <a:r>
              <a:rPr lang="en-US" dirty="0"/>
              <a:t>'c' is useful for concatenating the results into a </a:t>
            </a:r>
            <a:r>
              <a:rPr lang="en-US" dirty="0" smtClean="0"/>
              <a:t>vector.</a:t>
            </a:r>
            <a:endParaRPr lang="en-US" dirty="0"/>
          </a:p>
          <a:p>
            <a:pPr marL="457200" lvl="1" indent="0">
              <a:buNone/>
            </a:pPr>
            <a:r>
              <a:rPr lang="en-US" dirty="0"/>
              <a:t>result &lt;- </a:t>
            </a:r>
            <a:r>
              <a:rPr lang="en-US" dirty="0" err="1"/>
              <a:t>foreach</a:t>
            </a:r>
            <a:r>
              <a:rPr lang="en-US" dirty="0"/>
              <a:t>(</a:t>
            </a:r>
            <a:r>
              <a:rPr lang="en-US" dirty="0" err="1"/>
              <a:t>i</a:t>
            </a:r>
            <a:r>
              <a:rPr lang="en-US" dirty="0"/>
              <a:t>=1:10, .combine=c) %</a:t>
            </a:r>
            <a:r>
              <a:rPr lang="en-US" dirty="0" err="1"/>
              <a:t>dopar</a:t>
            </a:r>
            <a:r>
              <a:rPr lang="en-US" dirty="0"/>
              <a:t>% {</a:t>
            </a:r>
          </a:p>
          <a:p>
            <a:pPr marL="457200" lvl="1" indent="0">
              <a:buNone/>
            </a:pPr>
            <a:r>
              <a:rPr lang="en-US" dirty="0" err="1"/>
              <a:t>myProc</a:t>
            </a:r>
            <a:r>
              <a:rPr lang="en-US" dirty="0"/>
              <a:t>()</a:t>
            </a:r>
          </a:p>
          <a:p>
            <a:pPr marL="457200" lvl="1" indent="0">
              <a:buNone/>
            </a:pPr>
            <a:r>
              <a:rPr lang="en-US" dirty="0"/>
              <a:t>}</a:t>
            </a:r>
          </a:p>
          <a:p>
            <a:pPr marL="457200" lvl="1" indent="0">
              <a:buNone/>
            </a:pPr>
            <a:r>
              <a:rPr lang="en-US" dirty="0" err="1"/>
              <a:t>proc.time</a:t>
            </a:r>
            <a:r>
              <a:rPr lang="en-US" dirty="0"/>
              <a:t>() - </a:t>
            </a:r>
            <a:r>
              <a:rPr lang="en-US" dirty="0" err="1"/>
              <a:t>ptm</a:t>
            </a:r>
            <a:endParaRPr lang="en-US" dirty="0" smtClean="0">
              <a:solidFill>
                <a:srgbClr val="000000"/>
              </a:solidFill>
            </a:endParaRPr>
          </a:p>
          <a:p>
            <a:pPr lvl="1">
              <a:buFont typeface="Symbol" charset="0"/>
              <a:buChar char=""/>
            </a:pPr>
            <a:r>
              <a:rPr lang="en-US" dirty="0" smtClean="0"/>
              <a:t>user  </a:t>
            </a:r>
            <a:r>
              <a:rPr lang="en-US" dirty="0"/>
              <a:t>system elapsed </a:t>
            </a:r>
          </a:p>
          <a:p>
            <a:pPr marL="457200" lvl="1" indent="0">
              <a:buNone/>
            </a:pPr>
            <a:r>
              <a:rPr lang="en-US" dirty="0" smtClean="0"/>
              <a:t>0.023   </a:t>
            </a:r>
            <a:r>
              <a:rPr lang="en-US" dirty="0"/>
              <a:t>0.010   4.983 </a:t>
            </a:r>
            <a:endParaRPr lang="en-US" dirty="0" smtClean="0"/>
          </a:p>
          <a:p>
            <a:pPr marL="457200" lvl="1" indent="0">
              <a:buNone/>
            </a:pPr>
            <a:r>
              <a:rPr lang="en-US" dirty="0" err="1"/>
              <a:t>stopCluster</a:t>
            </a:r>
            <a:r>
              <a:rPr lang="en-US" dirty="0"/>
              <a:t>(cluster)</a:t>
            </a:r>
            <a:endParaRPr lang="en-US"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21</a:t>
            </a:fld>
            <a:endParaRPr lang="en-US" sz="1000" b="0" dirty="0" smtClean="0">
              <a:latin typeface="Tahoma" charset="0"/>
            </a:endParaRPr>
          </a:p>
        </p:txBody>
      </p:sp>
    </p:spTree>
    <p:extLst>
      <p:ext uri="{BB962C8B-B14F-4D97-AF65-F5344CB8AC3E}">
        <p14:creationId xmlns:p14="http://schemas.microsoft.com/office/powerpoint/2010/main" val="1618853715"/>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Running R with parallel packages</a:t>
            </a:r>
            <a:endParaRPr lang="en-US" b="1" dirty="0"/>
          </a:p>
        </p:txBody>
      </p:sp>
      <p:sp>
        <p:nvSpPr>
          <p:cNvPr id="3" name="Content Placeholder 2"/>
          <p:cNvSpPr>
            <a:spLocks noGrp="1"/>
          </p:cNvSpPr>
          <p:nvPr>
            <p:ph idx="1"/>
          </p:nvPr>
        </p:nvSpPr>
        <p:spPr>
          <a:xfrm>
            <a:off x="292100" y="1661586"/>
            <a:ext cx="8686800" cy="4804833"/>
          </a:xfrm>
        </p:spPr>
        <p:txBody>
          <a:bodyPr>
            <a:normAutofit fontScale="92500" lnSpcReduction="20000"/>
          </a:bodyPr>
          <a:lstStyle/>
          <a:p>
            <a:r>
              <a:rPr lang="en-US" dirty="0" smtClean="0"/>
              <a:t>Executing snow programs on a cluster with </a:t>
            </a:r>
            <a:r>
              <a:rPr lang="en-US" dirty="0" err="1" smtClean="0"/>
              <a:t>Rmpi</a:t>
            </a:r>
            <a:r>
              <a:rPr lang="en-US" dirty="0" smtClean="0"/>
              <a:t> </a:t>
            </a:r>
          </a:p>
          <a:p>
            <a:endParaRPr lang="en-US" dirty="0"/>
          </a:p>
          <a:p>
            <a:pPr marL="457200" lvl="1" indent="0">
              <a:buNone/>
            </a:pPr>
            <a:r>
              <a:rPr lang="en-US" dirty="0"/>
              <a:t>require(</a:t>
            </a:r>
            <a:r>
              <a:rPr lang="en-US" dirty="0" err="1"/>
              <a:t>Rmpi</a:t>
            </a:r>
            <a:r>
              <a:rPr lang="en-US" dirty="0"/>
              <a:t>)</a:t>
            </a:r>
          </a:p>
          <a:p>
            <a:pPr marL="457200" lvl="1" indent="0">
              <a:buNone/>
            </a:pPr>
            <a:r>
              <a:rPr lang="en-US" dirty="0"/>
              <a:t>require(snow)</a:t>
            </a:r>
          </a:p>
          <a:p>
            <a:pPr marL="457200" lvl="1" indent="0">
              <a:buNone/>
            </a:pPr>
            <a:r>
              <a:rPr lang="en-US" dirty="0" smtClean="0"/>
              <a:t># </a:t>
            </a:r>
            <a:r>
              <a:rPr lang="en-US" dirty="0"/>
              <a:t>Initialize SNOW using MPI communication. </a:t>
            </a:r>
          </a:p>
          <a:p>
            <a:pPr marL="457200" lvl="1" indent="0">
              <a:buNone/>
            </a:pPr>
            <a:r>
              <a:rPr lang="en-US" dirty="0"/>
              <a:t>cluster &lt;- </a:t>
            </a:r>
            <a:r>
              <a:rPr lang="en-US" dirty="0" err="1"/>
              <a:t>makeCluster</a:t>
            </a:r>
            <a:r>
              <a:rPr lang="en-US" dirty="0"/>
              <a:t>(8, type="MPI")</a:t>
            </a:r>
          </a:p>
          <a:p>
            <a:pPr marL="457200" lvl="1" indent="0">
              <a:buNone/>
            </a:pPr>
            <a:endParaRPr lang="en-US" dirty="0"/>
          </a:p>
          <a:p>
            <a:pPr marL="457200" lvl="1" indent="0">
              <a:buNone/>
            </a:pPr>
            <a:r>
              <a:rPr lang="en-US" dirty="0"/>
              <a:t># Compute row sums in parallel using all processes</a:t>
            </a:r>
            <a:r>
              <a:rPr lang="en-US" dirty="0" smtClean="0"/>
              <a:t>, then </a:t>
            </a:r>
            <a:r>
              <a:rPr lang="en-US" dirty="0"/>
              <a:t>a grand sum at the end on the master process</a:t>
            </a:r>
          </a:p>
          <a:p>
            <a:pPr marL="457200" lvl="1" indent="0">
              <a:buNone/>
            </a:pPr>
            <a:r>
              <a:rPr lang="en-US" dirty="0" err="1"/>
              <a:t>parallelSum</a:t>
            </a:r>
            <a:r>
              <a:rPr lang="en-US" dirty="0"/>
              <a:t> &lt;- function(m, n)</a:t>
            </a:r>
          </a:p>
          <a:p>
            <a:pPr marL="457200" lvl="1" indent="0">
              <a:buNone/>
            </a:pPr>
            <a:r>
              <a:rPr lang="en-US" dirty="0"/>
              <a:t>{</a:t>
            </a:r>
          </a:p>
          <a:p>
            <a:pPr marL="457200" lvl="1" indent="0">
              <a:buNone/>
            </a:pPr>
            <a:r>
              <a:rPr lang="en-US" dirty="0"/>
              <a:t>    A &lt;- matrix(</a:t>
            </a:r>
            <a:r>
              <a:rPr lang="en-US" dirty="0" err="1"/>
              <a:t>rnorm</a:t>
            </a:r>
            <a:r>
              <a:rPr lang="en-US" dirty="0"/>
              <a:t>(m*n), </a:t>
            </a:r>
            <a:r>
              <a:rPr lang="en-US" dirty="0" err="1"/>
              <a:t>nrow</a:t>
            </a:r>
            <a:r>
              <a:rPr lang="en-US" dirty="0"/>
              <a:t> = m, </a:t>
            </a:r>
            <a:r>
              <a:rPr lang="en-US" dirty="0" err="1"/>
              <a:t>ncol</a:t>
            </a:r>
            <a:r>
              <a:rPr lang="en-US" dirty="0"/>
              <a:t> = n)</a:t>
            </a:r>
          </a:p>
          <a:p>
            <a:pPr marL="457200" lvl="1" indent="0">
              <a:buNone/>
            </a:pPr>
            <a:r>
              <a:rPr lang="en-US" dirty="0"/>
              <a:t>    </a:t>
            </a:r>
            <a:r>
              <a:rPr lang="en-US" dirty="0" err="1"/>
              <a:t>row.sums</a:t>
            </a:r>
            <a:r>
              <a:rPr lang="en-US" dirty="0"/>
              <a:t> &lt;- </a:t>
            </a:r>
            <a:r>
              <a:rPr lang="en-US" dirty="0" err="1"/>
              <a:t>parApply</a:t>
            </a:r>
            <a:r>
              <a:rPr lang="en-US" dirty="0"/>
              <a:t>(cluster, A, 1, sum)</a:t>
            </a:r>
          </a:p>
          <a:p>
            <a:pPr marL="457200" lvl="1" indent="0">
              <a:buNone/>
            </a:pPr>
            <a:r>
              <a:rPr lang="en-US" dirty="0"/>
              <a:t>    print(sum(</a:t>
            </a:r>
            <a:r>
              <a:rPr lang="en-US" dirty="0" err="1"/>
              <a:t>row.sums</a:t>
            </a:r>
            <a:r>
              <a:rPr lang="en-US" dirty="0"/>
              <a:t>))</a:t>
            </a:r>
          </a:p>
          <a:p>
            <a:pPr marL="457200" lvl="1" indent="0">
              <a:buNone/>
            </a:pPr>
            <a:r>
              <a:rPr lang="en-US" dirty="0"/>
              <a:t>}</a:t>
            </a:r>
          </a:p>
          <a:p>
            <a:pPr marL="457200" lvl="1" indent="0">
              <a:buNone/>
            </a:pPr>
            <a:endParaRPr lang="en-US" dirty="0"/>
          </a:p>
          <a:p>
            <a:pPr marL="457200" lvl="1" indent="0">
              <a:buNone/>
            </a:pPr>
            <a:r>
              <a:rPr lang="en-US" dirty="0" err="1"/>
              <a:t>parallelSum</a:t>
            </a:r>
            <a:r>
              <a:rPr lang="en-US" dirty="0"/>
              <a:t>(500, 500)</a:t>
            </a:r>
          </a:p>
          <a:p>
            <a:pPr marL="457200" lvl="1" indent="0">
              <a:buNone/>
            </a:pPr>
            <a:endParaRPr lang="en-US" dirty="0"/>
          </a:p>
          <a:p>
            <a:pPr marL="457200" lvl="1" indent="0">
              <a:buNone/>
            </a:pPr>
            <a:r>
              <a:rPr lang="en-US" dirty="0" err="1"/>
              <a:t>stopCluster</a:t>
            </a:r>
            <a:r>
              <a:rPr lang="en-US" dirty="0"/>
              <a:t>(cluster)</a:t>
            </a:r>
          </a:p>
          <a:p>
            <a:pPr marL="457200" lvl="1" indent="0">
              <a:buNone/>
            </a:pPr>
            <a:r>
              <a:rPr lang="en-US" dirty="0" err="1"/>
              <a:t>mpi.exit</a:t>
            </a:r>
            <a:r>
              <a:rPr lang="en-US" dirty="0"/>
              <a:t>()</a:t>
            </a: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22</a:t>
            </a:fld>
            <a:endParaRPr lang="en-US" sz="1000" b="0" dirty="0" smtClean="0">
              <a:latin typeface="Tahoma" charset="0"/>
            </a:endParaRPr>
          </a:p>
        </p:txBody>
      </p:sp>
    </p:spTree>
    <p:extLst>
      <p:ext uri="{BB962C8B-B14F-4D97-AF65-F5344CB8AC3E}">
        <p14:creationId xmlns:p14="http://schemas.microsoft.com/office/powerpoint/2010/main" val="3424753390"/>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Running R with parallel packages</a:t>
            </a:r>
            <a:endParaRPr lang="en-US" b="1" dirty="0"/>
          </a:p>
        </p:txBody>
      </p:sp>
      <p:sp>
        <p:nvSpPr>
          <p:cNvPr id="3" name="Content Placeholder 2"/>
          <p:cNvSpPr>
            <a:spLocks noGrp="1"/>
          </p:cNvSpPr>
          <p:nvPr>
            <p:ph idx="1"/>
          </p:nvPr>
        </p:nvSpPr>
        <p:spPr>
          <a:xfrm>
            <a:off x="292100" y="1661586"/>
            <a:ext cx="8686800" cy="4804833"/>
          </a:xfrm>
        </p:spPr>
        <p:txBody>
          <a:bodyPr>
            <a:normAutofit fontScale="77500" lnSpcReduction="20000"/>
          </a:bodyPr>
          <a:lstStyle/>
          <a:p>
            <a:r>
              <a:rPr lang="en-US" dirty="0" err="1"/>
              <a:t>foreach</a:t>
            </a:r>
            <a:r>
              <a:rPr lang="en-US" dirty="0"/>
              <a:t> + </a:t>
            </a:r>
            <a:r>
              <a:rPr lang="en-US" dirty="0" smtClean="0"/>
              <a:t>snow for multi-nodes</a:t>
            </a:r>
            <a:endParaRPr lang="en-US" dirty="0"/>
          </a:p>
          <a:p>
            <a:pPr lvl="1"/>
            <a:r>
              <a:rPr lang="en-US" dirty="0"/>
              <a:t>Set up environmental setting (Before setting the environmental variable, you must quit R</a:t>
            </a:r>
            <a:r>
              <a:rPr lang="en-US" dirty="0" smtClean="0"/>
              <a:t>)</a:t>
            </a:r>
          </a:p>
          <a:p>
            <a:pPr marL="857250" lvl="2" indent="0">
              <a:buNone/>
            </a:pPr>
            <a:r>
              <a:rPr lang="en-US" dirty="0"/>
              <a:t>vim ~/.</a:t>
            </a:r>
            <a:r>
              <a:rPr lang="en-US" dirty="0" err="1" smtClean="0"/>
              <a:t>bashrc</a:t>
            </a:r>
            <a:endParaRPr lang="en-US" dirty="0" smtClean="0"/>
          </a:p>
          <a:p>
            <a:pPr lvl="2" indent="-285750"/>
            <a:r>
              <a:rPr lang="en-US" dirty="0" smtClean="0"/>
              <a:t>Put </a:t>
            </a:r>
            <a:r>
              <a:rPr lang="en-US" dirty="0"/>
              <a:t>the information to load module R and then save the </a:t>
            </a:r>
            <a:r>
              <a:rPr lang="en-US" dirty="0" smtClean="0"/>
              <a:t>file</a:t>
            </a:r>
          </a:p>
          <a:p>
            <a:pPr marL="914400" lvl="2" indent="0">
              <a:buNone/>
            </a:pPr>
            <a:r>
              <a:rPr lang="en-US" dirty="0"/>
              <a:t>module load R</a:t>
            </a:r>
          </a:p>
          <a:p>
            <a:pPr lvl="1"/>
            <a:r>
              <a:rPr lang="en-US" dirty="0" smtClean="0"/>
              <a:t>Assign </a:t>
            </a:r>
            <a:r>
              <a:rPr lang="en-US" dirty="0"/>
              <a:t>the number of nodes. </a:t>
            </a:r>
            <a:endParaRPr lang="en-US" dirty="0" smtClean="0"/>
          </a:p>
          <a:p>
            <a:pPr marL="914400" lvl="2" indent="0">
              <a:buNone/>
            </a:pPr>
            <a:r>
              <a:rPr lang="en-US" dirty="0" err="1"/>
              <a:t>qsub</a:t>
            </a:r>
            <a:r>
              <a:rPr lang="en-US" dirty="0"/>
              <a:t> -I -l nodes=</a:t>
            </a:r>
            <a:r>
              <a:rPr lang="en-US" dirty="0" smtClean="0"/>
              <a:t>2   #</a:t>
            </a:r>
            <a:r>
              <a:rPr lang="en-US" dirty="0"/>
              <a:t>The -I option tells </a:t>
            </a:r>
            <a:r>
              <a:rPr lang="en-US" dirty="0" err="1"/>
              <a:t>qsub</a:t>
            </a:r>
            <a:r>
              <a:rPr lang="en-US" dirty="0"/>
              <a:t> you want to run an interactive job on the compute nodes.</a:t>
            </a:r>
            <a:endParaRPr lang="en-US" dirty="0" smtClean="0"/>
          </a:p>
          <a:p>
            <a:pPr marL="800100" lvl="1"/>
            <a:r>
              <a:rPr lang="en-US" dirty="0" smtClean="0"/>
              <a:t>Start R</a:t>
            </a:r>
          </a:p>
          <a:p>
            <a:pPr marL="857250" lvl="2" indent="0">
              <a:buNone/>
            </a:pPr>
            <a:r>
              <a:rPr lang="en-US" dirty="0" smtClean="0"/>
              <a:t>require</a:t>
            </a:r>
            <a:r>
              <a:rPr lang="en-US" dirty="0"/>
              <a:t>(</a:t>
            </a:r>
            <a:r>
              <a:rPr lang="en-US" dirty="0" err="1"/>
              <a:t>foreach</a:t>
            </a:r>
            <a:r>
              <a:rPr lang="en-US" dirty="0"/>
              <a:t>)</a:t>
            </a:r>
          </a:p>
          <a:p>
            <a:pPr marL="857250" lvl="2" indent="0">
              <a:buNone/>
            </a:pPr>
            <a:r>
              <a:rPr lang="en-US" dirty="0"/>
              <a:t>require(</a:t>
            </a:r>
            <a:r>
              <a:rPr lang="en-US" dirty="0" err="1"/>
              <a:t>doSNOW</a:t>
            </a:r>
            <a:r>
              <a:rPr lang="en-US" dirty="0"/>
              <a:t>)</a:t>
            </a:r>
          </a:p>
          <a:p>
            <a:pPr marL="857250" lvl="2" indent="0">
              <a:buNone/>
            </a:pPr>
            <a:r>
              <a:rPr lang="en-US" dirty="0" smtClean="0"/>
              <a:t>#</a:t>
            </a:r>
            <a:r>
              <a:rPr lang="en-US" dirty="0"/>
              <a:t>Get backend hostnames</a:t>
            </a:r>
          </a:p>
          <a:p>
            <a:pPr marL="857250" lvl="2" indent="0">
              <a:buNone/>
            </a:pPr>
            <a:r>
              <a:rPr lang="en-US" dirty="0" err="1"/>
              <a:t>nodelist</a:t>
            </a:r>
            <a:r>
              <a:rPr lang="en-US" dirty="0"/>
              <a:t> &lt;- </a:t>
            </a:r>
            <a:r>
              <a:rPr lang="en-US" dirty="0" err="1"/>
              <a:t>Sys.getenv</a:t>
            </a:r>
            <a:r>
              <a:rPr lang="en-US" dirty="0"/>
              <a:t>("PBS_NODEFILE")</a:t>
            </a:r>
          </a:p>
          <a:p>
            <a:pPr marL="857250" lvl="2" indent="0">
              <a:buNone/>
            </a:pPr>
            <a:r>
              <a:rPr lang="en-US" dirty="0"/>
              <a:t>hostnames &lt;- scan(</a:t>
            </a:r>
            <a:r>
              <a:rPr lang="en-US" dirty="0" err="1"/>
              <a:t>nodelist</a:t>
            </a:r>
            <a:r>
              <a:rPr lang="en-US" dirty="0"/>
              <a:t>, what="", </a:t>
            </a:r>
            <a:r>
              <a:rPr lang="en-US" dirty="0" err="1"/>
              <a:t>sep</a:t>
            </a:r>
            <a:r>
              <a:rPr lang="en-US" dirty="0"/>
              <a:t>="\n")</a:t>
            </a:r>
          </a:p>
          <a:p>
            <a:pPr marL="857250" lvl="2" indent="0">
              <a:buNone/>
            </a:pPr>
            <a:r>
              <a:rPr lang="en-US" dirty="0" smtClean="0"/>
              <a:t>#</a:t>
            </a:r>
            <a:r>
              <a:rPr lang="en-US" dirty="0"/>
              <a:t>Set reps to match core count'</a:t>
            </a:r>
          </a:p>
          <a:p>
            <a:pPr marL="857250" lvl="2" indent="0">
              <a:buNone/>
            </a:pPr>
            <a:r>
              <a:rPr lang="en-US" dirty="0" err="1"/>
              <a:t>num.cores</a:t>
            </a:r>
            <a:r>
              <a:rPr lang="en-US" dirty="0"/>
              <a:t> &lt;- 10</a:t>
            </a:r>
          </a:p>
          <a:p>
            <a:pPr marL="857250" lvl="2" indent="0">
              <a:buNone/>
            </a:pPr>
            <a:r>
              <a:rPr lang="en-US" dirty="0"/>
              <a:t>hostnames &lt;- rep(hostnames, each=</a:t>
            </a:r>
            <a:r>
              <a:rPr lang="en-US" dirty="0" err="1"/>
              <a:t>num.cores</a:t>
            </a:r>
            <a:r>
              <a:rPr lang="en-US" dirty="0"/>
              <a:t>)</a:t>
            </a:r>
          </a:p>
          <a:p>
            <a:pPr marL="857250" lvl="2" indent="0">
              <a:buNone/>
            </a:pPr>
            <a:r>
              <a:rPr lang="en-US" dirty="0"/>
              <a:t>hostnames</a:t>
            </a:r>
          </a:p>
          <a:p>
            <a:pPr marL="857250" lvl="2" indent="0">
              <a:buNone/>
            </a:pPr>
            <a:r>
              <a:rPr lang="en-US" dirty="0"/>
              <a:t>cluster &lt;- </a:t>
            </a:r>
            <a:r>
              <a:rPr lang="en-US" dirty="0" err="1"/>
              <a:t>makeSOCKcluster</a:t>
            </a:r>
            <a:r>
              <a:rPr lang="en-US" dirty="0"/>
              <a:t>(hostnames)</a:t>
            </a:r>
          </a:p>
          <a:p>
            <a:pPr marL="857250" lvl="2" indent="0">
              <a:buNone/>
            </a:pPr>
            <a:r>
              <a:rPr lang="en-US" dirty="0" err="1"/>
              <a:t>registerDoSNOW</a:t>
            </a:r>
            <a:r>
              <a:rPr lang="en-US" dirty="0"/>
              <a:t>(cluster)</a:t>
            </a:r>
          </a:p>
          <a:p>
            <a:pPr marL="857250" lvl="2" indent="0">
              <a:buNone/>
            </a:pPr>
            <a:r>
              <a:rPr lang="en-US" dirty="0" err="1"/>
              <a:t>ptm</a:t>
            </a:r>
            <a:r>
              <a:rPr lang="en-US" dirty="0"/>
              <a:t> &lt;- </a:t>
            </a:r>
            <a:r>
              <a:rPr lang="en-US" dirty="0" err="1"/>
              <a:t>proc.time</a:t>
            </a:r>
            <a:r>
              <a:rPr lang="en-US" dirty="0"/>
              <a:t>()</a:t>
            </a:r>
          </a:p>
          <a:p>
            <a:pPr marL="857250" lvl="2" indent="0">
              <a:buNone/>
            </a:pPr>
            <a:r>
              <a:rPr lang="en-US" dirty="0"/>
              <a:t>result &lt;- </a:t>
            </a:r>
            <a:r>
              <a:rPr lang="en-US" dirty="0" err="1"/>
              <a:t>foreach</a:t>
            </a:r>
            <a:r>
              <a:rPr lang="en-US" dirty="0"/>
              <a:t>(</a:t>
            </a:r>
            <a:r>
              <a:rPr lang="en-US" dirty="0" err="1"/>
              <a:t>i</a:t>
            </a:r>
            <a:r>
              <a:rPr lang="en-US" dirty="0"/>
              <a:t>=1:</a:t>
            </a:r>
            <a:r>
              <a:rPr lang="en-US" dirty="0" smtClean="0"/>
              <a:t>100</a:t>
            </a:r>
            <a:r>
              <a:rPr lang="en-US" dirty="0"/>
              <a:t>, .combine=c) %</a:t>
            </a:r>
            <a:r>
              <a:rPr lang="en-US" dirty="0" err="1"/>
              <a:t>dopar</a:t>
            </a:r>
            <a:r>
              <a:rPr lang="en-US" dirty="0"/>
              <a:t>% {</a:t>
            </a:r>
          </a:p>
          <a:p>
            <a:pPr marL="857250" lvl="2" indent="0">
              <a:buNone/>
            </a:pPr>
            <a:r>
              <a:rPr lang="en-US" dirty="0" err="1"/>
              <a:t>myProc</a:t>
            </a:r>
            <a:r>
              <a:rPr lang="en-US" dirty="0"/>
              <a:t>()</a:t>
            </a:r>
          </a:p>
          <a:p>
            <a:pPr marL="857250" lvl="2" indent="0">
              <a:buNone/>
            </a:pPr>
            <a:r>
              <a:rPr lang="en-US" dirty="0"/>
              <a:t>}</a:t>
            </a:r>
          </a:p>
          <a:p>
            <a:pPr marL="857250" lvl="2" indent="0">
              <a:buNone/>
            </a:pPr>
            <a:r>
              <a:rPr lang="en-US" dirty="0" err="1"/>
              <a:t>proc.time</a:t>
            </a:r>
            <a:r>
              <a:rPr lang="en-US" dirty="0"/>
              <a:t>() - </a:t>
            </a:r>
            <a:r>
              <a:rPr lang="en-US" dirty="0" err="1"/>
              <a:t>ptm</a:t>
            </a:r>
            <a:endParaRPr lang="en-US" dirty="0"/>
          </a:p>
          <a:p>
            <a:pPr marL="857250" lvl="2" indent="0">
              <a:buNone/>
            </a:pPr>
            <a:r>
              <a:rPr lang="en-US" dirty="0" err="1"/>
              <a:t>stopCluster</a:t>
            </a:r>
            <a:r>
              <a:rPr lang="en-US" dirty="0"/>
              <a:t>(cluster)</a:t>
            </a:r>
          </a:p>
          <a:p>
            <a:pPr marL="457200" lvl="1" indent="0">
              <a:buNone/>
            </a:pPr>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23</a:t>
            </a:fld>
            <a:endParaRPr lang="en-US" sz="1000" b="0" dirty="0" smtClean="0">
              <a:latin typeface="Tahoma" charset="0"/>
            </a:endParaRPr>
          </a:p>
        </p:txBody>
      </p:sp>
    </p:spTree>
    <p:extLst>
      <p:ext uri="{BB962C8B-B14F-4D97-AF65-F5344CB8AC3E}">
        <p14:creationId xmlns:p14="http://schemas.microsoft.com/office/powerpoint/2010/main" val="3842965944"/>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a:t>Running R with parallel packages</a:t>
            </a:r>
          </a:p>
        </p:txBody>
      </p:sp>
      <p:sp>
        <p:nvSpPr>
          <p:cNvPr id="3" name="Content Placeholder 2"/>
          <p:cNvSpPr>
            <a:spLocks noGrp="1"/>
          </p:cNvSpPr>
          <p:nvPr>
            <p:ph idx="1"/>
          </p:nvPr>
        </p:nvSpPr>
        <p:spPr>
          <a:xfrm>
            <a:off x="292100" y="1661586"/>
            <a:ext cx="8686800" cy="4804833"/>
          </a:xfrm>
        </p:spPr>
        <p:txBody>
          <a:bodyPr>
            <a:normAutofit fontScale="92500" lnSpcReduction="20000"/>
          </a:bodyPr>
          <a:lstStyle/>
          <a:p>
            <a:r>
              <a:rPr lang="en-US" dirty="0" smtClean="0"/>
              <a:t>Bootstrap calculations</a:t>
            </a:r>
            <a:r>
              <a:rPr lang="en-US" dirty="0"/>
              <a:t>. </a:t>
            </a:r>
            <a:endParaRPr lang="en-US" dirty="0" smtClean="0"/>
          </a:p>
          <a:p>
            <a:pPr lvl="1"/>
            <a:r>
              <a:rPr lang="en-US" dirty="0"/>
              <a:t>S</a:t>
            </a:r>
            <a:r>
              <a:rPr lang="en-US" dirty="0" smtClean="0"/>
              <a:t>erial </a:t>
            </a:r>
            <a:r>
              <a:rPr lang="en-US" dirty="0"/>
              <a:t>implementation.</a:t>
            </a:r>
          </a:p>
          <a:p>
            <a:pPr marL="857250" lvl="2" indent="0">
              <a:buNone/>
            </a:pPr>
            <a:r>
              <a:rPr lang="pt-BR" dirty="0" err="1"/>
              <a:t>random.data</a:t>
            </a:r>
            <a:r>
              <a:rPr lang="pt-BR" dirty="0"/>
              <a:t> &lt;- </a:t>
            </a:r>
            <a:r>
              <a:rPr lang="pt-BR" dirty="0" err="1"/>
              <a:t>matrix</a:t>
            </a:r>
            <a:r>
              <a:rPr lang="pt-BR" dirty="0"/>
              <a:t>(</a:t>
            </a:r>
            <a:r>
              <a:rPr lang="pt-BR" dirty="0" err="1"/>
              <a:t>rnorm</a:t>
            </a:r>
            <a:r>
              <a:rPr lang="pt-BR" dirty="0"/>
              <a:t>(1000000), </a:t>
            </a:r>
            <a:r>
              <a:rPr lang="pt-BR" dirty="0" err="1"/>
              <a:t>ncol</a:t>
            </a:r>
            <a:r>
              <a:rPr lang="pt-BR" dirty="0"/>
              <a:t> = 1000</a:t>
            </a:r>
            <a:r>
              <a:rPr lang="pt-BR" dirty="0" smtClean="0"/>
              <a:t>)</a:t>
            </a:r>
          </a:p>
          <a:p>
            <a:pPr marL="857250" lvl="2" indent="0">
              <a:buNone/>
            </a:pPr>
            <a:r>
              <a:rPr lang="en-US" dirty="0" err="1"/>
              <a:t>bmed</a:t>
            </a:r>
            <a:r>
              <a:rPr lang="en-US" dirty="0"/>
              <a:t> &lt;- function(d, n) median(d[n])</a:t>
            </a:r>
          </a:p>
          <a:p>
            <a:pPr marL="857250" lvl="2" indent="0">
              <a:buNone/>
            </a:pPr>
            <a:r>
              <a:rPr lang="en-US" dirty="0"/>
              <a:t>library(boot)</a:t>
            </a:r>
          </a:p>
          <a:p>
            <a:pPr marL="857250" lvl="2" indent="0">
              <a:buNone/>
            </a:pPr>
            <a:r>
              <a:rPr lang="en-US" dirty="0" err="1"/>
              <a:t>sapply</a:t>
            </a:r>
            <a:r>
              <a:rPr lang="en-US" dirty="0"/>
              <a:t>(1:100, function(n) {</a:t>
            </a:r>
            <a:r>
              <a:rPr lang="en-US" dirty="0" err="1"/>
              <a:t>sd</a:t>
            </a:r>
            <a:r>
              <a:rPr lang="en-US" dirty="0"/>
              <a:t>(boot(</a:t>
            </a:r>
            <a:r>
              <a:rPr lang="en-US" dirty="0" err="1"/>
              <a:t>random.data</a:t>
            </a:r>
            <a:r>
              <a:rPr lang="en-US" dirty="0"/>
              <a:t>[, n], </a:t>
            </a:r>
            <a:r>
              <a:rPr lang="en-US" dirty="0" err="1"/>
              <a:t>bmed</a:t>
            </a:r>
            <a:r>
              <a:rPr lang="en-US" dirty="0"/>
              <a:t>, R = 10000)$t)})</a:t>
            </a:r>
          </a:p>
          <a:p>
            <a:pPr marL="857250" lvl="2" indent="0">
              <a:buNone/>
            </a:pPr>
            <a:r>
              <a:rPr lang="en-US" dirty="0" smtClean="0"/>
              <a:t>=&gt; </a:t>
            </a:r>
            <a:r>
              <a:rPr lang="en-US" dirty="0"/>
              <a:t>user  system elapsed </a:t>
            </a:r>
          </a:p>
          <a:p>
            <a:pPr marL="857250" lvl="2" indent="0">
              <a:buNone/>
            </a:pPr>
            <a:r>
              <a:rPr lang="en-US" dirty="0"/>
              <a:t>103.305   0.828 224.822</a:t>
            </a:r>
          </a:p>
          <a:p>
            <a:pPr lvl="1"/>
            <a:r>
              <a:rPr lang="en-US" dirty="0"/>
              <a:t>P</a:t>
            </a:r>
            <a:r>
              <a:rPr lang="en-US" dirty="0" smtClean="0"/>
              <a:t>arallel implementation</a:t>
            </a:r>
          </a:p>
          <a:p>
            <a:pPr marL="857250" lvl="2" indent="0">
              <a:buNone/>
            </a:pPr>
            <a:r>
              <a:rPr lang="en-US" dirty="0"/>
              <a:t>require(</a:t>
            </a:r>
            <a:r>
              <a:rPr lang="en-US" dirty="0" err="1"/>
              <a:t>foreach</a:t>
            </a:r>
            <a:r>
              <a:rPr lang="en-US" dirty="0"/>
              <a:t>)</a:t>
            </a:r>
          </a:p>
          <a:p>
            <a:pPr marL="857250" lvl="2" indent="0">
              <a:buNone/>
            </a:pPr>
            <a:r>
              <a:rPr lang="en-US" dirty="0"/>
              <a:t>require(</a:t>
            </a:r>
            <a:r>
              <a:rPr lang="en-US" dirty="0" err="1"/>
              <a:t>doSNOW</a:t>
            </a:r>
            <a:r>
              <a:rPr lang="en-US" dirty="0" smtClean="0"/>
              <a:t>)</a:t>
            </a:r>
          </a:p>
          <a:p>
            <a:pPr marL="857250" lvl="2" indent="0">
              <a:buNone/>
            </a:pPr>
            <a:r>
              <a:rPr lang="en-US" dirty="0" smtClean="0"/>
              <a:t>cluster </a:t>
            </a:r>
            <a:r>
              <a:rPr lang="en-US" dirty="0"/>
              <a:t>= </a:t>
            </a:r>
            <a:r>
              <a:rPr lang="en-US" dirty="0" err="1"/>
              <a:t>makeCluster</a:t>
            </a:r>
            <a:r>
              <a:rPr lang="en-US" dirty="0" smtClean="0"/>
              <a:t>(10, </a:t>
            </a:r>
            <a:r>
              <a:rPr lang="en-US" dirty="0"/>
              <a:t>type = "SOCK")</a:t>
            </a:r>
            <a:endParaRPr lang="en-US" dirty="0" smtClean="0"/>
          </a:p>
          <a:p>
            <a:pPr marL="857250" lvl="2" indent="0">
              <a:buNone/>
            </a:pPr>
            <a:r>
              <a:rPr lang="en-US" dirty="0" err="1"/>
              <a:t>clusterExport</a:t>
            </a:r>
            <a:r>
              <a:rPr lang="en-US" dirty="0"/>
              <a:t>(cluster, c("</a:t>
            </a:r>
            <a:r>
              <a:rPr lang="en-US" dirty="0" err="1"/>
              <a:t>random.data</a:t>
            </a:r>
            <a:r>
              <a:rPr lang="en-US" dirty="0"/>
              <a:t>", "</a:t>
            </a:r>
            <a:r>
              <a:rPr lang="en-US" dirty="0" err="1"/>
              <a:t>bmed</a:t>
            </a:r>
            <a:r>
              <a:rPr lang="en-US" dirty="0"/>
              <a:t>")</a:t>
            </a:r>
            <a:r>
              <a:rPr lang="en-US" dirty="0" smtClean="0"/>
              <a:t>)</a:t>
            </a:r>
          </a:p>
          <a:p>
            <a:pPr marL="857250" lvl="2" indent="0">
              <a:buNone/>
            </a:pPr>
            <a:r>
              <a:rPr lang="en-US" dirty="0"/>
              <a:t>results = </a:t>
            </a:r>
            <a:r>
              <a:rPr lang="en-US" dirty="0" err="1"/>
              <a:t>foreach</a:t>
            </a:r>
            <a:r>
              <a:rPr lang="en-US" dirty="0"/>
              <a:t>(n = 1:100, .combine = c) %</a:t>
            </a:r>
            <a:r>
              <a:rPr lang="en-US" dirty="0" err="1"/>
              <a:t>dopar</a:t>
            </a:r>
            <a:r>
              <a:rPr lang="en-US" dirty="0"/>
              <a:t>% {</a:t>
            </a:r>
          </a:p>
          <a:p>
            <a:pPr marL="857250" lvl="2" indent="0">
              <a:buNone/>
            </a:pPr>
            <a:r>
              <a:rPr lang="en-US" dirty="0"/>
              <a:t>    library(boot); </a:t>
            </a:r>
            <a:r>
              <a:rPr lang="en-US" dirty="0" err="1"/>
              <a:t>sd</a:t>
            </a:r>
            <a:r>
              <a:rPr lang="en-US" dirty="0"/>
              <a:t>(boot(</a:t>
            </a:r>
            <a:r>
              <a:rPr lang="en-US" dirty="0" err="1"/>
              <a:t>random.data</a:t>
            </a:r>
            <a:r>
              <a:rPr lang="en-US" dirty="0"/>
              <a:t>[, n], </a:t>
            </a:r>
            <a:r>
              <a:rPr lang="en-US" dirty="0" err="1"/>
              <a:t>bmed</a:t>
            </a:r>
            <a:r>
              <a:rPr lang="en-US" dirty="0"/>
              <a:t>, R = 10000)$t)</a:t>
            </a:r>
          </a:p>
          <a:p>
            <a:pPr marL="857250" lvl="2" indent="0">
              <a:buNone/>
            </a:pPr>
            <a:r>
              <a:rPr lang="en-US" dirty="0" smtClean="0"/>
              <a:t>}</a:t>
            </a:r>
          </a:p>
          <a:p>
            <a:pPr marL="857250" lvl="2" indent="0">
              <a:buNone/>
            </a:pPr>
            <a:r>
              <a:rPr lang="en-US" dirty="0" err="1"/>
              <a:t>stopCluster</a:t>
            </a:r>
            <a:r>
              <a:rPr lang="en-US" dirty="0"/>
              <a:t>(cluster)</a:t>
            </a:r>
          </a:p>
          <a:p>
            <a:pPr lvl="2">
              <a:buFont typeface="Symbol" charset="0"/>
              <a:buChar char=""/>
            </a:pPr>
            <a:r>
              <a:rPr lang="en-US" dirty="0" smtClean="0"/>
              <a:t>user  </a:t>
            </a:r>
            <a:r>
              <a:rPr lang="en-US" dirty="0"/>
              <a:t>system elapsed </a:t>
            </a:r>
          </a:p>
          <a:p>
            <a:pPr marL="857250" lvl="2" indent="0">
              <a:buNone/>
            </a:pPr>
            <a:r>
              <a:rPr lang="en-US" dirty="0" smtClean="0"/>
              <a:t>0.340   </a:t>
            </a:r>
            <a:r>
              <a:rPr lang="en-US" dirty="0"/>
              <a:t>0.069  21.037 </a:t>
            </a:r>
            <a:endParaRPr lang="en-US"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24</a:t>
            </a:fld>
            <a:endParaRPr lang="en-US" sz="1000" b="0" dirty="0" smtClean="0">
              <a:latin typeface="Tahoma" charset="0"/>
            </a:endParaRPr>
          </a:p>
        </p:txBody>
      </p:sp>
    </p:spTree>
    <p:extLst>
      <p:ext uri="{BB962C8B-B14F-4D97-AF65-F5344CB8AC3E}">
        <p14:creationId xmlns:p14="http://schemas.microsoft.com/office/powerpoint/2010/main" val="1495644115"/>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8263"/>
            <a:ext cx="8229600" cy="668866"/>
          </a:xfrm>
        </p:spPr>
        <p:txBody>
          <a:bodyPr/>
          <a:lstStyle/>
          <a:p>
            <a:pPr>
              <a:lnSpc>
                <a:spcPct val="80000"/>
              </a:lnSpc>
            </a:pPr>
            <a:r>
              <a:rPr lang="en-US" b="1" dirty="0" smtClean="0"/>
              <a:t>Lab: Parallel </a:t>
            </a:r>
            <a:r>
              <a:rPr lang="en-US" b="1" dirty="0"/>
              <a:t>spatial </a:t>
            </a:r>
            <a:r>
              <a:rPr lang="en-US" b="1" dirty="0" smtClean="0"/>
              <a:t>analysis</a:t>
            </a:r>
            <a:endParaRPr lang="en-US" b="1" dirty="0"/>
          </a:p>
        </p:txBody>
      </p:sp>
      <p:sp>
        <p:nvSpPr>
          <p:cNvPr id="3" name="Content Placeholder 2"/>
          <p:cNvSpPr>
            <a:spLocks noGrp="1"/>
          </p:cNvSpPr>
          <p:nvPr>
            <p:ph idx="1"/>
          </p:nvPr>
        </p:nvSpPr>
        <p:spPr>
          <a:xfrm>
            <a:off x="292100" y="1767416"/>
            <a:ext cx="8686800" cy="4804833"/>
          </a:xfrm>
        </p:spPr>
        <p:txBody>
          <a:bodyPr>
            <a:normAutofit/>
          </a:bodyPr>
          <a:lstStyle/>
          <a:p>
            <a:r>
              <a:rPr lang="en-US" dirty="0" smtClean="0"/>
              <a:t>A large and growing number of libraries for handling spatial data in R have been developed. </a:t>
            </a:r>
          </a:p>
          <a:p>
            <a:r>
              <a:rPr lang="en-US" dirty="0" err="1"/>
              <a:t>s</a:t>
            </a:r>
            <a:r>
              <a:rPr lang="en-US" dirty="0" err="1" smtClean="0"/>
              <a:t>pdep</a:t>
            </a:r>
            <a:r>
              <a:rPr lang="en-US" dirty="0" smtClean="0"/>
              <a:t> package</a:t>
            </a:r>
          </a:p>
          <a:p>
            <a:pPr lvl="1"/>
            <a:r>
              <a:rPr lang="en-US" dirty="0" smtClean="0"/>
              <a:t>A </a:t>
            </a:r>
            <a:r>
              <a:rPr lang="en-US" dirty="0"/>
              <a:t>collection of functions to create spatial weights matrix objects from polygon contiguities, from point patterns by distance and tessellations, for summarizing these objects, and for permitting their use in spatial data </a:t>
            </a:r>
            <a:r>
              <a:rPr lang="en-US" dirty="0" smtClean="0"/>
              <a:t>analysis.</a:t>
            </a:r>
          </a:p>
          <a:p>
            <a:pPr lvl="1"/>
            <a:r>
              <a:rPr lang="en-US" dirty="0"/>
              <a:t>https://</a:t>
            </a:r>
            <a:r>
              <a:rPr lang="en-US" dirty="0" err="1"/>
              <a:t>cran.r-project.org</a:t>
            </a:r>
            <a:r>
              <a:rPr lang="en-US" dirty="0"/>
              <a:t>/web/packages/</a:t>
            </a:r>
            <a:r>
              <a:rPr lang="en-US" dirty="0" err="1"/>
              <a:t>spdep</a:t>
            </a:r>
            <a:r>
              <a:rPr lang="en-US" dirty="0"/>
              <a:t>/</a:t>
            </a:r>
            <a:r>
              <a:rPr lang="en-US" dirty="0" err="1"/>
              <a:t>index.html</a:t>
            </a:r>
            <a:endParaRPr lang="en-US" dirty="0" smtClean="0"/>
          </a:p>
          <a:p>
            <a:r>
              <a:rPr lang="en-US" dirty="0" smtClean="0"/>
              <a:t>Spatial package </a:t>
            </a:r>
          </a:p>
          <a:p>
            <a:pPr lvl="1"/>
            <a:r>
              <a:rPr lang="en-US" dirty="0"/>
              <a:t>Functions for </a:t>
            </a:r>
            <a:r>
              <a:rPr lang="en-US" dirty="0" err="1"/>
              <a:t>kriging</a:t>
            </a:r>
            <a:r>
              <a:rPr lang="en-US" dirty="0"/>
              <a:t> and point pattern analysis</a:t>
            </a:r>
            <a:r>
              <a:rPr lang="en-US" dirty="0" smtClean="0"/>
              <a:t>.</a:t>
            </a:r>
          </a:p>
          <a:p>
            <a:pPr lvl="1"/>
            <a:r>
              <a:rPr lang="en-US" dirty="0">
                <a:hlinkClick r:id="rId3"/>
              </a:rPr>
              <a:t>https://cran.r-project.org/web/packages/spatial/</a:t>
            </a:r>
            <a:r>
              <a:rPr lang="en-US" dirty="0" smtClean="0">
                <a:hlinkClick r:id="rId3"/>
              </a:rPr>
              <a:t>index.html</a:t>
            </a:r>
            <a:endParaRPr lang="en-US" dirty="0" smtClean="0"/>
          </a:p>
          <a:p>
            <a:r>
              <a:rPr lang="en-US" dirty="0" err="1"/>
              <a:t>GISTools</a:t>
            </a:r>
            <a:r>
              <a:rPr lang="en-US" dirty="0"/>
              <a:t> package</a:t>
            </a:r>
          </a:p>
          <a:p>
            <a:pPr lvl="1"/>
            <a:r>
              <a:rPr lang="en-US" dirty="0"/>
              <a:t>Mapping and spatial data manipulation tools.</a:t>
            </a:r>
          </a:p>
          <a:p>
            <a:pPr lvl="1"/>
            <a:r>
              <a:rPr lang="en-US" dirty="0">
                <a:hlinkClick r:id="rId4"/>
              </a:rPr>
              <a:t>https://cran.r-project.org/web/packages/GISTools/index.html</a:t>
            </a:r>
            <a:endParaRPr lang="en-US" dirty="0"/>
          </a:p>
          <a:p>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25</a:t>
            </a:fld>
            <a:endParaRPr lang="en-US" sz="1000" b="0" dirty="0" smtClean="0">
              <a:latin typeface="Tahoma" charset="0"/>
            </a:endParaRPr>
          </a:p>
        </p:txBody>
      </p:sp>
    </p:spTree>
    <p:extLst>
      <p:ext uri="{BB962C8B-B14F-4D97-AF65-F5344CB8AC3E}">
        <p14:creationId xmlns:p14="http://schemas.microsoft.com/office/powerpoint/2010/main" val="926036935"/>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48263"/>
            <a:ext cx="8229600" cy="668866"/>
          </a:xfrm>
        </p:spPr>
        <p:txBody>
          <a:bodyPr/>
          <a:lstStyle/>
          <a:p>
            <a:pPr>
              <a:lnSpc>
                <a:spcPct val="80000"/>
              </a:lnSpc>
            </a:pPr>
            <a:r>
              <a:rPr lang="en-US" b="1" dirty="0" smtClean="0"/>
              <a:t>Parallel </a:t>
            </a:r>
            <a:r>
              <a:rPr lang="en-US" b="1" dirty="0"/>
              <a:t>spatial </a:t>
            </a:r>
            <a:r>
              <a:rPr lang="en-US" b="1" dirty="0" smtClean="0"/>
              <a:t>analysis</a:t>
            </a:r>
            <a:endParaRPr lang="en-US" b="1" dirty="0"/>
          </a:p>
        </p:txBody>
      </p:sp>
      <p:sp>
        <p:nvSpPr>
          <p:cNvPr id="3" name="Content Placeholder 2"/>
          <p:cNvSpPr>
            <a:spLocks noGrp="1"/>
          </p:cNvSpPr>
          <p:nvPr>
            <p:ph idx="1"/>
          </p:nvPr>
        </p:nvSpPr>
        <p:spPr>
          <a:xfrm>
            <a:off x="292100" y="1767416"/>
            <a:ext cx="8686800" cy="4804833"/>
          </a:xfrm>
        </p:spPr>
        <p:txBody>
          <a:bodyPr>
            <a:normAutofit/>
          </a:bodyPr>
          <a:lstStyle/>
          <a:p>
            <a:r>
              <a:rPr lang="en-US" dirty="0" err="1" smtClean="0"/>
              <a:t>maptools</a:t>
            </a:r>
            <a:r>
              <a:rPr lang="en-US" dirty="0" smtClean="0"/>
              <a:t> package </a:t>
            </a:r>
          </a:p>
          <a:p>
            <a:pPr lvl="1"/>
            <a:r>
              <a:rPr lang="en-US" dirty="0"/>
              <a:t>Set of tools for manipulating and reading geographic </a:t>
            </a:r>
            <a:r>
              <a:rPr lang="en-US" dirty="0" smtClean="0"/>
              <a:t>data.</a:t>
            </a:r>
          </a:p>
          <a:p>
            <a:pPr lvl="1"/>
            <a:r>
              <a:rPr lang="en-US" dirty="0">
                <a:hlinkClick r:id="rId3"/>
              </a:rPr>
              <a:t>https://cran.r-project.org/web/packages/maptools/</a:t>
            </a:r>
            <a:r>
              <a:rPr lang="en-US" dirty="0" smtClean="0">
                <a:hlinkClick r:id="rId3"/>
              </a:rPr>
              <a:t>index.html</a:t>
            </a:r>
            <a:endParaRPr lang="en-US" dirty="0" smtClean="0"/>
          </a:p>
          <a:p>
            <a:r>
              <a:rPr lang="en-US" dirty="0" err="1"/>
              <a:t>s</a:t>
            </a:r>
            <a:r>
              <a:rPr lang="en-US" dirty="0" err="1" smtClean="0"/>
              <a:t>p</a:t>
            </a:r>
            <a:r>
              <a:rPr lang="en-US" dirty="0" smtClean="0"/>
              <a:t> package</a:t>
            </a:r>
            <a:endParaRPr lang="en-US" dirty="0"/>
          </a:p>
          <a:p>
            <a:pPr lvl="1"/>
            <a:r>
              <a:rPr lang="en-US" dirty="0" smtClean="0"/>
              <a:t>A package that provide </a:t>
            </a:r>
            <a:r>
              <a:rPr lang="en-US" dirty="0"/>
              <a:t>c</a:t>
            </a:r>
            <a:r>
              <a:rPr lang="en-US" dirty="0" smtClean="0"/>
              <a:t>lasses </a:t>
            </a:r>
            <a:r>
              <a:rPr lang="en-US" dirty="0"/>
              <a:t>and methods for spatial data;</a:t>
            </a:r>
          </a:p>
          <a:p>
            <a:pPr lvl="1"/>
            <a:r>
              <a:rPr lang="en-US" dirty="0">
                <a:hlinkClick r:id="rId4"/>
              </a:rPr>
              <a:t>https://cran.r-project.org/web/packages/sp/</a:t>
            </a:r>
            <a:r>
              <a:rPr lang="en-US" dirty="0" smtClean="0">
                <a:hlinkClick r:id="rId4"/>
              </a:rPr>
              <a:t>index.html</a:t>
            </a:r>
            <a:endParaRPr lang="en-US" dirty="0" smtClean="0"/>
          </a:p>
          <a:p>
            <a:r>
              <a:rPr lang="en-US" dirty="0"/>
              <a:t>There </a:t>
            </a:r>
            <a:r>
              <a:rPr lang="en-US" dirty="0" smtClean="0"/>
              <a:t>are more available spatial packages. However, these packages are not available for parallel computations. </a:t>
            </a:r>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26</a:t>
            </a:fld>
            <a:endParaRPr lang="en-US" sz="1000" b="0" dirty="0" smtClean="0">
              <a:latin typeface="Tahoma" charset="0"/>
            </a:endParaRPr>
          </a:p>
        </p:txBody>
      </p:sp>
    </p:spTree>
    <p:extLst>
      <p:ext uri="{BB962C8B-B14F-4D97-AF65-F5344CB8AC3E}">
        <p14:creationId xmlns:p14="http://schemas.microsoft.com/office/powerpoint/2010/main" val="3783322352"/>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4676"/>
            <a:ext cx="8229600" cy="668866"/>
          </a:xfrm>
        </p:spPr>
        <p:txBody>
          <a:bodyPr/>
          <a:lstStyle/>
          <a:p>
            <a:pPr>
              <a:lnSpc>
                <a:spcPct val="80000"/>
              </a:lnSpc>
            </a:pPr>
            <a:r>
              <a:rPr lang="en-US" b="1" dirty="0"/>
              <a:t>Example 3</a:t>
            </a:r>
            <a:r>
              <a:rPr lang="en-US" b="1" dirty="0" smtClean="0"/>
              <a:t>: Parallel spatial autocorrelation</a:t>
            </a:r>
            <a:endParaRPr lang="en-US" b="1" dirty="0"/>
          </a:p>
        </p:txBody>
      </p:sp>
      <p:sp>
        <p:nvSpPr>
          <p:cNvPr id="3" name="Content Placeholder 2"/>
          <p:cNvSpPr>
            <a:spLocks noGrp="1"/>
          </p:cNvSpPr>
          <p:nvPr>
            <p:ph idx="1"/>
          </p:nvPr>
        </p:nvSpPr>
        <p:spPr>
          <a:xfrm>
            <a:off x="292100" y="1822438"/>
            <a:ext cx="8686800" cy="4804833"/>
          </a:xfrm>
        </p:spPr>
        <p:txBody>
          <a:bodyPr>
            <a:normAutofit/>
          </a:bodyPr>
          <a:lstStyle/>
          <a:p>
            <a:r>
              <a:rPr lang="en-US" dirty="0" smtClean="0"/>
              <a:t>Spatial autocorrelation</a:t>
            </a:r>
          </a:p>
          <a:p>
            <a:pPr lvl="1"/>
            <a:r>
              <a:rPr lang="en-US" dirty="0"/>
              <a:t>T</a:t>
            </a:r>
            <a:r>
              <a:rPr lang="en-US" dirty="0" smtClean="0"/>
              <a:t>he </a:t>
            </a:r>
            <a:r>
              <a:rPr lang="en-US" dirty="0"/>
              <a:t>extent to which points that are “close together” in space have similar values, on </a:t>
            </a:r>
            <a:r>
              <a:rPr lang="en-US" dirty="0" smtClean="0"/>
              <a:t>average</a:t>
            </a:r>
            <a:r>
              <a:rPr lang="en-US" dirty="0"/>
              <a:t> </a:t>
            </a:r>
            <a:r>
              <a:rPr lang="en-US" dirty="0" smtClean="0"/>
              <a:t>(e.g., Is </a:t>
            </a:r>
            <a:r>
              <a:rPr lang="en-US" dirty="0"/>
              <a:t>there a spatial pattern</a:t>
            </a:r>
            <a:r>
              <a:rPr lang="en-US" dirty="0" smtClean="0"/>
              <a:t>?).</a:t>
            </a:r>
            <a:endParaRPr lang="en-US" dirty="0"/>
          </a:p>
          <a:p>
            <a:r>
              <a:rPr lang="en-US" dirty="0" smtClean="0"/>
              <a:t>Pennsylvania </a:t>
            </a:r>
            <a:r>
              <a:rPr lang="en-US" dirty="0"/>
              <a:t>smoking rates </a:t>
            </a:r>
            <a:endParaRPr lang="en-US" dirty="0" smtClean="0"/>
          </a:p>
          <a:p>
            <a:pPr lvl="1"/>
            <a:r>
              <a:rPr lang="en-US" dirty="0" smtClean="0"/>
              <a:t>The figure shows </a:t>
            </a:r>
            <a:r>
              <a:rPr lang="en-US" dirty="0"/>
              <a:t>smoking uptake based on the percentage of </a:t>
            </a:r>
            <a:r>
              <a:rPr lang="en-US" dirty="0" smtClean="0"/>
              <a:t>population</a:t>
            </a:r>
          </a:p>
          <a:p>
            <a:pPr lvl="1"/>
            <a:r>
              <a:rPr lang="en-US" dirty="0"/>
              <a:t>some degree of correlation between nearby observations. </a:t>
            </a:r>
          </a:p>
          <a:p>
            <a:pPr lvl="1"/>
            <a:endParaRPr lang="en-US"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27</a:t>
            </a:fld>
            <a:endParaRPr lang="en-US" sz="1000" b="0" dirty="0" smtClean="0">
              <a:latin typeface="Tahoma" charset="0"/>
            </a:endParaRPr>
          </a:p>
        </p:txBody>
      </p:sp>
      <p:pic>
        <p:nvPicPr>
          <p:cNvPr id="7" name="Picture 6" descr="smok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6320" y="3874953"/>
            <a:ext cx="3507763" cy="2871224"/>
          </a:xfrm>
          <a:prstGeom prst="rect">
            <a:avLst/>
          </a:prstGeom>
        </p:spPr>
      </p:pic>
      <p:grpSp>
        <p:nvGrpSpPr>
          <p:cNvPr id="5" name="Group 4"/>
          <p:cNvGrpSpPr/>
          <p:nvPr/>
        </p:nvGrpSpPr>
        <p:grpSpPr>
          <a:xfrm>
            <a:off x="292100" y="2389708"/>
            <a:ext cx="8686800" cy="2806708"/>
            <a:chOff x="292100" y="1733542"/>
            <a:chExt cx="8851900" cy="2806708"/>
          </a:xfrm>
        </p:grpSpPr>
        <p:grpSp>
          <p:nvGrpSpPr>
            <p:cNvPr id="8" name="Group 7"/>
            <p:cNvGrpSpPr>
              <a:grpSpLocks/>
            </p:cNvGrpSpPr>
            <p:nvPr/>
          </p:nvGrpSpPr>
          <p:grpSpPr bwMode="auto">
            <a:xfrm>
              <a:off x="292100" y="1733542"/>
              <a:ext cx="8851900" cy="2806708"/>
              <a:chOff x="555625" y="1888579"/>
              <a:chExt cx="8816975" cy="4276725"/>
            </a:xfrm>
          </p:grpSpPr>
          <p:sp>
            <p:nvSpPr>
              <p:cNvPr id="10" name="AutoShape 26"/>
              <p:cNvSpPr>
                <a:spLocks noChangeArrowheads="1"/>
              </p:cNvSpPr>
              <p:nvPr/>
            </p:nvSpPr>
            <p:spPr bwMode="auto">
              <a:xfrm>
                <a:off x="555625" y="1888579"/>
                <a:ext cx="8816975" cy="4276725"/>
              </a:xfrm>
              <a:prstGeom prst="roundRect">
                <a:avLst>
                  <a:gd name="adj" fmla="val 2162"/>
                </a:avLst>
              </a:prstGeom>
              <a:solidFill>
                <a:srgbClr val="DDDDDD">
                  <a:alpha val="83136"/>
                </a:srgbClr>
              </a:solidFill>
              <a:ln w="9525">
                <a:solidFill>
                  <a:srgbClr val="808080"/>
                </a:solidFill>
                <a:round/>
                <a:headEnd/>
                <a:tailEnd/>
              </a:ln>
            </p:spPr>
            <p:txBody>
              <a:bodyPr wrap="none" lIns="0" tIns="0" rIns="0" bIns="0" anchor="ctr"/>
              <a:lstStyle/>
              <a:p>
                <a:endParaRPr lang="ko-KR" altLang="en-US"/>
              </a:p>
            </p:txBody>
          </p:sp>
          <p:sp>
            <p:nvSpPr>
              <p:cNvPr id="11" name="AutoShape 27"/>
              <p:cNvSpPr>
                <a:spLocks noChangeArrowheads="1"/>
              </p:cNvSpPr>
              <p:nvPr/>
            </p:nvSpPr>
            <p:spPr bwMode="auto">
              <a:xfrm>
                <a:off x="925456" y="2142526"/>
                <a:ext cx="8082674" cy="3795662"/>
              </a:xfrm>
              <a:prstGeom prst="roundRect">
                <a:avLst>
                  <a:gd name="adj" fmla="val 2005"/>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latinLnBrk="0"/>
                <a:endParaRPr lang="en-US" altLang="ko-KR" sz="2800">
                  <a:latin typeface="HY견고딕" charset="0"/>
                  <a:ea typeface="HY견고딕" charset="0"/>
                  <a:cs typeface="HY견고딕" charset="0"/>
                </a:endParaRPr>
              </a:p>
            </p:txBody>
          </p:sp>
        </p:grpSp>
        <p:pic>
          <p:nvPicPr>
            <p:cNvPr id="12" name="Picture 11" descr="lag.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55349" y="2013944"/>
              <a:ext cx="2955984" cy="2367555"/>
            </a:xfrm>
            <a:prstGeom prst="rect">
              <a:avLst/>
            </a:prstGeom>
          </p:spPr>
        </p:pic>
        <p:pic>
          <p:nvPicPr>
            <p:cNvPr id="13" name="Picture 12" descr="neighbo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7696" y="1942933"/>
              <a:ext cx="2851390" cy="2290399"/>
            </a:xfrm>
            <a:prstGeom prst="rect">
              <a:avLst/>
            </a:prstGeom>
          </p:spPr>
        </p:pic>
        <p:pic>
          <p:nvPicPr>
            <p:cNvPr id="14" name="Picture 13" descr="moranplo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26968" y="1942933"/>
              <a:ext cx="2730713" cy="2367554"/>
            </a:xfrm>
            <a:prstGeom prst="rect">
              <a:avLst/>
            </a:prstGeom>
          </p:spPr>
        </p:pic>
      </p:grpSp>
    </p:spTree>
    <p:extLst>
      <p:ext uri="{BB962C8B-B14F-4D97-AF65-F5344CB8AC3E}">
        <p14:creationId xmlns:p14="http://schemas.microsoft.com/office/powerpoint/2010/main" val="2896417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100" y="1822438"/>
            <a:ext cx="8686800" cy="4804833"/>
          </a:xfrm>
        </p:spPr>
        <p:txBody>
          <a:bodyPr>
            <a:normAutofit/>
          </a:bodyPr>
          <a:lstStyle/>
          <a:p>
            <a:r>
              <a:rPr lang="en-US" dirty="0" smtClean="0"/>
              <a:t>Moran’s I is an index of autocorrelation</a:t>
            </a:r>
            <a:r>
              <a:rPr lang="en-US" baseline="30000" dirty="0" smtClean="0"/>
              <a:t>1</a:t>
            </a:r>
            <a:r>
              <a:rPr lang="en-US" dirty="0" smtClean="0"/>
              <a:t>.</a:t>
            </a:r>
          </a:p>
          <a:p>
            <a:pPr lvl="1"/>
            <a:r>
              <a:rPr lang="en-US" dirty="0" smtClean="0"/>
              <a:t>Where </a:t>
            </a:r>
            <a:r>
              <a:rPr lang="en-US" dirty="0" err="1" smtClean="0"/>
              <a:t>w_ij</a:t>
            </a:r>
            <a:r>
              <a:rPr lang="en-US" dirty="0" smtClean="0"/>
              <a:t> is the (</a:t>
            </a:r>
            <a:r>
              <a:rPr lang="en-US" dirty="0" err="1" smtClean="0"/>
              <a:t>i,j</a:t>
            </a:r>
            <a:r>
              <a:rPr lang="en-US" dirty="0" smtClean="0"/>
              <a:t>)</a:t>
            </a:r>
            <a:r>
              <a:rPr lang="en-US" dirty="0" err="1" smtClean="0"/>
              <a:t>th</a:t>
            </a:r>
            <a:r>
              <a:rPr lang="en-US" dirty="0" smtClean="0"/>
              <a:t> element of a weights matrix W, specifying the degree of dependency between </a:t>
            </a:r>
            <a:r>
              <a:rPr lang="en-US" dirty="0" err="1" smtClean="0"/>
              <a:t>i</a:t>
            </a:r>
            <a:r>
              <a:rPr lang="en-US" dirty="0" smtClean="0"/>
              <a:t> and j. </a:t>
            </a:r>
          </a:p>
          <a:p>
            <a:pPr lvl="1"/>
            <a:r>
              <a:rPr lang="en-US" dirty="0"/>
              <a:t>n</a:t>
            </a:r>
            <a:r>
              <a:rPr lang="en-US" dirty="0" smtClean="0"/>
              <a:t> is the number of observations.</a:t>
            </a:r>
          </a:p>
          <a:p>
            <a:pPr lvl="1"/>
            <a:r>
              <a:rPr lang="en-US" dirty="0" err="1" smtClean="0"/>
              <a:t>Z</a:t>
            </a:r>
            <a:r>
              <a:rPr lang="en-US" baseline="-25000" dirty="0" err="1" smtClean="0"/>
              <a:t>i</a:t>
            </a:r>
            <a:r>
              <a:rPr lang="en-US" dirty="0" smtClean="0"/>
              <a:t> –\bar </a:t>
            </a:r>
            <a:r>
              <a:rPr lang="en-US" dirty="0"/>
              <a:t>Z</a:t>
            </a:r>
            <a:r>
              <a:rPr lang="en-US" dirty="0" smtClean="0"/>
              <a:t>  indicates deviations from mean. </a:t>
            </a:r>
          </a:p>
          <a:p>
            <a:pPr lvl="1"/>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r>
              <a:rPr lang="en-US" dirty="0" smtClean="0"/>
              <a:t>Large values of I suggest that there is a stronger relationship between nearby </a:t>
            </a:r>
            <a:r>
              <a:rPr lang="en-US" dirty="0" err="1" smtClean="0"/>
              <a:t>z</a:t>
            </a:r>
            <a:r>
              <a:rPr lang="en-US" baseline="-25000" dirty="0" err="1" smtClean="0"/>
              <a:t>i</a:t>
            </a:r>
            <a:r>
              <a:rPr lang="en-US" dirty="0" smtClean="0"/>
              <a:t> values. Furthermore, I may be negative in some circumstances – suggesting that there can be a degree of inverse correlation between nearby </a:t>
            </a:r>
            <a:r>
              <a:rPr lang="en-US" dirty="0" err="1" smtClean="0"/>
              <a:t>z</a:t>
            </a:r>
            <a:r>
              <a:rPr lang="en-US" baseline="-25000" dirty="0" err="1" smtClean="0"/>
              <a:t>i</a:t>
            </a:r>
            <a:r>
              <a:rPr lang="en-US" dirty="0" smtClean="0"/>
              <a:t> values. </a:t>
            </a:r>
          </a:p>
          <a:p>
            <a:pPr lvl="1"/>
            <a:r>
              <a:rPr lang="en-US" dirty="0" smtClean="0"/>
              <a:t>The range of Moran’s I is [-1, 1] – this interval can shrink or expands. </a:t>
            </a:r>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28</a:t>
            </a:fld>
            <a:endParaRPr lang="en-US" sz="1000" b="0" dirty="0" smtClean="0">
              <a:latin typeface="Tahoma" charset="0"/>
            </a:endParaRPr>
          </a:p>
        </p:txBody>
      </p:sp>
      <p:pic>
        <p:nvPicPr>
          <p:cNvPr id="6" name="Picture 5" descr="moran_formulia.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084" y="3491704"/>
            <a:ext cx="6413499" cy="1486642"/>
          </a:xfrm>
          <a:prstGeom prst="rect">
            <a:avLst/>
          </a:prstGeom>
        </p:spPr>
      </p:pic>
      <p:sp>
        <p:nvSpPr>
          <p:cNvPr id="8" name="Title 1"/>
          <p:cNvSpPr>
            <a:spLocks noGrp="1"/>
          </p:cNvSpPr>
          <p:nvPr>
            <p:ph type="title"/>
          </p:nvPr>
        </p:nvSpPr>
        <p:spPr>
          <a:xfrm>
            <a:off x="457200" y="1064676"/>
            <a:ext cx="8229600" cy="668866"/>
          </a:xfrm>
        </p:spPr>
        <p:txBody>
          <a:bodyPr/>
          <a:lstStyle/>
          <a:p>
            <a:pPr>
              <a:lnSpc>
                <a:spcPct val="80000"/>
              </a:lnSpc>
            </a:pPr>
            <a:r>
              <a:rPr lang="en-US" b="1" dirty="0"/>
              <a:t>Example 3</a:t>
            </a:r>
            <a:r>
              <a:rPr lang="en-US" b="1" dirty="0" smtClean="0"/>
              <a:t>: Parallel spatial autocorrelation</a:t>
            </a:r>
            <a:endParaRPr lang="en-US" b="1" dirty="0"/>
          </a:p>
        </p:txBody>
      </p:sp>
      <p:grpSp>
        <p:nvGrpSpPr>
          <p:cNvPr id="5" name="Group 4"/>
          <p:cNvGrpSpPr/>
          <p:nvPr/>
        </p:nvGrpSpPr>
        <p:grpSpPr>
          <a:xfrm>
            <a:off x="1205973" y="2729930"/>
            <a:ext cx="6234112" cy="2471844"/>
            <a:chOff x="528639" y="1960564"/>
            <a:chExt cx="6974944" cy="2823103"/>
          </a:xfrm>
        </p:grpSpPr>
        <p:grpSp>
          <p:nvGrpSpPr>
            <p:cNvPr id="30" name="Group 29"/>
            <p:cNvGrpSpPr>
              <a:grpSpLocks/>
            </p:cNvGrpSpPr>
            <p:nvPr/>
          </p:nvGrpSpPr>
          <p:grpSpPr bwMode="auto">
            <a:xfrm>
              <a:off x="528639" y="1960564"/>
              <a:ext cx="6974944" cy="2823103"/>
              <a:chOff x="555625" y="1888579"/>
              <a:chExt cx="8816975" cy="4276725"/>
            </a:xfrm>
          </p:grpSpPr>
          <p:sp>
            <p:nvSpPr>
              <p:cNvPr id="33" name="AutoShape 26"/>
              <p:cNvSpPr>
                <a:spLocks noChangeArrowheads="1"/>
              </p:cNvSpPr>
              <p:nvPr/>
            </p:nvSpPr>
            <p:spPr bwMode="auto">
              <a:xfrm>
                <a:off x="555625" y="1888579"/>
                <a:ext cx="8816975" cy="4276725"/>
              </a:xfrm>
              <a:prstGeom prst="roundRect">
                <a:avLst>
                  <a:gd name="adj" fmla="val 2162"/>
                </a:avLst>
              </a:prstGeom>
              <a:solidFill>
                <a:srgbClr val="DDDDDD">
                  <a:alpha val="83136"/>
                </a:srgbClr>
              </a:solidFill>
              <a:ln w="9525">
                <a:solidFill>
                  <a:srgbClr val="808080"/>
                </a:solidFill>
                <a:round/>
                <a:headEnd/>
                <a:tailEnd/>
              </a:ln>
            </p:spPr>
            <p:txBody>
              <a:bodyPr wrap="none" lIns="0" tIns="0" rIns="0" bIns="0" anchor="ctr"/>
              <a:lstStyle/>
              <a:p>
                <a:endParaRPr lang="ko-KR" altLang="en-US"/>
              </a:p>
            </p:txBody>
          </p:sp>
          <p:sp>
            <p:nvSpPr>
              <p:cNvPr id="34" name="AutoShape 27"/>
              <p:cNvSpPr>
                <a:spLocks noChangeArrowheads="1"/>
              </p:cNvSpPr>
              <p:nvPr/>
            </p:nvSpPr>
            <p:spPr bwMode="auto">
              <a:xfrm>
                <a:off x="925456" y="2142526"/>
                <a:ext cx="8082674" cy="3795662"/>
              </a:xfrm>
              <a:prstGeom prst="roundRect">
                <a:avLst>
                  <a:gd name="adj" fmla="val 2005"/>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nchor="ctr"/>
              <a:lstStyle/>
              <a:p>
                <a:pPr latinLnBrk="0"/>
                <a:endParaRPr lang="en-US" altLang="ko-KR" sz="2800">
                  <a:latin typeface="HY견고딕" charset="0"/>
                  <a:ea typeface="HY견고딕" charset="0"/>
                  <a:cs typeface="HY견고딕" charset="0"/>
                </a:endParaRPr>
              </a:p>
            </p:txBody>
          </p:sp>
        </p:grpSp>
        <p:pic>
          <p:nvPicPr>
            <p:cNvPr id="2" name="Picture 1" descr="moran_image.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0084" y="2377649"/>
              <a:ext cx="6021916" cy="2228109"/>
            </a:xfrm>
            <a:prstGeom prst="rect">
              <a:avLst/>
            </a:prstGeom>
          </p:spPr>
        </p:pic>
      </p:grpSp>
      <p:sp>
        <p:nvSpPr>
          <p:cNvPr id="11" name="TextBox 10"/>
          <p:cNvSpPr txBox="1"/>
          <p:nvPr/>
        </p:nvSpPr>
        <p:spPr>
          <a:xfrm>
            <a:off x="457200" y="6449393"/>
            <a:ext cx="8229600" cy="276999"/>
          </a:xfrm>
          <a:prstGeom prst="rect">
            <a:avLst/>
          </a:prstGeom>
          <a:noFill/>
        </p:spPr>
        <p:txBody>
          <a:bodyPr wrap="square" rtlCol="0">
            <a:spAutoFit/>
          </a:bodyPr>
          <a:lstStyle/>
          <a:p>
            <a:pPr marL="228600" indent="-228600">
              <a:buAutoNum type="arabicPeriod"/>
            </a:pPr>
            <a:r>
              <a:rPr lang="en-US" sz="1200" dirty="0" err="1" smtClean="0">
                <a:solidFill>
                  <a:schemeClr val="tx2">
                    <a:lumMod val="75000"/>
                  </a:schemeClr>
                </a:solidFill>
                <a:latin typeface="+mj-lt"/>
              </a:rPr>
              <a:t>Anselin</a:t>
            </a:r>
            <a:r>
              <a:rPr lang="en-US" sz="1200" dirty="0">
                <a:solidFill>
                  <a:schemeClr val="tx2">
                    <a:lumMod val="75000"/>
                  </a:schemeClr>
                </a:solidFill>
                <a:latin typeface="+mj-lt"/>
              </a:rPr>
              <a:t>, L. (1995). Local indicators of spatial association-LISA. Geographical analysis, 27(2), 93-115</a:t>
            </a:r>
            <a:r>
              <a:rPr lang="en-US" sz="1200" dirty="0" smtClean="0">
                <a:solidFill>
                  <a:schemeClr val="tx2">
                    <a:lumMod val="75000"/>
                  </a:schemeClr>
                </a:solidFill>
                <a:latin typeface="+mj-lt"/>
              </a:rPr>
              <a:t>.</a:t>
            </a:r>
            <a:endParaRPr lang="en-US" sz="1200" dirty="0">
              <a:solidFill>
                <a:schemeClr val="tx2">
                  <a:lumMod val="75000"/>
                </a:schemeClr>
              </a:solidFill>
              <a:latin typeface="+mj-lt"/>
            </a:endParaRPr>
          </a:p>
        </p:txBody>
      </p:sp>
    </p:spTree>
    <p:extLst>
      <p:ext uri="{BB962C8B-B14F-4D97-AF65-F5344CB8AC3E}">
        <p14:creationId xmlns:p14="http://schemas.microsoft.com/office/powerpoint/2010/main" val="278701857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Example : Radiation spatial pattern </a:t>
            </a:r>
            <a:endParaRPr lang="en-US" b="1" dirty="0"/>
          </a:p>
        </p:txBody>
      </p:sp>
      <p:sp>
        <p:nvSpPr>
          <p:cNvPr id="3" name="Content Placeholder 2"/>
          <p:cNvSpPr>
            <a:spLocks noGrp="1"/>
          </p:cNvSpPr>
          <p:nvPr>
            <p:ph idx="1"/>
          </p:nvPr>
        </p:nvSpPr>
        <p:spPr>
          <a:xfrm>
            <a:off x="292100" y="1598088"/>
            <a:ext cx="8686800" cy="5037662"/>
          </a:xfrm>
        </p:spPr>
        <p:txBody>
          <a:bodyPr>
            <a:normAutofit fontScale="92500" lnSpcReduction="20000"/>
          </a:bodyPr>
          <a:lstStyle/>
          <a:p>
            <a:r>
              <a:rPr lang="en-US" dirty="0" smtClean="0"/>
              <a:t>Radiation measurements on UIUC campus.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endParaRPr lang="en-US" dirty="0" smtClean="0"/>
          </a:p>
          <a:p>
            <a:r>
              <a:rPr lang="en-US" dirty="0" smtClean="0"/>
              <a:t>Acknowledgement of data use</a:t>
            </a:r>
          </a:p>
          <a:p>
            <a:pPr lvl="1"/>
            <a:r>
              <a:rPr lang="en-US" dirty="0" smtClean="0"/>
              <a:t>Prof. Clair, the department of NPRE shares her group data for the </a:t>
            </a:r>
            <a:r>
              <a:rPr lang="en-US" dirty="0" err="1" smtClean="0"/>
              <a:t>CyberGIS</a:t>
            </a:r>
            <a:r>
              <a:rPr lang="en-US" dirty="0" smtClean="0"/>
              <a:t> workshop. </a:t>
            </a: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29</a:t>
            </a:fld>
            <a:endParaRPr lang="en-US" sz="1000" b="0" dirty="0" smtClean="0">
              <a:latin typeface="Tahoma" charset="0"/>
            </a:endParaRPr>
          </a:p>
        </p:txBody>
      </p:sp>
      <p:pic>
        <p:nvPicPr>
          <p:cNvPr id="5" name="Picture 4" descr="map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8334" y="2029883"/>
            <a:ext cx="5275000" cy="3768583"/>
          </a:xfrm>
          <a:prstGeom prst="rect">
            <a:avLst/>
          </a:prstGeom>
        </p:spPr>
      </p:pic>
    </p:spTree>
    <p:extLst>
      <p:ext uri="{BB962C8B-B14F-4D97-AF65-F5344CB8AC3E}">
        <p14:creationId xmlns:p14="http://schemas.microsoft.com/office/powerpoint/2010/main" val="4013277851"/>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Unit 1: What is R?</a:t>
            </a:r>
            <a:endParaRPr lang="en-US" b="1" dirty="0"/>
          </a:p>
        </p:txBody>
      </p:sp>
      <p:sp>
        <p:nvSpPr>
          <p:cNvPr id="3" name="Content Placeholder 2"/>
          <p:cNvSpPr>
            <a:spLocks noGrp="1"/>
          </p:cNvSpPr>
          <p:nvPr>
            <p:ph idx="1"/>
          </p:nvPr>
        </p:nvSpPr>
        <p:spPr>
          <a:xfrm>
            <a:off x="292100" y="1661586"/>
            <a:ext cx="8686800" cy="4804833"/>
          </a:xfrm>
        </p:spPr>
        <p:txBody>
          <a:bodyPr>
            <a:normAutofit/>
          </a:bodyPr>
          <a:lstStyle/>
          <a:p>
            <a:r>
              <a:rPr lang="en-US" dirty="0" smtClean="0"/>
              <a:t>“R </a:t>
            </a:r>
            <a:r>
              <a:rPr lang="en-US" dirty="0"/>
              <a:t>is a free software environment for statistical computing and graphics. It compiles and runs on a wide variety of UNIX platforms, Windows and </a:t>
            </a:r>
            <a:r>
              <a:rPr lang="en-US" dirty="0" err="1"/>
              <a:t>MacOS</a:t>
            </a:r>
            <a:r>
              <a:rPr lang="en-US" dirty="0" smtClean="0"/>
              <a:t>.” </a:t>
            </a:r>
          </a:p>
          <a:p>
            <a:pPr lvl="1"/>
            <a:r>
              <a:rPr lang="en-US" dirty="0">
                <a:hlinkClick r:id="rId3"/>
              </a:rPr>
              <a:t>https://www.r-</a:t>
            </a:r>
            <a:r>
              <a:rPr lang="en-US" dirty="0" smtClean="0">
                <a:hlinkClick r:id="rId3"/>
              </a:rPr>
              <a:t>project.org</a:t>
            </a:r>
            <a:endParaRPr lang="en-US" sz="1800" dirty="0"/>
          </a:p>
          <a:p>
            <a:r>
              <a:rPr lang="en-US" dirty="0" smtClean="0"/>
              <a:t>Available from  The Comprehensive R Archive Network</a:t>
            </a:r>
          </a:p>
          <a:p>
            <a:pPr lvl="1"/>
            <a:r>
              <a:rPr lang="en-US" sz="1800" dirty="0">
                <a:hlinkClick r:id="rId4"/>
              </a:rPr>
              <a:t>http://cran.r-project.org/</a:t>
            </a:r>
            <a:r>
              <a:rPr lang="en-US" sz="1800" dirty="0" smtClean="0">
                <a:hlinkClick r:id="rId4"/>
              </a:rPr>
              <a:t>mirrors.html</a:t>
            </a:r>
            <a:endParaRPr lang="en-US" sz="1800" dirty="0" smtClean="0"/>
          </a:p>
          <a:p>
            <a:r>
              <a:rPr lang="en-US" dirty="0"/>
              <a:t>Origin and History</a:t>
            </a:r>
          </a:p>
          <a:p>
            <a:pPr lvl="1"/>
            <a:r>
              <a:rPr lang="en-US" dirty="0" smtClean="0"/>
              <a:t>Initially </a:t>
            </a:r>
            <a:r>
              <a:rPr lang="en-US" dirty="0"/>
              <a:t>written by Ross </a:t>
            </a:r>
            <a:r>
              <a:rPr lang="en-US" dirty="0" err="1"/>
              <a:t>Ihaka</a:t>
            </a:r>
            <a:r>
              <a:rPr lang="en-US" dirty="0"/>
              <a:t> and Robert Gentleman at </a:t>
            </a:r>
            <a:r>
              <a:rPr lang="de-DE" dirty="0" smtClean="0"/>
              <a:t>Department </a:t>
            </a:r>
            <a:r>
              <a:rPr lang="de-DE" dirty="0" err="1"/>
              <a:t>of</a:t>
            </a:r>
            <a:r>
              <a:rPr lang="de-DE" dirty="0"/>
              <a:t> </a:t>
            </a:r>
            <a:r>
              <a:rPr lang="de-DE" dirty="0" err="1"/>
              <a:t>Statistics</a:t>
            </a:r>
            <a:r>
              <a:rPr lang="de-DE" dirty="0"/>
              <a:t> </a:t>
            </a:r>
            <a:r>
              <a:rPr lang="de-DE" dirty="0" err="1"/>
              <a:t>of</a:t>
            </a:r>
            <a:r>
              <a:rPr lang="de-DE" dirty="0"/>
              <a:t> </a:t>
            </a:r>
            <a:r>
              <a:rPr lang="de-DE" dirty="0" smtClean="0"/>
              <a:t> University </a:t>
            </a:r>
            <a:r>
              <a:rPr lang="de-DE" dirty="0" err="1" smtClean="0"/>
              <a:t>of</a:t>
            </a:r>
            <a:r>
              <a:rPr lang="de-DE" dirty="0" smtClean="0"/>
              <a:t> Auckland</a:t>
            </a:r>
            <a:r>
              <a:rPr lang="de-DE" dirty="0"/>
              <a:t>, New </a:t>
            </a:r>
            <a:r>
              <a:rPr lang="de-DE" dirty="0" err="1"/>
              <a:t>Zealand</a:t>
            </a:r>
            <a:r>
              <a:rPr lang="en-US" dirty="0"/>
              <a:t> during 1990s.</a:t>
            </a:r>
          </a:p>
          <a:p>
            <a:pPr lvl="1"/>
            <a:r>
              <a:rPr lang="en-US" dirty="0"/>
              <a:t>International project since 1997</a:t>
            </a:r>
          </a:p>
          <a:p>
            <a:r>
              <a:rPr lang="en-US" dirty="0" smtClean="0"/>
              <a:t>Open </a:t>
            </a:r>
            <a:r>
              <a:rPr lang="en-US" dirty="0"/>
              <a:t>source with GPL license</a:t>
            </a:r>
          </a:p>
          <a:p>
            <a:pPr lvl="1"/>
            <a:r>
              <a:rPr lang="en-US" dirty="0"/>
              <a:t>Free to anyone</a:t>
            </a:r>
          </a:p>
          <a:p>
            <a:pPr lvl="1"/>
            <a:r>
              <a:rPr lang="en-US" dirty="0"/>
              <a:t>In actively development</a:t>
            </a:r>
            <a:endParaRPr lang="en-US" sz="2600"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3</a:t>
            </a:fld>
            <a:endParaRPr lang="en-US" sz="1000" b="0" dirty="0" smtClean="0">
              <a:latin typeface="Tahoma" charset="0"/>
            </a:endParaRPr>
          </a:p>
        </p:txBody>
      </p:sp>
    </p:spTree>
    <p:extLst>
      <p:ext uri="{BB962C8B-B14F-4D97-AF65-F5344CB8AC3E}">
        <p14:creationId xmlns:p14="http://schemas.microsoft.com/office/powerpoint/2010/main" val="1129428717"/>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a:t>How to work with R</a:t>
            </a:r>
          </a:p>
        </p:txBody>
      </p:sp>
      <p:sp>
        <p:nvSpPr>
          <p:cNvPr id="3" name="Content Placeholder 2"/>
          <p:cNvSpPr>
            <a:spLocks noGrp="1"/>
          </p:cNvSpPr>
          <p:nvPr>
            <p:ph idx="1"/>
          </p:nvPr>
        </p:nvSpPr>
        <p:spPr>
          <a:xfrm>
            <a:off x="292100" y="1661586"/>
            <a:ext cx="8686800" cy="4804833"/>
          </a:xfrm>
        </p:spPr>
        <p:txBody>
          <a:bodyPr>
            <a:normAutofit/>
          </a:bodyPr>
          <a:lstStyle/>
          <a:p>
            <a:r>
              <a:rPr lang="en-US" dirty="0" smtClean="0"/>
              <a:t>Downloading and installing R</a:t>
            </a:r>
          </a:p>
          <a:p>
            <a:pPr lvl="1"/>
            <a:r>
              <a:rPr lang="en-US" dirty="0"/>
              <a:t>Go to the R CRAN </a:t>
            </a:r>
            <a:r>
              <a:rPr lang="en-US" dirty="0" smtClean="0"/>
              <a:t>website (</a:t>
            </a:r>
            <a:r>
              <a:rPr lang="en-US" dirty="0" smtClean="0">
                <a:hlinkClick r:id="rId3"/>
              </a:rPr>
              <a:t>http</a:t>
            </a:r>
            <a:r>
              <a:rPr lang="en-US" dirty="0">
                <a:hlinkClick r:id="rId3"/>
              </a:rPr>
              <a:t>://www.r-project.org</a:t>
            </a:r>
            <a:r>
              <a:rPr lang="en-US" dirty="0" smtClean="0">
                <a:hlinkClick r:id="rId3"/>
              </a:rPr>
              <a:t>/</a:t>
            </a:r>
            <a:r>
              <a:rPr lang="en-US" dirty="0" smtClean="0"/>
              <a:t>), and </a:t>
            </a:r>
            <a:r>
              <a:rPr lang="en-US" dirty="0"/>
              <a:t>c</a:t>
            </a:r>
            <a:r>
              <a:rPr lang="en-US" dirty="0" smtClean="0"/>
              <a:t>lick on the download R link (</a:t>
            </a:r>
            <a:r>
              <a:rPr lang="en-US" dirty="0" smtClean="0">
                <a:hlinkClick r:id="rId4"/>
              </a:rPr>
              <a:t>http://cran.r-project.org/mirrors.html)</a:t>
            </a:r>
            <a:endParaRPr lang="en-US" dirty="0" smtClean="0"/>
          </a:p>
          <a:p>
            <a:pPr lvl="1"/>
            <a:endParaRPr lang="en-US" dirty="0" smtClean="0"/>
          </a:p>
          <a:p>
            <a:r>
              <a:rPr lang="en-US" dirty="0" smtClean="0"/>
              <a:t>Downloading and installing </a:t>
            </a:r>
            <a:r>
              <a:rPr lang="en-US" dirty="0" err="1" smtClean="0"/>
              <a:t>Rstudio</a:t>
            </a:r>
            <a:endParaRPr lang="en-US" dirty="0" smtClean="0"/>
          </a:p>
          <a:p>
            <a:pPr lvl="1"/>
            <a:r>
              <a:rPr lang="en-US" dirty="0"/>
              <a:t>To write an R script, one can use R Console, R commander, or any text editor (EMACS, VIM, or sublime</a:t>
            </a:r>
            <a:r>
              <a:rPr lang="en-US" dirty="0" smtClean="0"/>
              <a:t>)</a:t>
            </a:r>
          </a:p>
          <a:p>
            <a:pPr lvl="1"/>
            <a:r>
              <a:rPr lang="en-US" dirty="0"/>
              <a:t>However, the assistance of </a:t>
            </a:r>
            <a:r>
              <a:rPr lang="en-US" dirty="0" err="1"/>
              <a:t>RStudio</a:t>
            </a:r>
            <a:r>
              <a:rPr lang="en-US" dirty="0"/>
              <a:t>, an </a:t>
            </a:r>
            <a:r>
              <a:rPr lang="en-US" b="1" dirty="0"/>
              <a:t>integrated development environment</a:t>
            </a:r>
            <a:r>
              <a:rPr lang="en-US" dirty="0"/>
              <a:t> (</a:t>
            </a:r>
            <a:r>
              <a:rPr lang="en-US" b="1" dirty="0"/>
              <a:t>IDE</a:t>
            </a:r>
            <a:r>
              <a:rPr lang="en-US" dirty="0"/>
              <a:t>) for R, can make development a lot easier</a:t>
            </a:r>
            <a:r>
              <a:rPr lang="en-US" dirty="0" smtClean="0"/>
              <a:t>.</a:t>
            </a:r>
          </a:p>
          <a:p>
            <a:pPr lvl="1"/>
            <a:r>
              <a:rPr lang="en-US" dirty="0"/>
              <a:t>Access </a:t>
            </a:r>
            <a:r>
              <a:rPr lang="en-US" dirty="0" err="1"/>
              <a:t>RStudio's</a:t>
            </a:r>
            <a:r>
              <a:rPr lang="en-US" dirty="0"/>
              <a:t> official site by using the following URL: </a:t>
            </a:r>
            <a:r>
              <a:rPr lang="en-US" dirty="0">
                <a:hlinkClick r:id="rId5"/>
              </a:rPr>
              <a:t>http://www.rstudio.com/products/RStudio/</a:t>
            </a:r>
            <a:r>
              <a:rPr lang="en-US" dirty="0" smtClean="0">
                <a:hlinkClick r:id="rId5"/>
              </a:rPr>
              <a:t>.</a:t>
            </a:r>
            <a:endParaRPr lang="en-US"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4</a:t>
            </a:fld>
            <a:endParaRPr lang="en-US" sz="1000" b="0" dirty="0" smtClean="0">
              <a:latin typeface="Tahoma" charset="0"/>
            </a:endParaRPr>
          </a:p>
        </p:txBody>
      </p:sp>
    </p:spTree>
    <p:extLst>
      <p:ext uri="{BB962C8B-B14F-4D97-AF65-F5344CB8AC3E}">
        <p14:creationId xmlns:p14="http://schemas.microsoft.com/office/powerpoint/2010/main" val="38903584"/>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a:t>How to work with R</a:t>
            </a:r>
          </a:p>
        </p:txBody>
      </p:sp>
      <p:sp>
        <p:nvSpPr>
          <p:cNvPr id="3" name="Content Placeholder 2"/>
          <p:cNvSpPr>
            <a:spLocks noGrp="1"/>
          </p:cNvSpPr>
          <p:nvPr>
            <p:ph idx="1"/>
          </p:nvPr>
        </p:nvSpPr>
        <p:spPr>
          <a:xfrm>
            <a:off x="292100" y="1661586"/>
            <a:ext cx="8686800" cy="4804833"/>
          </a:xfrm>
        </p:spPr>
        <p:txBody>
          <a:bodyPr>
            <a:normAutofit lnSpcReduction="10000"/>
          </a:bodyPr>
          <a:lstStyle/>
          <a:p>
            <a:r>
              <a:rPr lang="en-US" dirty="0" smtClean="0"/>
              <a:t>R as a calculator</a:t>
            </a:r>
          </a:p>
          <a:p>
            <a:pPr marL="457200" lvl="1" indent="0">
              <a:buNone/>
            </a:pPr>
            <a:r>
              <a:rPr lang="en-US" dirty="0" smtClean="0"/>
              <a:t>&gt; 4 + 1 - 2 #add and subtract</a:t>
            </a:r>
          </a:p>
          <a:p>
            <a:pPr marL="457200" lvl="1" indent="0">
              <a:buNone/>
            </a:pPr>
            <a:r>
              <a:rPr lang="en-US" dirty="0" smtClean="0"/>
              <a:t>[1] 3</a:t>
            </a:r>
            <a:endParaRPr lang="en-US" sz="1800" dirty="0"/>
          </a:p>
          <a:p>
            <a:r>
              <a:rPr lang="en-US" dirty="0" smtClean="0"/>
              <a:t>Assignments</a:t>
            </a:r>
          </a:p>
          <a:p>
            <a:pPr marL="457200" lvl="1" indent="0">
              <a:buNone/>
            </a:pPr>
            <a:r>
              <a:rPr lang="en-US" sz="1800" dirty="0"/>
              <a:t>&gt; </a:t>
            </a:r>
            <a:r>
              <a:rPr lang="en-US" sz="1800" dirty="0" smtClean="0"/>
              <a:t>x &lt;- 8  #The object (variable) x holds the value 8</a:t>
            </a:r>
          </a:p>
          <a:p>
            <a:pPr marL="457200" lvl="1" indent="0">
              <a:buNone/>
            </a:pPr>
            <a:r>
              <a:rPr lang="en-US" sz="1800" dirty="0" smtClean="0"/>
              <a:t>&gt; x</a:t>
            </a:r>
          </a:p>
          <a:p>
            <a:pPr marL="457200" lvl="1" indent="0">
              <a:buNone/>
            </a:pPr>
            <a:r>
              <a:rPr lang="en-US" sz="1800" dirty="0" smtClean="0"/>
              <a:t>[1] 8</a:t>
            </a:r>
          </a:p>
          <a:p>
            <a:r>
              <a:rPr lang="en-US" dirty="0" smtClean="0"/>
              <a:t>Executing functions</a:t>
            </a:r>
          </a:p>
          <a:p>
            <a:pPr marL="457200" lvl="1" indent="0">
              <a:buNone/>
            </a:pPr>
            <a:r>
              <a:rPr lang="en-US" dirty="0" smtClean="0"/>
              <a:t>&gt; print(x)  #print() is a function. It prints its argument, x.</a:t>
            </a:r>
          </a:p>
          <a:p>
            <a:pPr marL="457200" lvl="1" indent="0">
              <a:buNone/>
            </a:pPr>
            <a:r>
              <a:rPr lang="en-US" dirty="0" smtClean="0"/>
              <a:t>[1] 8</a:t>
            </a:r>
          </a:p>
          <a:p>
            <a:pPr marL="457200" lvl="1" indent="0">
              <a:buNone/>
            </a:pPr>
            <a:r>
              <a:rPr lang="en-US" dirty="0" smtClean="0"/>
              <a:t>&gt;</a:t>
            </a:r>
            <a:r>
              <a:rPr lang="en-US" dirty="0" err="1" smtClean="0"/>
              <a:t>ls</a:t>
            </a:r>
            <a:r>
              <a:rPr lang="en-US" dirty="0" smtClean="0"/>
              <a:t>()         #lists the objects in memory</a:t>
            </a:r>
          </a:p>
          <a:p>
            <a:pPr marL="457200" lvl="1" indent="0">
              <a:buNone/>
            </a:pPr>
            <a:r>
              <a:rPr lang="en-US" dirty="0" smtClean="0"/>
              <a:t>[1] “x”</a:t>
            </a:r>
          </a:p>
          <a:p>
            <a:pPr marL="457200" lvl="1" indent="0">
              <a:buNone/>
            </a:pPr>
            <a:r>
              <a:rPr lang="en-US" dirty="0" smtClean="0"/>
              <a:t>&gt;</a:t>
            </a:r>
            <a:r>
              <a:rPr lang="en-US" dirty="0" err="1" smtClean="0"/>
              <a:t>rm</a:t>
            </a:r>
            <a:r>
              <a:rPr lang="en-US" dirty="0" smtClean="0"/>
              <a:t>(x)      #remove x from memory</a:t>
            </a:r>
          </a:p>
          <a:p>
            <a:pPr marL="457200" lvl="1" indent="0">
              <a:buNone/>
            </a:pPr>
            <a:r>
              <a:rPr lang="en-US" dirty="0" smtClean="0"/>
              <a:t>&gt;</a:t>
            </a:r>
            <a:r>
              <a:rPr lang="en-US" dirty="0" err="1" smtClean="0"/>
              <a:t>ls</a:t>
            </a:r>
            <a:r>
              <a:rPr lang="en-US" dirty="0" smtClean="0"/>
              <a:t>()          #no objects in memory, therefore:</a:t>
            </a:r>
          </a:p>
          <a:p>
            <a:pPr marL="457200" lvl="1" indent="0">
              <a:buNone/>
            </a:pPr>
            <a:r>
              <a:rPr lang="en-US" dirty="0"/>
              <a:t>c</a:t>
            </a:r>
            <a:r>
              <a:rPr lang="en-US" dirty="0" smtClean="0"/>
              <a:t>haracter(0)</a:t>
            </a:r>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5</a:t>
            </a:fld>
            <a:endParaRPr lang="en-US" sz="1000" b="0" dirty="0" smtClean="0">
              <a:latin typeface="Tahoma" charset="0"/>
            </a:endParaRPr>
          </a:p>
        </p:txBody>
      </p:sp>
    </p:spTree>
    <p:extLst>
      <p:ext uri="{BB962C8B-B14F-4D97-AF65-F5344CB8AC3E}">
        <p14:creationId xmlns:p14="http://schemas.microsoft.com/office/powerpoint/2010/main" val="382128454"/>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a:t>How to work with R</a:t>
            </a:r>
          </a:p>
        </p:txBody>
      </p:sp>
      <p:sp>
        <p:nvSpPr>
          <p:cNvPr id="3" name="Content Placeholder 2"/>
          <p:cNvSpPr>
            <a:spLocks noGrp="1"/>
          </p:cNvSpPr>
          <p:nvPr>
            <p:ph idx="1"/>
          </p:nvPr>
        </p:nvSpPr>
        <p:spPr>
          <a:xfrm>
            <a:off x="292100" y="1661586"/>
            <a:ext cx="8686800" cy="4804833"/>
          </a:xfrm>
        </p:spPr>
        <p:txBody>
          <a:bodyPr>
            <a:normAutofit fontScale="92500" lnSpcReduction="20000"/>
          </a:bodyPr>
          <a:lstStyle/>
          <a:p>
            <a:r>
              <a:rPr lang="en-US" dirty="0" smtClean="0"/>
              <a:t>Basic data structures</a:t>
            </a:r>
          </a:p>
          <a:p>
            <a:pPr lvl="1"/>
            <a:r>
              <a:rPr lang="en-US" dirty="0" smtClean="0"/>
              <a:t>Vector: An </a:t>
            </a:r>
            <a:r>
              <a:rPr lang="en-US" dirty="0"/>
              <a:t>ordered collection of data of the same type</a:t>
            </a:r>
          </a:p>
          <a:p>
            <a:pPr marL="857250" lvl="2" indent="0">
              <a:buNone/>
            </a:pPr>
            <a:r>
              <a:rPr lang="en-US" dirty="0" smtClean="0"/>
              <a:t>&gt; x &lt;- 0: 5</a:t>
            </a:r>
          </a:p>
          <a:p>
            <a:pPr marL="857250" lvl="2" indent="0">
              <a:buNone/>
            </a:pPr>
            <a:r>
              <a:rPr lang="en-US" dirty="0" smtClean="0"/>
              <a:t>&gt;x</a:t>
            </a:r>
          </a:p>
          <a:p>
            <a:pPr marL="857250" lvl="2" indent="0">
              <a:buNone/>
            </a:pPr>
            <a:r>
              <a:rPr lang="en-US" dirty="0" smtClean="0"/>
              <a:t>[1] 0 1 2 3 4 </a:t>
            </a:r>
          </a:p>
          <a:p>
            <a:pPr lvl="1"/>
            <a:r>
              <a:rPr lang="en-US" sz="1800" dirty="0" smtClean="0"/>
              <a:t>Matrix: </a:t>
            </a:r>
            <a:r>
              <a:rPr lang="en-US" sz="1800" dirty="0"/>
              <a:t>A rectangular table of data </a:t>
            </a:r>
            <a:r>
              <a:rPr lang="en-US" sz="1800" dirty="0" smtClean="0"/>
              <a:t>of </a:t>
            </a:r>
            <a:r>
              <a:rPr lang="en-US" sz="1800" dirty="0"/>
              <a:t>the same </a:t>
            </a:r>
            <a:r>
              <a:rPr lang="en-US" sz="1800" dirty="0" smtClean="0"/>
              <a:t>type</a:t>
            </a:r>
          </a:p>
          <a:p>
            <a:pPr marL="857250" lvl="2" indent="0">
              <a:buNone/>
            </a:pPr>
            <a:r>
              <a:rPr lang="en-US" sz="1800" dirty="0" smtClean="0"/>
              <a:t>&gt; </a:t>
            </a:r>
            <a:r>
              <a:rPr lang="nl-NL" sz="1800" dirty="0" err="1"/>
              <a:t>mdat</a:t>
            </a:r>
            <a:r>
              <a:rPr lang="nl-NL" sz="1800" dirty="0"/>
              <a:t> &lt;- matrix(c(1,2,3, 11,12,13), </a:t>
            </a:r>
            <a:r>
              <a:rPr lang="nl-NL" sz="1800" dirty="0" err="1"/>
              <a:t>nrow</a:t>
            </a:r>
            <a:r>
              <a:rPr lang="nl-NL" sz="1800" dirty="0"/>
              <a:t> = 2, </a:t>
            </a:r>
            <a:r>
              <a:rPr lang="nl-NL" sz="1800" dirty="0" err="1"/>
              <a:t>ncol</a:t>
            </a:r>
            <a:r>
              <a:rPr lang="nl-NL" sz="1800" dirty="0"/>
              <a:t> = 3</a:t>
            </a:r>
            <a:r>
              <a:rPr lang="nl-NL" sz="1800" dirty="0" smtClean="0"/>
              <a:t>)</a:t>
            </a:r>
            <a:endParaRPr lang="en-US" sz="1800" dirty="0" smtClean="0"/>
          </a:p>
          <a:p>
            <a:pPr lvl="1"/>
            <a:r>
              <a:rPr lang="en-US" sz="1800" dirty="0" smtClean="0"/>
              <a:t>List: An </a:t>
            </a:r>
            <a:r>
              <a:rPr lang="en-US" sz="1800" dirty="0"/>
              <a:t>ordered collection of data of arbitrary types</a:t>
            </a:r>
            <a:r>
              <a:rPr lang="en-US" sz="1800" dirty="0" smtClean="0"/>
              <a:t>.</a:t>
            </a:r>
          </a:p>
          <a:p>
            <a:pPr marL="857250" lvl="2" indent="0">
              <a:buNone/>
            </a:pPr>
            <a:r>
              <a:rPr lang="en-US" sz="1800" dirty="0" smtClean="0"/>
              <a:t>&gt;person = list(name=“Matt”, age=30, married=</a:t>
            </a:r>
            <a:r>
              <a:rPr lang="en-US" sz="1800" dirty="0"/>
              <a:t>F</a:t>
            </a:r>
            <a:r>
              <a:rPr lang="en-US" sz="1800" dirty="0" smtClean="0"/>
              <a:t>)</a:t>
            </a:r>
          </a:p>
          <a:p>
            <a:pPr marL="857250" lvl="2" indent="0">
              <a:buNone/>
            </a:pPr>
            <a:r>
              <a:rPr lang="en-US" sz="1800" dirty="0" smtClean="0"/>
              <a:t>&gt;</a:t>
            </a:r>
            <a:r>
              <a:rPr lang="en-US" sz="1800" dirty="0" err="1" smtClean="0"/>
              <a:t>person$name</a:t>
            </a:r>
            <a:endParaRPr lang="en-US" sz="1800" dirty="0" smtClean="0"/>
          </a:p>
          <a:p>
            <a:pPr marL="857250" lvl="2" indent="0">
              <a:buNone/>
            </a:pPr>
            <a:r>
              <a:rPr lang="en-US" sz="1800" dirty="0"/>
              <a:t>[1] “Matt”</a:t>
            </a:r>
          </a:p>
          <a:p>
            <a:r>
              <a:rPr lang="en-US" dirty="0" smtClean="0"/>
              <a:t>Plots</a:t>
            </a:r>
          </a:p>
          <a:p>
            <a:pPr lvl="1"/>
            <a:r>
              <a:rPr lang="en-US" dirty="0" smtClean="0"/>
              <a:t>&gt; </a:t>
            </a:r>
            <a:r>
              <a:rPr lang="fr-FR" dirty="0"/>
              <a:t>plot(x &lt;- sort(</a:t>
            </a:r>
            <a:r>
              <a:rPr lang="fr-FR" dirty="0" err="1"/>
              <a:t>rnorm</a:t>
            </a:r>
            <a:r>
              <a:rPr lang="fr-FR" dirty="0"/>
              <a:t>(47)), </a:t>
            </a:r>
            <a:r>
              <a:rPr lang="fr-FR" dirty="0" smtClean="0"/>
              <a:t>type = </a:t>
            </a:r>
            <a:r>
              <a:rPr lang="en-US" dirty="0"/>
              <a:t>"l"</a:t>
            </a:r>
            <a:r>
              <a:rPr lang="fr-FR" dirty="0" smtClean="0"/>
              <a:t>, </a:t>
            </a:r>
            <a:r>
              <a:rPr lang="fr-FR" dirty="0"/>
              <a:t>main = "plot(x, type = \"s\")") </a:t>
            </a:r>
            <a:endParaRPr lang="en-US" dirty="0"/>
          </a:p>
          <a:p>
            <a:r>
              <a:rPr lang="en-US" dirty="0" smtClean="0"/>
              <a:t>Help</a:t>
            </a:r>
            <a:endParaRPr lang="en-US" dirty="0"/>
          </a:p>
          <a:p>
            <a:pPr lvl="1"/>
            <a:r>
              <a:rPr lang="en-US" dirty="0" smtClean="0"/>
              <a:t>Help(plot)</a:t>
            </a:r>
          </a:p>
          <a:p>
            <a:r>
              <a:rPr lang="en-US" dirty="0"/>
              <a:t>Installing packages</a:t>
            </a:r>
          </a:p>
          <a:p>
            <a:pPr lvl="1"/>
            <a:r>
              <a:rPr lang="en-US" sz="1800" dirty="0"/>
              <a:t>&gt; </a:t>
            </a:r>
            <a:r>
              <a:rPr lang="en-US" sz="1800" dirty="0" err="1"/>
              <a:t>install.packages</a:t>
            </a:r>
            <a:r>
              <a:rPr lang="en-US" sz="1800" dirty="0"/>
              <a:t>(Stats) #This package contains functions for statistical calculations and random number generation.</a:t>
            </a:r>
          </a:p>
          <a:p>
            <a:endParaRPr lang="en-US" sz="3400" dirty="0" smtClean="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6</a:t>
            </a:fld>
            <a:endParaRPr lang="en-US" sz="1000" b="0" dirty="0" smtClean="0">
              <a:latin typeface="Tahoma" charset="0"/>
            </a:endParaRPr>
          </a:p>
        </p:txBody>
      </p:sp>
    </p:spTree>
    <p:extLst>
      <p:ext uri="{BB962C8B-B14F-4D97-AF65-F5344CB8AC3E}">
        <p14:creationId xmlns:p14="http://schemas.microsoft.com/office/powerpoint/2010/main" val="3807140364"/>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Unit 2: Scaling </a:t>
            </a:r>
            <a:r>
              <a:rPr lang="en-US" b="1" dirty="0"/>
              <a:t>up R computation</a:t>
            </a:r>
          </a:p>
        </p:txBody>
      </p:sp>
      <p:sp>
        <p:nvSpPr>
          <p:cNvPr id="3" name="Content Placeholder 2"/>
          <p:cNvSpPr>
            <a:spLocks noGrp="1"/>
          </p:cNvSpPr>
          <p:nvPr>
            <p:ph idx="1"/>
          </p:nvPr>
        </p:nvSpPr>
        <p:spPr>
          <a:xfrm>
            <a:off x="292100" y="1661586"/>
            <a:ext cx="8686800" cy="4804833"/>
          </a:xfrm>
        </p:spPr>
        <p:txBody>
          <a:bodyPr>
            <a:normAutofit/>
          </a:bodyPr>
          <a:lstStyle/>
          <a:p>
            <a:r>
              <a:rPr lang="en-US" dirty="0" smtClean="0"/>
              <a:t>R’s limitation to large-scale data analysis</a:t>
            </a:r>
            <a:r>
              <a:rPr lang="en-US" baseline="30000" dirty="0" smtClean="0"/>
              <a:t>1</a:t>
            </a:r>
          </a:p>
          <a:p>
            <a:pPr lvl="1"/>
            <a:r>
              <a:rPr lang="en-US" sz="1800" dirty="0" smtClean="0"/>
              <a:t>It’s single-threaded</a:t>
            </a:r>
          </a:p>
          <a:p>
            <a:pPr lvl="2"/>
            <a:r>
              <a:rPr lang="en-US" sz="1800" dirty="0" smtClean="0"/>
              <a:t>The R language has on explicit constructs for parallelism, such as threads. An out-of-the-box R install cannot take advantage of multiple CPUs.</a:t>
            </a:r>
          </a:p>
          <a:p>
            <a:pPr lvl="1"/>
            <a:r>
              <a:rPr lang="en-US" sz="1800" dirty="0" smtClean="0"/>
              <a:t>It’s memory-bound</a:t>
            </a:r>
          </a:p>
          <a:p>
            <a:pPr lvl="2"/>
            <a:r>
              <a:rPr lang="en-US" sz="1800" dirty="0" smtClean="0"/>
              <a:t>R requires that your entire dataset fit in memory (RAM). Four gigabytes of RAM will not hold eight gigabytes of data, no matter how much you smile when you ask. </a:t>
            </a:r>
            <a:endParaRPr lang="en-US" sz="1800" dirty="0"/>
          </a:p>
          <a:p>
            <a:r>
              <a:rPr lang="en-US" dirty="0" smtClean="0"/>
              <a:t>Solution:</a:t>
            </a:r>
          </a:p>
          <a:p>
            <a:pPr lvl="1"/>
            <a:r>
              <a:rPr lang="en-US" sz="1800" dirty="0" smtClean="0"/>
              <a:t>Spreading work across multiple CPUs overcomes R’s single-threaded nature.</a:t>
            </a:r>
          </a:p>
          <a:p>
            <a:pPr lvl="1"/>
            <a:r>
              <a:rPr lang="en-US" sz="1800" dirty="0" smtClean="0"/>
              <a:t>Offloading work to multiple machines reaps the multi-process benefit and also addresses R’s memory barrier. </a:t>
            </a: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7</a:t>
            </a:fld>
            <a:endParaRPr lang="en-US" sz="1000" b="0" dirty="0" smtClean="0">
              <a:latin typeface="Tahoma" charset="0"/>
            </a:endParaRPr>
          </a:p>
        </p:txBody>
      </p:sp>
      <p:sp>
        <p:nvSpPr>
          <p:cNvPr id="5" name="TextBox 4"/>
          <p:cNvSpPr txBox="1"/>
          <p:nvPr/>
        </p:nvSpPr>
        <p:spPr>
          <a:xfrm>
            <a:off x="257629" y="6534834"/>
            <a:ext cx="8686800" cy="276999"/>
          </a:xfrm>
          <a:prstGeom prst="rect">
            <a:avLst/>
          </a:prstGeom>
          <a:noFill/>
        </p:spPr>
        <p:txBody>
          <a:bodyPr wrap="square" rtlCol="0">
            <a:spAutoFit/>
          </a:bodyPr>
          <a:lstStyle/>
          <a:p>
            <a:r>
              <a:rPr lang="en-US" sz="1200" dirty="0" smtClean="0">
                <a:solidFill>
                  <a:srgbClr val="000000"/>
                </a:solidFill>
                <a:latin typeface="+mj-lt"/>
              </a:rPr>
              <a:t>1. McCallum, </a:t>
            </a:r>
            <a:r>
              <a:rPr lang="en-US" sz="1200" dirty="0">
                <a:solidFill>
                  <a:srgbClr val="000000"/>
                </a:solidFill>
                <a:latin typeface="+mj-lt"/>
              </a:rPr>
              <a:t>Q</a:t>
            </a:r>
            <a:r>
              <a:rPr lang="en-US" sz="1200" dirty="0" smtClean="0">
                <a:solidFill>
                  <a:srgbClr val="000000"/>
                </a:solidFill>
                <a:latin typeface="+mj-lt"/>
              </a:rPr>
              <a:t>. E. and Weston S. </a:t>
            </a:r>
            <a:r>
              <a:rPr lang="en-US" sz="1200" dirty="0">
                <a:solidFill>
                  <a:srgbClr val="000000"/>
                </a:solidFill>
                <a:latin typeface="+mj-lt"/>
              </a:rPr>
              <a:t>(</a:t>
            </a:r>
            <a:r>
              <a:rPr lang="en-US" sz="1200" dirty="0" smtClean="0">
                <a:solidFill>
                  <a:srgbClr val="000000"/>
                </a:solidFill>
                <a:latin typeface="+mj-lt"/>
              </a:rPr>
              <a:t>2012)</a:t>
            </a:r>
            <a:r>
              <a:rPr lang="en-US" sz="1200" dirty="0">
                <a:solidFill>
                  <a:srgbClr val="000000"/>
                </a:solidFill>
                <a:latin typeface="+mj-lt"/>
              </a:rPr>
              <a:t>. </a:t>
            </a:r>
            <a:r>
              <a:rPr lang="en-US" sz="1200" dirty="0" smtClean="0">
                <a:solidFill>
                  <a:srgbClr val="000000"/>
                </a:solidFill>
                <a:latin typeface="+mj-lt"/>
              </a:rPr>
              <a:t>Parallel R. O’Reilly Media, Inc. 2011</a:t>
            </a:r>
            <a:endParaRPr lang="en-US" sz="1200" dirty="0">
              <a:solidFill>
                <a:srgbClr val="000000"/>
              </a:solidFill>
              <a:latin typeface="+mj-lt"/>
            </a:endParaRPr>
          </a:p>
        </p:txBody>
      </p:sp>
    </p:spTree>
    <p:extLst>
      <p:ext uri="{BB962C8B-B14F-4D97-AF65-F5344CB8AC3E}">
        <p14:creationId xmlns:p14="http://schemas.microsoft.com/office/powerpoint/2010/main" val="2468705252"/>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Scaling up R computation</a:t>
            </a:r>
            <a:endParaRPr lang="en-US" b="1" dirty="0"/>
          </a:p>
        </p:txBody>
      </p:sp>
      <p:sp>
        <p:nvSpPr>
          <p:cNvPr id="3" name="Content Placeholder 2"/>
          <p:cNvSpPr>
            <a:spLocks noGrp="1"/>
          </p:cNvSpPr>
          <p:nvPr>
            <p:ph idx="1"/>
          </p:nvPr>
        </p:nvSpPr>
        <p:spPr>
          <a:xfrm>
            <a:off x="292100" y="1661586"/>
            <a:ext cx="8686800" cy="4804833"/>
          </a:xfrm>
        </p:spPr>
        <p:txBody>
          <a:bodyPr>
            <a:normAutofit lnSpcReduction="10000"/>
          </a:bodyPr>
          <a:lstStyle/>
          <a:p>
            <a:r>
              <a:rPr lang="en-US" dirty="0" smtClean="0"/>
              <a:t>What to do if the computation is too big for a single desktop?</a:t>
            </a:r>
          </a:p>
          <a:p>
            <a:pPr lvl="1"/>
            <a:r>
              <a:rPr lang="en-US" dirty="0"/>
              <a:t>Using automatically offloading with multicore/GPU. </a:t>
            </a:r>
            <a:endParaRPr lang="en-US" dirty="0" smtClean="0"/>
          </a:p>
          <a:p>
            <a:pPr lvl="2"/>
            <a:r>
              <a:rPr lang="en-US" dirty="0" err="1"/>
              <a:t>HiPLAR</a:t>
            </a:r>
            <a:r>
              <a:rPr lang="en-US" dirty="0"/>
              <a:t> (High Performance Linear Algebra in R</a:t>
            </a:r>
            <a:r>
              <a:rPr lang="en-US" dirty="0" smtClean="0"/>
              <a:t>): </a:t>
            </a:r>
            <a:r>
              <a:rPr lang="en-US" dirty="0"/>
              <a:t>use the latest multi-core and GPU libraries to give substantial speed-ups to existing linear algebra functions in R</a:t>
            </a:r>
            <a:r>
              <a:rPr lang="en-US" dirty="0" smtClean="0"/>
              <a:t>.</a:t>
            </a:r>
          </a:p>
          <a:p>
            <a:pPr lvl="2"/>
            <a:r>
              <a:rPr lang="en-US" dirty="0" smtClean="0"/>
              <a:t>Advantage</a:t>
            </a:r>
            <a:r>
              <a:rPr lang="en-US" dirty="0"/>
              <a:t>:</a:t>
            </a:r>
          </a:p>
          <a:p>
            <a:pPr lvl="3"/>
            <a:r>
              <a:rPr lang="en-US" dirty="0"/>
              <a:t>No code changes needed</a:t>
            </a:r>
          </a:p>
          <a:p>
            <a:pPr lvl="3"/>
            <a:r>
              <a:rPr lang="en-US" dirty="0"/>
              <a:t>User can run R solution as before without knowledge of the parallel execution.</a:t>
            </a:r>
          </a:p>
          <a:p>
            <a:pPr lvl="2"/>
            <a:r>
              <a:rPr lang="en-US" dirty="0" smtClean="0"/>
              <a:t>Limitations</a:t>
            </a:r>
            <a:r>
              <a:rPr lang="en-US" dirty="0"/>
              <a:t>:</a:t>
            </a:r>
          </a:p>
          <a:p>
            <a:pPr lvl="3"/>
            <a:r>
              <a:rPr lang="en-US" dirty="0"/>
              <a:t>Only support limited computational operations. </a:t>
            </a:r>
          </a:p>
          <a:p>
            <a:pPr lvl="1"/>
            <a:r>
              <a:rPr lang="en-US" dirty="0" smtClean="0"/>
              <a:t>Break </a:t>
            </a:r>
            <a:r>
              <a:rPr lang="en-US" dirty="0"/>
              <a:t>big computation with multiple job </a:t>
            </a:r>
            <a:r>
              <a:rPr lang="en-US" dirty="0" smtClean="0"/>
              <a:t>submission</a:t>
            </a:r>
          </a:p>
          <a:p>
            <a:pPr lvl="2"/>
            <a:r>
              <a:rPr lang="en-US" dirty="0"/>
              <a:t>Running R in non-interactive </a:t>
            </a:r>
            <a:r>
              <a:rPr lang="en-US" dirty="0" smtClean="0"/>
              <a:t>session</a:t>
            </a:r>
          </a:p>
          <a:p>
            <a:pPr lvl="2"/>
            <a:r>
              <a:rPr lang="en-US" dirty="0" err="1" smtClean="0">
                <a:sym typeface="Arial"/>
              </a:rPr>
              <a:t>Rhadoop</a:t>
            </a:r>
            <a:r>
              <a:rPr lang="en-US" dirty="0" smtClean="0">
                <a:sym typeface="Arial"/>
              </a:rPr>
              <a:t> and </a:t>
            </a:r>
            <a:r>
              <a:rPr lang="en-US" dirty="0" err="1" smtClean="0">
                <a:sym typeface="Arial"/>
              </a:rPr>
              <a:t>SparkR</a:t>
            </a:r>
            <a:r>
              <a:rPr lang="en-US" dirty="0" smtClean="0">
                <a:sym typeface="Arial"/>
              </a:rPr>
              <a:t> packages</a:t>
            </a:r>
          </a:p>
          <a:p>
            <a:pPr lvl="2"/>
            <a:r>
              <a:rPr lang="en-US" dirty="0"/>
              <a:t>Advantage:</a:t>
            </a:r>
          </a:p>
          <a:p>
            <a:pPr lvl="3"/>
            <a:r>
              <a:rPr lang="en-US" dirty="0"/>
              <a:t>Utilize efficiency of other data intensive processing framework</a:t>
            </a:r>
          </a:p>
          <a:p>
            <a:pPr lvl="3"/>
            <a:r>
              <a:rPr lang="en-US" dirty="0"/>
              <a:t>Each job can use existing R </a:t>
            </a:r>
            <a:r>
              <a:rPr lang="en-US" dirty="0" smtClean="0"/>
              <a:t>code</a:t>
            </a:r>
            <a:endParaRPr lang="en-US" dirty="0"/>
          </a:p>
          <a:p>
            <a:pPr lvl="2"/>
            <a:r>
              <a:rPr lang="en-US" dirty="0"/>
              <a:t>Limitations:</a:t>
            </a:r>
          </a:p>
          <a:p>
            <a:pPr lvl="3"/>
            <a:r>
              <a:rPr lang="en-US" dirty="0" smtClean="0"/>
              <a:t>A </a:t>
            </a:r>
            <a:r>
              <a:rPr lang="en-US" dirty="0"/>
              <a:t>“data-parallel” solution that may not suitable for simulation based analysis</a:t>
            </a:r>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8</a:t>
            </a:fld>
            <a:endParaRPr lang="en-US" sz="1000" b="0" dirty="0" smtClean="0">
              <a:latin typeface="Tahoma" charset="0"/>
            </a:endParaRPr>
          </a:p>
        </p:txBody>
      </p:sp>
    </p:spTree>
    <p:extLst>
      <p:ext uri="{BB962C8B-B14F-4D97-AF65-F5344CB8AC3E}">
        <p14:creationId xmlns:p14="http://schemas.microsoft.com/office/powerpoint/2010/main" val="3913144689"/>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21267"/>
            <a:ext cx="8229600" cy="668866"/>
          </a:xfrm>
        </p:spPr>
        <p:txBody>
          <a:bodyPr/>
          <a:lstStyle/>
          <a:p>
            <a:r>
              <a:rPr lang="en-US" b="1" dirty="0" smtClean="0"/>
              <a:t>Scaling up R computation</a:t>
            </a:r>
            <a:endParaRPr lang="en-US" b="1" dirty="0"/>
          </a:p>
        </p:txBody>
      </p:sp>
      <p:sp>
        <p:nvSpPr>
          <p:cNvPr id="3" name="Content Placeholder 2"/>
          <p:cNvSpPr>
            <a:spLocks noGrp="1"/>
          </p:cNvSpPr>
          <p:nvPr>
            <p:ph idx="1"/>
          </p:nvPr>
        </p:nvSpPr>
        <p:spPr>
          <a:xfrm>
            <a:off x="292100" y="1661586"/>
            <a:ext cx="8686800" cy="4804833"/>
          </a:xfrm>
        </p:spPr>
        <p:txBody>
          <a:bodyPr>
            <a:normAutofit/>
          </a:bodyPr>
          <a:lstStyle/>
          <a:p>
            <a:r>
              <a:rPr lang="en-US" dirty="0" smtClean="0"/>
              <a:t>What to do if the computation is too big for a single desktop?</a:t>
            </a:r>
          </a:p>
          <a:p>
            <a:pPr lvl="1"/>
            <a:r>
              <a:rPr lang="en-US" dirty="0" smtClean="0"/>
              <a:t>Implement </a:t>
            </a:r>
            <a:r>
              <a:rPr lang="en-US" dirty="0"/>
              <a:t>code using parallel packages</a:t>
            </a:r>
            <a:r>
              <a:rPr lang="en-US" dirty="0" smtClean="0"/>
              <a:t>.</a:t>
            </a:r>
          </a:p>
          <a:p>
            <a:pPr lvl="2"/>
            <a:r>
              <a:rPr lang="en-US" dirty="0" smtClean="0"/>
              <a:t>Parallel packages: snow, parallel, or </a:t>
            </a:r>
            <a:r>
              <a:rPr lang="en-US" dirty="0" err="1" smtClean="0"/>
              <a:t>foreach</a:t>
            </a:r>
            <a:endParaRPr lang="en-US" dirty="0" smtClean="0"/>
          </a:p>
          <a:p>
            <a:pPr lvl="2"/>
            <a:r>
              <a:rPr lang="en-US" dirty="0" smtClean="0"/>
              <a:t>Advantage</a:t>
            </a:r>
            <a:r>
              <a:rPr lang="en-US" dirty="0"/>
              <a:t>:</a:t>
            </a:r>
          </a:p>
          <a:p>
            <a:pPr lvl="3"/>
            <a:r>
              <a:rPr lang="en-US" dirty="0" smtClean="0"/>
              <a:t>Do </a:t>
            </a:r>
            <a:r>
              <a:rPr lang="en-US" dirty="0"/>
              <a:t>whatever you want with them </a:t>
            </a:r>
          </a:p>
          <a:p>
            <a:pPr lvl="3"/>
            <a:r>
              <a:rPr lang="en-US" dirty="0"/>
              <a:t>Get the best </a:t>
            </a:r>
            <a:r>
              <a:rPr lang="en-US" dirty="0" smtClean="0"/>
              <a:t>performance</a:t>
            </a:r>
            <a:endParaRPr lang="en-US" dirty="0"/>
          </a:p>
          <a:p>
            <a:pPr lvl="2"/>
            <a:r>
              <a:rPr lang="en-US" dirty="0" smtClean="0"/>
              <a:t>Limitations</a:t>
            </a:r>
            <a:r>
              <a:rPr lang="en-US" dirty="0"/>
              <a:t>:</a:t>
            </a:r>
          </a:p>
          <a:p>
            <a:pPr lvl="3"/>
            <a:r>
              <a:rPr lang="en-US" dirty="0" smtClean="0"/>
              <a:t>Need </a:t>
            </a:r>
            <a:r>
              <a:rPr lang="en-US" dirty="0"/>
              <a:t>code development </a:t>
            </a:r>
          </a:p>
          <a:p>
            <a:pPr lvl="3"/>
            <a:r>
              <a:rPr lang="en-US" dirty="0"/>
              <a:t>In some case, the analysis workflow may need be changed. </a:t>
            </a:r>
          </a:p>
          <a:p>
            <a:pPr lvl="3"/>
            <a:endParaRPr lang="en-US" dirty="0"/>
          </a:p>
          <a:p>
            <a:pPr lvl="1"/>
            <a:endParaRPr lang="en-US" dirty="0"/>
          </a:p>
        </p:txBody>
      </p:sp>
      <p:sp>
        <p:nvSpPr>
          <p:cNvPr id="4" name="Slide Number Placeholder 3"/>
          <p:cNvSpPr>
            <a:spLocks noGrp="1"/>
          </p:cNvSpPr>
          <p:nvPr>
            <p:ph type="sldNum" sz="quarter" idx="10"/>
          </p:nvPr>
        </p:nvSpPr>
        <p:spPr>
          <a:xfrm>
            <a:off x="8483600" y="6356350"/>
            <a:ext cx="524522" cy="365125"/>
          </a:xfrm>
        </p:spPr>
        <p:txBody>
          <a:bodyPr/>
          <a:lstStyle>
            <a:lvl1pPr>
              <a:defRPr sz="2400" b="1">
                <a:solidFill>
                  <a:schemeClr val="tx1"/>
                </a:solidFill>
                <a:latin typeface="Arial" charset="0"/>
                <a:ea typeface="ＭＳ Ｐゴシック" charset="0"/>
                <a:cs typeface="ＭＳ Ｐゴシック" charset="0"/>
              </a:defRPr>
            </a:lvl1pPr>
            <a:lvl2pPr marL="742950" indent="-285750">
              <a:defRPr sz="2400" b="1">
                <a:solidFill>
                  <a:schemeClr val="tx1"/>
                </a:solidFill>
                <a:latin typeface="Arial" charset="0"/>
                <a:ea typeface="ＭＳ Ｐゴシック" charset="0"/>
              </a:defRPr>
            </a:lvl2pPr>
            <a:lvl3pPr marL="1143000" indent="-228600">
              <a:defRPr sz="2400" b="1">
                <a:solidFill>
                  <a:schemeClr val="tx1"/>
                </a:solidFill>
                <a:latin typeface="Arial" charset="0"/>
                <a:ea typeface="ＭＳ Ｐゴシック" charset="0"/>
              </a:defRPr>
            </a:lvl3pPr>
            <a:lvl4pPr marL="1600200" indent="-228600">
              <a:defRPr sz="2400" b="1">
                <a:solidFill>
                  <a:schemeClr val="tx1"/>
                </a:solidFill>
                <a:latin typeface="Arial" charset="0"/>
                <a:ea typeface="ＭＳ Ｐゴシック" charset="0"/>
              </a:defRPr>
            </a:lvl4pPr>
            <a:lvl5pPr marL="2057400" indent="-228600">
              <a:defRPr sz="2400" b="1">
                <a:solidFill>
                  <a:schemeClr val="tx1"/>
                </a:solidFill>
                <a:latin typeface="Arial" charset="0"/>
                <a:ea typeface="ＭＳ Ｐゴシック" charset="0"/>
              </a:defRPr>
            </a:lvl5pPr>
            <a:lvl6pPr marL="2514600" indent="-228600" eaLnBrk="0" fontAlgn="base" hangingPunct="0">
              <a:spcBef>
                <a:spcPct val="0"/>
              </a:spcBef>
              <a:spcAft>
                <a:spcPct val="0"/>
              </a:spcAft>
              <a:defRPr sz="2400" b="1">
                <a:solidFill>
                  <a:schemeClr val="tx1"/>
                </a:solidFill>
                <a:latin typeface="Arial" charset="0"/>
                <a:ea typeface="ＭＳ Ｐゴシック" charset="0"/>
              </a:defRPr>
            </a:lvl6pPr>
            <a:lvl7pPr marL="2971800" indent="-228600" eaLnBrk="0" fontAlgn="base" hangingPunct="0">
              <a:spcBef>
                <a:spcPct val="0"/>
              </a:spcBef>
              <a:spcAft>
                <a:spcPct val="0"/>
              </a:spcAft>
              <a:defRPr sz="2400" b="1">
                <a:solidFill>
                  <a:schemeClr val="tx1"/>
                </a:solidFill>
                <a:latin typeface="Arial" charset="0"/>
                <a:ea typeface="ＭＳ Ｐゴシック" charset="0"/>
              </a:defRPr>
            </a:lvl7pPr>
            <a:lvl8pPr marL="3429000" indent="-228600" eaLnBrk="0" fontAlgn="base" hangingPunct="0">
              <a:spcBef>
                <a:spcPct val="0"/>
              </a:spcBef>
              <a:spcAft>
                <a:spcPct val="0"/>
              </a:spcAft>
              <a:defRPr sz="2400" b="1">
                <a:solidFill>
                  <a:schemeClr val="tx1"/>
                </a:solidFill>
                <a:latin typeface="Arial" charset="0"/>
                <a:ea typeface="ＭＳ Ｐゴシック" charset="0"/>
              </a:defRPr>
            </a:lvl8pPr>
            <a:lvl9pPr marL="3886200" indent="-228600" eaLnBrk="0" fontAlgn="base" hangingPunct="0">
              <a:spcBef>
                <a:spcPct val="0"/>
              </a:spcBef>
              <a:spcAft>
                <a:spcPct val="0"/>
              </a:spcAft>
              <a:defRPr sz="2400" b="1">
                <a:solidFill>
                  <a:schemeClr val="tx1"/>
                </a:solidFill>
                <a:latin typeface="Arial" charset="0"/>
                <a:ea typeface="ＭＳ Ｐゴシック" charset="0"/>
              </a:defRPr>
            </a:lvl9pPr>
          </a:lstStyle>
          <a:p>
            <a:pPr>
              <a:defRPr/>
            </a:pPr>
            <a:endParaRPr lang="en-US" sz="1000" b="0" dirty="0" smtClean="0">
              <a:latin typeface="Tahoma" charset="0"/>
            </a:endParaRPr>
          </a:p>
          <a:p>
            <a:pPr>
              <a:defRPr/>
            </a:pPr>
            <a:fld id="{A454E1AF-7DAE-AA42-AAA3-C73C4E2FAC02}" type="slidenum">
              <a:rPr lang="en-US" sz="1000" b="0" smtClean="0">
                <a:latin typeface="Tahoma" charset="0"/>
              </a:rPr>
              <a:pPr>
                <a:defRPr/>
              </a:pPr>
              <a:t>9</a:t>
            </a:fld>
            <a:endParaRPr lang="en-US" sz="1000" b="0" dirty="0" smtClean="0">
              <a:latin typeface="Tahoma" charset="0"/>
            </a:endParaRPr>
          </a:p>
        </p:txBody>
      </p:sp>
    </p:spTree>
    <p:extLst>
      <p:ext uri="{BB962C8B-B14F-4D97-AF65-F5344CB8AC3E}">
        <p14:creationId xmlns:p14="http://schemas.microsoft.com/office/powerpoint/2010/main" val="3240156900"/>
      </p:ext>
    </p:extLst>
  </p:cSld>
  <p:clrMapOvr>
    <a:masterClrMapping/>
  </p:clrMapOvr>
  <mc:AlternateContent xmlns:mc="http://schemas.openxmlformats.org/markup-compatibility/2006" xmlns:p14="http://schemas.microsoft.com/office/powerpoint/2010/main">
    <mc:Choice Requires="p14">
      <p:transition spd="slow" p14:dur="2000" advTm="42330"/>
    </mc:Choice>
    <mc:Fallback xmlns="">
      <p:transition xmlns:p14="http://schemas.microsoft.com/office/powerpoint/2010/main" spd="slow" advTm="42330"/>
    </mc:Fallback>
  </mc:AlternateContent>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ゴシック"/>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Executive.thmx</Template>
  <TotalTime>8239</TotalTime>
  <Words>3443</Words>
  <Application>Microsoft Macintosh PowerPoint</Application>
  <PresentationFormat>On-screen Show (4:3)</PresentationFormat>
  <Paragraphs>483</Paragraphs>
  <Slides>29</Slides>
  <Notes>28</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Executive</vt:lpstr>
      <vt:lpstr>Big data analysis with R</vt:lpstr>
      <vt:lpstr>Contents</vt:lpstr>
      <vt:lpstr>Unit 1: What is R?</vt:lpstr>
      <vt:lpstr>How to work with R</vt:lpstr>
      <vt:lpstr>How to work with R</vt:lpstr>
      <vt:lpstr>How to work with R</vt:lpstr>
      <vt:lpstr>Unit 2: Scaling up R computation</vt:lpstr>
      <vt:lpstr>Scaling up R computation</vt:lpstr>
      <vt:lpstr>Scaling up R computation</vt:lpstr>
      <vt:lpstr>Exercise 1: R and Hadoop</vt:lpstr>
      <vt:lpstr>Preparing the RHadoop environment</vt:lpstr>
      <vt:lpstr>Installing rmr2</vt:lpstr>
      <vt:lpstr>Installing rhdfs</vt:lpstr>
      <vt:lpstr>Operating HDFS with rhdfs</vt:lpstr>
      <vt:lpstr>Exercise 2: Running R with parallel packages</vt:lpstr>
      <vt:lpstr>Serial version of R code</vt:lpstr>
      <vt:lpstr>Running R with parallel packages</vt:lpstr>
      <vt:lpstr>Running R with parallel packages</vt:lpstr>
      <vt:lpstr>Running R with parallel packages</vt:lpstr>
      <vt:lpstr>Running R with parallel packages</vt:lpstr>
      <vt:lpstr>Running R with parallel packages</vt:lpstr>
      <vt:lpstr>Running R with parallel packages</vt:lpstr>
      <vt:lpstr>Running R with parallel packages</vt:lpstr>
      <vt:lpstr>Running R with parallel packages</vt:lpstr>
      <vt:lpstr>Lab: Parallel spatial analysis</vt:lpstr>
      <vt:lpstr>Parallel spatial analysis</vt:lpstr>
      <vt:lpstr>Example 3: Parallel spatial autocorrelation</vt:lpstr>
      <vt:lpstr>Example 3: Parallel spatial autocorrelation</vt:lpstr>
      <vt:lpstr>Example : Radiation spatial pattern </vt:lpstr>
    </vt:vector>
  </TitlesOfParts>
  <Manager/>
  <Company>UIUC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Annual Progress Update and Strategic Planning</dc:title>
  <dc:subject/>
  <dc:creator>Shaowen</dc:creator>
  <cp:keywords/>
  <dc:description/>
  <cp:lastModifiedBy>Myeonghun Jeong</cp:lastModifiedBy>
  <cp:revision>1267</cp:revision>
  <cp:lastPrinted>2013-09-23T17:54:31Z</cp:lastPrinted>
  <dcterms:created xsi:type="dcterms:W3CDTF">2012-09-19T16:58:51Z</dcterms:created>
  <dcterms:modified xsi:type="dcterms:W3CDTF">2016-03-15T17:07:12Z</dcterms:modified>
  <cp:category/>
</cp:coreProperties>
</file>