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86" r:id="rId6"/>
    <p:sldId id="283" r:id="rId7"/>
    <p:sldId id="287" r:id="rId8"/>
    <p:sldId id="257" r:id="rId9"/>
    <p:sldId id="266" r:id="rId10"/>
    <p:sldId id="267" r:id="rId11"/>
    <p:sldId id="269" r:id="rId12"/>
    <p:sldId id="270" r:id="rId13"/>
    <p:sldId id="288" r:id="rId14"/>
    <p:sldId id="271" r:id="rId15"/>
    <p:sldId id="272" r:id="rId16"/>
    <p:sldId id="273" r:id="rId17"/>
    <p:sldId id="274" r:id="rId18"/>
    <p:sldId id="278" r:id="rId19"/>
    <p:sldId id="279" r:id="rId20"/>
    <p:sldId id="280" r:id="rId21"/>
    <p:sldId id="275" r:id="rId22"/>
    <p:sldId id="277" r:id="rId23"/>
    <p:sldId id="281" r:id="rId24"/>
    <p:sldId id="282" r:id="rId25"/>
    <p:sldId id="284" r:id="rId26"/>
    <p:sldId id="285" r:id="rId27"/>
    <p:sldId id="260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0" y="86"/>
      </p:cViewPr>
      <p:guideLst>
        <p:guide orient="horz" pos="3092"/>
        <p:guide orient="horz" pos="583"/>
        <p:guide pos="5617"/>
        <p:guide pos="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86F9B-0957-4033-8CA7-C9B6F88FA999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64396-17FF-48F5-8D3A-20E869976B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0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4396-17FF-48F5-8D3A-20E869976B7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4396-17FF-48F5-8D3A-20E869976B7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9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9430" y="1045349"/>
            <a:ext cx="4341127" cy="2253233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main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238" y="3457521"/>
            <a:ext cx="4294319" cy="14510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presentation subhead</a:t>
            </a:r>
          </a:p>
        </p:txBody>
      </p:sp>
    </p:spTree>
    <p:extLst>
      <p:ext uri="{BB962C8B-B14F-4D97-AF65-F5344CB8AC3E}">
        <p14:creationId xmlns:p14="http://schemas.microsoft.com/office/powerpoint/2010/main" val="5535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30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ianmspgit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ianamlgallery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inkaihsu/MSP-Lecture-R-Introduction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語言套件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dplyr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238" y="3774107"/>
            <a:ext cx="5567362" cy="113444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Student Partners 12th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成功大學 徐英愷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Ian Hsu</a:t>
            </a:r>
          </a:p>
          <a:p>
            <a:pPr algn="r"/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/ 10 / 2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arrange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6786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&lt;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s-ES" altLang="zh-TW" sz="1400" dirty="0" smtClean="0"/>
              <a:t>2009	     NYA	      AL	 rodrial01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2010	     NYA	      AL	 rodrial01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LAD	      NL	 kershcl01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2015	     LAN	      NL	 kershcl01	32571000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2011	     NYA	      AL	 rodrial01	32000000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ARI	      NL	 greinza01	31799030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2012	     NYA	      AL	 rodrial01	30000000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BOS	      AL	 priceda01	30000000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2013	     NYA	      AL	 rodrial01	29000000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2008	     NYA	      AL	 rodrial01	28000000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489894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arrange(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desc</a:t>
            </a:r>
            <a:r>
              <a:rPr lang="en-US" altLang="zh-TW" b="1" dirty="0">
                <a:latin typeface="Consolas" panose="020B0609020204030204" pitchFamily="49" charset="0"/>
              </a:rPr>
              <a:t>(salary))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61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summarise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00749"/>
              </p:ext>
            </p:extLst>
          </p:nvPr>
        </p:nvGraphicFramePr>
        <p:xfrm>
          <a:off x="5725768" y="1752514"/>
          <a:ext cx="1800986" cy="85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643495" y="1702735"/>
            <a:ext cx="46913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1 x 2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   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</a:t>
            </a:r>
            <a:r>
              <a:rPr lang="en-US" altLang="zh-TW" sz="1400" dirty="0" smtClean="0"/>
              <a:t>  &lt;</a:t>
            </a:r>
            <a:r>
              <a:rPr lang="en-US" altLang="zh-TW" sz="1400" dirty="0" err="1"/>
              <a:t>dbl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 smtClean="0"/>
              <a:t>  2085634      </a:t>
            </a:r>
            <a:r>
              <a:rPr lang="en-US" altLang="zh-TW" sz="1400" dirty="0"/>
              <a:t>26428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7730602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mean(salary), N = n())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701210" cy="566534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group_by</a:t>
            </a:r>
            <a:r>
              <a:rPr lang="en-US" altLang="zh-TW" dirty="0"/>
              <a:t> + </a:t>
            </a:r>
            <a:r>
              <a:rPr lang="en-US" altLang="zh-TW" dirty="0" err="1"/>
              <a:t>summarise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17422"/>
              </p:ext>
            </p:extLst>
          </p:nvPr>
        </p:nvGraphicFramePr>
        <p:xfrm>
          <a:off x="5725768" y="1752514"/>
          <a:ext cx="2700000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000"/>
                <a:gridCol w="900000"/>
                <a:gridCol w="900000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643495" y="1702735"/>
            <a:ext cx="46913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46 x 3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	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	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 &lt;</a:t>
            </a:r>
            <a:r>
              <a:rPr lang="en-US" altLang="zh-TW" sz="1400" dirty="0" err="1"/>
              <a:t>fctr</a:t>
            </a:r>
            <a:r>
              <a:rPr lang="en-US" altLang="zh-TW" sz="1400" dirty="0" smtClean="0"/>
              <a:t>&gt; 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dbl</a:t>
            </a:r>
            <a:r>
              <a:rPr lang="en-US" altLang="zh-TW" sz="1400" dirty="0" smtClean="0"/>
              <a:t>&gt;	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ANA	 1895109.2	     </a:t>
            </a:r>
            <a:r>
              <a:rPr lang="en-US" altLang="zh-TW" sz="1400" dirty="0"/>
              <a:t>247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ARI	 2521796.5	     </a:t>
            </a:r>
            <a:r>
              <a:rPr lang="en-US" altLang="zh-TW" sz="1400" dirty="0"/>
              <a:t>539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ATL	 2211176.3	     </a:t>
            </a:r>
            <a:r>
              <a:rPr lang="en-US" altLang="zh-TW" sz="1400" dirty="0"/>
              <a:t>915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BAL	 2028838.6	     940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BOS	 2968591.2	     </a:t>
            </a:r>
            <a:r>
              <a:rPr lang="en-US" altLang="zh-TW" sz="1400" dirty="0"/>
              <a:t>944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CAL	  739073.2	     </a:t>
            </a:r>
            <a:r>
              <a:rPr lang="en-US" altLang="zh-TW" sz="1400" dirty="0"/>
              <a:t>368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CHA	 2099929.1	     </a:t>
            </a:r>
            <a:r>
              <a:rPr lang="en-US" altLang="zh-TW" sz="1400" dirty="0"/>
              <a:t>863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CHC	 5312678.2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CHN	 2255379.7	     876</a:t>
            </a:r>
            <a:endParaRPr lang="en-US" altLang="zh-TW" sz="1400" dirty="0"/>
          </a:p>
          <a:p>
            <a:r>
              <a:rPr lang="en-US" altLang="zh-TW" sz="1400" dirty="0" smtClean="0"/>
              <a:t>     CHW	 4519946.7	      25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# ... with 36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6328738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group_by</a:t>
            </a:r>
            <a:r>
              <a:rPr lang="en-US" altLang="zh-TW" b="1" dirty="0">
                <a:latin typeface="Consolas" panose="020B0609020204030204" pitchFamily="49" charset="0"/>
              </a:rPr>
              <a:t>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teamID</a:t>
            </a:r>
            <a:r>
              <a:rPr lang="en-US" altLang="zh-TW" b="1" dirty="0" smtClean="0">
                <a:latin typeface="Consolas" panose="020B0609020204030204" pitchFamily="49" charset="0"/>
              </a:rPr>
              <a:t>),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146158" y="1520555"/>
            <a:ext cx="659219" cy="182180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664136" y="1143289"/>
            <a:ext cx="470994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mean(salary), N = n())</a:t>
            </a:r>
          </a:p>
        </p:txBody>
      </p:sp>
    </p:spTree>
    <p:extLst>
      <p:ext uri="{BB962C8B-B14F-4D97-AF65-F5344CB8AC3E}">
        <p14:creationId xmlns:p14="http://schemas.microsoft.com/office/powerpoint/2010/main" val="261114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The pipe </a:t>
            </a:r>
            <a:r>
              <a:rPr lang="en-US" altLang="zh-TW" dirty="0" smtClean="0"/>
              <a:t>operator %&gt;%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385524" y="1554039"/>
          <a:ext cx="2701479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296163" y="1504260"/>
            <a:ext cx="27096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# 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>
                <a:solidFill>
                  <a:schemeClr val="bg1"/>
                </a:solidFill>
              </a:rPr>
              <a:t>:  26,428 x </a:t>
            </a:r>
            <a:r>
              <a:rPr lang="en-US" altLang="zh-TW" sz="1400" dirty="0" smtClean="0">
                <a:solidFill>
                  <a:schemeClr val="bg1"/>
                </a:solidFill>
              </a:rPr>
              <a:t>3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/>
              <a:t>       </a:t>
            </a:r>
            <a:r>
              <a:rPr lang="en-US" altLang="zh-TW" sz="1400" dirty="0" err="1" smtClean="0"/>
              <a:t>playerID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 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   1985  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/>
              <a:t>633333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ceronri01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625000</a:t>
            </a:r>
            <a:endParaRPr lang="en-US" altLang="zh-TW" sz="1400" dirty="0"/>
          </a:p>
          <a:p>
            <a:r>
              <a:rPr lang="zh-TW" altLang="en-US" sz="1400" dirty="0"/>
              <a:t>  </a:t>
            </a:r>
            <a:r>
              <a:rPr lang="en-US" altLang="zh-TW" sz="1400" dirty="0"/>
              <a:t>  1985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 chambch01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dedmoje01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772000</a:t>
            </a:r>
            <a:endParaRPr lang="en-US" altLang="zh-TW" sz="1400" dirty="0"/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harpete01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 # 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66869"/>
            <a:ext cx="628457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smtClean="0">
                <a:latin typeface="Consolas" panose="020B0609020204030204" pitchFamily="49" charset="0"/>
              </a:rPr>
              <a:t>select(tbl_Salaries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, salary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342" y="1136182"/>
            <a:ext cx="6879997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tbl_Salaries %&gt;% select(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, salary) 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695759" y="1497606"/>
            <a:ext cx="682877" cy="35077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0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342" y="804443"/>
            <a:ext cx="5391439" cy="203132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⁺"/>
            </a:pPr>
            <a:endParaRPr lang="en-US" altLang="zh-TW" b="1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filter(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 == 2016) %&gt;% 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mutate(salary = salary / 10000) %&gt;%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</a:rPr>
              <a:t>group_by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teamID</a:t>
            </a:r>
            <a:r>
              <a:rPr lang="en-US" altLang="zh-TW" b="1" dirty="0">
                <a:latin typeface="Consolas" panose="020B0609020204030204" pitchFamily="49" charset="0"/>
              </a:rPr>
              <a:t>) %&gt;% 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</a:t>
            </a:r>
            <a:r>
              <a:rPr lang="en-US" altLang="zh-TW" b="1" dirty="0" smtClean="0">
                <a:latin typeface="Consolas" panose="020B0609020204030204" pitchFamily="49" charset="0"/>
              </a:rPr>
              <a:t>),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</a:rPr>
              <a:t>           </a:t>
            </a:r>
            <a:r>
              <a:rPr lang="en-US" altLang="zh-TW" b="1" dirty="0">
                <a:latin typeface="Consolas" panose="020B0609020204030204" pitchFamily="49" charset="0"/>
              </a:rPr>
              <a:t>N = n()) %&gt;%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arrange(</a:t>
            </a:r>
            <a:r>
              <a:rPr lang="en-US" altLang="zh-TW" b="1" dirty="0" err="1">
                <a:latin typeface="Consolas" panose="020B0609020204030204" pitchFamily="49" charset="0"/>
              </a:rPr>
              <a:t>desc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The pipe operator </a:t>
            </a:r>
            <a:r>
              <a:rPr lang="en-US" altLang="zh-TW" dirty="0" smtClean="0"/>
              <a:t>%&gt;% (cont.)</a:t>
            </a:r>
            <a:endParaRPr 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98691"/>
              </p:ext>
            </p:extLst>
          </p:nvPr>
        </p:nvGraphicFramePr>
        <p:xfrm>
          <a:off x="5860447" y="1375248"/>
          <a:ext cx="2700000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000"/>
                <a:gridCol w="900000"/>
                <a:gridCol w="900000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778174" y="1325469"/>
            <a:ext cx="46913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30 x 3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	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	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 &lt;</a:t>
            </a:r>
            <a:r>
              <a:rPr lang="en-US" altLang="zh-TW" sz="1400" dirty="0" err="1"/>
              <a:t>fctr</a:t>
            </a:r>
            <a:r>
              <a:rPr lang="en-US" altLang="zh-TW" sz="1400" dirty="0" smtClean="0"/>
              <a:t>&gt; 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dbl</a:t>
            </a:r>
            <a:r>
              <a:rPr lang="en-US" altLang="zh-TW" sz="1400" dirty="0" smtClean="0"/>
              <a:t>&gt;	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</a:t>
            </a:r>
            <a:r>
              <a:rPr lang="en-US" altLang="zh-TW" sz="1400" dirty="0" smtClean="0"/>
              <a:t>NYY	 768.9579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SFG	 689.0151	      </a:t>
            </a:r>
            <a:r>
              <a:rPr lang="en-US" altLang="zh-TW" sz="1400" dirty="0"/>
              <a:t>25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BOS	 650.1578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LAD	 632.2525	      35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DET	 628.6338	      </a:t>
            </a:r>
            <a:r>
              <a:rPr lang="en-US" altLang="zh-TW" sz="1400" dirty="0"/>
              <a:t>31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TEX	 607.0301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BAL	 558.1498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WSN	 544.8179	      </a:t>
            </a:r>
            <a:r>
              <a:rPr lang="en-US" altLang="zh-TW" sz="1400" dirty="0"/>
              <a:t>26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CHC	 531.2678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 smtClean="0"/>
              <a:t>     LAA	 527.8897	      26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# </a:t>
            </a:r>
            <a:r>
              <a:rPr lang="en-US" altLang="zh-TW" sz="1400" dirty="0">
                <a:solidFill>
                  <a:schemeClr val="bg1"/>
                </a:solidFill>
              </a:rPr>
              <a:t>... with </a:t>
            </a:r>
            <a:r>
              <a:rPr lang="en-US" altLang="zh-TW" sz="1400" dirty="0" smtClean="0">
                <a:solidFill>
                  <a:schemeClr val="bg1"/>
                </a:solidFill>
              </a:rPr>
              <a:t>20 </a:t>
            </a:r>
            <a:r>
              <a:rPr lang="en-US" altLang="zh-TW" sz="1400" dirty="0">
                <a:solidFill>
                  <a:schemeClr val="bg1"/>
                </a:solidFill>
              </a:rPr>
              <a:t>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539143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tbl_Salaries </a:t>
            </a:r>
            <a:r>
              <a:rPr lang="en-US" altLang="zh-TW" b="1" dirty="0" smtClean="0">
                <a:latin typeface="Consolas" panose="020B0609020204030204" pitchFamily="49" charset="0"/>
              </a:rPr>
              <a:t>%&gt;%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280837" y="1143289"/>
            <a:ext cx="659219" cy="182180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0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90348"/>
              </p:ext>
            </p:extLst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690383"/>
            <a:ext cx="8683819" cy="355441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Left Join</a:t>
            </a:r>
            <a:endParaRPr 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962993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517147" y="3422060"/>
            <a:ext cx="2702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3168" y="1076280"/>
            <a:ext cx="842097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l</a:t>
            </a:r>
            <a:r>
              <a:rPr lang="en-US" altLang="zh-TW" b="1" dirty="0" err="1" smtClean="0">
                <a:latin typeface="Consolas" panose="020B0609020204030204" pitchFamily="49" charset="0"/>
              </a:rPr>
              <a:t>eft_join</a:t>
            </a:r>
            <a:r>
              <a:rPr lang="en-US" altLang="zh-TW" b="1" dirty="0" smtClean="0">
                <a:latin typeface="Consolas" panose="020B0609020204030204" pitchFamily="49" charset="0"/>
              </a:rPr>
              <a:t>(data_1, data_2, by = </a:t>
            </a:r>
            <a:r>
              <a:rPr lang="en-US" altLang="zh-TW" b="1" dirty="0">
                <a:latin typeface="Consolas" panose="020B0609020204030204" pitchFamily="49" charset="0"/>
              </a:rPr>
              <a:t>c("</a:t>
            </a:r>
            <a:r>
              <a:rPr lang="en-US" altLang="zh-TW" b="1" dirty="0" smtClean="0">
                <a:latin typeface="Consolas" panose="020B0609020204030204" pitchFamily="49" charset="0"/>
              </a:rPr>
              <a:t>Variable 4</a:t>
            </a:r>
            <a:r>
              <a:rPr lang="en-US" altLang="zh-TW" b="1" dirty="0">
                <a:latin typeface="Consolas" panose="020B0609020204030204" pitchFamily="49" charset="0"/>
              </a:rPr>
              <a:t>", </a:t>
            </a:r>
            <a:r>
              <a:rPr lang="en-US" altLang="zh-TW" b="1" dirty="0" smtClean="0">
                <a:latin typeface="Consolas" panose="020B0609020204030204" pitchFamily="49" charset="0"/>
              </a:rPr>
              <a:t>“Variable 5"))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-0.20937 0.00124 " pathEditMode="fixed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21076 0.00061 " pathEditMode="fixed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82716E-6 L -0.21076 -3.82716E-6 " pathEditMode="fixed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18403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866494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smtClean="0"/>
              <a:t>, inner_join (cont.)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937235" y="3415535"/>
            <a:ext cx="2702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233167" y="690383"/>
            <a:ext cx="8683819" cy="355441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Right Join</a:t>
            </a:r>
            <a:endParaRPr 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3168" y="1076280"/>
            <a:ext cx="842097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 smtClean="0">
                <a:latin typeface="Consolas" panose="020B0609020204030204" pitchFamily="49" charset="0"/>
              </a:rPr>
              <a:t>right_join</a:t>
            </a:r>
            <a:r>
              <a:rPr lang="en-US" altLang="zh-TW" b="1" dirty="0" smtClean="0">
                <a:latin typeface="Consolas" panose="020B0609020204030204" pitchFamily="49" charset="0"/>
              </a:rPr>
              <a:t>(data_1, data_2, by = </a:t>
            </a:r>
            <a:r>
              <a:rPr lang="en-US" altLang="zh-TW" b="1" dirty="0">
                <a:latin typeface="Consolas" panose="020B0609020204030204" pitchFamily="49" charset="0"/>
              </a:rPr>
              <a:t>c("</a:t>
            </a:r>
            <a:r>
              <a:rPr lang="en-US" altLang="zh-TW" b="1" dirty="0" smtClean="0">
                <a:latin typeface="Consolas" panose="020B0609020204030204" pitchFamily="49" charset="0"/>
              </a:rPr>
              <a:t>Variable 4</a:t>
            </a:r>
            <a:r>
              <a:rPr lang="en-US" altLang="zh-TW" b="1" dirty="0">
                <a:latin typeface="Consolas" panose="020B0609020204030204" pitchFamily="49" charset="0"/>
              </a:rPr>
              <a:t>", </a:t>
            </a:r>
            <a:r>
              <a:rPr lang="en-US" altLang="zh-TW" b="1" dirty="0" smtClean="0">
                <a:latin typeface="Consolas" panose="020B0609020204030204" pitchFamily="49" charset="0"/>
              </a:rPr>
              <a:t>“Variable 5"))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0.21059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82716E-6 L 0.21059 -3.82716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93827E-6 L 0.20868 -0.0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1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775054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r>
              <a:rPr lang="en-US" altLang="zh-TW" dirty="0" smtClean="0"/>
              <a:t> (</a:t>
            </a:r>
            <a:r>
              <a:rPr lang="en-US" altLang="zh-TW" dirty="0"/>
              <a:t>cont.)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95827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3480761"/>
            <a:ext cx="9144000" cy="97957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33168" y="1076280"/>
            <a:ext cx="842097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 smtClean="0">
                <a:latin typeface="Consolas" panose="020B0609020204030204" pitchFamily="49" charset="0"/>
              </a:rPr>
              <a:t>inner_join</a:t>
            </a:r>
            <a:r>
              <a:rPr lang="en-US" altLang="zh-TW" b="1" dirty="0" smtClean="0">
                <a:latin typeface="Consolas" panose="020B0609020204030204" pitchFamily="49" charset="0"/>
              </a:rPr>
              <a:t>(data_1, data_2, by = </a:t>
            </a:r>
            <a:r>
              <a:rPr lang="en-US" altLang="zh-TW" b="1" dirty="0">
                <a:latin typeface="Consolas" panose="020B0609020204030204" pitchFamily="49" charset="0"/>
              </a:rPr>
              <a:t>c("</a:t>
            </a:r>
            <a:r>
              <a:rPr lang="en-US" altLang="zh-TW" b="1" dirty="0" smtClean="0">
                <a:latin typeface="Consolas" panose="020B0609020204030204" pitchFamily="49" charset="0"/>
              </a:rPr>
              <a:t>Variable 4</a:t>
            </a:r>
            <a:r>
              <a:rPr lang="en-US" altLang="zh-TW" b="1" dirty="0">
                <a:latin typeface="Consolas" panose="020B0609020204030204" pitchFamily="49" charset="0"/>
              </a:rPr>
              <a:t>", </a:t>
            </a:r>
            <a:r>
              <a:rPr lang="en-US" altLang="zh-TW" b="1" dirty="0" smtClean="0">
                <a:latin typeface="Consolas" panose="020B0609020204030204" pitchFamily="49" charset="0"/>
              </a:rPr>
              <a:t>“Variable 5"))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33167" y="690383"/>
            <a:ext cx="8683819" cy="355441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Inner Join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6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-0.20937 0.00124 " pathEditMode="fixed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21076 0.00061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82716E-6 L -0.21076 -3.82716E-6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3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Dataset </a:t>
            </a:r>
            <a:r>
              <a:rPr lang="en-US" dirty="0"/>
              <a:t>of </a:t>
            </a:r>
            <a:r>
              <a:rPr lang="en-US" altLang="zh-TW" dirty="0"/>
              <a:t>Batting in </a:t>
            </a:r>
            <a:r>
              <a:rPr lang="en-US" altLang="zh-TW" dirty="0" err="1" smtClean="0"/>
              <a:t>Lahman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4645728" cy="646331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 &lt;- </a:t>
            </a:r>
            <a:r>
              <a:rPr lang="en-US" altLang="zh-TW" b="1" dirty="0" err="1">
                <a:latin typeface="Consolas" panose="020B0609020204030204" pitchFamily="49" charset="0"/>
              </a:rPr>
              <a:t>tbl_df</a:t>
            </a:r>
            <a:r>
              <a:rPr lang="en-US" altLang="zh-TW" b="1" dirty="0">
                <a:latin typeface="Consolas" panose="020B0609020204030204" pitchFamily="49" charset="0"/>
              </a:rPr>
              <a:t>(Batting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"/>
          <a:stretch/>
        </p:blipFill>
        <p:spPr>
          <a:xfrm>
            <a:off x="45343" y="1738124"/>
            <a:ext cx="9051465" cy="242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1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5225"/>
            <a:ext cx="9044931" cy="23698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5224"/>
            <a:ext cx="9044931" cy="23681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3491"/>
            <a:ext cx="9044931" cy="23654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8" y="141555"/>
            <a:ext cx="6918746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left_join</a:t>
            </a:r>
            <a:r>
              <a:rPr lang="en-US" dirty="0"/>
              <a:t>, </a:t>
            </a:r>
            <a:r>
              <a:rPr lang="en-US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/>
              <a:t>inner_join</a:t>
            </a:r>
            <a:r>
              <a:rPr lang="en-US" altLang="zh-TW" dirty="0"/>
              <a:t> (cont.)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left_join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tbl_Salaries,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 smtClean="0">
                <a:latin typeface="Consolas" panose="020B0609020204030204" pitchFamily="49" charset="0"/>
              </a:rPr>
              <a:t>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43" y="1143289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right_join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 smtClean="0">
                <a:latin typeface="Consolas" panose="020B0609020204030204" pitchFamily="49" charset="0"/>
              </a:rPr>
              <a:t>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343" y="1507365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inner_join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7004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Self 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徐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英愷 </a:t>
            </a:r>
            <a:r>
              <a:rPr lang="en-US" sz="2400" b="1" dirty="0"/>
              <a:t>Ian </a:t>
            </a:r>
            <a:r>
              <a:rPr lang="en-US" sz="2400" b="1" dirty="0" smtClean="0"/>
              <a:t>Hsu</a:t>
            </a:r>
          </a:p>
          <a:p>
            <a:pPr marL="514350" indent="-457200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國立成功大學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交通管理科學系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國立成功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大學 巨量資料分析學分學程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altLang="zh-TW" sz="2000" dirty="0"/>
              <a:t>R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資料分析專案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健保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altLang="zh-TW" sz="2000" dirty="0"/>
              <a:t>R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資料分析專案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高速公路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Student Partners 12th</a:t>
            </a:r>
          </a:p>
          <a:p>
            <a:pPr marL="514350" indent="-457200"/>
            <a:endParaRPr 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喜愛跨領域交流、旅遊、欣賞運動賽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3" t="15827" r="11111" b="8519"/>
          <a:stretch/>
        </p:blipFill>
        <p:spPr>
          <a:xfrm rot="5400000">
            <a:off x="5318759" y="1243491"/>
            <a:ext cx="3345180" cy="29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Demo </a:t>
            </a:r>
            <a:r>
              <a:rPr lang="en-US" altLang="zh-TW" sz="4800" dirty="0" smtClean="0"/>
              <a:t>– </a:t>
            </a:r>
            <a:r>
              <a:rPr lang="en-US" altLang="zh-TW" sz="4800" dirty="0" err="1" smtClean="0"/>
              <a:t>dplyr</a:t>
            </a:r>
            <a:r>
              <a:rPr lang="en-US" altLang="zh-TW" sz="4800" dirty="0" smtClean="0"/>
              <a:t> in </a:t>
            </a:r>
            <a:r>
              <a:rPr lang="en-US" altLang="zh-TW" sz="4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R</a:t>
            </a:r>
            <a:endParaRPr lang="en-US" altLang="zh-TW" sz="55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algn="ctr"/>
            <a:r>
              <a:rPr lang="en-US" altLang="zh-TW" sz="2400" dirty="0" smtClean="0"/>
              <a:t>(Short Link: </a:t>
            </a:r>
            <a:r>
              <a:rPr lang="en-US" altLang="zh-TW" sz="2400" dirty="0" smtClean="0">
                <a:hlinkClick r:id="rId2"/>
              </a:rPr>
              <a:t>https://aka.ms/ianmspgit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20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Demo - AML Studio</a:t>
            </a:r>
          </a:p>
          <a:p>
            <a:pPr algn="ctr"/>
            <a:r>
              <a:rPr lang="en-US" altLang="zh-TW" sz="2400" dirty="0" smtClean="0"/>
              <a:t>(Short Link</a:t>
            </a:r>
            <a:r>
              <a:rPr lang="en-US" altLang="zh-TW" sz="2400" dirty="0"/>
              <a:t>: </a:t>
            </a:r>
            <a:r>
              <a:rPr lang="en-US" altLang="zh-TW" sz="2400" dirty="0">
                <a:hlinkClick r:id="rId2"/>
              </a:rPr>
              <a:t>https://aka.ms/ianamlgallery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04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earn more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775292"/>
            <a:ext cx="8683819" cy="3554416"/>
          </a:xfrm>
        </p:spPr>
        <p:txBody>
          <a:bodyPr/>
          <a:lstStyle/>
          <a:p>
            <a:pPr marL="514350" indent="-457200"/>
            <a:r>
              <a:rPr lang="en-US" sz="1800" dirty="0" smtClean="0"/>
              <a:t>Manual of </a:t>
            </a:r>
            <a:r>
              <a:rPr lang="en-US" sz="1800" dirty="0" err="1" smtClean="0"/>
              <a:t>dplyr</a:t>
            </a:r>
            <a:r>
              <a:rPr lang="en-US" sz="1800" dirty="0" smtClean="0"/>
              <a:t> package - </a:t>
            </a:r>
            <a:r>
              <a:rPr lang="en-US" sz="1800" dirty="0"/>
              <a:t>The R Project for Statistical </a:t>
            </a:r>
            <a:r>
              <a:rPr lang="en-US" sz="1800" dirty="0" smtClean="0"/>
              <a:t>Computing</a:t>
            </a:r>
          </a:p>
          <a:p>
            <a:pPr marL="914400" lvl="1" indent="-457200"/>
            <a:r>
              <a:rPr lang="en-US" sz="1600" u="sng" dirty="0"/>
              <a:t>https://</a:t>
            </a:r>
            <a:r>
              <a:rPr lang="en-US" sz="1600" u="sng" dirty="0" smtClean="0"/>
              <a:t>cran.r-project.org/web/packages/dplyr/dplyr.pdf</a:t>
            </a:r>
            <a:endParaRPr lang="en-US" sz="1800" u="sng" dirty="0"/>
          </a:p>
          <a:p>
            <a:pPr marL="514350" indent="-457200"/>
            <a:r>
              <a:rPr lang="en-US" sz="1800" dirty="0" smtClean="0"/>
              <a:t>Cheat sheet </a:t>
            </a:r>
            <a:r>
              <a:rPr lang="en-US" sz="1800" dirty="0"/>
              <a:t>of </a:t>
            </a:r>
            <a:r>
              <a:rPr lang="en-US" sz="1800" dirty="0" err="1"/>
              <a:t>dplyr</a:t>
            </a:r>
            <a:r>
              <a:rPr lang="en-US" sz="1800" dirty="0"/>
              <a:t> package -</a:t>
            </a:r>
            <a:r>
              <a:rPr lang="en-US" sz="1800" dirty="0" smtClean="0"/>
              <a:t> </a:t>
            </a:r>
            <a:r>
              <a:rPr lang="en-US" sz="1800" dirty="0" err="1" smtClean="0"/>
              <a:t>Rstudio</a:t>
            </a:r>
            <a:endParaRPr lang="en-US" sz="1800" dirty="0" smtClean="0"/>
          </a:p>
          <a:p>
            <a:pPr marL="914400" lvl="1" indent="-457200"/>
            <a:r>
              <a:rPr lang="en-US" sz="1600" u="sng" dirty="0"/>
              <a:t>https://www.rstudio.com/wp-content/uploads/2015/02/data-wrangling-cheatsheet.pdf</a:t>
            </a:r>
          </a:p>
          <a:p>
            <a:pPr marL="514350" indent="-457200"/>
            <a:r>
              <a:rPr lang="en-US" sz="1800" dirty="0" smtClean="0"/>
              <a:t>Introduction to Statistical Learning</a:t>
            </a:r>
          </a:p>
          <a:p>
            <a:pPr marL="914400" lvl="1" indent="-457200"/>
            <a:r>
              <a:rPr lang="en-US" sz="1600" u="sng" dirty="0" smtClean="0"/>
              <a:t>http</a:t>
            </a:r>
            <a:r>
              <a:rPr lang="en-US" sz="1600" u="sng" dirty="0"/>
              <a:t>://www-bcf.usc.edu/~gareth/ISL/</a:t>
            </a:r>
          </a:p>
          <a:p>
            <a:pPr marL="514350" indent="-457200"/>
            <a:r>
              <a:rPr lang="en-US" sz="1800" dirty="0" smtClean="0"/>
              <a:t>Elements </a:t>
            </a:r>
            <a:r>
              <a:rPr lang="en-US" sz="1800" dirty="0"/>
              <a:t>of Statistical Learning: data mining, inference, and </a:t>
            </a:r>
            <a:r>
              <a:rPr lang="en-US" sz="1800" dirty="0" smtClean="0"/>
              <a:t>prediction</a:t>
            </a:r>
          </a:p>
          <a:p>
            <a:pPr marL="914400" lvl="1" indent="-457200"/>
            <a:r>
              <a:rPr lang="en-US" sz="1600" u="sng" dirty="0"/>
              <a:t>https://web.stanford.edu/~hastie/ElemStatLearn/</a:t>
            </a:r>
          </a:p>
          <a:p>
            <a:pPr marL="514350" indent="-457200"/>
            <a:r>
              <a:rPr lang="en-US" sz="1800" dirty="0" smtClean="0"/>
              <a:t>Facebook Page: Microsoft </a:t>
            </a:r>
            <a:r>
              <a:rPr lang="en-US" sz="1800" dirty="0"/>
              <a:t>Student Partners in Taiwan </a:t>
            </a:r>
            <a:r>
              <a:rPr lang="zh-TW" altLang="en-US" sz="1800" dirty="0"/>
              <a:t>微軟學生大使 </a:t>
            </a:r>
            <a:r>
              <a:rPr lang="en-US" altLang="zh-TW" sz="1800" dirty="0" smtClean="0"/>
              <a:t>– </a:t>
            </a:r>
            <a:r>
              <a:rPr lang="en-US" sz="1800" dirty="0" smtClean="0"/>
              <a:t>MSP</a:t>
            </a:r>
          </a:p>
          <a:p>
            <a:pPr marL="914400" lvl="1" indent="-457200"/>
            <a:r>
              <a:rPr lang="en-US" sz="1600" u="sng" dirty="0"/>
              <a:t>https://www.facebook.com/MSPTaiwan/</a:t>
            </a:r>
          </a:p>
        </p:txBody>
      </p:sp>
    </p:spTree>
    <p:extLst>
      <p:ext uri="{BB962C8B-B14F-4D97-AF65-F5344CB8AC3E}">
        <p14:creationId xmlns:p14="http://schemas.microsoft.com/office/powerpoint/2010/main" val="4219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Q &amp; A</a:t>
            </a:r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github.com/yinkaihsu/MSP-Lecture-R-Introduction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2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2899954"/>
            <a:ext cx="6237515" cy="463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Thank you for coming!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90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Motivation of this share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/>
              <a:t>Data preprocessing </a:t>
            </a:r>
            <a:r>
              <a:rPr lang="en-US" altLang="zh-TW" sz="2400" dirty="0" smtClean="0"/>
              <a:t>takes </a:t>
            </a:r>
            <a:r>
              <a:rPr lang="en-US" altLang="zh-TW" sz="2400" dirty="0"/>
              <a:t>50-80% of your time in data </a:t>
            </a:r>
            <a:r>
              <a:rPr lang="en-US" altLang="zh-TW" sz="2400" dirty="0" smtClean="0"/>
              <a:t>analysis.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sz="2400" dirty="0" smtClean="0"/>
              <a:t>Goal </a:t>
            </a:r>
            <a:r>
              <a:rPr lang="en-US" sz="2400" dirty="0"/>
              <a:t>of </a:t>
            </a:r>
            <a:r>
              <a:rPr lang="en-US" sz="2400" b="1" dirty="0"/>
              <a:t>Data </a:t>
            </a:r>
            <a:r>
              <a:rPr lang="en-US" altLang="zh-TW" sz="2400" b="1" dirty="0" smtClean="0"/>
              <a:t>P</a:t>
            </a:r>
            <a:r>
              <a:rPr lang="en-US" sz="2400" b="1" dirty="0" smtClean="0"/>
              <a:t>reprocessing</a:t>
            </a:r>
          </a:p>
          <a:p>
            <a:pPr marL="514350" indent="-457200"/>
            <a:r>
              <a:rPr lang="en-US" altLang="zh-TW" sz="2000" dirty="0" smtClean="0"/>
              <a:t>Make </a:t>
            </a:r>
            <a:r>
              <a:rPr lang="en-US" altLang="zh-TW" sz="2000" dirty="0"/>
              <a:t>data suitable to use </a:t>
            </a:r>
            <a:r>
              <a:rPr lang="en-US" altLang="zh-TW" sz="2000" dirty="0" smtClean="0"/>
              <a:t>with </a:t>
            </a:r>
            <a:r>
              <a:rPr lang="en-US" altLang="zh-TW" sz="2000" dirty="0"/>
              <a:t>a particular piece of </a:t>
            </a:r>
            <a:r>
              <a:rPr lang="en-US" altLang="zh-TW" sz="2000" dirty="0" smtClean="0"/>
              <a:t>software                 (i.e</a:t>
            </a:r>
            <a:r>
              <a:rPr lang="en-US" altLang="zh-TW" sz="2000" dirty="0"/>
              <a:t>.</a:t>
            </a:r>
            <a:r>
              <a:rPr lang="en-US" altLang="zh-TW" sz="2000" dirty="0" smtClean="0"/>
              <a:t> R, Python)</a:t>
            </a:r>
          </a:p>
          <a:p>
            <a:pPr marL="514350" indent="-457200"/>
            <a:r>
              <a:rPr lang="en-US" sz="2000" dirty="0"/>
              <a:t>Reveal </a:t>
            </a:r>
            <a:r>
              <a:rPr lang="en-US" sz="2000" dirty="0" smtClean="0"/>
              <a:t>important information</a:t>
            </a:r>
          </a:p>
          <a:p>
            <a:pPr marL="514350" indent="-457200"/>
            <a:r>
              <a:rPr lang="en-US" sz="2000" dirty="0" smtClean="0"/>
              <a:t>Extract variables to analyze</a:t>
            </a:r>
          </a:p>
        </p:txBody>
      </p:sp>
    </p:spTree>
    <p:extLst>
      <p:ext uri="{BB962C8B-B14F-4D97-AF65-F5344CB8AC3E}">
        <p14:creationId xmlns:p14="http://schemas.microsoft.com/office/powerpoint/2010/main" val="24406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 of </a:t>
            </a:r>
            <a:r>
              <a:rPr lang="en-US" altLang="zh-TW" dirty="0"/>
              <a:t>R package </a:t>
            </a:r>
            <a:r>
              <a:rPr lang="en-US" altLang="zh-TW" dirty="0" err="1"/>
              <a:t>dplyr</a:t>
            </a:r>
            <a:r>
              <a:rPr lang="en-US" altLang="zh-TW" dirty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Author of R package </a:t>
            </a:r>
            <a:r>
              <a:rPr lang="en-US" altLang="zh-TW" sz="2400" dirty="0" err="1" smtClean="0"/>
              <a:t>dplyr</a:t>
            </a:r>
            <a:r>
              <a:rPr lang="en-US" altLang="zh-TW" sz="2400" dirty="0" smtClean="0"/>
              <a:t>: </a:t>
            </a:r>
            <a:r>
              <a:rPr lang="en-US" sz="2400" dirty="0" smtClean="0"/>
              <a:t>Hadley </a:t>
            </a:r>
            <a:r>
              <a:rPr lang="en-US" sz="2400" dirty="0"/>
              <a:t>Wickham</a:t>
            </a:r>
            <a:endParaRPr lang="en-US" sz="2400" dirty="0" smtClean="0"/>
          </a:p>
          <a:p>
            <a:pPr marL="514350" indent="-457200"/>
            <a:r>
              <a:rPr lang="en-US" sz="2000" dirty="0" smtClean="0"/>
              <a:t>Functions </a:t>
            </a:r>
            <a:r>
              <a:rPr lang="en-US" sz="2000" dirty="0"/>
              <a:t>are </a:t>
            </a:r>
            <a:r>
              <a:rPr lang="en-US" sz="2000" dirty="0" smtClean="0"/>
              <a:t>easy </a:t>
            </a:r>
            <a:r>
              <a:rPr lang="en-US" sz="2000" dirty="0"/>
              <a:t>to </a:t>
            </a:r>
            <a:r>
              <a:rPr lang="en-US" sz="2000" dirty="0" smtClean="0"/>
              <a:t>understand</a:t>
            </a:r>
          </a:p>
          <a:p>
            <a:pPr marL="914400" lvl="1" indent="-457200"/>
            <a:r>
              <a:rPr lang="en-US" sz="1800" dirty="0"/>
              <a:t>S</a:t>
            </a:r>
            <a:r>
              <a:rPr lang="en-US" sz="1800" dirty="0" smtClean="0"/>
              <a:t>imilar to </a:t>
            </a:r>
            <a:r>
              <a:rPr lang="en-US" altLang="zh-TW" sz="1800" dirty="0" smtClean="0"/>
              <a:t>SQL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query</a:t>
            </a:r>
          </a:p>
          <a:p>
            <a:pPr marL="1314450" lvl="2" indent="-457200"/>
            <a:r>
              <a:rPr lang="en-US" sz="1400" dirty="0"/>
              <a:t>s</a:t>
            </a:r>
            <a:r>
              <a:rPr lang="en-US" sz="1400" dirty="0" smtClean="0"/>
              <a:t>elect, filter, </a:t>
            </a:r>
            <a:r>
              <a:rPr lang="en-US" altLang="zh-TW" sz="1400" dirty="0" smtClean="0"/>
              <a:t>mutate, </a:t>
            </a:r>
            <a:r>
              <a:rPr lang="en-US" sz="1400" dirty="0" smtClean="0"/>
              <a:t>arrange, </a:t>
            </a:r>
            <a:r>
              <a:rPr lang="en-US" sz="1400" dirty="0" err="1" smtClean="0"/>
              <a:t>group_by</a:t>
            </a:r>
            <a:r>
              <a:rPr lang="en-US" sz="1400" dirty="0" smtClean="0"/>
              <a:t>, </a:t>
            </a:r>
            <a:r>
              <a:rPr lang="en-US" sz="1400" dirty="0" err="1" smtClean="0"/>
              <a:t>summarise</a:t>
            </a:r>
            <a:r>
              <a:rPr lang="en-US" sz="1400" dirty="0" smtClean="0"/>
              <a:t>, ……</a:t>
            </a:r>
          </a:p>
          <a:p>
            <a:pPr marL="514350" indent="-457200"/>
            <a:r>
              <a:rPr lang="en-US" sz="2000" dirty="0" smtClean="0"/>
              <a:t>Build under </a:t>
            </a:r>
            <a:r>
              <a:rPr lang="en-US" sz="2000" dirty="0" err="1" smtClean="0"/>
              <a:t>c++</a:t>
            </a:r>
            <a:endParaRPr lang="en-US" sz="2000" dirty="0"/>
          </a:p>
          <a:p>
            <a:pPr marL="914400" lvl="1" indent="-457200"/>
            <a:r>
              <a:rPr lang="en-US" sz="1800" dirty="0" smtClean="0"/>
              <a:t>Compile faster with high efficiency</a:t>
            </a:r>
          </a:p>
          <a:p>
            <a:pPr marL="914400" lvl="1" indent="-457200"/>
            <a:endParaRPr lang="en-US" sz="1800" dirty="0" smtClean="0"/>
          </a:p>
          <a:p>
            <a:pPr marL="514350" indent="-457200"/>
            <a:r>
              <a:rPr lang="en-US" sz="2000" dirty="0" smtClean="0"/>
              <a:t>Support many database connection</a:t>
            </a:r>
            <a:endParaRPr lang="en-US" sz="2000" dirty="0"/>
          </a:p>
          <a:p>
            <a:pPr marL="5715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703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Dataset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Lahman</a:t>
            </a:r>
            <a:r>
              <a:rPr lang="en-US" sz="2400" dirty="0" smtClean="0"/>
              <a:t> </a:t>
            </a:r>
            <a:r>
              <a:rPr lang="en-US" sz="2400" dirty="0"/>
              <a:t>Database (Baseball Data)</a:t>
            </a:r>
            <a:endParaRPr lang="en-US" sz="2400" dirty="0" smtClean="0"/>
          </a:p>
          <a:p>
            <a:pPr marL="514350" indent="-457200"/>
            <a:r>
              <a:rPr lang="en-US" sz="2000" dirty="0"/>
              <a:t>The </a:t>
            </a:r>
            <a:r>
              <a:rPr lang="en-US" sz="2000" dirty="0" err="1"/>
              <a:t>Lahman</a:t>
            </a:r>
            <a:r>
              <a:rPr lang="en-US" sz="2000" dirty="0"/>
              <a:t> database contains pitching, hitting, and </a:t>
            </a:r>
            <a:r>
              <a:rPr lang="en-US" sz="2000" dirty="0" smtClean="0"/>
              <a:t>fielding statistics </a:t>
            </a:r>
            <a:r>
              <a:rPr lang="en-US" sz="2000" dirty="0"/>
              <a:t>for Major League Baseball from 1871 through 2016. </a:t>
            </a:r>
            <a:r>
              <a:rPr lang="en-US" sz="2000" dirty="0" smtClean="0"/>
              <a:t>It includes </a:t>
            </a:r>
            <a:r>
              <a:rPr lang="en-US" sz="2000" dirty="0"/>
              <a:t>data from the two current leagues (American and National</a:t>
            </a:r>
            <a:r>
              <a:rPr lang="en-US" sz="2000" dirty="0" smtClean="0"/>
              <a:t>), the </a:t>
            </a:r>
            <a:r>
              <a:rPr lang="en-US" sz="2000" dirty="0"/>
              <a:t>four other ”major” leagues (American Association, </a:t>
            </a:r>
            <a:r>
              <a:rPr lang="en-US" sz="2000" dirty="0" smtClean="0"/>
              <a:t>Union Association</a:t>
            </a:r>
            <a:r>
              <a:rPr lang="en-US" sz="2000" dirty="0"/>
              <a:t>, Players League, and Federal League), and the </a:t>
            </a:r>
            <a:r>
              <a:rPr lang="en-US" sz="2000" dirty="0" smtClean="0"/>
              <a:t>National Association </a:t>
            </a:r>
            <a:r>
              <a:rPr lang="en-US" sz="2000" dirty="0"/>
              <a:t>of 1871-1875</a:t>
            </a:r>
            <a:r>
              <a:rPr lang="en-US" sz="2000" dirty="0" smtClean="0"/>
              <a:t>.</a:t>
            </a:r>
          </a:p>
          <a:p>
            <a:pPr marL="514350" indent="-457200"/>
            <a:r>
              <a:rPr lang="en-US" sz="2000" b="1" dirty="0"/>
              <a:t>Variables</a:t>
            </a:r>
          </a:p>
          <a:p>
            <a:pPr marL="914400" lvl="1" indent="-457200"/>
            <a:r>
              <a:rPr lang="en-US" sz="1800" dirty="0"/>
              <a:t>Output: Salary of batters in </a:t>
            </a:r>
            <a:r>
              <a:rPr lang="en-US" sz="1800" dirty="0" smtClean="0"/>
              <a:t>2016</a:t>
            </a:r>
          </a:p>
          <a:p>
            <a:pPr marL="914400" lvl="1" indent="-457200"/>
            <a:r>
              <a:rPr lang="en-US" sz="1800" dirty="0" smtClean="0"/>
              <a:t>Input</a:t>
            </a:r>
            <a:r>
              <a:rPr lang="en-US" sz="1800" dirty="0"/>
              <a:t>: Information </a:t>
            </a:r>
            <a:r>
              <a:rPr lang="en-US" sz="1800" dirty="0" smtClean="0"/>
              <a:t>about </a:t>
            </a:r>
            <a:r>
              <a:rPr lang="en-US" sz="1800" dirty="0"/>
              <a:t>batters and their teams in 2015</a:t>
            </a:r>
          </a:p>
        </p:txBody>
      </p:sp>
    </p:spTree>
    <p:extLst>
      <p:ext uri="{BB962C8B-B14F-4D97-AF65-F5344CB8AC3E}">
        <p14:creationId xmlns:p14="http://schemas.microsoft.com/office/powerpoint/2010/main" val="16101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tbl_df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42210"/>
              </p:ext>
            </p:extLst>
          </p:nvPr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07953"/>
              </p:ext>
            </p:extLst>
          </p:nvPr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4530620" y="1207766"/>
            <a:ext cx="30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>
                <a:latin typeface="Consolas" panose="020B0609020204030204" pitchFamily="49" charset="0"/>
              </a:rPr>
              <a:t>tbl_</a:t>
            </a: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1985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772000</a:t>
            </a:r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4645728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smtClean="0">
                <a:latin typeface="Consolas" panose="020B0609020204030204" pitchFamily="49" charset="0"/>
              </a:rPr>
              <a:t>tbl_Salaries </a:t>
            </a:r>
            <a:r>
              <a:rPr lang="en-US" altLang="zh-TW" b="1" dirty="0">
                <a:latin typeface="Consolas" panose="020B0609020204030204" pitchFamily="49" charset="0"/>
              </a:rPr>
              <a:t>&lt;- </a:t>
            </a:r>
            <a:r>
              <a:rPr lang="en-US" altLang="zh-TW" b="1" dirty="0" err="1">
                <a:latin typeface="Consolas" panose="020B0609020204030204" pitchFamily="49" charset="0"/>
              </a:rPr>
              <a:t>tbl_df</a:t>
            </a:r>
            <a:r>
              <a:rPr lang="en-US" altLang="zh-TW" b="1" dirty="0">
                <a:latin typeface="Consolas" panose="020B0609020204030204" pitchFamily="49" charset="0"/>
              </a:rPr>
              <a:t>(Salaries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1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4" grpId="0"/>
      <p:bldP spid="15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select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07222"/>
              </p:ext>
            </p:extLst>
          </p:nvPr>
        </p:nvGraphicFramePr>
        <p:xfrm>
          <a:off x="5385524" y="1554039"/>
          <a:ext cx="2701479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296163" y="1504260"/>
            <a:ext cx="27096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# 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>
                <a:solidFill>
                  <a:schemeClr val="bg1"/>
                </a:solidFill>
              </a:rPr>
              <a:t>:  26,428 x </a:t>
            </a:r>
            <a:r>
              <a:rPr lang="en-US" altLang="zh-TW" sz="1400" dirty="0" smtClean="0">
                <a:solidFill>
                  <a:schemeClr val="bg1"/>
                </a:solidFill>
              </a:rPr>
              <a:t>3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/>
              <a:t>       </a:t>
            </a:r>
            <a:r>
              <a:rPr lang="en-US" altLang="zh-TW" sz="1400" dirty="0" err="1" smtClean="0"/>
              <a:t>playerID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 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   1985  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/>
              <a:t>633333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ceronri01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625000</a:t>
            </a:r>
            <a:endParaRPr lang="en-US" altLang="zh-TW" sz="1400" dirty="0"/>
          </a:p>
          <a:p>
            <a:r>
              <a:rPr lang="zh-TW" altLang="en-US" sz="1400" dirty="0"/>
              <a:t>  </a:t>
            </a:r>
            <a:r>
              <a:rPr lang="en-US" altLang="zh-TW" sz="1400" dirty="0"/>
              <a:t>  1985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 chambch01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dedmoje01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772000</a:t>
            </a:r>
            <a:endParaRPr lang="en-US" altLang="zh-TW" sz="1400" dirty="0"/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harpete01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 # 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66869"/>
            <a:ext cx="654998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>
                <a:latin typeface="Consolas" panose="020B0609020204030204" pitchFamily="49" charset="0"/>
              </a:rPr>
              <a:t>select(tbl_Salaries, yearID, playerID, salary)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104167" y="1136201"/>
            <a:ext cx="1191996" cy="494125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6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filter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853 </a:t>
            </a:r>
            <a:r>
              <a:rPr lang="en-US" altLang="zh-TW" sz="1400" dirty="0">
                <a:solidFill>
                  <a:schemeClr val="bg1"/>
                </a:solidFill>
              </a:rPr>
              <a:t>x 5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yearID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      </a:t>
            </a:r>
            <a:r>
              <a:rPr lang="en-US" altLang="zh-TW" sz="1400" dirty="0" err="1" smtClean="0"/>
              <a:t>lgID</a:t>
            </a:r>
            <a:r>
              <a:rPr lang="en-US" altLang="zh-TW" sz="1400" dirty="0" smtClean="0"/>
              <a:t>       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 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en-US" altLang="zh-TW" sz="1400" dirty="0" smtClean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2016  </a:t>
            </a:r>
            <a:r>
              <a:rPr lang="en-US" altLang="zh-TW" sz="1400" dirty="0" smtClean="0"/>
              <a:t>          </a:t>
            </a:r>
            <a:r>
              <a:rPr lang="en-US" altLang="zh-TW" sz="1400" dirty="0"/>
              <a:t>ARI  </a:t>
            </a:r>
            <a:r>
              <a:rPr lang="en-US" altLang="zh-TW" sz="1400" dirty="0" smtClean="0"/>
              <a:t>           NL        </a:t>
            </a:r>
            <a:r>
              <a:rPr lang="en-US" altLang="zh-TW" sz="1400" dirty="0"/>
              <a:t>ahmedni01  </a:t>
            </a:r>
            <a:r>
              <a:rPr lang="en-US" altLang="zh-TW" sz="1400" dirty="0" smtClean="0"/>
              <a:t> 521600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2016   </a:t>
            </a:r>
            <a:r>
              <a:rPr lang="en-US" altLang="zh-TW" sz="1400" dirty="0" smtClean="0"/>
              <a:t>         ARI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	barreja01 	  </a:t>
            </a:r>
            <a:r>
              <a:rPr lang="en-US" altLang="zh-TW" sz="1400" dirty="0"/>
              <a:t>507500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  </a:t>
            </a:r>
            <a:r>
              <a:rPr lang="en-US" altLang="zh-TW" sz="1400" dirty="0" smtClean="0"/>
              <a:t>	      NL	 brachsi01	  </a:t>
            </a:r>
            <a:r>
              <a:rPr lang="en-US" altLang="zh-TW" sz="1400" dirty="0"/>
              <a:t>509300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 	      ARI	      NL	 britoso01	  </a:t>
            </a:r>
            <a:r>
              <a:rPr lang="en-US" altLang="zh-TW" sz="1400" dirty="0"/>
              <a:t>508500</a:t>
            </a:r>
          </a:p>
          <a:p>
            <a:r>
              <a:rPr lang="en-US" altLang="zh-TW" sz="1400" dirty="0" smtClean="0"/>
              <a:t>     </a:t>
            </a:r>
            <a:r>
              <a:rPr lang="en-US" altLang="zh-TW" sz="1400" dirty="0"/>
              <a:t>2016     </a:t>
            </a:r>
            <a:r>
              <a:rPr lang="en-US" altLang="zh-TW" sz="1400" dirty="0" smtClean="0"/>
              <a:t>       ARI	      NL	 castiwe01	 </a:t>
            </a:r>
            <a:r>
              <a:rPr lang="en-US" altLang="zh-TW" sz="1400" dirty="0"/>
              <a:t>3700000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ARI	      NL	 chafian01	  </a:t>
            </a:r>
            <a:r>
              <a:rPr lang="en-US" altLang="zh-TW" sz="1400" dirty="0"/>
              <a:t>519700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</a:t>
            </a:r>
            <a:r>
              <a:rPr lang="en-US" altLang="zh-TW" sz="1400" dirty="0" smtClean="0"/>
              <a:t>	      NL	 clippty01	 </a:t>
            </a:r>
            <a:r>
              <a:rPr lang="en-US" altLang="zh-TW" sz="1400" dirty="0"/>
              <a:t>6100000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  </a:t>
            </a:r>
            <a:r>
              <a:rPr lang="en-US" altLang="zh-TW" sz="1400" dirty="0" smtClean="0"/>
              <a:t>	      NL	 corbipa01	 </a:t>
            </a:r>
            <a:r>
              <a:rPr lang="en-US" altLang="zh-TW" sz="1400" dirty="0"/>
              <a:t>2525000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    	      ARI	      NL	 delarru01	 </a:t>
            </a:r>
            <a:r>
              <a:rPr lang="en-US" altLang="zh-TW" sz="1400" dirty="0"/>
              <a:t>2350000</a:t>
            </a:r>
          </a:p>
          <a:p>
            <a:r>
              <a:rPr lang="en-US" altLang="zh-TW" sz="1400" dirty="0" smtClean="0"/>
              <a:t>     2016	      ARI	      NL	 delgara01	 </a:t>
            </a:r>
            <a:r>
              <a:rPr lang="en-US" altLang="zh-TW" sz="1400" dirty="0"/>
              <a:t>1275000</a:t>
            </a:r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843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512916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filter(tbl_Salaries,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 == 2016)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mutate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&lt;</a:t>
            </a:r>
            <a:r>
              <a:rPr lang="en-US" altLang="zh-TW" sz="1400" dirty="0" err="1" smtClean="0"/>
              <a:t>dbl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87.0000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55.0000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54.5000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63.3333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62.5000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1985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48.3333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77.2000</a:t>
            </a:r>
            <a:endParaRPr lang="en-US" altLang="zh-TW" sz="1400" dirty="0"/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25.0000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617115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mutate(tbl_Salaries, salary = salary / 10000)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SP 2016 Magenta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4009E"/>
      </a:accent1>
      <a:accent2>
        <a:srgbClr val="FF8C00"/>
      </a:accent2>
      <a:accent3>
        <a:srgbClr val="505050"/>
      </a:accent3>
      <a:accent4>
        <a:srgbClr val="737373"/>
      </a:accent4>
      <a:accent5>
        <a:srgbClr val="D2D2D2"/>
      </a:accent5>
      <a:accent6>
        <a:srgbClr val="FFFFFF"/>
      </a:accent6>
      <a:hlink>
        <a:srgbClr val="FFFFFF"/>
      </a:hlink>
      <a:folHlink>
        <a:srgbClr val="FFFFFF"/>
      </a:folHlink>
    </a:clrScheme>
    <a:fontScheme name="Segoe UI">
      <a:majorFont>
        <a:latin typeface="Segoe U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Segoe U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gram xmlns="3fce3ed0-24d1-45d0-8014-96f22eb6b0fb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C2185FD0CA74419E79410895F7D8A9" ma:contentTypeVersion="12" ma:contentTypeDescription="Create a new document." ma:contentTypeScope="" ma:versionID="de8759042a2ec55ea0ec20e32d909ac2">
  <xsd:schema xmlns:xsd="http://www.w3.org/2001/XMLSchema" xmlns:xs="http://www.w3.org/2001/XMLSchema" xmlns:p="http://schemas.microsoft.com/office/2006/metadata/properties" xmlns:ns2="3fce3ed0-24d1-45d0-8014-96f22eb6b0fb" xmlns:ns3="c7d759ad-c71d-4e7a-8896-957c2805ad24" xmlns:ns4="cbd1dd4f-7f1a-4b60-b24c-ce56e0497876" targetNamespace="http://schemas.microsoft.com/office/2006/metadata/properties" ma:root="true" ma:fieldsID="4b61a1e8163061dc2ef92aba6740c7ae" ns2:_="" ns3:_="" ns4:_="">
    <xsd:import namespace="3fce3ed0-24d1-45d0-8014-96f22eb6b0fb"/>
    <xsd:import namespace="c7d759ad-c71d-4e7a-8896-957c2805ad24"/>
    <xsd:import namespace="cbd1dd4f-7f1a-4b60-b24c-ce56e0497876"/>
    <xsd:element name="properties">
      <xsd:complexType>
        <xsd:sequence>
          <xsd:element name="documentManagement">
            <xsd:complexType>
              <xsd:all>
                <xsd:element ref="ns2:Program" minOccurs="0"/>
                <xsd:element ref="ns3:SharedWithUsers" minOccurs="0"/>
                <xsd:element ref="ns4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e3ed0-24d1-45d0-8014-96f22eb6b0fb" elementFormDefault="qualified">
    <xsd:import namespace="http://schemas.microsoft.com/office/2006/documentManagement/types"/>
    <xsd:import namespace="http://schemas.microsoft.com/office/infopath/2007/PartnerControls"/>
    <xsd:element name="Program" ma:index="2" nillable="true" ma:displayName="Program" ma:internalName="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oss Marketing"/>
                    <xsd:enumeration value="DreamSpark"/>
                    <xsd:enumeration value="Faculty Connection"/>
                    <xsd:enumeration value="Imagine Cup"/>
                    <xsd:enumeration value="Student Partners"/>
                    <xsd:enumeration value="PR &amp; Messaging"/>
                  </xsd:restriction>
                </xsd:simpleType>
              </xsd:element>
            </xsd:sequence>
          </xsd:extension>
        </xsd:complexContent>
      </xsd:complex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759ad-c71d-4e7a-8896-957c2805ad2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1dd4f-7f1a-4b60-b24c-ce56e0497876" elementFormDefault="qualified">
    <xsd:import namespace="http://schemas.microsoft.com/office/2006/documentManagement/types"/>
    <xsd:import namespace="http://schemas.microsoft.com/office/infopath/2007/PartnerControls"/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F52303-DD41-4871-8221-5749C8E3EEE6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c7d759ad-c71d-4e7a-8896-957c2805ad24"/>
    <ds:schemaRef ds:uri="3fce3ed0-24d1-45d0-8014-96f22eb6b0fb"/>
    <ds:schemaRef ds:uri="cbd1dd4f-7f1a-4b60-b24c-ce56e0497876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B57F43C-BADB-4723-A685-7D9114197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e3ed0-24d1-45d0-8014-96f22eb6b0fb"/>
    <ds:schemaRef ds:uri="c7d759ad-c71d-4e7a-8896-957c2805ad24"/>
    <ds:schemaRef ds:uri="cbd1dd4f-7f1a-4b60-b24c-ce56e04978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81D2DF-F93E-4CC1-8A50-704C6CA043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1773</Words>
  <Application>Microsoft Office PowerPoint</Application>
  <PresentationFormat>如螢幕大小 (16:9)</PresentationFormat>
  <Paragraphs>384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Consolas</vt:lpstr>
      <vt:lpstr>Segoe UI</vt:lpstr>
      <vt:lpstr>Segoe UI Light</vt:lpstr>
      <vt:lpstr>Office Theme</vt:lpstr>
      <vt:lpstr>R 語言套件 分享 - dplyr</vt:lpstr>
      <vt:lpstr>Self introduction</vt:lpstr>
      <vt:lpstr>Motivation of this share</vt:lpstr>
      <vt:lpstr>Introduction of R package dplyr </vt:lpstr>
      <vt:lpstr>Dataset used</vt:lpstr>
      <vt:lpstr>tbl_df</vt:lpstr>
      <vt:lpstr>select</vt:lpstr>
      <vt:lpstr>filter</vt:lpstr>
      <vt:lpstr>mutate</vt:lpstr>
      <vt:lpstr>arrange</vt:lpstr>
      <vt:lpstr>summarise</vt:lpstr>
      <vt:lpstr>group_by + summarise</vt:lpstr>
      <vt:lpstr>The pipe operator %&gt;%</vt:lpstr>
      <vt:lpstr>The pipe operator %&gt;% (cont.)</vt:lpstr>
      <vt:lpstr>left_join, right_join, inner_join</vt:lpstr>
      <vt:lpstr>left_join, right_join, inner_join (cont.)</vt:lpstr>
      <vt:lpstr>left_join, right_join, inner_join (cont.)</vt:lpstr>
      <vt:lpstr>Dataset of Batting in Lahman</vt:lpstr>
      <vt:lpstr>left_join, right_join, inner_join (cont.)</vt:lpstr>
      <vt:lpstr>PowerPoint 簡報</vt:lpstr>
      <vt:lpstr>PowerPoint 簡報</vt:lpstr>
      <vt:lpstr>Learn more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 2016  Presentation  Title</dc:title>
  <dc:creator>徐英愷</dc:creator>
  <cp:lastModifiedBy>徐英愷</cp:lastModifiedBy>
  <cp:revision>65</cp:revision>
  <dcterms:modified xsi:type="dcterms:W3CDTF">2017-10-24T08:11:54Z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0x01010041C2185FD0CA74419E79410895F7D8A9</vt:lpwstr>
  </property>
</Properties>
</file>