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10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mspgi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amlgaller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徐英愷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2379"/>
              </p:ext>
            </p:extLst>
          </p:nvPr>
        </p:nvGraphicFramePr>
        <p:xfrm>
          <a:off x="40908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41365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96835" y="1097280"/>
            <a:ext cx="39188" cy="4069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24962"/>
              </p:ext>
            </p:extLst>
          </p:nvPr>
        </p:nvGraphicFramePr>
        <p:xfrm>
          <a:off x="45932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589402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1103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17437"/>
              </p:ext>
            </p:extLst>
          </p:nvPr>
        </p:nvGraphicFramePr>
        <p:xfrm>
          <a:off x="1310533" y="1602297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228261" y="1552518"/>
            <a:ext cx="1946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200405" y="1090749"/>
            <a:ext cx="321418" cy="48634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24962"/>
              </p:ext>
            </p:extLst>
          </p:nvPr>
        </p:nvGraphicFramePr>
        <p:xfrm>
          <a:off x="45932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589402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1103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16214"/>
              </p:ext>
            </p:extLst>
          </p:nvPr>
        </p:nvGraphicFramePr>
        <p:xfrm>
          <a:off x="1127661" y="1641487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045388" y="1591708"/>
            <a:ext cx="28483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1" y="773957"/>
            <a:ext cx="8856995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  <a:r>
              <a:rPr lang="zh-TW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</a:t>
            </a:r>
            <a:endParaRPr lang="en-US" altLang="zh-TW" b="1" dirty="0" smtClean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4136" y="1143289"/>
            <a:ext cx="119009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nsolas" panose="020B0609020204030204" pitchFamily="49" charset="0"/>
              </a:rPr>
              <a:t>N = n())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325880" y="1090749"/>
            <a:ext cx="124097" cy="5009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5988"/>
              </p:ext>
            </p:extLst>
          </p:nvPr>
        </p:nvGraphicFramePr>
        <p:xfrm>
          <a:off x="45932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589402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51103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70815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93748"/>
              </p:ext>
            </p:extLst>
          </p:nvPr>
        </p:nvGraphicFramePr>
        <p:xfrm>
          <a:off x="885387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82964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smtClean="0"/>
              <a:t>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garbege01  </a:t>
            </a:r>
            <a:r>
              <a:rPr lang="en-US" altLang="zh-TW" sz="1400" dirty="0" smtClean="0"/>
              <a:t>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harpete01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351314" y="1077686"/>
            <a:ext cx="45720" cy="42657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63879"/>
              </p:ext>
            </p:extLst>
          </p:nvPr>
        </p:nvGraphicFramePr>
        <p:xfrm>
          <a:off x="4377758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373867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95495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Left Join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</a:t>
            </a:r>
            <a:r>
              <a:rPr lang="en-US" altLang="zh-TW" b="1" dirty="0" err="1" smtClean="0">
                <a:latin typeface="Consolas" panose="020B0609020204030204" pitchFamily="49" charset="0"/>
              </a:rPr>
              <a:t>eft_join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smtClean="0"/>
              <a:t>, inner_join (cont.)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Right Join</a:t>
            </a:r>
            <a:endParaRPr 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right_join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inner_join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Inner 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5375153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u="sng" dirty="0"/>
              <a:t>Ian Hsu 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徐英愷</a:t>
            </a:r>
            <a:endParaRPr lang="en-US" altLang="zh-TW" sz="2400" u="sng" dirty="0"/>
          </a:p>
          <a:p>
            <a:pPr marL="514350" indent="-457200"/>
            <a:r>
              <a:rPr lang="en-US" altLang="zh-TW" sz="2000" dirty="0"/>
              <a:t>National Cheng Kung University</a:t>
            </a:r>
          </a:p>
          <a:p>
            <a:pPr marL="914400" lvl="1" indent="-457200"/>
            <a:r>
              <a:rPr lang="en-US" altLang="zh-TW" sz="1600" dirty="0">
                <a:ea typeface="微軟正黑體" panose="020B0604030504040204" pitchFamily="34" charset="-120"/>
              </a:rPr>
              <a:t>Department of Transportation and Communication Management Science</a:t>
            </a:r>
          </a:p>
          <a:p>
            <a:pPr marL="914400" lvl="1" indent="-457200"/>
            <a:r>
              <a:rPr lang="en-US" altLang="zh-TW" sz="1600" dirty="0">
                <a:ea typeface="微軟正黑體" panose="020B0604030504040204" pitchFamily="34" charset="-120"/>
              </a:rPr>
              <a:t>Credit Program of Big Data Analytics</a:t>
            </a:r>
          </a:p>
          <a:p>
            <a:pPr marL="514350" indent="-457200"/>
            <a:r>
              <a:rPr lang="en-US" altLang="zh-TW" sz="2000" dirty="0">
                <a:ea typeface="微軟正黑體" panose="020B0604030504040204" pitchFamily="34" charset="-120"/>
              </a:rPr>
              <a:t>Data Analysis Projects</a:t>
            </a:r>
          </a:p>
          <a:p>
            <a:pPr marL="914400" lvl="1" indent="-457200"/>
            <a:r>
              <a:rPr lang="en-US" altLang="zh-TW" sz="1600" dirty="0">
                <a:solidFill>
                  <a:prstClr val="black"/>
                </a:solidFill>
              </a:rPr>
              <a:t>Health Insurance Database in Taiwan</a:t>
            </a:r>
          </a:p>
          <a:p>
            <a:pPr marL="914400" lvl="1" indent="-457200"/>
            <a:r>
              <a:rPr lang="en-US" altLang="zh-TW" sz="1600" dirty="0">
                <a:solidFill>
                  <a:prstClr val="black"/>
                </a:solidFill>
              </a:rPr>
              <a:t>Database of Electronic Toll Collection on Freeway</a:t>
            </a:r>
          </a:p>
          <a:p>
            <a:pPr marL="514350" indent="-457200"/>
            <a:r>
              <a:rPr lang="en-US" altLang="zh-TW" sz="2000" dirty="0">
                <a:ea typeface="微軟正黑體" panose="020B0604030504040204" pitchFamily="34" charset="-120"/>
              </a:rPr>
              <a:t>Microsoft Student Partners 12th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536471" y="1243492"/>
            <a:ext cx="3345180" cy="291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– </a:t>
            </a:r>
            <a:r>
              <a:rPr lang="en-US" altLang="zh-TW" sz="4800" dirty="0" err="1" smtClean="0"/>
              <a:t>dplyr</a:t>
            </a:r>
            <a:r>
              <a:rPr lang="en-US" altLang="zh-TW" sz="4800" dirty="0" smtClean="0"/>
              <a:t> in </a:t>
            </a:r>
            <a:r>
              <a:rPr lang="en-US" altLang="zh-TW" sz="4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</a:t>
            </a:r>
            <a:endParaRPr lang="en-US" altLang="zh-TW" sz="55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ctr"/>
            <a:r>
              <a:rPr lang="en-US" altLang="zh-TW" sz="2400" dirty="0" smtClean="0"/>
              <a:t>(Short Link: </a:t>
            </a:r>
            <a:r>
              <a:rPr lang="en-US" altLang="zh-TW" sz="2400" dirty="0" smtClean="0">
                <a:hlinkClick r:id="rId2"/>
              </a:rPr>
              <a:t>https://aka.ms/ianmspgit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https://aka.ms/ianamlgallery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u="sng" dirty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530620" y="1207766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69472"/>
              </p:ext>
            </p:extLst>
          </p:nvPr>
        </p:nvGraphicFramePr>
        <p:xfrm>
          <a:off x="4616210" y="1561188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320581" y="1511701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06053" y="3877787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06052" y="409144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47453" y="4294663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97231"/>
              </p:ext>
            </p:extLst>
          </p:nvPr>
        </p:nvGraphicFramePr>
        <p:xfrm>
          <a:off x="47439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3548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-34824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91427"/>
              </p:ext>
            </p:extLst>
          </p:nvPr>
        </p:nvGraphicFramePr>
        <p:xfrm>
          <a:off x="885387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82964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smtClean="0"/>
              <a:t>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garbege01  </a:t>
            </a:r>
            <a:r>
              <a:rPr lang="en-US" altLang="zh-TW" sz="1400" dirty="0" smtClean="0"/>
              <a:t>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harpete01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979714" y="1071154"/>
            <a:ext cx="291024" cy="433106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98645"/>
              </p:ext>
            </p:extLst>
          </p:nvPr>
        </p:nvGraphicFramePr>
        <p:xfrm>
          <a:off x="4377758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373867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95495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15431"/>
              </p:ext>
            </p:extLst>
          </p:nvPr>
        </p:nvGraphicFramePr>
        <p:xfrm>
          <a:off x="40912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41361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796835" y="1097280"/>
            <a:ext cx="39188" cy="4069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91181"/>
              </p:ext>
            </p:extLst>
          </p:nvPr>
        </p:nvGraphicFramePr>
        <p:xfrm>
          <a:off x="45932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589402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1103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94656"/>
              </p:ext>
            </p:extLst>
          </p:nvPr>
        </p:nvGraphicFramePr>
        <p:xfrm>
          <a:off x="40914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41359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96835" y="1097280"/>
            <a:ext cx="39188" cy="4069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24962"/>
              </p:ext>
            </p:extLst>
          </p:nvPr>
        </p:nvGraphicFramePr>
        <p:xfrm>
          <a:off x="45932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589402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1103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1985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schemas.microsoft.com/office/infopath/2007/PartnerControls"/>
    <ds:schemaRef ds:uri="cbd1dd4f-7f1a-4b60-b24c-ce56e0497876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c7d759ad-c71d-4e7a-8896-957c2805ad24"/>
    <ds:schemaRef ds:uri="http://schemas.microsoft.com/office/2006/metadata/properties"/>
    <ds:schemaRef ds:uri="http://www.w3.org/XML/1998/namespace"/>
    <ds:schemaRef ds:uri="3fce3ed0-24d1-45d0-8014-96f22eb6b0fb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1882</Words>
  <Application>Microsoft Office PowerPoint</Application>
  <PresentationFormat>如螢幕大小 (16:9)</PresentationFormat>
  <Paragraphs>383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left_join, right_join, inner_join</vt:lpstr>
      <vt:lpstr>left_join, right_join, inner_join (cont.)</vt:lpstr>
      <vt:lpstr>left_join, right_join, inner_join (cont.)</vt:lpstr>
      <vt:lpstr>Dataset of Batting in Lahman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71</cp:revision>
  <dcterms:modified xsi:type="dcterms:W3CDTF">2018-02-28T13:01:19Z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