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9" r:id="rId4"/>
    <p:sldId id="279" r:id="rId5"/>
    <p:sldId id="352" r:id="rId6"/>
    <p:sldId id="324" r:id="rId7"/>
    <p:sldId id="257" r:id="rId8"/>
    <p:sldId id="258" r:id="rId9"/>
    <p:sldId id="260" r:id="rId10"/>
    <p:sldId id="334" r:id="rId11"/>
    <p:sldId id="348" r:id="rId12"/>
    <p:sldId id="301" r:id="rId13"/>
    <p:sldId id="350" r:id="rId14"/>
    <p:sldId id="280" r:id="rId15"/>
    <p:sldId id="273" r:id="rId16"/>
    <p:sldId id="349" r:id="rId17"/>
    <p:sldId id="345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 LingMei" initials="YL" lastIdx="1" clrIdx="0">
    <p:extLst>
      <p:ext uri="{19B8F6BF-5375-455C-9EA6-DF929625EA0E}">
        <p15:presenceInfo xmlns:p15="http://schemas.microsoft.com/office/powerpoint/2012/main" userId="a6976c73daf02c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9A"/>
    <a:srgbClr val="1F4E89"/>
    <a:srgbClr val="36648B"/>
    <a:srgbClr val="9FB6CD"/>
    <a:srgbClr val="4F94CD"/>
    <a:srgbClr val="5CACEE"/>
    <a:srgbClr val="607B8B"/>
    <a:srgbClr val="33A1C9"/>
    <a:srgbClr val="EB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5889" autoAdjust="0"/>
  </p:normalViewPr>
  <p:slideViewPr>
    <p:cSldViewPr snapToGrid="0">
      <p:cViewPr varScale="1">
        <p:scale>
          <a:sx n="66" d="100"/>
          <a:sy n="66" d="100"/>
        </p:scale>
        <p:origin x="4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46972043462509"/>
          <c:y val="0.1411974177254107"/>
          <c:w val="0.83525011295853668"/>
          <c:h val="0.76106095129461915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972-4C3A-914F-C04BC6F2276C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72-4C3A-914F-C04BC6F2276C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972-4C3A-914F-C04BC6F2276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972-4C3A-914F-C04BC6F2276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972-4C3A-914F-C04BC6F2276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1.5</c:v>
                </c:pt>
              </c:numCache>
            </c:numRef>
          </c:yVal>
          <c:bubbleSize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5</c:v>
                </c:pt>
                <c:pt idx="3">
                  <c:v>8</c:v>
                </c:pt>
                <c:pt idx="4">
                  <c:v>10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9972-4C3A-914F-C04BC6F227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190283776"/>
        <c:axId val="190285312"/>
      </c:bubbleChart>
      <c:valAx>
        <c:axId val="19028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285312"/>
        <c:crosses val="autoZero"/>
        <c:crossBetween val="midCat"/>
      </c:valAx>
      <c:valAx>
        <c:axId val="19028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0283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6BE02D-20C0-F840-AFAC-BEA99C74FD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78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179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797721" y="2810108"/>
            <a:ext cx="2412174" cy="146080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6131885" y="2810108"/>
            <a:ext cx="2412174" cy="146080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3466049" y="2810108"/>
            <a:ext cx="2412174" cy="146080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63"/>
          </p:nvPr>
        </p:nvSpPr>
        <p:spPr>
          <a:xfrm>
            <a:off x="800213" y="2810108"/>
            <a:ext cx="2412174" cy="146080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7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45076" y="6122020"/>
            <a:ext cx="6257464" cy="624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19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603146" y="1"/>
            <a:ext cx="458885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45076" y="6122020"/>
            <a:ext cx="6257464" cy="6244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9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1"/>
            <a:ext cx="12196509" cy="32004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4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12196509" cy="239751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5133764" y="1273686"/>
            <a:ext cx="1923799" cy="2231027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8307383" y="1273686"/>
            <a:ext cx="1923799" cy="2231027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44"/>
          </p:nvPr>
        </p:nvSpPr>
        <p:spPr>
          <a:xfrm>
            <a:off x="1960145" y="1273686"/>
            <a:ext cx="1923799" cy="2231027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44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198281" y="0"/>
            <a:ext cx="399371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3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8985200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6385312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3785425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63"/>
          </p:nvPr>
        </p:nvSpPr>
        <p:spPr>
          <a:xfrm>
            <a:off x="1185538" y="2267756"/>
            <a:ext cx="2055231" cy="308072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439342" y="6014614"/>
            <a:ext cx="3335083" cy="6579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1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42"/>
          </p:nvPr>
        </p:nvSpPr>
        <p:spPr>
          <a:xfrm>
            <a:off x="3785425" y="242976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64"/>
          </p:nvPr>
        </p:nvSpPr>
        <p:spPr>
          <a:xfrm>
            <a:off x="6385312" y="242976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65"/>
          </p:nvPr>
        </p:nvSpPr>
        <p:spPr>
          <a:xfrm>
            <a:off x="8985199" y="242976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1185538" y="2429769"/>
            <a:ext cx="2055231" cy="2383449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88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57"/>
          </p:nvPr>
        </p:nvSpPr>
        <p:spPr>
          <a:xfrm>
            <a:off x="1262096" y="1434342"/>
            <a:ext cx="3889970" cy="3888956"/>
          </a:xfrm>
          <a:custGeom>
            <a:avLst/>
            <a:gdLst>
              <a:gd name="connsiteX0" fmla="*/ 3905371 w 7777913"/>
              <a:gd name="connsiteY0" fmla="*/ 6 h 7777912"/>
              <a:gd name="connsiteX1" fmla="*/ 4358804 w 7777913"/>
              <a:gd name="connsiteY1" fmla="*/ 190070 h 7777912"/>
              <a:gd name="connsiteX2" fmla="*/ 7591677 w 7777913"/>
              <a:gd name="connsiteY2" fmla="*/ 3450348 h 7777912"/>
              <a:gd name="connsiteX3" fmla="*/ 7587843 w 7777913"/>
              <a:gd name="connsiteY3" fmla="*/ 4358803 h 7777912"/>
              <a:gd name="connsiteX4" fmla="*/ 4327566 w 7777913"/>
              <a:gd name="connsiteY4" fmla="*/ 7591676 h 7777912"/>
              <a:gd name="connsiteX5" fmla="*/ 3419110 w 7777913"/>
              <a:gd name="connsiteY5" fmla="*/ 7587842 h 7777912"/>
              <a:gd name="connsiteX6" fmla="*/ 186237 w 7777913"/>
              <a:gd name="connsiteY6" fmla="*/ 4327565 h 7777912"/>
              <a:gd name="connsiteX7" fmla="*/ 190071 w 7777913"/>
              <a:gd name="connsiteY7" fmla="*/ 3419109 h 7777912"/>
              <a:gd name="connsiteX8" fmla="*/ 3450349 w 7777913"/>
              <a:gd name="connsiteY8" fmla="*/ 186236 h 7777912"/>
              <a:gd name="connsiteX9" fmla="*/ 3905371 w 7777913"/>
              <a:gd name="connsiteY9" fmla="*/ 6 h 777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77913" h="7777912">
                <a:moveTo>
                  <a:pt x="3905371" y="6"/>
                </a:moveTo>
                <a:cubicBezTo>
                  <a:pt x="4069769" y="700"/>
                  <a:pt x="4233902" y="64109"/>
                  <a:pt x="4358804" y="190070"/>
                </a:cubicBezTo>
                <a:lnTo>
                  <a:pt x="7591677" y="3450348"/>
                </a:lnTo>
                <a:cubicBezTo>
                  <a:pt x="7841482" y="3702269"/>
                  <a:pt x="7839765" y="4108999"/>
                  <a:pt x="7587843" y="4358803"/>
                </a:cubicBezTo>
                <a:lnTo>
                  <a:pt x="4327566" y="7591676"/>
                </a:lnTo>
                <a:cubicBezTo>
                  <a:pt x="4075644" y="7841481"/>
                  <a:pt x="3668914" y="7839764"/>
                  <a:pt x="3419110" y="7587842"/>
                </a:cubicBezTo>
                <a:lnTo>
                  <a:pt x="186237" y="4327565"/>
                </a:lnTo>
                <a:cubicBezTo>
                  <a:pt x="-63568" y="4075643"/>
                  <a:pt x="-61851" y="3668913"/>
                  <a:pt x="190071" y="3419109"/>
                </a:cubicBezTo>
                <a:lnTo>
                  <a:pt x="3450349" y="186236"/>
                </a:lnTo>
                <a:cubicBezTo>
                  <a:pt x="3576310" y="61334"/>
                  <a:pt x="3740972" y="-688"/>
                  <a:pt x="3905371" y="6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93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9864246" y="4572000"/>
            <a:ext cx="2327754" cy="228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7535087" y="4572000"/>
            <a:ext cx="2327754" cy="228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59"/>
          </p:nvPr>
        </p:nvSpPr>
        <p:spPr>
          <a:xfrm>
            <a:off x="9864246" y="0"/>
            <a:ext cx="2327754" cy="228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7535087" y="0"/>
            <a:ext cx="2327754" cy="228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9864246" y="2286000"/>
            <a:ext cx="2327754" cy="228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7535087" y="2286000"/>
            <a:ext cx="2327754" cy="228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63"/>
          </p:nvPr>
        </p:nvSpPr>
        <p:spPr>
          <a:xfrm>
            <a:off x="0" y="0"/>
            <a:ext cx="7533682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31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icture Placeholder 13"/>
          <p:cNvSpPr>
            <a:spLocks noGrp="1"/>
          </p:cNvSpPr>
          <p:nvPr>
            <p:ph type="pic" sz="quarter" idx="59"/>
          </p:nvPr>
        </p:nvSpPr>
        <p:spPr>
          <a:xfrm>
            <a:off x="2242566" y="4037959"/>
            <a:ext cx="1224049" cy="153047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5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4139612" y="3122342"/>
            <a:ext cx="3210956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6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7094896" y="3758727"/>
            <a:ext cx="2816801" cy="176511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7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3722882" y="4370245"/>
            <a:ext cx="669226" cy="119378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15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0" y="0"/>
            <a:ext cx="3346237" cy="45162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3489382" y="-1"/>
            <a:ext cx="8702618" cy="21744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54"/>
          </p:nvPr>
        </p:nvSpPr>
        <p:spPr>
          <a:xfrm>
            <a:off x="6988059" y="4683512"/>
            <a:ext cx="5203941" cy="21744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56"/>
          </p:nvPr>
        </p:nvSpPr>
        <p:spPr>
          <a:xfrm>
            <a:off x="4660565" y="4683512"/>
            <a:ext cx="2175054" cy="21744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0" y="4683512"/>
            <a:ext cx="2175054" cy="21744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2334932" y="4683512"/>
            <a:ext cx="2175054" cy="217448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59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032054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4822961" y="1516566"/>
            <a:ext cx="2671205" cy="391407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00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1" y="3668751"/>
            <a:ext cx="12192000" cy="3189249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354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1" y="-479"/>
            <a:ext cx="12192000" cy="30207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78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8053276" y="3379796"/>
            <a:ext cx="3084881" cy="24026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53"/>
          </p:nvPr>
        </p:nvSpPr>
        <p:spPr>
          <a:xfrm>
            <a:off x="4793918" y="3379796"/>
            <a:ext cx="3084881" cy="24026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59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044258" y="1253604"/>
            <a:ext cx="2147949" cy="2490974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1"/>
          </p:nvPr>
        </p:nvSpPr>
        <p:spPr>
          <a:xfrm>
            <a:off x="2213314" y="3325435"/>
            <a:ext cx="2147949" cy="2490974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4299093" y="1253604"/>
            <a:ext cx="2147949" cy="2490974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41"/>
          </p:nvPr>
        </p:nvSpPr>
        <p:spPr>
          <a:xfrm>
            <a:off x="5468148" y="3325435"/>
            <a:ext cx="2147949" cy="2490974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810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neyco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8"/>
          <p:cNvSpPr>
            <a:spLocks noGrp="1"/>
          </p:cNvSpPr>
          <p:nvPr>
            <p:ph type="pic" sz="quarter" idx="46"/>
          </p:nvPr>
        </p:nvSpPr>
        <p:spPr>
          <a:xfrm>
            <a:off x="8681432" y="1235107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8"/>
          <p:cNvSpPr>
            <a:spLocks noGrp="1"/>
          </p:cNvSpPr>
          <p:nvPr>
            <p:ph type="pic" sz="quarter" idx="47"/>
          </p:nvPr>
        </p:nvSpPr>
        <p:spPr>
          <a:xfrm>
            <a:off x="6166178" y="1235107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8"/>
          <p:cNvSpPr>
            <a:spLocks noGrp="1"/>
          </p:cNvSpPr>
          <p:nvPr>
            <p:ph type="pic" sz="quarter" idx="48"/>
          </p:nvPr>
        </p:nvSpPr>
        <p:spPr>
          <a:xfrm>
            <a:off x="7423806" y="3395546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985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6078998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926252" y="6289288"/>
            <a:ext cx="4104717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22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0" y="0"/>
            <a:ext cx="4272030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144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121987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0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4060993" y="0"/>
            <a:ext cx="4060994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36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52"/>
          </p:nvPr>
        </p:nvSpPr>
        <p:spPr>
          <a:xfrm>
            <a:off x="4930122" y="1828800"/>
            <a:ext cx="2364675" cy="34122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8198280" y="1828800"/>
            <a:ext cx="2364675" cy="34122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1661965" y="1828800"/>
            <a:ext cx="2364675" cy="341227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47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313234" y="6166625"/>
            <a:ext cx="1394266" cy="3456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9169991" y="0"/>
            <a:ext cx="302200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6096000" y="0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6096000" y="3501483"/>
            <a:ext cx="2950718" cy="335651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417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8209435" y="1371600"/>
            <a:ext cx="3145463" cy="31446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4807427" y="1371600"/>
            <a:ext cx="3145463" cy="314464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215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9077404" y="2475571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7136585" y="2475571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8"/>
          </p:nvPr>
        </p:nvSpPr>
        <p:spPr>
          <a:xfrm>
            <a:off x="5206923" y="2475571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9077404" y="4427035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7136585" y="4427035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5206923" y="4427035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1325286" y="4427035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9077404" y="535259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7136585" y="535259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5206923" y="535259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1325286" y="535259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1325286" y="2475571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3266104" y="4427035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3266104" y="535259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0"/>
          </p:nvPr>
        </p:nvSpPr>
        <p:spPr>
          <a:xfrm>
            <a:off x="3266104" y="2475571"/>
            <a:ext cx="1784660" cy="1795347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568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" y="-3964"/>
            <a:ext cx="12191999" cy="686196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9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8"/>
          <p:cNvSpPr>
            <a:spLocks noGrp="1"/>
          </p:cNvSpPr>
          <p:nvPr>
            <p:ph type="pic" sz="quarter" idx="47"/>
          </p:nvPr>
        </p:nvSpPr>
        <p:spPr>
          <a:xfrm>
            <a:off x="3769501" y="1797577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28"/>
          <p:cNvSpPr>
            <a:spLocks noGrp="1"/>
          </p:cNvSpPr>
          <p:nvPr>
            <p:ph type="pic" sz="quarter" idx="48"/>
          </p:nvPr>
        </p:nvSpPr>
        <p:spPr>
          <a:xfrm>
            <a:off x="6166584" y="1797577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49"/>
          </p:nvPr>
        </p:nvSpPr>
        <p:spPr>
          <a:xfrm>
            <a:off x="8563667" y="1797577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372281" y="1797577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043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8"/>
          <p:cNvSpPr>
            <a:spLocks noGrp="1"/>
          </p:cNvSpPr>
          <p:nvPr>
            <p:ph type="pic" sz="quarter" idx="47"/>
          </p:nvPr>
        </p:nvSpPr>
        <p:spPr>
          <a:xfrm>
            <a:off x="4966128" y="1797577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49"/>
          </p:nvPr>
        </p:nvSpPr>
        <p:spPr>
          <a:xfrm>
            <a:off x="8337919" y="1797577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596131" y="1797577"/>
            <a:ext cx="2275440" cy="2638825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55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137675" y="0"/>
            <a:ext cx="7734184" cy="6858000"/>
          </a:xfrm>
          <a:custGeom>
            <a:avLst/>
            <a:gdLst>
              <a:gd name="connsiteX0" fmla="*/ 0 w 15464340"/>
              <a:gd name="connsiteY0" fmla="*/ 0 h 13716000"/>
              <a:gd name="connsiteX1" fmla="*/ 9650058 w 15464340"/>
              <a:gd name="connsiteY1" fmla="*/ 0 h 13716000"/>
              <a:gd name="connsiteX2" fmla="*/ 15464340 w 15464340"/>
              <a:gd name="connsiteY2" fmla="*/ 11635778 h 13716000"/>
              <a:gd name="connsiteX3" fmla="*/ 15464340 w 15464340"/>
              <a:gd name="connsiteY3" fmla="*/ 13716000 h 13716000"/>
              <a:gd name="connsiteX4" fmla="*/ 6853748 w 15464340"/>
              <a:gd name="connsiteY4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64340" h="13716000">
                <a:moveTo>
                  <a:pt x="0" y="0"/>
                </a:moveTo>
                <a:lnTo>
                  <a:pt x="9650058" y="0"/>
                </a:lnTo>
                <a:lnTo>
                  <a:pt x="15464340" y="11635778"/>
                </a:lnTo>
                <a:lnTo>
                  <a:pt x="15464340" y="13716000"/>
                </a:lnTo>
                <a:lnTo>
                  <a:pt x="6853748" y="13716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941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404190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-4909" y="3434575"/>
            <a:ext cx="4046809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-4909" y="0"/>
            <a:ext cx="4046809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116950" y="3434575"/>
            <a:ext cx="4075050" cy="3423425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04190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8116950" y="0"/>
            <a:ext cx="4075050" cy="343457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27013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985894" y="3100039"/>
            <a:ext cx="2108129" cy="2397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101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089444" y="1618180"/>
            <a:ext cx="2054821" cy="3591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251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31727" y="1341417"/>
            <a:ext cx="3169191" cy="3983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32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 about my jo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439342" y="0"/>
            <a:ext cx="7752658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1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28"/>
          <p:cNvSpPr>
            <a:spLocks noGrp="1"/>
          </p:cNvSpPr>
          <p:nvPr>
            <p:ph type="pic" sz="quarter" idx="46"/>
          </p:nvPr>
        </p:nvSpPr>
        <p:spPr>
          <a:xfrm>
            <a:off x="1450035" y="837399"/>
            <a:ext cx="1529801" cy="1774108"/>
          </a:xfrm>
          <a:custGeom>
            <a:avLst/>
            <a:gdLst>
              <a:gd name="connsiteX0" fmla="*/ 2147390 w 4294779"/>
              <a:gd name="connsiteY0" fmla="*/ 0 h 4981947"/>
              <a:gd name="connsiteX1" fmla="*/ 4294779 w 4294779"/>
              <a:gd name="connsiteY1" fmla="*/ 1073695 h 4981947"/>
              <a:gd name="connsiteX2" fmla="*/ 4294779 w 4294779"/>
              <a:gd name="connsiteY2" fmla="*/ 3908252 h 4981947"/>
              <a:gd name="connsiteX3" fmla="*/ 2147390 w 4294779"/>
              <a:gd name="connsiteY3" fmla="*/ 4981947 h 4981947"/>
              <a:gd name="connsiteX4" fmla="*/ 0 w 4294779"/>
              <a:gd name="connsiteY4" fmla="*/ 3908252 h 4981947"/>
              <a:gd name="connsiteX5" fmla="*/ 0 w 4294779"/>
              <a:gd name="connsiteY5" fmla="*/ 1073695 h 498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4779" h="4981947">
                <a:moveTo>
                  <a:pt x="2147390" y="0"/>
                </a:moveTo>
                <a:lnTo>
                  <a:pt x="4294779" y="1073695"/>
                </a:lnTo>
                <a:lnTo>
                  <a:pt x="4294779" y="3908252"/>
                </a:lnTo>
                <a:lnTo>
                  <a:pt x="2147390" y="4981947"/>
                </a:lnTo>
                <a:lnTo>
                  <a:pt x="0" y="3908252"/>
                </a:lnTo>
                <a:lnTo>
                  <a:pt x="0" y="1073695"/>
                </a:ln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67153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 of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367481" y="209858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703597" y="209858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005414" y="209858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341531" y="2098583"/>
            <a:ext cx="1467994" cy="146757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150">
                <a:latin typeface="Montserrat Hairline" charset="0"/>
                <a:ea typeface="Montserrat Hairline" charset="0"/>
                <a:cs typeface="Montserrat Hairline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4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635724" y="0"/>
            <a:ext cx="4732259" cy="6858000"/>
          </a:xfrm>
          <a:prstGeom prst="parallelogram">
            <a:avLst>
              <a:gd name="adj" fmla="val 54870"/>
            </a:avLst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1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7619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with paragra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961912" cy="685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4550883" y="6222381"/>
            <a:ext cx="3223542" cy="2676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632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9729" y="6244683"/>
            <a:ext cx="3290466" cy="3902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12196509" cy="6858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198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759200"/>
            <a:ext cx="4004331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096898" y="3759200"/>
            <a:ext cx="3994187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8183652" y="3759200"/>
            <a:ext cx="4008348" cy="309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97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22541" y="2249906"/>
            <a:ext cx="1695427" cy="3007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583919" y="2249906"/>
            <a:ext cx="1695427" cy="3007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62739" y="2249906"/>
            <a:ext cx="1695427" cy="30078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328825" y="2442117"/>
            <a:ext cx="3969384" cy="2464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21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63936" y="2056054"/>
            <a:ext cx="4998970" cy="3121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1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960173" y="1438507"/>
            <a:ext cx="3268159" cy="58097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9971787" y="6211230"/>
            <a:ext cx="1472344" cy="3122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521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402735" y="2190196"/>
            <a:ext cx="3988260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731357" y="2190196"/>
            <a:ext cx="4031978" cy="2263140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2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pPr/>
              <a:t>09/08/2019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907901" y="6200615"/>
            <a:ext cx="4404903" cy="451369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>
              <a:lnSpc>
                <a:spcPts val="1365"/>
              </a:lnSpc>
            </a:pPr>
            <a:r>
              <a:rPr lang="id-ID" sz="1100" dirty="0">
                <a:solidFill>
                  <a:schemeClr val="accent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www.companyname.com</a:t>
            </a:r>
          </a:p>
          <a:p>
            <a:pPr algn="ctr">
              <a:lnSpc>
                <a:spcPts val="1365"/>
              </a:lnSpc>
            </a:pPr>
            <a:r>
              <a:rPr lang="en-US" sz="85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© 2016 </a:t>
            </a:r>
            <a:r>
              <a:rPr lang="id-ID" sz="85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Minimal Theme</a:t>
            </a:r>
            <a:r>
              <a:rPr lang="en-US" sz="85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. All Rights Reserved. </a:t>
            </a:r>
            <a:endParaRPr lang="id-ID" sz="85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0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</p:sldLayoutIdLst>
  <p:hf hdr="0" ftr="0" dt="0"/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22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391185" y="2916580"/>
            <a:ext cx="4604528" cy="1754013"/>
            <a:chOff x="7901188" y="2677429"/>
            <a:chExt cx="4604528" cy="1754013"/>
          </a:xfrm>
        </p:grpSpPr>
        <p:sp>
          <p:nvSpPr>
            <p:cNvPr id="4" name="TextBox 3"/>
            <p:cNvSpPr txBox="1"/>
            <p:nvPr/>
          </p:nvSpPr>
          <p:spPr>
            <a:xfrm>
              <a:off x="10649851" y="3908222"/>
              <a:ext cx="1855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2">
                      <a:lumMod val="75000"/>
                    </a:schemeClr>
                  </a:solidFill>
                  <a:latin typeface="Arsenal" panose="02010504060200020004" pitchFamily="50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殷凌眉</a:t>
              </a:r>
              <a:endParaRPr lang="id-ID" sz="2800" dirty="0">
                <a:solidFill>
                  <a:schemeClr val="bg2">
                    <a:lumMod val="75000"/>
                  </a:schemeClr>
                </a:solidFill>
                <a:latin typeface="Arsenal" panose="02010504060200020004" pitchFamily="50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0800000">
              <a:off x="7901188" y="2677429"/>
              <a:ext cx="7083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5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7234257" y="2963326"/>
            <a:ext cx="0" cy="75474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234257" y="2836114"/>
            <a:ext cx="41338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CUB-200</a:t>
            </a: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  <a:cs typeface="Open Sans Light" panose="020B0306030504020204" pitchFamily="34" charset="0"/>
              </a:rPr>
              <a:t>图像分类</a:t>
            </a:r>
            <a:endParaRPr lang="id-ID" sz="4000" dirty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383277" y="3656458"/>
            <a:ext cx="4824000" cy="46800"/>
            <a:chOff x="7397791" y="3750948"/>
            <a:chExt cx="1260000" cy="59682"/>
          </a:xfrm>
        </p:grpSpPr>
        <p:sp>
          <p:nvSpPr>
            <p:cNvPr id="24" name="Rectangle 23"/>
            <p:cNvSpPr/>
            <p:nvPr/>
          </p:nvSpPr>
          <p:spPr>
            <a:xfrm>
              <a:off x="7397791" y="3750948"/>
              <a:ext cx="540000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117791" y="3750948"/>
              <a:ext cx="540000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937791" y="3752572"/>
              <a:ext cx="180000" cy="580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8"/>
            <a:ext cx="5759116" cy="6846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/>
          <p:cNvSpPr txBox="1"/>
          <p:nvPr/>
        </p:nvSpPr>
        <p:spPr>
          <a:xfrm>
            <a:off x="3640383" y="7566"/>
            <a:ext cx="521851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Haar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22" name="Rectangle 21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0259DF-5EFD-4512-950B-57BCC9D60AE1}"/>
              </a:ext>
            </a:extLst>
          </p:cNvPr>
          <p:cNvSpPr/>
          <p:nvPr/>
        </p:nvSpPr>
        <p:spPr>
          <a:xfrm>
            <a:off x="1248507" y="1158526"/>
            <a:ext cx="8995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滤波器（尺寸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池化上采样（步长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0343B17-5BC5-4953-B2E4-C8049F5EC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07" y="1713297"/>
            <a:ext cx="3748454" cy="25891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6690F7-7A48-4BF6-805D-44890051A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57" y="1713297"/>
            <a:ext cx="3919103" cy="25891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48507" y="4684378"/>
            <a:ext cx="91179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比较：积分图法用于实时检测，速度快；卷积算法简洁直观，方便最大池化采样</a:t>
            </a:r>
            <a:r>
              <a:rPr lang="zh-CN" altLang="zh-CN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由于本任务不追求快速，且希望为后续选取有效特征做准备。最终决定采用卷积法实现。</a:t>
            </a:r>
            <a:endParaRPr lang="en-US" altLang="zh-CN" kern="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66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369765001"/>
              </p:ext>
            </p:extLst>
          </p:nvPr>
        </p:nvGraphicFramePr>
        <p:xfrm>
          <a:off x="595838" y="902812"/>
          <a:ext cx="4027287" cy="3148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47" name="Rectangle 46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49" name="Content Placeholder 2"/>
          <p:cNvSpPr txBox="1"/>
          <p:nvPr/>
        </p:nvSpPr>
        <p:spPr>
          <a:xfrm>
            <a:off x="4805770" y="1224087"/>
            <a:ext cx="6426912" cy="23950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特征张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量变向量：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）在特征图上随机选取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个点加和（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n=16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）将特征张量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reshape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*16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，再通过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降维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再随机选点（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意义不大且耗时）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）生成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random.rand16*16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矩阵与特征张量点乘加和（由于代码实现方便选取）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90160" y="256481"/>
            <a:ext cx="18630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chemeClr val="bg2">
                    <a:lumMod val="50000"/>
                  </a:schemeClr>
                </a:solidFill>
              </a:rPr>
              <a:t>Classifier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3623" y="4299064"/>
            <a:ext cx="10626289" cy="199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阈值和分类类型选取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负样本的特征向量均值作为阈值，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阈值分别计算错误率，将较低的错误率作为弱分类器的错误率、比较方式作为分类类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根据错误率计算自身的权重，更新下一个分类器的样本权重矩阵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Sub>
          <a:bldChart bld="category"/>
        </p:bldSub>
      </p:bldGraphic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22" name="Rectangle 21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8" name="图片 17" descr="https://img-my.csdn.net/uploads/201204/26/1335428125_173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15" y="1424539"/>
            <a:ext cx="5274310" cy="4494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5826325" y="2087719"/>
            <a:ext cx="5759811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Normal: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Adaboost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原理图所示，增大分错样本的权重，将样本权重与检测矩阵（分错为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，分对为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）点积的值作为该分类器的错误率，进而影响它在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Adaboost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里的权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Fast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矩阵的模式，上一个弱分类器分对的样本权重直接为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，下一个分类器只学习分错误的样本，训练速度很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但效果也相对更差。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Content Placeholder 7"/>
          <p:cNvSpPr txBox="1"/>
          <p:nvPr/>
        </p:nvSpPr>
        <p:spPr>
          <a:xfrm>
            <a:off x="3640383" y="7566"/>
            <a:ext cx="521851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AdaBoost</a:t>
            </a:r>
          </a:p>
        </p:txBody>
      </p:sp>
      <p:sp>
        <p:nvSpPr>
          <p:cNvPr id="3" name="矩形 2"/>
          <p:cNvSpPr/>
          <p:nvPr/>
        </p:nvSpPr>
        <p:spPr>
          <a:xfrm>
            <a:off x="5810894" y="1176443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初始化权重矩阵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生成弱分类器，弱分类器属性已包括自身权重和分类结果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计算新的权值分布传入下一个弱分类器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组合弱分类器得到最终结果并计算错误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97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/>
          <p:cNvSpPr txBox="1"/>
          <p:nvPr/>
        </p:nvSpPr>
        <p:spPr>
          <a:xfrm>
            <a:off x="3640383" y="7566"/>
            <a:ext cx="521851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AdaBoost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22" name="Rectangle 21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7" name="图片 16" descr="C:\Users\殷凌眉\AppData\Local\Temp\1565278299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8" y="4177364"/>
            <a:ext cx="5768320" cy="1996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E284CF6-B983-4508-9A3F-B4EE67D48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48" y="1331658"/>
            <a:ext cx="5768320" cy="263152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636768" y="4385349"/>
            <a:ext cx="4802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为加快下训练速度，将所有样本集的特征张量和标签保存到参数文档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88707" y="2206877"/>
            <a:ext cx="489816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函数用于预测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图片，调用弱分类器对象的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classify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/>
          <p:cNvSpPr txBox="1"/>
          <p:nvPr/>
        </p:nvSpPr>
        <p:spPr>
          <a:xfrm>
            <a:off x="3640383" y="7566"/>
            <a:ext cx="521851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</a:rPr>
              <a:t>etector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22" name="Rectangle 21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78" y="2268719"/>
            <a:ext cx="6249312" cy="377160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F7EDD30-CC9B-4C75-ACB0-0DC8BF8C2FFA}"/>
              </a:ext>
            </a:extLst>
          </p:cNvPr>
          <p:cNvSpPr/>
          <p:nvPr/>
        </p:nvSpPr>
        <p:spPr>
          <a:xfrm>
            <a:off x="960379" y="1148562"/>
            <a:ext cx="1003879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实现端到端的图片分类功能，输入一张图片，自动经过读取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Adaboost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模型、图像预处理、将特征张量送入不同的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Adaboost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进行预测、所有结果经过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softmax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输出概率最大的类索引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/>
          <p:cNvSpPr txBox="1"/>
          <p:nvPr/>
        </p:nvSpPr>
        <p:spPr>
          <a:xfrm>
            <a:off x="2099404" y="201951"/>
            <a:ext cx="8354727" cy="7386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习与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</a:t>
            </a:r>
            <a:endParaRPr 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22" name="Rectangle 21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矩形 1"/>
          <p:cNvSpPr/>
          <p:nvPr/>
        </p:nvSpPr>
        <p:spPr>
          <a:xfrm>
            <a:off x="771116" y="1025851"/>
            <a:ext cx="63997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深度学习要求数据量大，像这种小数据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泛化性差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canny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的梯度计算、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gabor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haar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均采用了卷积的方法提取特征，另外，我还借鉴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深度学习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一些操作，如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canny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NMS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、软性八联通类似激活函数的作用，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haar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的最大池化等。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以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往的机器学习都需要专家来设计特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深度学习自己学习特征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，正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确率相对更高。本任务分类之前的操作几乎全部是线性变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而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深度学习有很多非线性变换，其拟合特征的能力更强。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</a:t>
            </a:r>
            <a:r>
              <a:rPr lang="zh-CN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一开始弱分类器我采用的是线性分类的方法，它和全连接层相比少了激活函数，但由于随机梯度下降法违反题目要求放弃；后尝试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SVM</a:t>
            </a:r>
            <a:r>
              <a:rPr lang="zh-CN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的简易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SMO</a:t>
            </a:r>
            <a:r>
              <a:rPr lang="zh-CN" altLang="zh-CN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算法，其清晰的数学推理和深度黑箱学习大不相同。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45" r="60092"/>
          <a:stretch/>
        </p:blipFill>
        <p:spPr>
          <a:xfrm>
            <a:off x="7421078" y="2394662"/>
            <a:ext cx="4206240" cy="27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3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 txBox="1">
            <a:spLocks/>
          </p:cNvSpPr>
          <p:nvPr/>
        </p:nvSpPr>
        <p:spPr>
          <a:xfrm>
            <a:off x="7045171" y="3426924"/>
            <a:ext cx="2579919" cy="1110082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3818">
              <a:lnSpc>
                <a:spcPts val="1325"/>
              </a:lnSpc>
            </a:pPr>
            <a:r>
              <a:rPr lang="en-US" sz="850" dirty="0">
                <a:solidFill>
                  <a:srgbClr val="FFFFFF"/>
                </a:solidFill>
                <a:latin typeface="Segoe UI" panose="020B0502040204020203" pitchFamily="34" charset="0"/>
                <a:ea typeface="Source Sans Pro" charset="0"/>
                <a:cs typeface="Source Sans Pro" charset="0"/>
                <a:sym typeface="Segoe UI" panose="020B0502040204020203" pitchFamily="34" charset="0"/>
              </a:rPr>
              <a:t>Investment generally results in acquiring an asset, also called an investment. If the asset is available at a price worth investing, it is normally expected either to generate income, or to appreciate in value, so that it can be sold at a higher price invest Investment generally results.</a:t>
            </a:r>
          </a:p>
        </p:txBody>
      </p:sp>
      <p:pic>
        <p:nvPicPr>
          <p:cNvPr id="4" name="图片占位符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2" r="9752"/>
          <a:stretch>
            <a:fillRect/>
          </a:stretch>
        </p:blipFill>
        <p:spPr>
          <a:xfrm>
            <a:off x="4899259" y="30813"/>
            <a:ext cx="7292741" cy="6858000"/>
          </a:xfrm>
        </p:spPr>
      </p:pic>
      <p:sp>
        <p:nvSpPr>
          <p:cNvPr id="12" name="Rectangle 11"/>
          <p:cNvSpPr/>
          <p:nvPr/>
        </p:nvSpPr>
        <p:spPr>
          <a:xfrm>
            <a:off x="6872919" y="1144229"/>
            <a:ext cx="3087804" cy="35237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 dirty="0">
              <a:solidFill>
                <a:srgbClr val="FFFFFF"/>
              </a:solidFill>
              <a:latin typeface="Segoe UI" panose="020B0502040204020203" pitchFamily="34" charset="0"/>
              <a:ea typeface="Microsoft YaHei"/>
              <a:sym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27163" y="4668014"/>
            <a:ext cx="3414268" cy="54117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914217">
              <a:lnSpc>
                <a:spcPts val="3530"/>
              </a:lnSpc>
            </a:pPr>
            <a:r>
              <a:rPr lang="en-US" sz="3000" b="1" spc="100" dirty="0">
                <a:solidFill>
                  <a:srgbClr val="FFD816"/>
                </a:solidFill>
                <a:latin typeface="Segoe UI" panose="020B0502040204020203" pitchFamily="34" charset="0"/>
                <a:ea typeface="Montserrat" charset="0"/>
                <a:cs typeface="Montserrat" charset="0"/>
                <a:sym typeface="Segoe UI" panose="020B0502040204020203" pitchFamily="34" charset="0"/>
              </a:rPr>
              <a:t>Laysan Albatross</a:t>
            </a:r>
            <a:endParaRPr lang="en-US" sz="3000" b="1" spc="100" dirty="0">
              <a:solidFill>
                <a:srgbClr val="FFFFFF"/>
              </a:solidFill>
              <a:latin typeface="Segoe UI" panose="020B0502040204020203" pitchFamily="34" charset="0"/>
              <a:ea typeface="Montserrat" charset="0"/>
              <a:cs typeface="Montserrat" charset="0"/>
              <a:sym typeface="Segoe UI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651829"/>
            <a:ext cx="5474224" cy="191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altLang="zh-CN" sz="4000" b="1" spc="100" dirty="0">
                <a:solidFill>
                  <a:srgbClr val="FFD816"/>
                </a:solidFill>
                <a:latin typeface="Segoe UI" panose="020B0502040204020203" pitchFamily="34" charset="0"/>
                <a:ea typeface="Montserrat" charset="0"/>
                <a:cs typeface="Montserrat" charset="0"/>
                <a:sym typeface="Segoe UI" panose="020B0502040204020203" pitchFamily="34" charset="0"/>
              </a:rPr>
              <a:t>Thank you</a:t>
            </a:r>
            <a:r>
              <a:rPr lang="zh-CN" altLang="en-US" sz="4000" b="1" spc="100" dirty="0" smtClean="0">
                <a:solidFill>
                  <a:srgbClr val="FFD816"/>
                </a:solidFill>
                <a:latin typeface="Segoe UI" panose="020B0502040204020203" pitchFamily="34" charset="0"/>
                <a:ea typeface="Montserrat" charset="0"/>
                <a:cs typeface="Montserrat" charset="0"/>
                <a:sym typeface="Segoe UI" panose="020B0502040204020203" pitchFamily="34" charset="0"/>
              </a:rPr>
              <a:t>！</a:t>
            </a:r>
            <a:endParaRPr lang="en-US" altLang="zh-CN" sz="4000" b="1" spc="100" dirty="0" smtClean="0">
              <a:solidFill>
                <a:srgbClr val="FFD816"/>
              </a:solidFill>
              <a:latin typeface="Segoe UI" panose="020B0502040204020203" pitchFamily="34" charset="0"/>
              <a:ea typeface="Montserrat" charset="0"/>
              <a:cs typeface="Montserrat" charset="0"/>
              <a:sym typeface="Segoe UI" panose="020B0502040204020203" pitchFamily="34" charset="0"/>
            </a:endParaRPr>
          </a:p>
          <a:p>
            <a:pPr algn="ctr">
              <a:lnSpc>
                <a:spcPts val="7060"/>
              </a:lnSpc>
            </a:pPr>
            <a:r>
              <a:rPr lang="en-US" altLang="zh-CN" sz="4000" b="1" spc="100" dirty="0">
                <a:solidFill>
                  <a:srgbClr val="FFD816"/>
                </a:solidFill>
                <a:latin typeface="Segoe UI" panose="020B0502040204020203" pitchFamily="34" charset="0"/>
                <a:ea typeface="Montserrat" charset="0"/>
                <a:cs typeface="Montserrat" charset="0"/>
                <a:sym typeface="Segoe UI" panose="020B0502040204020203" pitchFamily="34" charset="0"/>
              </a:rPr>
              <a:t>Q&amp;A</a:t>
            </a:r>
            <a:endParaRPr lang="en-US" altLang="zh-CN" sz="4000" b="1" spc="100" dirty="0">
              <a:solidFill>
                <a:srgbClr val="FFD816"/>
              </a:solidFill>
              <a:latin typeface="Segoe UI" panose="020B0502040204020203" pitchFamily="34" charset="0"/>
              <a:ea typeface="Montserrat" charset="0"/>
              <a:cs typeface="Montserrat" charset="0"/>
              <a:sym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2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H="1">
            <a:off x="798287" y="3338286"/>
            <a:ext cx="719654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6780938" y="3268657"/>
            <a:ext cx="154800" cy="154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4818814" y="3263757"/>
            <a:ext cx="154800" cy="154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238028" y="3259857"/>
            <a:ext cx="154800" cy="154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407959" y="3258833"/>
            <a:ext cx="154800" cy="1548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Content Placeholder 7"/>
          <p:cNvSpPr txBox="1"/>
          <p:nvPr/>
        </p:nvSpPr>
        <p:spPr>
          <a:xfrm>
            <a:off x="449003" y="3815346"/>
            <a:ext cx="2072712" cy="49423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读取数据集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Content Placeholder 7"/>
          <p:cNvSpPr txBox="1"/>
          <p:nvPr/>
        </p:nvSpPr>
        <p:spPr>
          <a:xfrm>
            <a:off x="2226045" y="3810512"/>
            <a:ext cx="2072712" cy="481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预处理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Content Placeholder 7"/>
          <p:cNvSpPr txBox="1"/>
          <p:nvPr/>
        </p:nvSpPr>
        <p:spPr>
          <a:xfrm>
            <a:off x="3872845" y="3821838"/>
            <a:ext cx="2072712" cy="4818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zh-CN" sz="20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分类器模型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55120" y="3906485"/>
            <a:ext cx="24929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黑体" panose="02010609060101010101" pitchFamily="49" charset="-122"/>
              </a:rPr>
              <a:t>Torch-convolution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/>
            <a:r>
              <a:rPr lang="zh-CN" altLang="zh-CN" sz="2000" dirty="0">
                <a:solidFill>
                  <a:schemeClr val="bg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与机器学习算法对比</a:t>
            </a:r>
            <a:endParaRPr lang="id-ID" sz="2000" dirty="0">
              <a:solidFill>
                <a:schemeClr val="bg2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Content Placeholder 7"/>
          <p:cNvSpPr txBox="1"/>
          <p:nvPr/>
        </p:nvSpPr>
        <p:spPr>
          <a:xfrm>
            <a:off x="3640383" y="7566"/>
            <a:ext cx="521851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总体框架</a:t>
            </a:r>
          </a:p>
        </p:txBody>
      </p:sp>
      <p:grpSp>
        <p:nvGrpSpPr>
          <p:cNvPr id="27" name="Group 20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28" name="Rectangle 21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Rectangle 22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09" y="902812"/>
            <a:ext cx="2479729" cy="5277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/>
          <p:cNvSpPr txBox="1"/>
          <p:nvPr/>
        </p:nvSpPr>
        <p:spPr>
          <a:xfrm>
            <a:off x="3640383" y="7566"/>
            <a:ext cx="521851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代码规范</a:t>
            </a:r>
            <a:endParaRPr lang="en-US" sz="3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22" name="Rectangle 21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7" name="图片 16"/>
          <p:cNvPicPr/>
          <p:nvPr/>
        </p:nvPicPr>
        <p:blipFill rotWithShape="1">
          <a:blip r:embed="rId2"/>
          <a:srcRect t="5049"/>
          <a:stretch/>
        </p:blipFill>
        <p:spPr>
          <a:xfrm>
            <a:off x="2015904" y="1927262"/>
            <a:ext cx="8167625" cy="42562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3631" y="1230371"/>
            <a:ext cx="6625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Gabor</a:t>
            </a:r>
            <a:r>
              <a:rPr lang="zh-CN" altLang="zh-CN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滤波这一步骤为例，在写算法代码前先写好代码结构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7"/>
          <p:cNvSpPr txBox="1"/>
          <p:nvPr/>
        </p:nvSpPr>
        <p:spPr>
          <a:xfrm>
            <a:off x="3640383" y="7566"/>
            <a:ext cx="521851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</a:rPr>
              <a:t>Dataset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22" name="Rectangle 21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矩形 1"/>
          <p:cNvSpPr/>
          <p:nvPr/>
        </p:nvSpPr>
        <p:spPr>
          <a:xfrm>
            <a:off x="776438" y="897962"/>
            <a:ext cx="9009400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SingleClass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根据路径读取图片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保存每类高斯滤波后的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hsv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grey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</a:p>
        </p:txBody>
      </p:sp>
      <p:sp>
        <p:nvSpPr>
          <p:cNvPr id="3" name="矩形 2"/>
          <p:cNvSpPr/>
          <p:nvPr/>
        </p:nvSpPr>
        <p:spPr>
          <a:xfrm>
            <a:off x="757041" y="1738408"/>
            <a:ext cx="10319454" cy="1936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初始化：生成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id-ID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SingleClass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的特征张量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读取全部数据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归一化处理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-&gt;canny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gabor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hsv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拼接成特征图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-&gt;harr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生成特征张量</a:t>
            </a:r>
            <a:r>
              <a:rPr lang="id-ID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生成采样集：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个鸟类集互为正负样本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负样本从其余类中抽取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保存正负样本的特征向量和标签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打乱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D040E9-DAB2-4381-82FC-5D6B200C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8" y="3727567"/>
            <a:ext cx="7607691" cy="24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1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7"/>
          <p:cNvSpPr txBox="1"/>
          <p:nvPr/>
        </p:nvSpPr>
        <p:spPr>
          <a:xfrm>
            <a:off x="3640383" y="7566"/>
            <a:ext cx="5218511" cy="18651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bg2">
                    <a:lumMod val="50000"/>
                  </a:schemeClr>
                </a:solidFill>
              </a:rPr>
              <a:t>Canny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45" name="Rectangle 44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0" name="Title 13"/>
          <p:cNvSpPr txBox="1"/>
          <p:nvPr/>
        </p:nvSpPr>
        <p:spPr>
          <a:xfrm>
            <a:off x="925163" y="2052772"/>
            <a:ext cx="1702357" cy="104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51" name="Title 13"/>
          <p:cNvSpPr txBox="1"/>
          <p:nvPr/>
        </p:nvSpPr>
        <p:spPr>
          <a:xfrm>
            <a:off x="3640383" y="5136500"/>
            <a:ext cx="1702357" cy="104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53" name="Title 13"/>
          <p:cNvSpPr txBox="1"/>
          <p:nvPr/>
        </p:nvSpPr>
        <p:spPr>
          <a:xfrm>
            <a:off x="834161" y="895954"/>
            <a:ext cx="10739258" cy="5313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endParaRPr lang="en-US" altLang="zh-CN" dirty="0"/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  <p:grpSp>
        <p:nvGrpSpPr>
          <p:cNvPr id="41" name="组合 40"/>
          <p:cNvGrpSpPr/>
          <p:nvPr/>
        </p:nvGrpSpPr>
        <p:grpSpPr>
          <a:xfrm>
            <a:off x="6131294" y="1382806"/>
            <a:ext cx="5633838" cy="3391325"/>
            <a:chOff x="0" y="0"/>
            <a:chExt cx="4461558" cy="2603500"/>
          </a:xfrm>
        </p:grpSpPr>
        <p:pic>
          <p:nvPicPr>
            <p:cNvPr id="42" name="图片 41" descr="C:\Users\殷凌眉\AppData\Local\Temp\WeChat Files\2c1af74f145eac481fe9b8657efddca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71725" cy="260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2258" y="167833"/>
              <a:ext cx="2019300" cy="2320290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549314" y="1014381"/>
            <a:ext cx="5581980" cy="684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Step1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：高斯滤波</a:t>
            </a:r>
            <a:endParaRPr lang="zh-CN" altLang="zh-CN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zh-CN" altLang="zh-CN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Step2</a:t>
            </a: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：梯度计算</a:t>
            </a:r>
            <a:endParaRPr lang="zh-CN" altLang="zh-CN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左图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是普通的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 '(x) = f(x + 1) - f(x)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求取梯度，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右图是使用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sobel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算子后的图片效果。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可见有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sobel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算子一定的降噪功能。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sz="105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：非极大值抑制（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NMS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一开始设定局部梯度最大规则：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）比周围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个点的梯度要大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）沿着梯度方向最大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做完实验发现条件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损失边缘过多，故只采用条件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altLang="zh-CN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zh-CN" altLang="zh-CN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" name="图片 47"/>
          <p:cNvPicPr/>
          <p:nvPr/>
        </p:nvPicPr>
        <p:blipFill>
          <a:blip r:embed="rId4"/>
          <a:stretch>
            <a:fillRect/>
          </a:stretch>
        </p:blipFill>
        <p:spPr>
          <a:xfrm>
            <a:off x="590534" y="1540415"/>
            <a:ext cx="4369195" cy="7793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C:\Users\殷凌眉\AppData\Local\Temp\WeChat Files\6145ec9c68b804b990d62f57cfb8c7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61" y="330618"/>
            <a:ext cx="2632295" cy="25769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666619" y="453108"/>
            <a:ext cx="69998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插值法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求取梯度方向最大值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gx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gy</a:t>
            </a:r>
            <a:r>
              <a:rPr lang="zh-CN" altLang="en-US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的方向、大小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分成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种情况插值法求取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dtemp1</a:t>
            </a:r>
            <a:r>
              <a:rPr lang="zh-CN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dtemp2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左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且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的情况，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蓝线代表梯度方向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dTmp1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weight*g1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(1-weight)*g2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dTmp2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weight*g3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(1-weight)*g4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weight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abs(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gx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)/abs(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gy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若梯度值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dtemp1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dtemp2,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则保留，否则置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619" y="3542097"/>
            <a:ext cx="6487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Step4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软性八联通算法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1.5*grad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超过高阈值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连通     原算法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1.2*grad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超过高阈值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不连通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1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1.0*grad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超过低阈值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联通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	  1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         超过低阈值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不连通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         未超过阈值                        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579" y="3383686"/>
            <a:ext cx="2611354" cy="2625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1" y="3383686"/>
            <a:ext cx="2547635" cy="26251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1"/>
          <a:stretch/>
        </p:blipFill>
        <p:spPr>
          <a:xfrm>
            <a:off x="-496209" y="4164851"/>
            <a:ext cx="7988413" cy="1860564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2" y="1485450"/>
            <a:ext cx="5840112" cy="2137644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6811872" y="1474477"/>
            <a:ext cx="4606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2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维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Gabor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滤波器是一个正弦平面波和高斯核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函数的乘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积。</a:t>
            </a:r>
            <a:r>
              <a:rPr lang="zh-CN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通</a:t>
            </a:r>
            <a:r>
              <a:rPr lang="zh-CN" altLang="zh-CN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过设置函数参数，可以在频域的不同尺度、不同方向上提取相关特征</a:t>
            </a:r>
            <a:r>
              <a:rPr lang="zh-CN" altLang="zh-CN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   正</a:t>
            </a: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弦平面波将图像的灰度分布函数变换为图像的频率分布函数，为了提取局部信息，又引入了时间局部化的高斯核函</a:t>
            </a:r>
            <a:r>
              <a:rPr lang="zh-CN" altLang="en-US" sz="20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数。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10940" y="4164851"/>
            <a:ext cx="4408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kern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000" b="1" kern="0" dirty="0" smtClean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</a:t>
            </a:r>
            <a:r>
              <a:rPr lang="zh-CN" altLang="zh-CN" sz="2000" b="1" kern="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过设置函数参数，可以在频域的不同尺度、不同方向上提取相关特征。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640383" y="7566"/>
            <a:ext cx="5218511" cy="847011"/>
            <a:chOff x="3640383" y="7566"/>
            <a:chExt cx="5218511" cy="847011"/>
          </a:xfrm>
        </p:grpSpPr>
        <p:grpSp>
          <p:nvGrpSpPr>
            <p:cNvPr id="13" name="Group 5"/>
            <p:cNvGrpSpPr/>
            <p:nvPr/>
          </p:nvGrpSpPr>
          <p:grpSpPr>
            <a:xfrm>
              <a:off x="5557011" y="770855"/>
              <a:ext cx="1440000" cy="83722"/>
              <a:chOff x="4616262" y="2307771"/>
              <a:chExt cx="2349876" cy="58058"/>
            </a:xfrm>
          </p:grpSpPr>
          <p:sp>
            <p:nvSpPr>
              <p:cNvPr id="19" name="Rectangle 3"/>
              <p:cNvSpPr/>
              <p:nvPr/>
            </p:nvSpPr>
            <p:spPr>
              <a:xfrm>
                <a:off x="4616262" y="2307771"/>
                <a:ext cx="1174938" cy="5805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" name="Rectangle 4"/>
              <p:cNvSpPr/>
              <p:nvPr/>
            </p:nvSpPr>
            <p:spPr>
              <a:xfrm>
                <a:off x="5791200" y="2307771"/>
                <a:ext cx="1174938" cy="580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8" name="Content Placeholder 7"/>
            <p:cNvSpPr txBox="1"/>
            <p:nvPr/>
          </p:nvSpPr>
          <p:spPr>
            <a:xfrm>
              <a:off x="3640383" y="7566"/>
              <a:ext cx="5218511" cy="837473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sz="3600" dirty="0">
                  <a:solidFill>
                    <a:schemeClr val="bg2">
                      <a:lumMod val="50000"/>
                    </a:schemeClr>
                  </a:solidFill>
                </a:rPr>
                <a:t>Gabor</a:t>
              </a:r>
              <a:endParaRPr lang="en-US" sz="3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59" y="3429000"/>
            <a:ext cx="5145372" cy="2211403"/>
          </a:xfrm>
          <a:prstGeom prst="rect">
            <a:avLst/>
          </a:prstGeom>
        </p:spPr>
      </p:pic>
      <p:pic>
        <p:nvPicPr>
          <p:cNvPr id="20" name="图片 19"/>
          <p:cNvPicPr/>
          <p:nvPr/>
        </p:nvPicPr>
        <p:blipFill>
          <a:blip r:embed="rId3"/>
          <a:stretch>
            <a:fillRect/>
          </a:stretch>
        </p:blipFill>
        <p:spPr>
          <a:xfrm>
            <a:off x="6637011" y="1100249"/>
            <a:ext cx="4649002" cy="4540154"/>
          </a:xfrm>
          <a:prstGeom prst="rect">
            <a:avLst/>
          </a:prstGeom>
        </p:spPr>
      </p:pic>
      <p:sp>
        <p:nvSpPr>
          <p:cNvPr id="22" name="Title 1"/>
          <p:cNvSpPr txBox="1"/>
          <p:nvPr/>
        </p:nvSpPr>
        <p:spPr>
          <a:xfrm>
            <a:off x="4831364" y="866813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1200" dirty="0">
              <a:solidFill>
                <a:schemeClr val="bg2">
                  <a:lumMod val="7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pic>
        <p:nvPicPr>
          <p:cNvPr id="23" name="图片 22"/>
          <p:cNvPicPr/>
          <p:nvPr/>
        </p:nvPicPr>
        <p:blipFill>
          <a:blip r:embed="rId4"/>
          <a:stretch>
            <a:fillRect/>
          </a:stretch>
        </p:blipFill>
        <p:spPr>
          <a:xfrm>
            <a:off x="1268010" y="1100249"/>
            <a:ext cx="5018471" cy="2171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bg1">
                <a:lumMod val="95000"/>
              </a:schemeClr>
            </a:gs>
            <a:gs pos="83000">
              <a:schemeClr val="bg1">
                <a:lumMod val="9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7"/>
          <p:cNvSpPr txBox="1"/>
          <p:nvPr/>
        </p:nvSpPr>
        <p:spPr>
          <a:xfrm>
            <a:off x="3640383" y="7566"/>
            <a:ext cx="5218511" cy="83747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Haar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56768" y="844754"/>
            <a:ext cx="1440000" cy="58058"/>
            <a:chOff x="4616262" y="2307771"/>
            <a:chExt cx="2349876" cy="58058"/>
          </a:xfrm>
        </p:grpSpPr>
        <p:sp>
          <p:nvSpPr>
            <p:cNvPr id="33" name="Rectangle 32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E3763919-55B9-485B-B562-89AD2F880CDC}"/>
              </a:ext>
            </a:extLst>
          </p:cNvPr>
          <p:cNvSpPr/>
          <p:nvPr/>
        </p:nvSpPr>
        <p:spPr>
          <a:xfrm>
            <a:off x="1099038" y="1082062"/>
            <a:ext cx="96891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Haar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特征分为边缘特征、中心特征和对角线特征。特征模板内有白色和黑色两种矩形，定义该模板的特征值为白色矩形像素和减去黑色矩形像素和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该特征值反映了图像的灰度变化情况。例如：眼睛要比脸颊颜色要深，鼻梁两侧比鼻梁颜色要深。</a:t>
            </a:r>
          </a:p>
        </p:txBody>
      </p:sp>
      <p:pic>
        <p:nvPicPr>
          <p:cNvPr id="20" name="图片 19" descr="https://img-blog.csdn.net/20180414213607279?watermark/2/text/aHR0cHM6Ly9ibG9nLmNzZG4ubmV0L2NoYWlwcDA2MDc=/font/5a6L5L2T/fontsize/400/fill/I0JBQkFCMA==/dissolve/70">
            <a:extLst>
              <a:ext uri="{FF2B5EF4-FFF2-40B4-BE49-F238E27FC236}">
                <a16:creationId xmlns:a16="http://schemas.microsoft.com/office/drawing/2014/main" id="{5A295A95-A247-41D8-A27F-6AAF24A3B5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08" y="2043144"/>
            <a:ext cx="4502785" cy="12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6611C9F-186D-492D-AF6D-992A81ED5493}"/>
              </a:ext>
            </a:extLst>
          </p:cNvPr>
          <p:cNvSpPr/>
          <p:nvPr/>
        </p:nvSpPr>
        <p:spPr>
          <a:xfrm>
            <a:off x="1099038" y="3444527"/>
            <a:ext cx="9988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积分图法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计算每个点包围的像素和生成积分数组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-&gt;harr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矩形滑动，特征值调用积分数组做加减法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不同位置不同模板遍历后生成长长的特征向量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872D3DC-A81C-44FD-8A7B-D2226866D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38" y="4236211"/>
            <a:ext cx="3419475" cy="204149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F08942A-97B8-4B36-8473-D0799E2C2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315" y="4236211"/>
            <a:ext cx="5887605" cy="1962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Phlox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D816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fyngwmq4">
      <a:majorFont>
        <a:latin typeface="Segoe UI"/>
        <a:ea typeface="Microsoft YaHei"/>
        <a:cs typeface=""/>
      </a:majorFont>
      <a:minorFont>
        <a:latin typeface="Segoe U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1714</TotalTime>
  <Words>1696</Words>
  <Application>Microsoft Office PowerPoint</Application>
  <PresentationFormat>宽屏</PresentationFormat>
  <Paragraphs>93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6" baseType="lpstr">
      <vt:lpstr>Arsenal</vt:lpstr>
      <vt:lpstr>Montserrat</vt:lpstr>
      <vt:lpstr>Montserrat Hairline</vt:lpstr>
      <vt:lpstr>Montserrat Light</vt:lpstr>
      <vt:lpstr>Open Sans Light</vt:lpstr>
      <vt:lpstr>Roboto</vt:lpstr>
      <vt:lpstr>仿宋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Segoe UI</vt:lpstr>
      <vt:lpstr>Source Sans Pro</vt:lpstr>
      <vt:lpstr>Source Sans Pro Light</vt:lpstr>
      <vt:lpstr>Times New Roman</vt:lpstr>
      <vt:lpstr>Office Theme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Dedi Juniadi</dc:creator>
  <cp:lastModifiedBy>Yin LingMei</cp:lastModifiedBy>
  <cp:revision>734</cp:revision>
  <dcterms:created xsi:type="dcterms:W3CDTF">2014-11-02T23:56:00Z</dcterms:created>
  <dcterms:modified xsi:type="dcterms:W3CDTF">2019-08-09T08:33:00Z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