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97" r:id="rId2"/>
    <p:sldId id="956" r:id="rId3"/>
    <p:sldId id="957" r:id="rId4"/>
    <p:sldId id="958" r:id="rId5"/>
    <p:sldId id="959" r:id="rId6"/>
    <p:sldId id="960" r:id="rId7"/>
    <p:sldId id="900" r:id="rId8"/>
    <p:sldId id="962" r:id="rId9"/>
    <p:sldId id="963" r:id="rId10"/>
    <p:sldId id="955" r:id="rId11"/>
    <p:sldId id="961" r:id="rId12"/>
    <p:sldId id="964" r:id="rId13"/>
    <p:sldId id="965" r:id="rId14"/>
    <p:sldId id="966" r:id="rId15"/>
    <p:sldId id="967" r:id="rId16"/>
    <p:sldId id="968" r:id="rId17"/>
    <p:sldId id="970" r:id="rId18"/>
    <p:sldId id="969" r:id="rId19"/>
    <p:sldId id="971" r:id="rId20"/>
    <p:sldId id="973" r:id="rId21"/>
    <p:sldId id="974" r:id="rId22"/>
    <p:sldId id="972" r:id="rId23"/>
    <p:sldId id="976" r:id="rId24"/>
    <p:sldId id="979" r:id="rId25"/>
    <p:sldId id="978" r:id="rId26"/>
    <p:sldId id="975" r:id="rId27"/>
    <p:sldId id="980" r:id="rId28"/>
    <p:sldId id="977" r:id="rId29"/>
    <p:sldId id="982" r:id="rId30"/>
    <p:sldId id="981" r:id="rId31"/>
    <p:sldId id="983" r:id="rId32"/>
    <p:sldId id="984" r:id="rId33"/>
    <p:sldId id="985" r:id="rId34"/>
    <p:sldId id="986" r:id="rId35"/>
    <p:sldId id="987" r:id="rId36"/>
    <p:sldId id="988" r:id="rId37"/>
    <p:sldId id="989" r:id="rId38"/>
    <p:sldId id="995" r:id="rId39"/>
    <p:sldId id="996" r:id="rId40"/>
    <p:sldId id="994" r:id="rId41"/>
    <p:sldId id="990" r:id="rId42"/>
    <p:sldId id="991" r:id="rId43"/>
    <p:sldId id="902" r:id="rId44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8" autoAdjust="0"/>
  </p:normalViewPr>
  <p:slideViewPr>
    <p:cSldViewPr snapToObjects="1">
      <p:cViewPr varScale="1">
        <p:scale>
          <a:sx n="63" d="100"/>
          <a:sy n="63" d="100"/>
        </p:scale>
        <p:origin x="-996" y="-10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19-48DF-80CB-FA3F42859538}"/>
              </c:ext>
            </c:extLst>
          </c:dPt>
          <c:dPt>
            <c:idx val="1"/>
            <c:bubble3D val="0"/>
            <c:spPr>
              <a:solidFill>
                <a:srgbClr val="CCFF6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19-48DF-80CB-FA3F42859538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19-48DF-80CB-FA3F42859538}"/>
              </c:ext>
            </c:extLst>
          </c:dPt>
          <c:dLbls>
            <c:dLbl>
              <c:idx val="0"/>
              <c:layout>
                <c:manualLayout>
                  <c:x val="-0.12063155921620783"/>
                  <c:y val="0.165426775156290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9-48DF-80CB-FA3F42859538}"/>
                </c:ext>
              </c:extLst>
            </c:dLbl>
            <c:dLbl>
              <c:idx val="1"/>
              <c:layout>
                <c:manualLayout>
                  <c:x val="-0.21716514664304251"/>
                  <c:y val="2.97508605876301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19-48DF-80CB-FA3F42859538}"/>
                </c:ext>
              </c:extLst>
            </c:dLbl>
            <c:dLbl>
              <c:idx val="2"/>
              <c:layout>
                <c:manualLayout>
                  <c:x val="0.18106393471522708"/>
                  <c:y val="-0.13589547746362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ctr">
                      <a:defRPr lang="zh-CN" altLang="en-US" sz="20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28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考试 </a:t>
                    </a:r>
                    <a:r>
                      <a:rPr lang="en-US" altLang="zh-CN" sz="28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60%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</c:dLbl>
            <c:dLbl>
              <c:idx val="3"/>
              <c:layout>
                <c:manualLayout>
                  <c:x val="-0.13593762629481856"/>
                  <c:y val="-0.2199887086412609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19-48DF-80CB-FA3F42859538}"/>
                </c:ext>
              </c:extLst>
            </c:dLbl>
            <c:dLbl>
              <c:idx val="4"/>
              <c:layout>
                <c:manualLayout>
                  <c:x val="0.20578871014571448"/>
                  <c:y val="-0.20194663791446696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819-48DF-80CB-FA3F42859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平时表现</c:v>
                </c:pt>
                <c:pt idx="1">
                  <c:v>雪梨成绩</c:v>
                </c:pt>
                <c:pt idx="2">
                  <c:v>考试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819-48DF-80CB-FA3F428595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0291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242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085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19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240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08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B8E5A92-CF3C-4A3C-9BCE-4247F5F3150D}" type="slidenum">
              <a:rPr kumimoji="0" lang="en-US" altLang="zh-CN">
                <a:ea typeface="宋体" panose="02010600030101010101" pitchFamily="2" charset="-122"/>
              </a:rPr>
              <a:pPr/>
              <a:t>21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12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37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83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64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957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245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2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19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288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5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712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75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85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4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2295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1253E2-BD5C-46CC-B1CD-849E378C16A9}" type="slidenum">
              <a:rPr kumimoji="0" lang="en-US" altLang="zh-CN">
                <a:ea typeface="宋体" panose="02010600030101010101" pitchFamily="2" charset="-122"/>
              </a:rPr>
              <a:pPr/>
              <a:t>9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7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0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95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82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258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8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00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62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21.png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5.png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33360" y="2163765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 smtClean="0"/>
              <a:t>HTML5</a:t>
            </a:r>
            <a:r>
              <a:rPr lang="zh-CN" altLang="en-US" sz="4800" dirty="0" smtClean="0"/>
              <a:t>程序设计基础</a:t>
            </a:r>
            <a:endParaRPr lang="zh-CN" alt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第一章 </a:t>
            </a:r>
            <a:r>
              <a:rPr lang="en-US" altLang="zh-CN" sz="4000" dirty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简介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属于最新的一项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/>
              <a:t>，在原有</a:t>
            </a:r>
            <a:r>
              <a:rPr lang="en-US" altLang="zh-CN" dirty="0"/>
              <a:t>HTML4</a:t>
            </a:r>
            <a:r>
              <a:rPr lang="zh-CN" altLang="en-US" dirty="0"/>
              <a:t>的基础上定义了一些新的标签</a:t>
            </a:r>
            <a:r>
              <a:rPr lang="zh-CN" altLang="en-US" dirty="0" smtClean="0"/>
              <a:t>和 </a:t>
            </a:r>
            <a:r>
              <a:rPr lang="en-US" altLang="zh-CN" dirty="0"/>
              <a:t>JavaScript API</a:t>
            </a:r>
            <a:r>
              <a:rPr lang="zh-CN" altLang="en-US" dirty="0"/>
              <a:t>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HTML4</a:t>
            </a:r>
            <a:r>
              <a:rPr lang="zh-CN" altLang="en-US" dirty="0"/>
              <a:t>标准的一个超集。</a:t>
            </a:r>
          </a:p>
          <a:p>
            <a:r>
              <a:rPr lang="en-US" altLang="zh-CN" dirty="0"/>
              <a:t>HTML5</a:t>
            </a:r>
            <a:r>
              <a:rPr lang="zh-CN" altLang="en-US" dirty="0"/>
              <a:t>现在仍处于发展阶段，目标是取代现有的</a:t>
            </a:r>
            <a:r>
              <a:rPr lang="en-US" altLang="zh-CN" dirty="0"/>
              <a:t>HTML 4.01</a:t>
            </a:r>
            <a:r>
              <a:rPr lang="zh-CN" altLang="en-US" dirty="0"/>
              <a:t>和</a:t>
            </a:r>
            <a:r>
              <a:rPr lang="en-US" altLang="zh-CN" dirty="0"/>
              <a:t>XHTML 1.0 </a:t>
            </a:r>
            <a:r>
              <a:rPr lang="zh-CN" altLang="en-US" dirty="0"/>
              <a:t>标准</a:t>
            </a:r>
            <a:r>
              <a:rPr lang="zh-CN" altLang="en-US" dirty="0" smtClean="0"/>
              <a:t>。希望</a:t>
            </a:r>
            <a:r>
              <a:rPr lang="zh-CN" altLang="en-US" dirty="0"/>
              <a:t>能够减少互联网富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(RIA)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Flash</a:t>
            </a:r>
            <a:r>
              <a:rPr lang="zh-CN" altLang="en-US" dirty="0"/>
              <a:t>、</a:t>
            </a:r>
            <a:r>
              <a:rPr lang="en-US" altLang="zh-CN" dirty="0" smtClean="0"/>
              <a:t>Silverlight </a:t>
            </a:r>
            <a:r>
              <a:rPr lang="zh-CN" altLang="en-US" dirty="0" smtClean="0"/>
              <a:t>等</a:t>
            </a:r>
            <a:r>
              <a:rPr lang="zh-CN" altLang="en-US" dirty="0"/>
              <a:t>的依赖</a:t>
            </a:r>
            <a:r>
              <a:rPr lang="zh-CN" altLang="en-US" dirty="0" smtClean="0"/>
              <a:t>，提供</a:t>
            </a:r>
            <a:r>
              <a:rPr lang="zh-CN" altLang="en-US" dirty="0"/>
              <a:t>更多能有效增强网络应用的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是什么？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59" y="4797627"/>
            <a:ext cx="2810322" cy="18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标准到</a:t>
            </a:r>
            <a:r>
              <a:rPr lang="en-US" altLang="zh-CN" dirty="0"/>
              <a:t>HTML5</a:t>
            </a:r>
            <a:r>
              <a:rPr lang="zh-CN" altLang="en-US" dirty="0"/>
              <a:t>标准的十年间：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互联网终端的十年间的变化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37803" y="2201250"/>
            <a:ext cx="2888467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81750" y="2186347"/>
            <a:ext cx="3500438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4" y="2500313"/>
            <a:ext cx="19288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74" y="4344988"/>
            <a:ext cx="18303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116514"/>
            <a:ext cx="947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5294313"/>
            <a:ext cx="704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703763"/>
            <a:ext cx="1123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632201"/>
            <a:ext cx="14843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9" y="2147889"/>
            <a:ext cx="720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1" y="2206626"/>
            <a:ext cx="17621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5238750" y="3395663"/>
            <a:ext cx="1143000" cy="608012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C3D6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1292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十年前发布的</a:t>
            </a:r>
            <a:r>
              <a:rPr lang="en-US" altLang="zh-CN" dirty="0"/>
              <a:t>HTML4</a:t>
            </a:r>
            <a:r>
              <a:rPr lang="zh-CN" altLang="en-US" dirty="0"/>
              <a:t>标准对于现在的</a:t>
            </a:r>
            <a:r>
              <a:rPr lang="en-US" altLang="zh-CN" dirty="0"/>
              <a:t>Web</a:t>
            </a:r>
            <a:r>
              <a:rPr lang="zh-CN" altLang="en-US" dirty="0"/>
              <a:t>应用来说，已然落后。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浏览器之间的兼容性很低。</a:t>
            </a:r>
          </a:p>
          <a:p>
            <a:r>
              <a:rPr lang="zh-CN" altLang="en-US" dirty="0"/>
              <a:t>文档结构不够清晰、明确。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应用程序的功能受到限制。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66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一、避免不必要的复杂性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文档声明（验证器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solidFill>
                  <a:srgbClr val="CC0099"/>
                </a:solidFill>
              </a:rPr>
              <a:t>HTML 4.01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Strict</a:t>
            </a: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360000" indent="0">
              <a:lnSpc>
                <a:spcPts val="3600"/>
              </a:lnSpc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HTML 5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1659" y="3145528"/>
            <a:ext cx="10228684" cy="9761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 PUBLIC "-//W3C//DTD </a:t>
            </a:r>
            <a:r>
              <a:rPr lang="en-US" altLang="zh-CN" sz="2600" dirty="0" smtClean="0">
                <a:solidFill>
                  <a:srgbClr val="000000"/>
                </a:solidFill>
              </a:rPr>
              <a:t>HTML 4.01//</a:t>
            </a:r>
            <a:r>
              <a:rPr lang="en-US" altLang="zh-CN" sz="2600" dirty="0">
                <a:solidFill>
                  <a:srgbClr val="000000"/>
                </a:solidFill>
              </a:rPr>
              <a:t>EN" </a:t>
            </a:r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http://www.w3.org/TR/html4/strict.dtd"&gt;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658" y="5035992"/>
            <a:ext cx="10228685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6914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pPr lvl="1"/>
            <a:r>
              <a:rPr lang="en-US" altLang="zh-CN" dirty="0"/>
              <a:t>2.&lt;script&gt; </a:t>
            </a:r>
            <a:r>
              <a:rPr lang="zh-CN" altLang="en-US" dirty="0"/>
              <a:t>元素   </a:t>
            </a:r>
            <a:r>
              <a:rPr lang="en-US" altLang="zh-CN" dirty="0"/>
              <a:t>&lt;link&gt;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   HTML </a:t>
            </a:r>
            <a:r>
              <a:rPr lang="en-US" altLang="zh-CN" sz="2600" b="1" dirty="0">
                <a:solidFill>
                  <a:srgbClr val="CC0099"/>
                </a:solidFill>
              </a:rPr>
              <a:t>4</a:t>
            </a: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sz="1100" dirty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  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HTML5</a:t>
            </a:r>
            <a:endParaRPr lang="en-US" altLang="zh-CN" sz="2600" b="1" dirty="0">
              <a:solidFill>
                <a:srgbClr val="CC0099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060373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&lt;script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>
                <a:solidFill>
                  <a:srgbClr val="006600"/>
                </a:solidFill>
              </a:rPr>
              <a:t>javascript</a:t>
            </a:r>
            <a:r>
              <a:rPr lang="en-US" altLang="zh-CN" sz="2600" dirty="0">
                <a:solidFill>
                  <a:srgbClr val="006600"/>
                </a:solidFill>
              </a:rPr>
              <a:t>"</a:t>
            </a:r>
            <a:r>
              <a:rPr lang="en-US" altLang="zh-CN" sz="2600" dirty="0">
                <a:solidFill>
                  <a:srgbClr val="000000"/>
                </a:solidFill>
              </a:rPr>
              <a:t>&gt;&lt;/script&gt;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3689" y="4531761"/>
            <a:ext cx="10732917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&lt;meta http-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equiv</a:t>
            </a:r>
            <a:r>
              <a:rPr lang="en-US" altLang="zh-CN" sz="2600" dirty="0">
                <a:solidFill>
                  <a:srgbClr val="000000"/>
                </a:solidFill>
              </a:rPr>
              <a:t>="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Content-Type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</a:t>
            </a:r>
            <a:r>
              <a:rPr lang="en-US" altLang="zh-CN" sz="2600" dirty="0">
                <a:solidFill>
                  <a:srgbClr val="000000"/>
                </a:solidFill>
              </a:rPr>
              <a:t>="text/html</a:t>
            </a:r>
            <a:r>
              <a:rPr lang="en-US" altLang="zh-CN" sz="2600" dirty="0" smtClean="0">
                <a:solidFill>
                  <a:srgbClr val="000000"/>
                </a:solidFill>
              </a:rPr>
              <a:t>; </a:t>
            </a:r>
            <a:r>
              <a:rPr lang="en-US" altLang="zh-CN" sz="2600" dirty="0">
                <a:solidFill>
                  <a:srgbClr val="000000"/>
                </a:solidFill>
              </a:rPr>
              <a:t>charset=utf-8"/&gt;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3690" y="5806089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&lt;meta charset="utf-8" /&gt;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3690" y="2580708"/>
            <a:ext cx="9352396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&lt;link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rel</a:t>
            </a:r>
            <a:r>
              <a:rPr lang="en-US" altLang="zh-CN" sz="2600" dirty="0" smtClean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00"/>
                </a:solidFill>
              </a:rPr>
              <a:t>stylesheet" </a:t>
            </a:r>
            <a:r>
              <a:rPr lang="en-US" altLang="zh-CN" sz="2600" dirty="0" smtClean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 smtClean="0">
                <a:solidFill>
                  <a:srgbClr val="006600"/>
                </a:solidFill>
              </a:rPr>
              <a:t>css</a:t>
            </a:r>
            <a:r>
              <a:rPr lang="en-US" altLang="zh-CN" sz="2600" dirty="0">
                <a:solidFill>
                  <a:srgbClr val="0066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&gt;&lt;/</a:t>
            </a:r>
            <a:r>
              <a:rPr lang="en-US" altLang="zh-CN" sz="2600" dirty="0">
                <a:solidFill>
                  <a:srgbClr val="000000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7060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063815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二、支持已有的内容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可以省略一些元素的标签</a:t>
            </a:r>
          </a:p>
          <a:p>
            <a:pPr lvl="1"/>
            <a:r>
              <a:rPr lang="zh-CN" altLang="en-US" dirty="0"/>
              <a:t>当属性值不包括空字符串、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、单双引号时，</a:t>
            </a:r>
            <a:r>
              <a:rPr lang="zh-CN" altLang="en-US" dirty="0" smtClean="0"/>
              <a:t>可省略</a:t>
            </a:r>
            <a:r>
              <a:rPr lang="zh-CN" altLang="en-US" dirty="0"/>
              <a:t>引号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坚持一种语法风格，建议使用</a:t>
            </a:r>
            <a:r>
              <a:rPr lang="en-US" altLang="zh-CN" dirty="0">
                <a:solidFill>
                  <a:srgbClr val="FF0000"/>
                </a:solidFill>
              </a:rPr>
              <a:t>XHTML</a:t>
            </a:r>
            <a:r>
              <a:rPr lang="zh-CN" altLang="en-US" dirty="0">
                <a:solidFill>
                  <a:srgbClr val="FF0000"/>
                </a:solidFill>
              </a:rPr>
              <a:t>的语法规范</a:t>
            </a:r>
            <a:r>
              <a:rPr lang="zh-CN" altLang="en-US" dirty="0" smtClean="0">
                <a:solidFill>
                  <a:srgbClr val="FF0000"/>
                </a:solidFill>
              </a:rPr>
              <a:t>来书写</a:t>
            </a:r>
            <a:r>
              <a:rPr lang="zh-CN" altLang="en-US" dirty="0">
                <a:solidFill>
                  <a:srgbClr val="FF0000"/>
                </a:solidFill>
              </a:rPr>
              <a:t>辨识度高的文档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1984416"/>
            <a:ext cx="9796487" cy="20928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 /&gt; &lt;p class="foo"&gt;Hello World&lt;/p&gt; 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alt="bar"&gt; &lt;p class="foo"&gt;Hello </a:t>
            </a:r>
            <a:r>
              <a:rPr lang="en-US" altLang="zh-CN" sz="2600" dirty="0" smtClean="0">
                <a:solidFill>
                  <a:srgbClr val="000000"/>
                </a:solidFill>
              </a:rPr>
              <a:t>World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IMG SRC="foo" ALT="bar"&gt; &lt;P CLASS="foo"&gt;Hello World&lt;/P&gt; 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=foo alt=bar&gt; &lt;p class=foo&gt;Hello World&lt;/p&gt;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可以省略结束标签的元素：</a:t>
            </a:r>
          </a:p>
          <a:p>
            <a:pPr lvl="1"/>
            <a:r>
              <a:rPr lang="en-US" altLang="zh-CN" dirty="0"/>
              <a:t>li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option</a:t>
            </a:r>
            <a:r>
              <a:rPr lang="zh-CN" altLang="en-US" dirty="0"/>
              <a:t>、</a:t>
            </a:r>
            <a:r>
              <a:rPr lang="en-US" altLang="zh-CN" dirty="0" err="1"/>
              <a:t>tr</a:t>
            </a:r>
            <a:r>
              <a:rPr lang="zh-CN" altLang="en-US" dirty="0"/>
              <a:t>、</a:t>
            </a:r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 err="1"/>
              <a:t>th</a:t>
            </a:r>
            <a:r>
              <a:rPr lang="zh-CN" altLang="en-US" dirty="0"/>
              <a:t>、</a:t>
            </a:r>
            <a:r>
              <a:rPr lang="en-US" altLang="zh-CN" dirty="0" err="1"/>
              <a:t>thead</a:t>
            </a:r>
            <a:r>
              <a:rPr lang="zh-CN" altLang="en-US" dirty="0"/>
              <a:t>、</a:t>
            </a:r>
            <a:r>
              <a:rPr lang="en-US" altLang="zh-CN" dirty="0" err="1"/>
              <a:t>tbody</a:t>
            </a:r>
            <a:r>
              <a:rPr lang="zh-CN" altLang="en-US" dirty="0"/>
              <a:t>、</a:t>
            </a:r>
            <a:r>
              <a:rPr lang="en-US" altLang="zh-CN" dirty="0" err="1"/>
              <a:t>tfoot</a:t>
            </a:r>
            <a:endParaRPr lang="en-US" altLang="zh-CN" dirty="0"/>
          </a:p>
          <a:p>
            <a:r>
              <a:rPr lang="zh-CN" altLang="en-US" dirty="0"/>
              <a:t>可以省略全部标签的元素：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body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4246906"/>
            <a:ext cx="986852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注意：即使标签被省略了，该元素还是以隐式的方式存在的。</a:t>
            </a:r>
            <a:r>
              <a:rPr lang="zh-CN" altLang="en-US" sz="2800" dirty="0" smtClean="0">
                <a:solidFill>
                  <a:srgbClr val="000000"/>
                </a:solidFill>
              </a:rPr>
              <a:t>例如将</a:t>
            </a:r>
            <a:r>
              <a:rPr lang="en-US" altLang="zh-CN" sz="2800" dirty="0" smtClean="0">
                <a:solidFill>
                  <a:srgbClr val="000000"/>
                </a:solidFill>
              </a:rPr>
              <a:t>body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元素的标签省略不写时，它在文档结构中</a:t>
            </a:r>
            <a:r>
              <a:rPr lang="zh-CN" altLang="en-US" sz="2800" dirty="0">
                <a:solidFill>
                  <a:srgbClr val="000000"/>
                </a:solidFill>
              </a:rPr>
              <a:t>仍</a:t>
            </a:r>
            <a:r>
              <a:rPr lang="zh-CN" altLang="en-US" sz="2800" dirty="0" smtClean="0">
                <a:solidFill>
                  <a:srgbClr val="000000"/>
                </a:solidFill>
              </a:rPr>
              <a:t>是存在的，可以使用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document.body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进行访问。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三、求真务实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2" y="2175418"/>
            <a:ext cx="4970277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&lt;div id="header"&gt;&lt;/div&gt;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6600"/>
                </a:solidFill>
              </a:rPr>
              <a:t>&lt;div id="navigation"&gt;&lt;/div&gt;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 smtClean="0">
                <a:solidFill>
                  <a:srgbClr val="008000"/>
                </a:solidFill>
              </a:rPr>
              <a:t>&lt;div id="main"&gt;&lt;/div&gt;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&lt;div id="sidebar"&gt;&lt;/div&gt;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0066CC"/>
                </a:solidFill>
              </a:rPr>
              <a:t>&lt;div id="footer"&gt;&lt;/div&gt;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0396" y="2175418"/>
            <a:ext cx="4754178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header&gt;&lt;/header&gt;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6600"/>
                </a:solidFill>
              </a:rPr>
              <a:t>&lt;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&gt;&lt;/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</a:rPr>
              <a:t>&lt;div</a:t>
            </a:r>
            <a:r>
              <a:rPr lang="en-US" altLang="zh-CN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id</a:t>
            </a:r>
            <a:r>
              <a:rPr lang="en-US" altLang="zh-CN" sz="2800" dirty="0">
                <a:solidFill>
                  <a:srgbClr val="008000"/>
                </a:solidFill>
              </a:rPr>
              <a:t>="main"&gt;&lt;/div&gt;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66"/>
                </a:solidFill>
              </a:rPr>
              <a:t>&lt;</a:t>
            </a:r>
            <a:r>
              <a:rPr lang="en-US" altLang="zh-CN" sz="2800" dirty="0">
                <a:solidFill>
                  <a:srgbClr val="FF0066"/>
                </a:solidFill>
              </a:rPr>
              <a:t>aside&gt;&lt;/aside&gt;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66CC"/>
                </a:solidFill>
              </a:rPr>
              <a:t>&lt;</a:t>
            </a:r>
            <a:r>
              <a:rPr lang="en-US" altLang="zh-CN" sz="2800" dirty="0">
                <a:solidFill>
                  <a:srgbClr val="0066CC"/>
                </a:solidFill>
              </a:rPr>
              <a:t>footer&gt;&lt;/footer&gt;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665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四、优雅</a:t>
            </a:r>
            <a:r>
              <a:rPr lang="zh-CN" altLang="en-US" dirty="0" smtClean="0">
                <a:solidFill>
                  <a:srgbClr val="008000"/>
                </a:solidFill>
              </a:rPr>
              <a:t>降级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中设计了这些新元素，但是如果浏览器不认识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  <a:r>
              <a:rPr lang="en-US" altLang="zh-CN" dirty="0"/>
              <a:t>?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在浏览器看到自己不理解的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值时，会将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的值解释为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8829" y="1988340"/>
            <a:ext cx="4970277" cy="32085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input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number"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search"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type="range"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type="email"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type="date"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err="1">
                <a:solidFill>
                  <a:srgbClr val="000000"/>
                </a:solidFill>
              </a:rPr>
              <a:t>url</a:t>
            </a:r>
            <a:r>
              <a:rPr lang="en-US" altLang="zh-CN" sz="2800" dirty="0" smtClean="0">
                <a:solidFill>
                  <a:srgbClr val="000000"/>
                </a:solidFill>
              </a:rPr>
              <a:t>"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自我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21" name="TextBox 4"/>
          <p:cNvSpPr txBox="1"/>
          <p:nvPr/>
        </p:nvSpPr>
        <p:spPr>
          <a:xfrm>
            <a:off x="765558" y="1484109"/>
            <a:ext cx="102286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姓名：刘孟祎</a:t>
            </a:r>
            <a:endParaRPr lang="en-US" altLang="zh-CN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2242656886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QQ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群：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2017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</a:rPr>
              <a:t>级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H5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</a:rPr>
              <a:t>方向教学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A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班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(1~4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班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760239757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</a:rPr>
              <a:t> 	     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2017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</a:rPr>
              <a:t>级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H5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</a:rPr>
              <a:t>方向教学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B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班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(5~8</a:t>
            </a:r>
            <a:r>
              <a:rPr lang="zh-CN" altLang="en-US" b="1" dirty="0" smtClean="0">
                <a:solidFill>
                  <a:srgbClr val="FF6600"/>
                </a:solidFill>
                <a:latin typeface="微软雅黑" pitchFamily="34" charset="-122"/>
              </a:rPr>
              <a:t>班</a:t>
            </a: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</a:rPr>
              <a:t>) 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</a:rPr>
              <a:t> 335627093</a:t>
            </a:r>
            <a:endParaRPr lang="en-US" altLang="zh-CN" b="1" dirty="0">
              <a:solidFill>
                <a:srgbClr val="FF66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能做什么，有哪些优点？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1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2456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多媒体支持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图形、动画支持，易于实现游戏</a:t>
            </a:r>
          </a:p>
        </p:txBody>
      </p:sp>
      <p:pic>
        <p:nvPicPr>
          <p:cNvPr id="4" name="图片 4" descr="07b2c04a8503333a4f517e174839aa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5" y="1705250"/>
            <a:ext cx="3214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html5-1g1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58" y="794345"/>
            <a:ext cx="2201087" cy="28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2012040611412171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4460050"/>
            <a:ext cx="3214687" cy="2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 descr="image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7" y="3933231"/>
            <a:ext cx="2211388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更强大的实时数据通信特性</a:t>
            </a:r>
          </a:p>
          <a:p>
            <a:r>
              <a:rPr lang="zh-CN" altLang="en-US" dirty="0"/>
              <a:t>离线应用特性</a:t>
            </a:r>
          </a:p>
          <a:p>
            <a:r>
              <a:rPr lang="zh-CN" altLang="en-US" dirty="0"/>
              <a:t>本地存储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能做什么？</a:t>
            </a:r>
          </a:p>
        </p:txBody>
      </p:sp>
      <p:pic>
        <p:nvPicPr>
          <p:cNvPr id="4" name="图片 3" descr="415dc0d89f57d8b5041994c5706326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37" y="1340043"/>
            <a:ext cx="3365612" cy="26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36164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0" y="4188225"/>
            <a:ext cx="3633160" cy="24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72" y="4187673"/>
            <a:ext cx="3849362" cy="24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123944"/>
            <a:ext cx="8758252" cy="4805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应用跨设备、跨平台支持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Phone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75" y="3140869"/>
            <a:ext cx="2383306" cy="9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QQ截图20130218133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2700124"/>
            <a:ext cx="1936555" cy="154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6" y="4546600"/>
            <a:ext cx="2899928" cy="11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4" y="1522415"/>
            <a:ext cx="216957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3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4"/>
          <p:cNvGrpSpPr/>
          <p:nvPr/>
        </p:nvGrpSpPr>
        <p:grpSpPr>
          <a:xfrm>
            <a:off x="1557921" y="1673184"/>
            <a:ext cx="9508356" cy="4925267"/>
            <a:chOff x="-537331" y="1704041"/>
            <a:chExt cx="7617121" cy="2469600"/>
          </a:xfrm>
          <a:scene3d>
            <a:camera prst="orthographicFront"/>
            <a:lightRig rig="flat" dir="t"/>
          </a:scene3d>
        </p:grpSpPr>
        <p:sp>
          <p:nvSpPr>
            <p:cNvPr id="10" name="矩形 9"/>
            <p:cNvSpPr/>
            <p:nvPr/>
          </p:nvSpPr>
          <p:spPr>
            <a:xfrm>
              <a:off x="0" y="1704041"/>
              <a:ext cx="6848968" cy="24695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-537331" y="1704041"/>
              <a:ext cx="7617121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31556" tIns="333248" rIns="531556" bIns="113792" spcCol="1270"/>
            <a:lstStyle/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的视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音频新技术解决了移动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端对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特效样式、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介入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，加强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了网页的视觉效果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，可在网页中呈现三维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立体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只能通过插件形式在浏览器使用；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程序同页面其他内容不能进行任何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在移动设备的执行效率非常差、不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系统支持、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官方取消针对移动设备的更新</a:t>
              </a: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7"/>
          <p:cNvGrpSpPr/>
          <p:nvPr/>
        </p:nvGrpSpPr>
        <p:grpSpPr>
          <a:xfrm>
            <a:off x="2095253" y="1195977"/>
            <a:ext cx="5136726" cy="713367"/>
            <a:chOff x="342448" y="1467880"/>
            <a:chExt cx="4794277" cy="472320"/>
          </a:xfrm>
          <a:scene3d>
            <a:camera prst="orthographicFront"/>
            <a:lightRig rig="flat" dir="t"/>
          </a:scene3d>
        </p:grpSpPr>
        <p:sp>
          <p:nvSpPr>
            <p:cNvPr id="19" name="圆角矩形 18"/>
            <p:cNvSpPr/>
            <p:nvPr/>
          </p:nvSpPr>
          <p:spPr>
            <a:xfrm>
              <a:off x="342448" y="1467880"/>
              <a:ext cx="4794277" cy="4723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365505" y="1490937"/>
              <a:ext cx="4748163" cy="4262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 smtClean="0"/>
                <a:t>提升用户体验，加强视觉感受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12" name="组合 3"/>
          <p:cNvGrpSpPr/>
          <p:nvPr/>
        </p:nvGrpSpPr>
        <p:grpSpPr>
          <a:xfrm>
            <a:off x="1125723" y="1700207"/>
            <a:ext cx="10372752" cy="4682146"/>
            <a:chOff x="-1103847" y="1669896"/>
            <a:chExt cx="9670836" cy="2894298"/>
          </a:xfrm>
          <a:noFill/>
          <a:scene3d>
            <a:camera prst="orthographicFront"/>
            <a:lightRig rig="flat" dir="t"/>
          </a:scene3d>
        </p:grpSpPr>
        <p:sp>
          <p:nvSpPr>
            <p:cNvPr id="13" name="矩形 12"/>
            <p:cNvSpPr/>
            <p:nvPr/>
          </p:nvSpPr>
          <p:spPr>
            <a:xfrm>
              <a:off x="-681397" y="1704041"/>
              <a:ext cx="8979752" cy="2860153"/>
            </a:xfrm>
            <a:prstGeom prst="rect">
              <a:avLst/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-3840006"/>
                <a:satOff val="0"/>
                <a:lumOff val="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103847" y="1669896"/>
              <a:ext cx="9670836" cy="2469600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1556" tIns="333248" rIns="531556" bIns="113792" spcCol="1270"/>
            <a:lstStyle/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跨平台，适配多终端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简化标签，更清晰的代码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原生应用仅支持特定系统。不同系统的程序不能通用。如：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应用程序需针对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不同系统开发多个程序</a:t>
              </a: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同一系统需要根据设备情况开发多个版本的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2134185" y="1267200"/>
            <a:ext cx="4987318" cy="714718"/>
            <a:chOff x="255032" y="1184820"/>
            <a:chExt cx="4987318" cy="714718"/>
          </a:xfrm>
          <a:scene3d>
            <a:camera prst="orthographicFront"/>
            <a:lightRig rig="flat" dir="t"/>
          </a:scene3d>
        </p:grpSpPr>
        <p:sp>
          <p:nvSpPr>
            <p:cNvPr id="16" name="圆角矩形 15"/>
            <p:cNvSpPr/>
            <p:nvPr/>
          </p:nvSpPr>
          <p:spPr>
            <a:xfrm>
              <a:off x="255032" y="1189215"/>
              <a:ext cx="4881694" cy="71032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40006"/>
                <a:satOff val="0"/>
                <a:lumOff val="14706"/>
                <a:alphaOff val="0"/>
              </a:schemeClr>
            </a:fillRef>
            <a:effectRef idx="2">
              <a:schemeClr val="accent2">
                <a:hueOff val="-3840006"/>
                <a:satOff val="0"/>
                <a:lumOff val="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圆角矩形 6"/>
            <p:cNvSpPr/>
            <p:nvPr/>
          </p:nvSpPr>
          <p:spPr>
            <a:xfrm>
              <a:off x="471130" y="1184820"/>
              <a:ext cx="4771220" cy="6903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多设备、跨平台支持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69790" y="928669"/>
            <a:ext cx="9724454" cy="5093519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10083" tIns="1353820" rIns="510083" bIns="142240" spcCol="1270"/>
          <a:lstStyle/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组织，数百家互联网公司（包括谷歌、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苹果等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）参与而制定的标准，技术完全开放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浏览器原生支持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新增的标签，使搜索引擎更加容易抓取和索引网页，从而驱动网站获得更多的点击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800" y="1699200"/>
            <a:ext cx="9435312" cy="4322988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13"/>
          <p:cNvGrpSpPr/>
          <p:nvPr/>
        </p:nvGrpSpPr>
        <p:grpSpPr>
          <a:xfrm>
            <a:off x="2134800" y="1268011"/>
            <a:ext cx="3745716" cy="773260"/>
            <a:chOff x="185726" y="0"/>
            <a:chExt cx="3314737" cy="583468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185726" y="0"/>
              <a:ext cx="3314737" cy="5834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800" dirty="0" smtClean="0"/>
                <a:t>   开放</a:t>
              </a:r>
              <a:r>
                <a:rPr lang="zh-CN" altLang="en-US" sz="2800" dirty="0"/>
                <a:t>的网络标准</a:t>
              </a:r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214209" y="28483"/>
              <a:ext cx="3257771" cy="5265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3892" tIns="0" rIns="173892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发展现状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1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IOS</a:t>
            </a:r>
            <a:r>
              <a:rPr lang="zh-CN" altLang="en-US" dirty="0"/>
              <a:t>系统放弃</a:t>
            </a:r>
            <a:r>
              <a:rPr lang="en-US" altLang="zh-CN" dirty="0"/>
              <a:t>Flash</a:t>
            </a:r>
            <a:r>
              <a:rPr lang="zh-CN" altLang="en-US" dirty="0"/>
              <a:t>，良好支持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Flash</a:t>
            </a:r>
            <a:r>
              <a:rPr lang="zh-CN" altLang="en-US" dirty="0"/>
              <a:t>的公司</a:t>
            </a:r>
            <a:r>
              <a:rPr lang="en-US" altLang="zh-CN" dirty="0"/>
              <a:t>Adobe</a:t>
            </a:r>
            <a:r>
              <a:rPr lang="zh-CN" altLang="en-US" dirty="0"/>
              <a:t>全面拥抱</a:t>
            </a:r>
            <a:r>
              <a:rPr lang="en-US" altLang="zh-CN" dirty="0"/>
              <a:t>HTML5</a:t>
            </a:r>
            <a:r>
              <a:rPr lang="zh-CN" altLang="en-US" dirty="0"/>
              <a:t>，发布和收购一些</a:t>
            </a:r>
            <a:r>
              <a:rPr lang="en-US" altLang="zh-CN" dirty="0"/>
              <a:t>HTML5</a:t>
            </a:r>
            <a:r>
              <a:rPr lang="zh-CN" altLang="en-US" dirty="0"/>
              <a:t>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业界支持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714875"/>
            <a:ext cx="2676938" cy="8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58" y="4522790"/>
            <a:ext cx="12303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62" y="2071689"/>
            <a:ext cx="13223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999" y="2275739"/>
            <a:ext cx="22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常见应用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66" y="2243135"/>
            <a:ext cx="2445279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16" y="2243135"/>
            <a:ext cx="2396775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5557" y="1195977"/>
            <a:ext cx="6577617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大量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应用于移动应用程序和游戏</a:t>
            </a:r>
          </a:p>
        </p:txBody>
      </p:sp>
    </p:spTree>
    <p:extLst>
      <p:ext uri="{BB962C8B-B14F-4D97-AF65-F5344CB8AC3E}">
        <p14:creationId xmlns:p14="http://schemas.microsoft.com/office/powerpoint/2010/main" val="1297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课程介绍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与移动互联网开发方向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前端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开发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学分：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3.5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授课时间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1-16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周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各浏览器迅速支持</a:t>
            </a:r>
            <a:r>
              <a:rPr lang="en-US" altLang="zh-CN" dirty="0"/>
              <a:t>HTML5</a:t>
            </a:r>
            <a:r>
              <a:rPr lang="zh-CN" altLang="en-US" dirty="0"/>
              <a:t>的各项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图片 3" descr="1-1112141400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72001"/>
            <a:ext cx="1465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051032_195630623105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4560889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0100410193405-110839277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4572001"/>
            <a:ext cx="14398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0564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>
            <a:spLocks/>
          </p:cNvSpPr>
          <p:nvPr/>
        </p:nvSpPr>
        <p:spPr bwMode="auto">
          <a:xfrm rot="5400000">
            <a:off x="5631657" y="1107282"/>
            <a:ext cx="928688" cy="614362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pic>
        <p:nvPicPr>
          <p:cNvPr id="9" name="图片 8" descr="html5_logo_51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14564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4572000"/>
            <a:ext cx="12557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移动浏览器的</a:t>
            </a:r>
            <a:r>
              <a:rPr lang="en-US" altLang="zh-CN" dirty="0"/>
              <a:t>HTML5</a:t>
            </a:r>
            <a:r>
              <a:rPr lang="zh-CN" altLang="en-US" dirty="0"/>
              <a:t>评分为浏览器常见宣传手段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10" y="2166939"/>
            <a:ext cx="4682145" cy="42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的应用</a:t>
            </a:r>
            <a:r>
              <a:rPr lang="en-US" altLang="zh-CN" dirty="0"/>
              <a:t>/</a:t>
            </a:r>
            <a:r>
              <a:rPr lang="zh-CN" altLang="en-US" dirty="0"/>
              <a:t>游戏平台迅速发展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平台支持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156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2200679"/>
            <a:ext cx="2105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各浏览器尚未全部支持</a:t>
            </a:r>
            <a:r>
              <a:rPr lang="en-US" altLang="zh-CN" dirty="0"/>
              <a:t>HTML5</a:t>
            </a:r>
            <a:r>
              <a:rPr lang="zh-CN" altLang="en-US" dirty="0"/>
              <a:t>标准</a:t>
            </a:r>
          </a:p>
          <a:p>
            <a:r>
              <a:rPr lang="zh-CN" altLang="en-US" dirty="0"/>
              <a:t>目前</a:t>
            </a:r>
            <a:r>
              <a:rPr lang="en-US" altLang="zh-CN" dirty="0"/>
              <a:t>HTML5</a:t>
            </a:r>
            <a:r>
              <a:rPr lang="zh-CN" altLang="en-US" dirty="0"/>
              <a:t>应用的速度相对原生手机应用较慢</a:t>
            </a:r>
          </a:p>
          <a:p>
            <a:r>
              <a:rPr lang="zh-CN" altLang="en-US" dirty="0"/>
              <a:t>设备资源获取的短板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的一些不足</a:t>
            </a:r>
          </a:p>
        </p:txBody>
      </p:sp>
    </p:spTree>
    <p:extLst>
      <p:ext uri="{BB962C8B-B14F-4D97-AF65-F5344CB8AC3E}">
        <p14:creationId xmlns:p14="http://schemas.microsoft.com/office/powerpoint/2010/main" val="1218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学习目标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能够开发</a:t>
            </a:r>
            <a:r>
              <a:rPr lang="zh-CN" altLang="en-US" dirty="0" smtClean="0"/>
              <a:t>出丰富</a:t>
            </a:r>
            <a:r>
              <a:rPr lang="zh-CN" altLang="en-US" dirty="0"/>
              <a:t>的</a:t>
            </a:r>
            <a:r>
              <a:rPr lang="en-US" altLang="zh-CN" dirty="0" err="1"/>
              <a:t>WebApp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尝试进行</a:t>
            </a:r>
            <a:r>
              <a:rPr lang="en-US" altLang="zh-CN" dirty="0"/>
              <a:t>HTML5</a:t>
            </a:r>
            <a:r>
              <a:rPr lang="zh-CN" altLang="en-US" dirty="0"/>
              <a:t>的游戏开发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我们的学习目标</a:t>
            </a:r>
          </a:p>
        </p:txBody>
      </p:sp>
      <p:pic>
        <p:nvPicPr>
          <p:cNvPr id="4" name="图片 4" descr="596213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56" y="2089801"/>
            <a:ext cx="2202260" cy="19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1112160754842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0" y="2017469"/>
            <a:ext cx="1423988" cy="21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html5-1g1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4" y="2069794"/>
            <a:ext cx="1541953" cy="19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 descr="u=582416441,1592457670&amp;fm=11&amp;gp=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6" y="4904835"/>
            <a:ext cx="2292374" cy="17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 descr="2012022404150469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69" y="4862234"/>
            <a:ext cx="1806982" cy="18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最终成绩：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53674"/>
              </p:ext>
            </p:extLst>
          </p:nvPr>
        </p:nvGraphicFramePr>
        <p:xfrm>
          <a:off x="2135560" y="1196752"/>
          <a:ext cx="8066322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5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学习工具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4294967295"/>
          </p:nvPr>
        </p:nvSpPr>
        <p:spPr>
          <a:xfrm>
            <a:off x="910800" y="1267200"/>
            <a:ext cx="8930916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w3school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</a:t>
            </a:r>
            <a:r>
              <a:rPr lang="zh-CN" altLang="en-US" sz="2400" dirty="0" smtClean="0">
                <a:solidFill>
                  <a:srgbClr val="000000"/>
                </a:solidFill>
              </a:rPr>
              <a:t>：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http://www.w3school.com.cn/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Bootstrap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http://www.bootcss.com/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：谷歌、火狐、</a:t>
            </a:r>
            <a:r>
              <a:rPr lang="en-US" altLang="zh-CN" sz="2400" dirty="0" smtClean="0">
                <a:solidFill>
                  <a:srgbClr val="000000"/>
                </a:solidFill>
              </a:rPr>
              <a:t>IE9+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VS Code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HBuilder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</a:rPr>
              <a:t>sublime Text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雪梨教育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http://www.edu2act.cn/</a:t>
            </a:r>
          </a:p>
        </p:txBody>
      </p:sp>
    </p:spTree>
    <p:extLst>
      <p:ext uri="{BB962C8B-B14F-4D97-AF65-F5344CB8AC3E}">
        <p14:creationId xmlns:p14="http://schemas.microsoft.com/office/powerpoint/2010/main" val="846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285894"/>
            <a:ext cx="10444785" cy="5384591"/>
          </a:xfrm>
        </p:spPr>
        <p:txBody>
          <a:bodyPr/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 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 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 / VSC)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是微软开发的一款免费开源的现代化轻量级代码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编辑器。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://code.visualstudio.com/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支持几乎所有主流的开发语言的语法高亮、智能代码补全、自定义热键、括号匹配、代码片段、代码对比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等特性。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支持插件扩展。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针对网页开发和云端应用开发做了优化。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软件跨平台支持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VS Code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8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19207"/>
            <a:ext cx="3255297" cy="533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9534" y="1340042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9534" y="6173685"/>
            <a:ext cx="3227673" cy="49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7537" y="1340042"/>
            <a:ext cx="6699069" cy="412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8000"/>
                </a:solidFill>
              </a:rPr>
              <a:t>CSS Peek</a:t>
            </a:r>
            <a:r>
              <a:rPr lang="en-US" altLang="zh-CN" sz="2800" b="1" dirty="0" smtClean="0"/>
              <a:t>		  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追踪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至样式表中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CSS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类和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</a:rPr>
              <a:t>id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地方</a:t>
            </a:r>
            <a:endParaRPr lang="en-US" altLang="zh-CN" sz="2800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</a:rPr>
              <a:t>open </a:t>
            </a:r>
            <a:r>
              <a:rPr lang="en-US" altLang="zh-CN" sz="2800" b="1" dirty="0">
                <a:solidFill>
                  <a:srgbClr val="008000"/>
                </a:solidFill>
              </a:rPr>
              <a:t>in browser</a:t>
            </a:r>
            <a:r>
              <a:rPr lang="en-US" altLang="zh-CN" sz="2800" b="1" dirty="0"/>
              <a:t>  </a:t>
            </a:r>
            <a:endParaRPr lang="en-US" altLang="zh-CN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在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浏览器中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打开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err="1" smtClean="0">
                <a:solidFill>
                  <a:srgbClr val="008000"/>
                </a:solidFill>
              </a:rPr>
              <a:t>vscode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-icons</a:t>
            </a:r>
            <a:r>
              <a:rPr lang="en-US" altLang="zh-CN" sz="2800" b="1" dirty="0" smtClean="0"/>
              <a:t>	 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文件图标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723" y="5013726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6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课程主要内容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40042"/>
            <a:ext cx="2881320" cy="52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5723" y="1340042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723" y="6029685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0" y="1340042"/>
            <a:ext cx="61722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40" y="5700448"/>
            <a:ext cx="6194838" cy="29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1440" y="5700448"/>
            <a:ext cx="1080494" cy="29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74" y="1705051"/>
            <a:ext cx="3060227" cy="386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1705050"/>
            <a:ext cx="3094717" cy="3863925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书籍推荐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25" y="1705050"/>
            <a:ext cx="3442001" cy="38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的历史，为什么制定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的设计理念</a:t>
            </a:r>
          </a:p>
          <a:p>
            <a:pPr lvl="1"/>
            <a:r>
              <a:rPr lang="zh-CN" altLang="en-US" dirty="0"/>
              <a:t>一、避免不必要的复杂性</a:t>
            </a:r>
          </a:p>
          <a:p>
            <a:pPr lvl="1"/>
            <a:r>
              <a:rPr lang="zh-CN" altLang="en-US" dirty="0"/>
              <a:t>二、支持已有的内容</a:t>
            </a:r>
          </a:p>
          <a:p>
            <a:pPr lvl="1"/>
            <a:r>
              <a:rPr lang="zh-CN" altLang="en-US" dirty="0"/>
              <a:t>三、求真务实</a:t>
            </a:r>
          </a:p>
          <a:p>
            <a:pPr lvl="1"/>
            <a:r>
              <a:rPr lang="zh-CN" altLang="en-US" dirty="0"/>
              <a:t>四、优雅降级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发展现状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课程目标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699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557920" y="1340043"/>
            <a:ext cx="9292257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>
              <a:lnSpc>
                <a:spcPts val="4000"/>
              </a:lnSpc>
              <a:buFont typeface="Arial" panose="020B0604020202020204" pitchFamily="34" charset="0"/>
              <a:buNone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在工业史上，一种新技术代替旧的技术是不以人的意志为转移的。人生最幸运之事就是发现和顺应这个潮流。</a:t>
            </a:r>
            <a:endParaRPr kumimoji="0"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吴军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浪潮之巅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393" y="403614"/>
            <a:ext cx="7995663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是什么，从哪里来？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7653799" cy="476250"/>
            <a:chOff x="1465263" y="2774950"/>
            <a:chExt cx="5758218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2774950"/>
              <a:ext cx="455806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能做什么，有哪些优点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？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发展现状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学习目标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是什么，从哪里来？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标准</a:t>
            </a:r>
            <a:endParaRPr lang="zh-CN" altLang="en-US" sz="4000" dirty="0"/>
          </a:p>
        </p:txBody>
      </p:sp>
      <p:pic>
        <p:nvPicPr>
          <p:cNvPr id="5" name="图片 3" descr="1-11121414002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 descr="7051032_195630623105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20100410193405-110839277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785937"/>
            <a:ext cx="1381729" cy="11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524376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8" y="1131889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5595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595938" y="2206626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595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左大括号 7"/>
          <p:cNvSpPr>
            <a:spLocks/>
          </p:cNvSpPr>
          <p:nvPr/>
        </p:nvSpPr>
        <p:spPr bwMode="auto">
          <a:xfrm rot="-5400000">
            <a:off x="5365751" y="1516064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655340" y="4071938"/>
            <a:ext cx="1999263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</a:rPr>
              <a:t>Web</a:t>
            </a:r>
            <a:r>
              <a:rPr kumimoji="0" lang="zh-CN" altLang="en-US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7" name="TextBox 31"/>
          <p:cNvSpPr txBox="1"/>
          <p:nvPr/>
        </p:nvSpPr>
        <p:spPr>
          <a:xfrm>
            <a:off x="3142647" y="4714876"/>
            <a:ext cx="569060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结构标准：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HTML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样式标准：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CSS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行为标准：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W3C DOM</a:t>
            </a:r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ECMAScript</a:t>
            </a:r>
            <a:endParaRPr kumimoji="0" lang="zh-CN" altLang="en-US" sz="28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历史</a:t>
            </a:r>
            <a:endParaRPr lang="zh-CN" altLang="en-US" sz="4000" dirty="0"/>
          </a:p>
        </p:txBody>
      </p:sp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1089118" y="1104901"/>
            <a:ext cx="9977159" cy="4803775"/>
            <a:chOff x="191" y="790"/>
            <a:chExt cx="5087" cy="3026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 rot="5400000">
              <a:off x="4631" y="2258"/>
              <a:ext cx="823" cy="4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174FF"/>
                </a:gs>
                <a:gs pos="100000">
                  <a:srgbClr val="0174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174FF"/>
              </a:extrusionClr>
              <a:contourClr>
                <a:srgbClr val="0174FF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1" y="2288"/>
              <a:ext cx="4636" cy="468"/>
            </a:xfrm>
            <a:prstGeom prst="rect">
              <a:avLst/>
            </a:prstGeom>
            <a:gradFill rotWithShape="1">
              <a:gsLst>
                <a:gs pos="0">
                  <a:srgbClr val="00C8FF"/>
                </a:gs>
                <a:gs pos="100000">
                  <a:srgbClr val="0174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191" y="2187"/>
              <a:ext cx="4617" cy="76"/>
            </a:xfrm>
            <a:custGeom>
              <a:avLst/>
              <a:gdLst>
                <a:gd name="T0" fmla="*/ 0 w 4462"/>
                <a:gd name="T1" fmla="*/ 101 h 101"/>
                <a:gd name="T2" fmla="*/ 77 w 4462"/>
                <a:gd name="T3" fmla="*/ 0 h 101"/>
                <a:gd name="T4" fmla="*/ 4462 w 4462"/>
                <a:gd name="T5" fmla="*/ 11 h 101"/>
                <a:gd name="T6" fmla="*/ 4462 w 4462"/>
                <a:gd name="T7" fmla="*/ 101 h 101"/>
                <a:gd name="T8" fmla="*/ 0 w 4462"/>
                <a:gd name="T9" fmla="*/ 10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2"/>
                <a:gd name="T16" fmla="*/ 0 h 101"/>
                <a:gd name="T17" fmla="*/ 4462 w 446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2" h="101">
                  <a:moveTo>
                    <a:pt x="0" y="101"/>
                  </a:moveTo>
                  <a:lnTo>
                    <a:pt x="77" y="0"/>
                  </a:lnTo>
                  <a:lnTo>
                    <a:pt x="4462" y="11"/>
                  </a:lnTo>
                  <a:lnTo>
                    <a:pt x="4462" y="101"/>
                  </a:lnTo>
                  <a:lnTo>
                    <a:pt x="0" y="101"/>
                  </a:lnTo>
                  <a:close/>
                </a:path>
              </a:pathLst>
            </a:custGeom>
            <a:gradFill rotWithShape="1">
              <a:gsLst>
                <a:gs pos="0">
                  <a:srgbClr val="0078FF"/>
                </a:gs>
                <a:gs pos="100000">
                  <a:srgbClr val="005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33" y="2249"/>
              <a:ext cx="1032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000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513" y="2388"/>
              <a:ext cx="1009" cy="2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 spc="-45" dirty="0">
                  <a:solidFill>
                    <a:srgbClr val="FFFF00"/>
                  </a:solidFill>
                  <a:latin typeface="微软雅黑" panose="020B0503020204020204" pitchFamily="34" charset="-122"/>
                </a:rPr>
                <a:t>HTML5</a:t>
              </a:r>
              <a:endParaRPr lang="zh-CN" altLang="en-US" b="1" kern="10" spc="-45" dirty="0">
                <a:solidFill>
                  <a:srgbClr val="FFFF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577" y="1098"/>
              <a:ext cx="0" cy="1063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222" y="891"/>
              <a:ext cx="0" cy="1270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614" y="978"/>
              <a:ext cx="1200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1993</a:t>
              </a:r>
              <a:r>
                <a:rPr kumimoji="0"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  <a:endPara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  <a:p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超文本标记语言</a:t>
              </a:r>
              <a:endPara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kumimoji="0"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 第一版</a:t>
              </a:r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</a:p>
            <a:p>
              <a:endParaRPr kumimoji="0"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96" y="790"/>
              <a:ext cx="1797" cy="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HTML5</a:t>
              </a:r>
              <a:endParaRPr kumimoji="0" lang="en-US" altLang="ko-KR" sz="2000" b="1" dirty="0">
                <a:latin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2009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联合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WHATWG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以及数百家互联网公司开始制定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rgbClr val="595959"/>
                  </a:solidFill>
                  <a:latin typeface="Arial Black" panose="020B0A04020102020204" pitchFamily="34" charset="0"/>
                </a:rPr>
                <a:t>2014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10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28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号作为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推荐标准发布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683" y="2824"/>
              <a:ext cx="1225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1999</a:t>
              </a:r>
              <a:r>
                <a:rPr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HTML4.01</a:t>
              </a:r>
            </a:p>
          </p:txBody>
        </p:sp>
        <p:sp>
          <p:nvSpPr>
            <p:cNvPr id="1026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3090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2009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53" y="3249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2010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2" name="Oval 33"/>
            <p:cNvSpPr>
              <a:spLocks noChangeArrowheads="1"/>
            </p:cNvSpPr>
            <p:nvPr/>
          </p:nvSpPr>
          <p:spPr bwMode="auto">
            <a:xfrm>
              <a:off x="589" y="359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3" name="Oval 34"/>
            <p:cNvSpPr>
              <a:spLocks noChangeArrowheads="1"/>
            </p:cNvSpPr>
            <p:nvPr/>
          </p:nvSpPr>
          <p:spPr bwMode="auto">
            <a:xfrm>
              <a:off x="589" y="368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4" name="Oval 35"/>
            <p:cNvSpPr>
              <a:spLocks noChangeArrowheads="1"/>
            </p:cNvSpPr>
            <p:nvPr/>
          </p:nvSpPr>
          <p:spPr bwMode="auto">
            <a:xfrm>
              <a:off x="589" y="377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</p:grp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269789" y="4148685"/>
            <a:ext cx="0" cy="22258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4" name="Text Box 22"/>
          <p:cNvSpPr txBox="1">
            <a:spLocks noChangeArrowheads="1"/>
          </p:cNvSpPr>
          <p:nvPr/>
        </p:nvSpPr>
        <p:spPr bwMode="auto">
          <a:xfrm>
            <a:off x="1453712" y="4333842"/>
            <a:ext cx="24196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1980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蒂姆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·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伯纳斯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李创建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</a:t>
            </a: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3873357" y="4333842"/>
            <a:ext cx="164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1995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HTML2.0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718911" y="4199648"/>
            <a:ext cx="0" cy="22131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5735835" y="4199648"/>
            <a:ext cx="0" cy="2254738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268506" y="1265239"/>
            <a:ext cx="0" cy="2057400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4476475" y="1385275"/>
            <a:ext cx="24122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1997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 3.2 W3C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（万维网联盟）开始接手</a:t>
            </a:r>
            <a:endParaRPr kumimoji="0" lang="zh-CN" altLang="en-US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988</TotalTime>
  <Words>1366</Words>
  <Application>Microsoft Office PowerPoint</Application>
  <PresentationFormat>自定义</PresentationFormat>
  <Paragraphs>279</Paragraphs>
  <Slides>43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Web标准</vt:lpstr>
      <vt:lpstr>HTML的历史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2916</cp:revision>
  <cp:lastPrinted>2411-12-30T00:00:00Z</cp:lastPrinted>
  <dcterms:created xsi:type="dcterms:W3CDTF">2003-05-12T10:17:00Z</dcterms:created>
  <dcterms:modified xsi:type="dcterms:W3CDTF">2019-02-24T16:08:31Z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