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327650" cy="1040765"/>
          </a:xfrm>
        </p:spPr>
        <p:txBody>
          <a:bodyPr/>
          <a:p>
            <a:r>
              <a:rPr lang="en-US" altLang="zh-CN"/>
              <a:t>q-learning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" y="1406525"/>
            <a:ext cx="4819650" cy="329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6338"/>
          <a:stretch>
            <a:fillRect/>
          </a:stretch>
        </p:blipFill>
        <p:spPr>
          <a:xfrm>
            <a:off x="4782820" y="1406525"/>
            <a:ext cx="4157345" cy="2886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1640" y="5006975"/>
            <a:ext cx="23558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个房间，以门相连，</a:t>
            </a:r>
            <a:endParaRPr lang="zh-CN" altLang="en-US"/>
          </a:p>
          <a:p>
            <a:r>
              <a:rPr lang="zh-CN" altLang="en-US"/>
              <a:t>目标是走到房间外部</a:t>
            </a:r>
            <a:r>
              <a:rPr lang="en-US" altLang="zh-CN"/>
              <a:t>5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943475" y="4826635"/>
            <a:ext cx="3586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节点表示房间</a:t>
            </a:r>
            <a:r>
              <a:rPr lang="en-US" altLang="zh-CN"/>
              <a:t>/</a:t>
            </a:r>
            <a:r>
              <a:rPr lang="zh-CN" altLang="en-US"/>
              <a:t>状态</a:t>
            </a:r>
            <a:r>
              <a:rPr lang="en-US" altLang="zh-CN"/>
              <a:t>state</a:t>
            </a:r>
            <a:endParaRPr lang="zh-CN" altLang="en-US"/>
          </a:p>
          <a:p>
            <a:r>
              <a:rPr lang="zh-CN" altLang="en-US"/>
              <a:t>边表示有门</a:t>
            </a:r>
            <a:r>
              <a:rPr lang="en-US" altLang="zh-CN"/>
              <a:t>/</a:t>
            </a:r>
            <a:r>
              <a:rPr lang="zh-CN" altLang="en-US"/>
              <a:t>动作</a:t>
            </a:r>
            <a:r>
              <a:rPr lang="en-US" altLang="zh-CN"/>
              <a:t>action</a:t>
            </a:r>
            <a:endParaRPr lang="zh-CN" altLang="en-US"/>
          </a:p>
          <a:p>
            <a:r>
              <a:rPr lang="zh-CN" altLang="en-US"/>
              <a:t>每条边有</a:t>
            </a:r>
            <a:r>
              <a:rPr lang="en-US" altLang="zh-CN"/>
              <a:t>reward</a:t>
            </a:r>
            <a:r>
              <a:rPr lang="zh-CN" altLang="en-US"/>
              <a:t>值，与</a:t>
            </a:r>
            <a:r>
              <a:rPr lang="en-US" altLang="zh-CN"/>
              <a:t>5</a:t>
            </a:r>
            <a:r>
              <a:rPr lang="zh-CN" altLang="en-US"/>
              <a:t>相连为</a:t>
            </a:r>
            <a:r>
              <a:rPr lang="en-US" altLang="zh-CN"/>
              <a:t>100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l="6338"/>
          <a:stretch>
            <a:fillRect/>
          </a:stretch>
        </p:blipFill>
        <p:spPr>
          <a:xfrm>
            <a:off x="4643120" y="69215"/>
            <a:ext cx="4438650" cy="2886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02895"/>
            <a:ext cx="3395345" cy="2419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1430" y="2513330"/>
            <a:ext cx="2395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reward</a:t>
            </a:r>
            <a:r>
              <a:rPr lang="zh-CN" altLang="en-US"/>
              <a:t>矩阵，</a:t>
            </a:r>
            <a:r>
              <a:rPr lang="en-US" altLang="zh-CN"/>
              <a:t>-1</a:t>
            </a:r>
            <a:r>
              <a:rPr lang="zh-CN" altLang="en-US"/>
              <a:t>为空，</a:t>
            </a:r>
            <a:endParaRPr lang="zh-CN" altLang="en-US"/>
          </a:p>
          <a:p>
            <a:r>
              <a:rPr lang="zh-CN" altLang="en-US"/>
              <a:t>行为</a:t>
            </a:r>
            <a:r>
              <a:rPr lang="en-US" altLang="zh-CN"/>
              <a:t>state</a:t>
            </a:r>
            <a:r>
              <a:rPr lang="zh-CN" altLang="en-US"/>
              <a:t>，列为</a:t>
            </a:r>
            <a:r>
              <a:rPr lang="en-US" altLang="zh-CN"/>
              <a:t>action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" y="3523615"/>
            <a:ext cx="3295650" cy="2439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77950" y="5758180"/>
            <a:ext cx="25342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初始化的</a:t>
            </a:r>
            <a:r>
              <a:rPr lang="en-US" altLang="zh-CN"/>
              <a:t>Q</a:t>
            </a:r>
            <a:r>
              <a:rPr lang="zh-CN" altLang="en-US"/>
              <a:t>矩阵，</a:t>
            </a:r>
            <a:endParaRPr lang="zh-CN" altLang="en-US"/>
          </a:p>
          <a:p>
            <a:r>
              <a:rPr lang="zh-CN" altLang="en-US"/>
              <a:t>表示</a:t>
            </a:r>
            <a:r>
              <a:rPr lang="en-US" altLang="zh-CN"/>
              <a:t>agent</a:t>
            </a:r>
            <a:r>
              <a:rPr lang="zh-CN" altLang="en-US"/>
              <a:t>学习到的知识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235" y="3523615"/>
            <a:ext cx="4834255" cy="688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43120" y="4282440"/>
            <a:ext cx="33724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γ</a:t>
            </a:r>
            <a:r>
              <a:rPr lang="zh-CN" altLang="en-US"/>
              <a:t>表示折扣因子</a:t>
            </a:r>
            <a:r>
              <a:rPr lang="en-US" altLang="zh-CN"/>
              <a:t>0=&lt;γ&lt;=1</a:t>
            </a:r>
            <a:endParaRPr lang="en-US" altLang="zh-CN"/>
          </a:p>
          <a:p>
            <a:r>
              <a:rPr lang="en-US" altLang="zh-CN"/>
              <a:t>γ</a:t>
            </a:r>
            <a:r>
              <a:rPr lang="zh-CN" altLang="en-US"/>
              <a:t>趋向于</a:t>
            </a:r>
            <a:r>
              <a:rPr lang="en-US" altLang="zh-CN"/>
              <a:t>0</a:t>
            </a:r>
            <a:r>
              <a:rPr lang="zh-CN" altLang="en-US"/>
              <a:t>表示主要考虑当前回报</a:t>
            </a:r>
            <a:endParaRPr lang="zh-CN" altLang="en-US"/>
          </a:p>
          <a:p>
            <a:r>
              <a:rPr lang="en-US" altLang="zh-CN"/>
              <a:t>γ</a:t>
            </a:r>
            <a:r>
              <a:rPr lang="zh-CN" altLang="en-US"/>
              <a:t>趋向于</a:t>
            </a:r>
            <a:r>
              <a:rPr lang="en-US" altLang="zh-CN"/>
              <a:t>1</a:t>
            </a:r>
            <a:r>
              <a:rPr lang="zh-CN" altLang="en-US"/>
              <a:t>表示同时考虑将来回报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43120" y="5563870"/>
            <a:ext cx="3611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episode:agent</a:t>
            </a:r>
            <a:r>
              <a:rPr lang="zh-CN" altLang="en-US"/>
              <a:t>每次探索，</a:t>
            </a:r>
            <a:endParaRPr lang="zh-CN" altLang="en-US"/>
          </a:p>
          <a:p>
            <a:r>
              <a:rPr lang="zh-CN" altLang="en-US"/>
              <a:t>即从初始状态到达目标状态的过程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r="4545"/>
          <a:stretch>
            <a:fillRect/>
          </a:stretch>
        </p:blipFill>
        <p:spPr>
          <a:xfrm>
            <a:off x="102870" y="1840865"/>
            <a:ext cx="4547870" cy="1112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70" y="-53975"/>
            <a:ext cx="3395345" cy="2419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0" y="2264410"/>
            <a:ext cx="4834255" cy="688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4240" y="721995"/>
            <a:ext cx="687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γ=0.8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6075" y="1195705"/>
            <a:ext cx="32175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初始状态为</a:t>
            </a:r>
            <a:r>
              <a:rPr lang="en-US" altLang="zh-CN"/>
              <a:t>1</a:t>
            </a:r>
            <a:r>
              <a:rPr lang="zh-CN" altLang="en-US"/>
              <a:t>，可选择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随机选择</a:t>
            </a:r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" y="2953385"/>
            <a:ext cx="2714625" cy="1752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67275" y="3106420"/>
            <a:ext cx="44761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随机选择</a:t>
            </a:r>
            <a:r>
              <a:rPr lang="zh-CN" altLang="en-US"/>
              <a:t>初始状态为</a:t>
            </a:r>
            <a:r>
              <a:rPr lang="en-US" altLang="zh-CN"/>
              <a:t>3</a:t>
            </a:r>
            <a:r>
              <a:rPr lang="zh-CN" altLang="en-US"/>
              <a:t>，可选择</a:t>
            </a:r>
            <a:r>
              <a:rPr lang="en-US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随机选择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320" y="3766820"/>
            <a:ext cx="4619625" cy="1085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275" y="4852670"/>
            <a:ext cx="3143250" cy="16859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21690" y="5019675"/>
            <a:ext cx="3041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当前状态</a:t>
            </a:r>
            <a:r>
              <a:rPr lang="en-US" altLang="zh-CN"/>
              <a:t>5</a:t>
            </a:r>
            <a:r>
              <a:rPr lang="zh-CN" altLang="en-US"/>
              <a:t>，到达目标状态，</a:t>
            </a:r>
            <a:endParaRPr lang="zh-CN" altLang="en-US"/>
          </a:p>
          <a:p>
            <a:r>
              <a:rPr lang="zh-CN" altLang="en-US"/>
              <a:t>完成一次</a:t>
            </a:r>
            <a:r>
              <a:rPr lang="en-US" altLang="zh-CN"/>
              <a:t>episode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r="4252"/>
          <a:stretch>
            <a:fillRect/>
          </a:stretch>
        </p:blipFill>
        <p:spPr>
          <a:xfrm>
            <a:off x="102870" y="1625600"/>
            <a:ext cx="4561840" cy="1112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70" y="-53975"/>
            <a:ext cx="3395345" cy="2419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0" y="2155825"/>
            <a:ext cx="4834255" cy="688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3465" y="704215"/>
            <a:ext cx="687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γ=0.8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3865" y="1072515"/>
            <a:ext cx="29889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当前状态</a:t>
            </a:r>
            <a:r>
              <a:rPr lang="en-US" altLang="zh-CN"/>
              <a:t>1</a:t>
            </a:r>
            <a:r>
              <a:rPr lang="zh-CN" altLang="en-US"/>
              <a:t>，可选择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随机选择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092700" y="2972435"/>
            <a:ext cx="3126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经多次</a:t>
            </a:r>
            <a:r>
              <a:rPr lang="en-US" altLang="zh-CN"/>
              <a:t>episode,Q</a:t>
            </a:r>
            <a:r>
              <a:rPr lang="zh-CN" altLang="en-US"/>
              <a:t>矩阵收敛为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45" y="2972435"/>
            <a:ext cx="2962275" cy="1752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00" y="3340735"/>
            <a:ext cx="3152775" cy="1809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830" y="5049520"/>
            <a:ext cx="3228975" cy="1704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24020" y="5717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规范化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1450" y="2262505"/>
            <a:ext cx="5435600" cy="3398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40" y="330200"/>
            <a:ext cx="4114800" cy="2172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380" y="1094105"/>
            <a:ext cx="3373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Q</a:t>
            </a:r>
            <a:r>
              <a:rPr lang="zh-CN" altLang="en-US"/>
              <a:t>接近收敛状态时，</a:t>
            </a:r>
            <a:r>
              <a:rPr lang="en-US" altLang="zh-CN"/>
              <a:t>agent</a:t>
            </a:r>
            <a:r>
              <a:rPr lang="zh-CN" altLang="en-US"/>
              <a:t>学到</a:t>
            </a:r>
            <a:endParaRPr lang="zh-CN" altLang="en-US"/>
          </a:p>
          <a:p>
            <a:r>
              <a:rPr lang="zh-CN" altLang="en-US"/>
              <a:t>从初始状态到目标状态的策略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04390" y="5935345"/>
            <a:ext cx="2473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最佳路径：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5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q-learning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11</cp:revision>
  <dcterms:created xsi:type="dcterms:W3CDTF">2019-10-31T03:09:00Z</dcterms:created>
  <dcterms:modified xsi:type="dcterms:W3CDTF">2019-10-31T10:26:11Z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