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71" r:id="rId2"/>
    <p:sldId id="262" r:id="rId3"/>
    <p:sldId id="462" r:id="rId4"/>
    <p:sldId id="274" r:id="rId5"/>
    <p:sldId id="361" r:id="rId6"/>
    <p:sldId id="463" r:id="rId7"/>
    <p:sldId id="275" r:id="rId8"/>
    <p:sldId id="368" r:id="rId9"/>
    <p:sldId id="369" r:id="rId10"/>
    <p:sldId id="370" r:id="rId11"/>
    <p:sldId id="464" r:id="rId12"/>
    <p:sldId id="363" r:id="rId13"/>
    <p:sldId id="436" r:id="rId14"/>
    <p:sldId id="437" r:id="rId15"/>
    <p:sldId id="438" r:id="rId16"/>
    <p:sldId id="439" r:id="rId17"/>
    <p:sldId id="440" r:id="rId18"/>
    <p:sldId id="441" r:id="rId19"/>
    <p:sldId id="442" r:id="rId20"/>
    <p:sldId id="465" r:id="rId21"/>
    <p:sldId id="443" r:id="rId22"/>
    <p:sldId id="444" r:id="rId23"/>
    <p:sldId id="445" r:id="rId24"/>
    <p:sldId id="446" r:id="rId25"/>
    <p:sldId id="447" r:id="rId26"/>
    <p:sldId id="466" r:id="rId27"/>
    <p:sldId id="448" r:id="rId28"/>
    <p:sldId id="449" r:id="rId29"/>
    <p:sldId id="450" r:id="rId30"/>
    <p:sldId id="451" r:id="rId31"/>
    <p:sldId id="452" r:id="rId32"/>
    <p:sldId id="453" r:id="rId33"/>
    <p:sldId id="454" r:id="rId34"/>
    <p:sldId id="455" r:id="rId35"/>
    <p:sldId id="456" r:id="rId36"/>
    <p:sldId id="457" r:id="rId37"/>
    <p:sldId id="458" r:id="rId38"/>
    <p:sldId id="267"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3296"/>
    <a:srgbClr val="FFFFFF"/>
    <a:srgbClr val="D8FBFF"/>
    <a:srgbClr val="878CFF"/>
    <a:srgbClr val="8DA8FF"/>
    <a:srgbClr val="C9DEFF"/>
    <a:srgbClr val="092A49"/>
    <a:srgbClr val="5365E7"/>
    <a:srgbClr val="28F3E3"/>
    <a:srgbClr val="535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95"/>
    <p:restoredTop sz="96675"/>
  </p:normalViewPr>
  <p:slideViewPr>
    <p:cSldViewPr snapToGrid="0" snapToObjects="1">
      <p:cViewPr varScale="1">
        <p:scale>
          <a:sx n="148" d="100"/>
          <a:sy n="148" d="100"/>
        </p:scale>
        <p:origin x="10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AAE99-F634-0348-83D0-6527365C00F3}" type="datetimeFigureOut">
              <a:rPr kumimoji="1" lang="zh-CN" altLang="en-US" smtClean="0"/>
              <a:t>2021/5/21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FAE8D-8E6D-124F-890C-384622F3C2B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665E70-4009-7345-A2F8-D48B8F0D8D30}" type="datetimeFigureOut">
              <a:rPr kumimoji="1" lang="zh-CN" altLang="en-US" smtClean="0"/>
              <a:t>2021/5/21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3F183B4-AA6C-3B47-870C-CDBD70FF31E9}" type="slidenum">
              <a:rPr kumimoji="1" lang="zh-CN" altLang="en-US" smtClean="0"/>
              <a:t>‹#›</a:t>
            </a:fld>
            <a:endParaRPr kumimoji="1" lang="zh-CN" altLang="en-US"/>
          </a:p>
        </p:txBody>
      </p:sp>
      <p:pic>
        <p:nvPicPr>
          <p:cNvPr id="7" name="图片 6">
            <a:extLst>
              <a:ext uri="{FF2B5EF4-FFF2-40B4-BE49-F238E27FC236}">
                <a16:creationId xmlns:a16="http://schemas.microsoft.com/office/drawing/2014/main" id="{6CB21D01-C399-BA4F-BADE-0E4647648D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365" cy="5143500"/>
          </a:xfrm>
          <a:prstGeom prst="rect">
            <a:avLst/>
          </a:prstGeom>
        </p:spPr>
      </p:pic>
      <p:sp>
        <p:nvSpPr>
          <p:cNvPr id="8" name="矩形 7">
            <a:extLst>
              <a:ext uri="{FF2B5EF4-FFF2-40B4-BE49-F238E27FC236}">
                <a16:creationId xmlns:a16="http://schemas.microsoft.com/office/drawing/2014/main" id="{3DEC411F-BA8B-FF4D-9468-CE5F2052046D}"/>
              </a:ext>
            </a:extLst>
          </p:cNvPr>
          <p:cNvSpPr/>
          <p:nvPr userDrawn="1"/>
        </p:nvSpPr>
        <p:spPr>
          <a:xfrm>
            <a:off x="339090" y="210185"/>
            <a:ext cx="1986915" cy="613694"/>
          </a:xfrm>
          <a:prstGeom prst="rect">
            <a:avLst/>
          </a:prstGeom>
        </p:spPr>
        <p:txBody>
          <a:bodyPr wrap="square">
            <a:spAutoFit/>
          </a:bodyPr>
          <a:lstStyle/>
          <a:p>
            <a:pPr algn="dist" fontAlgn="auto">
              <a:lnSpc>
                <a:spcPct val="150000"/>
              </a:lnSpc>
            </a:pPr>
            <a:r>
              <a:rPr lang="zh-CN" altLang="en-US" sz="1200" b="1" spc="300" dirty="0">
                <a:solidFill>
                  <a:schemeClr val="bg1"/>
                </a:solidFill>
                <a:uFillTx/>
                <a:latin typeface="微软雅黑" panose="020B0503020204020204" charset="-122"/>
                <a:ea typeface="微软雅黑" panose="020B0503020204020204" charset="-122"/>
                <a:cs typeface="微软雅黑" panose="020B0503020204020204" charset="-122"/>
              </a:rPr>
              <a:t>云原生社区</a:t>
            </a:r>
            <a:endParaRPr lang="en-US" altLang="zh-CN" sz="1200" b="1" spc="300" dirty="0">
              <a:solidFill>
                <a:schemeClr val="bg1"/>
              </a:solidFill>
              <a:uFillTx/>
              <a:latin typeface="微软雅黑" panose="020B0503020204020204" charset="-122"/>
              <a:ea typeface="微软雅黑" panose="020B0503020204020204" charset="-122"/>
              <a:cs typeface="微软雅黑" panose="020B0503020204020204" charset="-122"/>
            </a:endParaRPr>
          </a:p>
          <a:p>
            <a:pPr algn="dist" fontAlgn="auto">
              <a:lnSpc>
                <a:spcPct val="150000"/>
              </a:lnSpc>
            </a:pPr>
            <a:r>
              <a:rPr lang="zh-CN" altLang="en-US" sz="1200" b="1" spc="300" dirty="0">
                <a:solidFill>
                  <a:schemeClr val="bg1"/>
                </a:solidFill>
                <a:uFillTx/>
                <a:latin typeface="微软雅黑" panose="020B0503020204020204" charset="-122"/>
                <a:ea typeface="微软雅黑" panose="020B0503020204020204" charset="-122"/>
                <a:cs typeface="微软雅黑" panose="020B0503020204020204" charset="-122"/>
              </a:rPr>
              <a:t>珠海站</a:t>
            </a:r>
          </a:p>
        </p:txBody>
      </p:sp>
      <p:pic>
        <p:nvPicPr>
          <p:cNvPr id="9" name="Picture 4">
            <a:extLst>
              <a:ext uri="{FF2B5EF4-FFF2-40B4-BE49-F238E27FC236}">
                <a16:creationId xmlns:a16="http://schemas.microsoft.com/office/drawing/2014/main" id="{DAE1F71A-E0E5-2D4F-9A9E-775A71272219}"/>
              </a:ext>
            </a:extLst>
          </p:cNvPr>
          <p:cNvPicPr>
            <a:picLocks noChangeAspect="1"/>
          </p:cNvPicPr>
          <p:nvPr userDrawn="1"/>
        </p:nvPicPr>
        <p:blipFill>
          <a:blip r:embed="rId3"/>
          <a:stretch>
            <a:fillRect/>
          </a:stretch>
        </p:blipFill>
        <p:spPr>
          <a:xfrm>
            <a:off x="7574489" y="208842"/>
            <a:ext cx="1037173" cy="44194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665E70-4009-7345-A2F8-D48B8F0D8D30}" type="datetimeFigureOut">
              <a:rPr kumimoji="1" lang="zh-CN" altLang="en-US" smtClean="0"/>
              <a:t>2021/5/21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3F183B4-AA6C-3B47-870C-CDBD70FF31E9}"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665E70-4009-7345-A2F8-D48B8F0D8D30}" type="datetimeFigureOut">
              <a:rPr kumimoji="1" lang="zh-CN" altLang="en-US" smtClean="0"/>
              <a:t>2021/5/21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3F183B4-AA6C-3B47-870C-CDBD70FF31E9}"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665E70-4009-7345-A2F8-D48B8F0D8D30}" type="datetimeFigureOut">
              <a:rPr kumimoji="1" lang="zh-CN" altLang="en-US" smtClean="0"/>
              <a:t>2021/5/21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3F183B4-AA6C-3B47-870C-CDBD70FF31E9}"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665E70-4009-7345-A2F8-D48B8F0D8D30}" type="datetimeFigureOut">
              <a:rPr kumimoji="1" lang="zh-CN" altLang="en-US" smtClean="0"/>
              <a:t>2021/5/21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3F183B4-AA6C-3B47-870C-CDBD70FF31E9}" type="slidenum">
              <a:rPr kumimoji="1" lang="zh-CN" altLang="en-US" smtClean="0"/>
              <a:t>‹#›</a:t>
            </a:fld>
            <a:endParaRPr kumimoji="1" lang="zh-CN" altLang="en-US"/>
          </a:p>
        </p:txBody>
      </p:sp>
      <p:pic>
        <p:nvPicPr>
          <p:cNvPr id="7" name="图片 6">
            <a:extLst>
              <a:ext uri="{FF2B5EF4-FFF2-40B4-BE49-F238E27FC236}">
                <a16:creationId xmlns:a16="http://schemas.microsoft.com/office/drawing/2014/main" id="{0429993A-4BBC-2944-A126-CDBEF3ABC7F4}"/>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8" name="Picture 4">
            <a:extLst>
              <a:ext uri="{FF2B5EF4-FFF2-40B4-BE49-F238E27FC236}">
                <a16:creationId xmlns:a16="http://schemas.microsoft.com/office/drawing/2014/main" id="{339FC5B7-2EA0-814D-8185-00DB96848273}"/>
              </a:ext>
            </a:extLst>
          </p:cNvPr>
          <p:cNvPicPr>
            <a:picLocks noChangeAspect="1"/>
          </p:cNvPicPr>
          <p:nvPr userDrawn="1"/>
        </p:nvPicPr>
        <p:blipFill>
          <a:blip r:embed="rId3"/>
          <a:stretch>
            <a:fillRect/>
          </a:stretch>
        </p:blipFill>
        <p:spPr>
          <a:xfrm>
            <a:off x="7642856" y="171451"/>
            <a:ext cx="1037173" cy="44194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665E70-4009-7345-A2F8-D48B8F0D8D30}" type="datetimeFigureOut">
              <a:rPr kumimoji="1" lang="zh-CN" altLang="en-US" smtClean="0"/>
              <a:t>2021/5/21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3F183B4-AA6C-3B47-870C-CDBD70FF31E9}" type="slidenum">
              <a:rPr kumimoji="1" lang="zh-CN" altLang="en-US" smtClean="0"/>
              <a:t>‹#›</a:t>
            </a:fld>
            <a:endParaRPr kumimoji="1" lang="zh-CN" altLang="en-US"/>
          </a:p>
        </p:txBody>
      </p:sp>
      <p:pic>
        <p:nvPicPr>
          <p:cNvPr id="8" name="Picture 4">
            <a:extLst>
              <a:ext uri="{FF2B5EF4-FFF2-40B4-BE49-F238E27FC236}">
                <a16:creationId xmlns:a16="http://schemas.microsoft.com/office/drawing/2014/main" id="{339FC5B7-2EA0-814D-8185-00DB96848273}"/>
              </a:ext>
            </a:extLst>
          </p:cNvPr>
          <p:cNvPicPr>
            <a:picLocks noChangeAspect="1"/>
          </p:cNvPicPr>
          <p:nvPr userDrawn="1"/>
        </p:nvPicPr>
        <p:blipFill>
          <a:blip r:embed="rId2"/>
          <a:stretch>
            <a:fillRect/>
          </a:stretch>
        </p:blipFill>
        <p:spPr>
          <a:xfrm>
            <a:off x="6660089" y="199912"/>
            <a:ext cx="1037173" cy="441948"/>
          </a:xfrm>
          <a:prstGeom prst="rect">
            <a:avLst/>
          </a:prstGeom>
        </p:spPr>
      </p:pic>
      <p:pic>
        <p:nvPicPr>
          <p:cNvPr id="10" name="图片 9" descr="卡通画&#10;&#10;描述已自动生成">
            <a:extLst>
              <a:ext uri="{FF2B5EF4-FFF2-40B4-BE49-F238E27FC236}">
                <a16:creationId xmlns:a16="http://schemas.microsoft.com/office/drawing/2014/main" id="{2C96BE15-19C4-724C-B4E9-3972BB0DF203}"/>
              </a:ext>
            </a:extLst>
          </p:cNvPr>
          <p:cNvPicPr>
            <a:picLocks noChangeAspect="1"/>
          </p:cNvPicPr>
          <p:nvPr userDrawn="1"/>
        </p:nvPicPr>
        <p:blipFill>
          <a:blip r:embed="rId3"/>
          <a:stretch>
            <a:fillRect/>
          </a:stretch>
        </p:blipFill>
        <p:spPr>
          <a:xfrm>
            <a:off x="8059738" y="288432"/>
            <a:ext cx="857250" cy="228600"/>
          </a:xfrm>
          <a:prstGeom prst="rect">
            <a:avLst/>
          </a:prstGeom>
        </p:spPr>
      </p:pic>
      <p:pic>
        <p:nvPicPr>
          <p:cNvPr id="11" name="Picture 3">
            <a:extLst>
              <a:ext uri="{FF2B5EF4-FFF2-40B4-BE49-F238E27FC236}">
                <a16:creationId xmlns:a16="http://schemas.microsoft.com/office/drawing/2014/main" id="{EF1FEA66-8CB9-0F46-8F3D-C39F89FAEF9A}"/>
              </a:ext>
            </a:extLst>
          </p:cNvPr>
          <p:cNvPicPr>
            <a:picLocks noChangeAspect="1"/>
          </p:cNvPicPr>
          <p:nvPr userDrawn="1"/>
        </p:nvPicPr>
        <p:blipFill>
          <a:blip r:embed="rId4"/>
          <a:stretch>
            <a:fillRect/>
          </a:stretch>
        </p:blipFill>
        <p:spPr>
          <a:xfrm>
            <a:off x="7486650" y="247076"/>
            <a:ext cx="1034166" cy="347619"/>
          </a:xfrm>
          <a:prstGeom prst="rect">
            <a:avLst/>
          </a:prstGeom>
        </p:spPr>
      </p:pic>
    </p:spTree>
    <p:extLst>
      <p:ext uri="{BB962C8B-B14F-4D97-AF65-F5344CB8AC3E}">
        <p14:creationId xmlns:p14="http://schemas.microsoft.com/office/powerpoint/2010/main" val="194186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665E70-4009-7345-A2F8-D48B8F0D8D30}" type="datetimeFigureOut">
              <a:rPr kumimoji="1" lang="zh-CN" altLang="en-US" smtClean="0"/>
              <a:t>2021/5/21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3F183B4-AA6C-3B47-870C-CDBD70FF31E9}"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665E70-4009-7345-A2F8-D48B8F0D8D30}" type="datetimeFigureOut">
              <a:rPr kumimoji="1" lang="zh-CN" altLang="en-US" smtClean="0"/>
              <a:t>2021/5/21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3F183B4-AA6C-3B47-870C-CDBD70FF31E9}"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665E70-4009-7345-A2F8-D48B8F0D8D30}" type="datetimeFigureOut">
              <a:rPr kumimoji="1" lang="zh-CN" altLang="en-US" smtClean="0"/>
              <a:t>2021/5/21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43F183B4-AA6C-3B47-870C-CDBD70FF31E9}"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665E70-4009-7345-A2F8-D48B8F0D8D30}" type="datetimeFigureOut">
              <a:rPr kumimoji="1" lang="zh-CN" altLang="en-US" smtClean="0"/>
              <a:t>2021/5/21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43F183B4-AA6C-3B47-870C-CDBD70FF31E9}"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665E70-4009-7345-A2F8-D48B8F0D8D30}" type="datetimeFigureOut">
              <a:rPr kumimoji="1" lang="zh-CN" altLang="en-US" smtClean="0"/>
              <a:t>2021/5/21</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43F183B4-AA6C-3B47-870C-CDBD70FF31E9}"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665E70-4009-7345-A2F8-D48B8F0D8D30}" type="datetimeFigureOut">
              <a:rPr kumimoji="1" lang="zh-CN" altLang="en-US" smtClean="0"/>
              <a:t>2021/5/21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3F183B4-AA6C-3B47-870C-CDBD70FF31E9}"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8665E70-4009-7345-A2F8-D48B8F0D8D30}" type="datetimeFigureOut">
              <a:rPr kumimoji="1" lang="zh-CN" altLang="en-US" smtClean="0"/>
              <a:t>2021/5/21</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3F183B4-AA6C-3B47-870C-CDBD70FF31E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hyperlink" Target="https://leanpub.com/camel-design-patterns" TargetMode="External"/><Relationship Id="rId7" Type="http://schemas.openxmlformats.org/officeDocument/2006/relationships/image" Target="../media/image14.jpg"/><Relationship Id="rId2" Type="http://schemas.openxmlformats.org/officeDocument/2006/relationships/hyperlink" Target="https://leanpub.com/k8spatterns" TargetMode="External"/><Relationship Id="rId1" Type="http://schemas.openxmlformats.org/officeDocument/2006/relationships/slideLayout" Target="../slideLayouts/slideLayout3.xml"/><Relationship Id="rId6" Type="http://schemas.openxmlformats.org/officeDocument/2006/relationships/hyperlink" Target="https://github.com/k8spatterns" TargetMode="External"/><Relationship Id="rId5" Type="http://schemas.openxmlformats.org/officeDocument/2006/relationships/hyperlink" Target="https://ro14nd.de/" TargetMode="External"/><Relationship Id="rId4" Type="http://schemas.openxmlformats.org/officeDocument/2006/relationships/hyperlink" Target="http://www.ofbizian.com/"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www.redhat.com/en/resources/cloud-native-container-design-whitepaper" TargetMode="External"/><Relationship Id="rId13" Type="http://schemas.openxmlformats.org/officeDocument/2006/relationships/hyperlink" Target="http://www.ofbizian.com/" TargetMode="External"/><Relationship Id="rId3" Type="http://schemas.openxmlformats.org/officeDocument/2006/relationships/hyperlink" Target="https://docs.docker.com/engine/userguide/eng-image/dockerfile_best-practices" TargetMode="External"/><Relationship Id="rId7" Type="http://schemas.openxmlformats.org/officeDocument/2006/relationships/hyperlink" Target="https://leanpub.com/k8spatterns/" TargetMode="External"/><Relationship Id="rId12" Type="http://schemas.openxmlformats.org/officeDocument/2006/relationships/hyperlink" Target="https://opensource.com/tags/containers" TargetMode="External"/><Relationship Id="rId2" Type="http://schemas.openxmlformats.org/officeDocument/2006/relationships/hyperlink" Target="https://www.slideshare.net/luebken/container-patterns" TargetMode="External"/><Relationship Id="rId1" Type="http://schemas.openxmlformats.org/officeDocument/2006/relationships/slideLayout" Target="../slideLayouts/slideLayout3.xml"/><Relationship Id="rId6" Type="http://schemas.openxmlformats.org/officeDocument/2006/relationships/hyperlink" Target="https://www.usenix.org/system/files/conference/hotcloud16/hotcloud16_burns.pdf" TargetMode="External"/><Relationship Id="rId11" Type="http://schemas.openxmlformats.org/officeDocument/2006/relationships/hyperlink" Target="https://developers.redhat.com/blog/" TargetMode="External"/><Relationship Id="rId5" Type="http://schemas.openxmlformats.org/officeDocument/2006/relationships/hyperlink" Target="https://docs.openshift.com/enterprise/3.0/creating_images/guidelines.html" TargetMode="External"/><Relationship Id="rId10" Type="http://schemas.openxmlformats.org/officeDocument/2006/relationships/hyperlink" Target="https://blog.openshift.com/" TargetMode="External"/><Relationship Id="rId4" Type="http://schemas.openxmlformats.org/officeDocument/2006/relationships/hyperlink" Target="http://docs.projectatomic.io/container-best-practices" TargetMode="External"/><Relationship Id="rId9" Type="http://schemas.openxmlformats.org/officeDocument/2006/relationships/hyperlink" Target="https://12factor.net/"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3.xml"/><Relationship Id="rId5" Type="http://schemas.openxmlformats.org/officeDocument/2006/relationships/image" Target="../media/image19.jp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8625" y="1805305"/>
            <a:ext cx="5161280" cy="400110"/>
          </a:xfrm>
          <a:prstGeom prst="rect">
            <a:avLst/>
          </a:prstGeom>
        </p:spPr>
        <p:txBody>
          <a:bodyPr wrap="square">
            <a:spAutoFit/>
          </a:bodyPr>
          <a:lstStyle/>
          <a:p>
            <a:r>
              <a:rPr kumimoji="1" lang="zh-CN" altLang="en-US" sz="2000" b="1" dirty="0">
                <a:solidFill>
                  <a:schemeClr val="bg1">
                    <a:lumMod val="95000"/>
                  </a:schemeClr>
                </a:solidFill>
                <a:latin typeface="微软雅黑" panose="020B0503020204020204" charset="-122"/>
                <a:ea typeface="微软雅黑" panose="020B0503020204020204" charset="-122"/>
                <a:cs typeface="微软雅黑" panose="020B0503020204020204" charset="-122"/>
              </a:rPr>
              <a:t>云原生应用容器化与编排</a:t>
            </a:r>
          </a:p>
        </p:txBody>
      </p:sp>
      <p:sp>
        <p:nvSpPr>
          <p:cNvPr id="15" name="矩形 14"/>
          <p:cNvSpPr/>
          <p:nvPr/>
        </p:nvSpPr>
        <p:spPr>
          <a:xfrm>
            <a:off x="428625" y="3248528"/>
            <a:ext cx="3023272" cy="738664"/>
          </a:xfrm>
          <a:prstGeom prst="rect">
            <a:avLst/>
          </a:prstGeom>
        </p:spPr>
        <p:txBody>
          <a:bodyPr wrap="square">
            <a:spAutoFit/>
          </a:bodyPr>
          <a:lstStyle/>
          <a:p>
            <a:r>
              <a:rPr kumimoji="1" lang="zh-CN" altLang="en-US" sz="1400" dirty="0">
                <a:solidFill>
                  <a:schemeClr val="bg1"/>
                </a:solidFill>
                <a:latin typeface="微软雅黑" panose="020B0503020204020204" charset="-122"/>
                <a:ea typeface="微软雅黑" panose="020B0503020204020204" charset="-122"/>
                <a:cs typeface="微软雅黑" panose="020B0503020204020204" charset="-122"/>
              </a:rPr>
              <a:t>关泽发</a:t>
            </a:r>
            <a:endParaRPr kumimoji="1" lang="en-US" altLang="zh-CN" sz="1400" dirty="0">
              <a:solidFill>
                <a:schemeClr val="bg1"/>
              </a:solidFill>
              <a:latin typeface="微软雅黑" panose="020B0503020204020204" charset="-122"/>
              <a:ea typeface="微软雅黑" panose="020B0503020204020204" charset="-122"/>
              <a:cs typeface="微软雅黑" panose="020B0503020204020204" charset="-122"/>
            </a:endParaRPr>
          </a:p>
          <a:p>
            <a:endParaRPr kumimoji="1" lang="en-US" altLang="zh-CN" sz="1400" dirty="0">
              <a:solidFill>
                <a:schemeClr val="bg1"/>
              </a:solidFill>
              <a:latin typeface="微软雅黑" panose="020B0503020204020204" charset="-122"/>
              <a:ea typeface="微软雅黑" panose="020B0503020204020204" charset="-122"/>
              <a:cs typeface="微软雅黑" panose="020B0503020204020204" charset="-122"/>
            </a:endParaRPr>
          </a:p>
          <a:p>
            <a:r>
              <a:rPr kumimoji="1" lang="en-US" altLang="zh-CN" sz="1400" dirty="0">
                <a:solidFill>
                  <a:schemeClr val="bg1"/>
                </a:solidFill>
                <a:latin typeface="微软雅黑" panose="020B0503020204020204" charset="-122"/>
                <a:ea typeface="微软雅黑" panose="020B0503020204020204" charset="-122"/>
                <a:cs typeface="微软雅黑" panose="020B0503020204020204" charset="-122"/>
              </a:rPr>
              <a:t>2021 </a:t>
            </a:r>
            <a:r>
              <a:rPr kumimoji="1" lang="zh-CN" altLang="en-US" sz="1400" dirty="0">
                <a:solidFill>
                  <a:schemeClr val="bg1"/>
                </a:solidFill>
                <a:latin typeface="微软雅黑" panose="020B0503020204020204" charset="-122"/>
                <a:ea typeface="微软雅黑" panose="020B0503020204020204" charset="-122"/>
                <a:cs typeface="微软雅黑" panose="020B0503020204020204" charset="-122"/>
              </a:rPr>
              <a:t>年</a:t>
            </a:r>
            <a:r>
              <a:rPr kumimoji="1" lang="en-US" altLang="zh-CN" sz="1400" dirty="0">
                <a:solidFill>
                  <a:schemeClr val="bg1"/>
                </a:solidFill>
                <a:latin typeface="微软雅黑" panose="020B0503020204020204" charset="-122"/>
                <a:ea typeface="微软雅黑" panose="020B0503020204020204" charset="-122"/>
                <a:cs typeface="微软雅黑" panose="020B0503020204020204" charset="-122"/>
              </a:rPr>
              <a:t> 5 </a:t>
            </a:r>
            <a:r>
              <a:rPr kumimoji="1" lang="zh-CN" altLang="en-US" sz="1400" dirty="0">
                <a:solidFill>
                  <a:schemeClr val="bg1"/>
                </a:solidFill>
                <a:latin typeface="微软雅黑" panose="020B0503020204020204" charset="-122"/>
                <a:ea typeface="微软雅黑" panose="020B0503020204020204" charset="-122"/>
                <a:cs typeface="微软雅黑" panose="020B0503020204020204" charset="-122"/>
              </a:rPr>
              <a:t>月</a:t>
            </a:r>
            <a:r>
              <a:rPr kumimoji="1" lang="en-US" altLang="zh-CN" sz="1400" dirty="0">
                <a:solidFill>
                  <a:schemeClr val="bg1"/>
                </a:solidFill>
                <a:latin typeface="微软雅黑" panose="020B0503020204020204" charset="-122"/>
                <a:ea typeface="微软雅黑" panose="020B0503020204020204" charset="-122"/>
                <a:cs typeface="微软雅黑" panose="020B0503020204020204" charset="-122"/>
              </a:rPr>
              <a:t> 30 </a:t>
            </a:r>
            <a:r>
              <a:rPr kumimoji="1" lang="zh-CN" altLang="en-US" sz="1400" dirty="0">
                <a:solidFill>
                  <a:schemeClr val="bg1"/>
                </a:solidFill>
                <a:latin typeface="微软雅黑" panose="020B0503020204020204" charset="-122"/>
                <a:ea typeface="微软雅黑" panose="020B0503020204020204" charset="-122"/>
                <a:cs typeface="微软雅黑" panose="020B0503020204020204" charset="-122"/>
              </a:rPr>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5346800"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微服务设计准则</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2">
            <a:extLst>
              <a:ext uri="{FF2B5EF4-FFF2-40B4-BE49-F238E27FC236}">
                <a16:creationId xmlns:a16="http://schemas.microsoft.com/office/drawing/2014/main" id="{FAC1A087-73E1-9548-B1C7-C46BBEED189D}"/>
              </a:ext>
            </a:extLst>
          </p:cNvPr>
          <p:cNvSpPr/>
          <p:nvPr/>
        </p:nvSpPr>
        <p:spPr>
          <a:xfrm>
            <a:off x="521421" y="2498029"/>
            <a:ext cx="1414780" cy="670560"/>
          </a:xfrm>
          <a:custGeom>
            <a:avLst/>
            <a:gdLst/>
            <a:ahLst/>
            <a:cxnLst/>
            <a:rect l="l" t="t" r="r" b="b"/>
            <a:pathLst>
              <a:path w="1414780" h="670560">
                <a:moveTo>
                  <a:pt x="1302497" y="670199"/>
                </a:moveTo>
                <a:lnTo>
                  <a:pt x="111702" y="670199"/>
                </a:lnTo>
                <a:lnTo>
                  <a:pt x="68222" y="661421"/>
                </a:lnTo>
                <a:lnTo>
                  <a:pt x="32716" y="637483"/>
                </a:lnTo>
                <a:lnTo>
                  <a:pt x="8778" y="601977"/>
                </a:lnTo>
                <a:lnTo>
                  <a:pt x="0" y="558497"/>
                </a:lnTo>
                <a:lnTo>
                  <a:pt x="0" y="111702"/>
                </a:lnTo>
                <a:lnTo>
                  <a:pt x="8778" y="68222"/>
                </a:lnTo>
                <a:lnTo>
                  <a:pt x="32716" y="32716"/>
                </a:lnTo>
                <a:lnTo>
                  <a:pt x="68222" y="8778"/>
                </a:lnTo>
                <a:lnTo>
                  <a:pt x="111702" y="0"/>
                </a:lnTo>
                <a:lnTo>
                  <a:pt x="1302497" y="0"/>
                </a:lnTo>
                <a:lnTo>
                  <a:pt x="1345244" y="8502"/>
                </a:lnTo>
                <a:lnTo>
                  <a:pt x="1381483" y="32716"/>
                </a:lnTo>
                <a:lnTo>
                  <a:pt x="1405697" y="68955"/>
                </a:lnTo>
                <a:lnTo>
                  <a:pt x="1414199" y="111702"/>
                </a:lnTo>
                <a:lnTo>
                  <a:pt x="1414199" y="558497"/>
                </a:lnTo>
                <a:lnTo>
                  <a:pt x="1405421" y="601977"/>
                </a:lnTo>
                <a:lnTo>
                  <a:pt x="1381483" y="637483"/>
                </a:lnTo>
                <a:lnTo>
                  <a:pt x="1345977" y="661421"/>
                </a:lnTo>
                <a:lnTo>
                  <a:pt x="1302497" y="670199"/>
                </a:lnTo>
                <a:close/>
              </a:path>
            </a:pathLst>
          </a:custGeom>
          <a:solidFill>
            <a:srgbClr val="76A5AE"/>
          </a:solidFill>
        </p:spPr>
        <p:txBody>
          <a:bodyPr wrap="square" lIns="0" tIns="0" rIns="0" bIns="0" rtlCol="0"/>
          <a:lstStyle/>
          <a:p>
            <a:endParaRPr sz="1400"/>
          </a:p>
        </p:txBody>
      </p:sp>
      <p:sp>
        <p:nvSpPr>
          <p:cNvPr id="5" name="object 3">
            <a:extLst>
              <a:ext uri="{FF2B5EF4-FFF2-40B4-BE49-F238E27FC236}">
                <a16:creationId xmlns:a16="http://schemas.microsoft.com/office/drawing/2014/main" id="{83C2748E-266D-F04F-BCB9-45B9B776DDE5}"/>
              </a:ext>
            </a:extLst>
          </p:cNvPr>
          <p:cNvSpPr/>
          <p:nvPr/>
        </p:nvSpPr>
        <p:spPr>
          <a:xfrm>
            <a:off x="521421" y="2498029"/>
            <a:ext cx="1414780" cy="670560"/>
          </a:xfrm>
          <a:custGeom>
            <a:avLst/>
            <a:gdLst/>
            <a:ahLst/>
            <a:cxnLst/>
            <a:rect l="l" t="t" r="r" b="b"/>
            <a:pathLst>
              <a:path w="1414780" h="670560">
                <a:moveTo>
                  <a:pt x="0" y="111702"/>
                </a:moveTo>
                <a:lnTo>
                  <a:pt x="8778" y="68222"/>
                </a:lnTo>
                <a:lnTo>
                  <a:pt x="32716" y="32716"/>
                </a:lnTo>
                <a:lnTo>
                  <a:pt x="68222" y="8778"/>
                </a:lnTo>
                <a:lnTo>
                  <a:pt x="111702" y="0"/>
                </a:lnTo>
                <a:lnTo>
                  <a:pt x="1302497" y="0"/>
                </a:lnTo>
                <a:lnTo>
                  <a:pt x="1345244" y="8502"/>
                </a:lnTo>
                <a:lnTo>
                  <a:pt x="1381483" y="32716"/>
                </a:lnTo>
                <a:lnTo>
                  <a:pt x="1405697" y="68955"/>
                </a:lnTo>
                <a:lnTo>
                  <a:pt x="1414199" y="111702"/>
                </a:lnTo>
                <a:lnTo>
                  <a:pt x="1414199" y="558497"/>
                </a:lnTo>
                <a:lnTo>
                  <a:pt x="1405421" y="601977"/>
                </a:lnTo>
                <a:lnTo>
                  <a:pt x="1381483" y="637483"/>
                </a:lnTo>
                <a:lnTo>
                  <a:pt x="1345977" y="661421"/>
                </a:lnTo>
                <a:lnTo>
                  <a:pt x="1302497" y="670199"/>
                </a:lnTo>
                <a:lnTo>
                  <a:pt x="111702" y="670199"/>
                </a:lnTo>
                <a:lnTo>
                  <a:pt x="68222" y="661421"/>
                </a:lnTo>
                <a:lnTo>
                  <a:pt x="32716" y="637483"/>
                </a:lnTo>
                <a:lnTo>
                  <a:pt x="8778" y="601977"/>
                </a:lnTo>
                <a:lnTo>
                  <a:pt x="0" y="558497"/>
                </a:lnTo>
                <a:lnTo>
                  <a:pt x="0" y="111702"/>
                </a:lnTo>
                <a:close/>
              </a:path>
            </a:pathLst>
          </a:custGeom>
          <a:ln w="9524">
            <a:solidFill>
              <a:srgbClr val="1F497D"/>
            </a:solidFill>
          </a:ln>
        </p:spPr>
        <p:txBody>
          <a:bodyPr wrap="square" lIns="0" tIns="0" rIns="0" bIns="0" rtlCol="0"/>
          <a:lstStyle/>
          <a:p>
            <a:endParaRPr sz="1400"/>
          </a:p>
        </p:txBody>
      </p:sp>
      <p:sp>
        <p:nvSpPr>
          <p:cNvPr id="6" name="object 4">
            <a:extLst>
              <a:ext uri="{FF2B5EF4-FFF2-40B4-BE49-F238E27FC236}">
                <a16:creationId xmlns:a16="http://schemas.microsoft.com/office/drawing/2014/main" id="{4B28F0F2-9B38-2746-8E19-4C4CA5492FC7}"/>
              </a:ext>
            </a:extLst>
          </p:cNvPr>
          <p:cNvSpPr txBox="1"/>
          <p:nvPr/>
        </p:nvSpPr>
        <p:spPr>
          <a:xfrm>
            <a:off x="781155" y="2603768"/>
            <a:ext cx="895350" cy="451983"/>
          </a:xfrm>
          <a:prstGeom prst="rect">
            <a:avLst/>
          </a:prstGeom>
        </p:spPr>
        <p:txBody>
          <a:bodyPr vert="horz" wrap="square" lIns="0" tIns="22860" rIns="0" bIns="0" rtlCol="0">
            <a:spAutoFit/>
          </a:bodyPr>
          <a:lstStyle/>
          <a:p>
            <a:pPr marL="12700" marR="5080" indent="187320">
              <a:lnSpc>
                <a:spcPts val="1650"/>
              </a:lnSpc>
              <a:spcBef>
                <a:spcPts val="180"/>
              </a:spcBef>
            </a:pPr>
            <a:r>
              <a:rPr sz="1400" spc="-5" dirty="0">
                <a:solidFill>
                  <a:srgbClr val="FFFFFF"/>
                </a:solidFill>
              </a:rPr>
              <a:t>Highly  observable</a:t>
            </a:r>
            <a:endParaRPr sz="1400" dirty="0"/>
          </a:p>
        </p:txBody>
      </p:sp>
      <p:sp>
        <p:nvSpPr>
          <p:cNvPr id="7" name="object 5">
            <a:extLst>
              <a:ext uri="{FF2B5EF4-FFF2-40B4-BE49-F238E27FC236}">
                <a16:creationId xmlns:a16="http://schemas.microsoft.com/office/drawing/2014/main" id="{45F23E56-01BB-0D4B-BF07-5BA9C54632A9}"/>
              </a:ext>
            </a:extLst>
          </p:cNvPr>
          <p:cNvSpPr/>
          <p:nvPr/>
        </p:nvSpPr>
        <p:spPr>
          <a:xfrm>
            <a:off x="7041345" y="2498029"/>
            <a:ext cx="1456690" cy="670560"/>
          </a:xfrm>
          <a:custGeom>
            <a:avLst/>
            <a:gdLst/>
            <a:ahLst/>
            <a:cxnLst/>
            <a:rect l="l" t="t" r="r" b="b"/>
            <a:pathLst>
              <a:path w="1456690" h="670560">
                <a:moveTo>
                  <a:pt x="1344497" y="670199"/>
                </a:moveTo>
                <a:lnTo>
                  <a:pt x="111702" y="670199"/>
                </a:lnTo>
                <a:lnTo>
                  <a:pt x="68222" y="661421"/>
                </a:lnTo>
                <a:lnTo>
                  <a:pt x="32716" y="637483"/>
                </a:lnTo>
                <a:lnTo>
                  <a:pt x="8778" y="601977"/>
                </a:lnTo>
                <a:lnTo>
                  <a:pt x="0" y="558497"/>
                </a:lnTo>
                <a:lnTo>
                  <a:pt x="0" y="111702"/>
                </a:lnTo>
                <a:lnTo>
                  <a:pt x="8778" y="68222"/>
                </a:lnTo>
                <a:lnTo>
                  <a:pt x="32717" y="32716"/>
                </a:lnTo>
                <a:lnTo>
                  <a:pt x="68222" y="8778"/>
                </a:lnTo>
                <a:lnTo>
                  <a:pt x="111702" y="0"/>
                </a:lnTo>
                <a:lnTo>
                  <a:pt x="1344497" y="0"/>
                </a:lnTo>
                <a:lnTo>
                  <a:pt x="1387244" y="8502"/>
                </a:lnTo>
                <a:lnTo>
                  <a:pt x="1423482" y="32716"/>
                </a:lnTo>
                <a:lnTo>
                  <a:pt x="1447697" y="68955"/>
                </a:lnTo>
                <a:lnTo>
                  <a:pt x="1456199" y="111702"/>
                </a:lnTo>
                <a:lnTo>
                  <a:pt x="1456199" y="558497"/>
                </a:lnTo>
                <a:lnTo>
                  <a:pt x="1447421" y="601977"/>
                </a:lnTo>
                <a:lnTo>
                  <a:pt x="1423483" y="637483"/>
                </a:lnTo>
                <a:lnTo>
                  <a:pt x="1387977" y="661421"/>
                </a:lnTo>
                <a:lnTo>
                  <a:pt x="1344497" y="670199"/>
                </a:lnTo>
                <a:close/>
              </a:path>
            </a:pathLst>
          </a:custGeom>
          <a:solidFill>
            <a:srgbClr val="93C47D"/>
          </a:solidFill>
        </p:spPr>
        <p:txBody>
          <a:bodyPr wrap="square" lIns="0" tIns="0" rIns="0" bIns="0" rtlCol="0"/>
          <a:lstStyle/>
          <a:p>
            <a:endParaRPr sz="1400"/>
          </a:p>
        </p:txBody>
      </p:sp>
      <p:sp>
        <p:nvSpPr>
          <p:cNvPr id="8" name="object 6">
            <a:extLst>
              <a:ext uri="{FF2B5EF4-FFF2-40B4-BE49-F238E27FC236}">
                <a16:creationId xmlns:a16="http://schemas.microsoft.com/office/drawing/2014/main" id="{F27D0864-F5F0-454E-996E-66CA39B6C0D3}"/>
              </a:ext>
            </a:extLst>
          </p:cNvPr>
          <p:cNvSpPr/>
          <p:nvPr/>
        </p:nvSpPr>
        <p:spPr>
          <a:xfrm>
            <a:off x="7041345" y="2498029"/>
            <a:ext cx="1456690" cy="670560"/>
          </a:xfrm>
          <a:custGeom>
            <a:avLst/>
            <a:gdLst/>
            <a:ahLst/>
            <a:cxnLst/>
            <a:rect l="l" t="t" r="r" b="b"/>
            <a:pathLst>
              <a:path w="1456690" h="670560">
                <a:moveTo>
                  <a:pt x="0" y="111702"/>
                </a:moveTo>
                <a:lnTo>
                  <a:pt x="8778" y="68222"/>
                </a:lnTo>
                <a:lnTo>
                  <a:pt x="32716" y="32716"/>
                </a:lnTo>
                <a:lnTo>
                  <a:pt x="68222" y="8778"/>
                </a:lnTo>
                <a:lnTo>
                  <a:pt x="111702" y="0"/>
                </a:lnTo>
                <a:lnTo>
                  <a:pt x="1344497" y="0"/>
                </a:lnTo>
                <a:lnTo>
                  <a:pt x="1387244" y="8502"/>
                </a:lnTo>
                <a:lnTo>
                  <a:pt x="1423482" y="32716"/>
                </a:lnTo>
                <a:lnTo>
                  <a:pt x="1447697" y="68955"/>
                </a:lnTo>
                <a:lnTo>
                  <a:pt x="1456199" y="111702"/>
                </a:lnTo>
                <a:lnTo>
                  <a:pt x="1456199" y="558497"/>
                </a:lnTo>
                <a:lnTo>
                  <a:pt x="1447421" y="601977"/>
                </a:lnTo>
                <a:lnTo>
                  <a:pt x="1423483" y="637483"/>
                </a:lnTo>
                <a:lnTo>
                  <a:pt x="1387977" y="661421"/>
                </a:lnTo>
                <a:lnTo>
                  <a:pt x="1344497" y="670199"/>
                </a:lnTo>
                <a:lnTo>
                  <a:pt x="111702" y="670199"/>
                </a:lnTo>
                <a:lnTo>
                  <a:pt x="68222" y="661421"/>
                </a:lnTo>
                <a:lnTo>
                  <a:pt x="32716" y="637483"/>
                </a:lnTo>
                <a:lnTo>
                  <a:pt x="8778" y="601977"/>
                </a:lnTo>
                <a:lnTo>
                  <a:pt x="0" y="558497"/>
                </a:lnTo>
                <a:lnTo>
                  <a:pt x="0" y="111702"/>
                </a:lnTo>
                <a:close/>
              </a:path>
            </a:pathLst>
          </a:custGeom>
          <a:ln w="9524">
            <a:solidFill>
              <a:srgbClr val="1F497D"/>
            </a:solidFill>
          </a:ln>
        </p:spPr>
        <p:txBody>
          <a:bodyPr wrap="square" lIns="0" tIns="0" rIns="0" bIns="0" rtlCol="0"/>
          <a:lstStyle/>
          <a:p>
            <a:endParaRPr sz="1400"/>
          </a:p>
        </p:txBody>
      </p:sp>
      <p:sp>
        <p:nvSpPr>
          <p:cNvPr id="9" name="object 7">
            <a:extLst>
              <a:ext uri="{FF2B5EF4-FFF2-40B4-BE49-F238E27FC236}">
                <a16:creationId xmlns:a16="http://schemas.microsoft.com/office/drawing/2014/main" id="{2CF1C393-3D5F-0B42-BF71-3B69516A27A8}"/>
              </a:ext>
            </a:extLst>
          </p:cNvPr>
          <p:cNvSpPr txBox="1"/>
          <p:nvPr/>
        </p:nvSpPr>
        <p:spPr>
          <a:xfrm>
            <a:off x="7213492" y="2603768"/>
            <a:ext cx="1111885" cy="451983"/>
          </a:xfrm>
          <a:prstGeom prst="rect">
            <a:avLst/>
          </a:prstGeom>
        </p:spPr>
        <p:txBody>
          <a:bodyPr vert="horz" wrap="square" lIns="0" tIns="22860" rIns="0" bIns="0" rtlCol="0">
            <a:spAutoFit/>
          </a:bodyPr>
          <a:lstStyle/>
          <a:p>
            <a:pPr marL="214624" marR="5080" indent="-202560">
              <a:lnSpc>
                <a:spcPts val="1650"/>
              </a:lnSpc>
              <a:spcBef>
                <a:spcPts val="180"/>
              </a:spcBef>
            </a:pPr>
            <a:r>
              <a:rPr sz="1400" spc="-5" dirty="0">
                <a:solidFill>
                  <a:srgbClr val="FFFFFF"/>
                </a:solidFill>
              </a:rPr>
              <a:t>Decentralized  Services</a:t>
            </a:r>
            <a:endParaRPr sz="1400"/>
          </a:p>
        </p:txBody>
      </p:sp>
      <p:sp>
        <p:nvSpPr>
          <p:cNvPr id="10" name="object 8">
            <a:extLst>
              <a:ext uri="{FF2B5EF4-FFF2-40B4-BE49-F238E27FC236}">
                <a16:creationId xmlns:a16="http://schemas.microsoft.com/office/drawing/2014/main" id="{D955DB24-A2CF-2F45-8F49-8D6CCA473BE9}"/>
              </a:ext>
            </a:extLst>
          </p:cNvPr>
          <p:cNvSpPr/>
          <p:nvPr/>
        </p:nvSpPr>
        <p:spPr>
          <a:xfrm>
            <a:off x="6489195" y="3990830"/>
            <a:ext cx="1513840" cy="670560"/>
          </a:xfrm>
          <a:custGeom>
            <a:avLst/>
            <a:gdLst/>
            <a:ahLst/>
            <a:cxnLst/>
            <a:rect l="l" t="t" r="r" b="b"/>
            <a:pathLst>
              <a:path w="1513840" h="670560">
                <a:moveTo>
                  <a:pt x="1401797" y="670199"/>
                </a:moveTo>
                <a:lnTo>
                  <a:pt x="111702" y="670199"/>
                </a:lnTo>
                <a:lnTo>
                  <a:pt x="68222" y="661421"/>
                </a:lnTo>
                <a:lnTo>
                  <a:pt x="32716" y="637483"/>
                </a:lnTo>
                <a:lnTo>
                  <a:pt x="8778" y="601977"/>
                </a:lnTo>
                <a:lnTo>
                  <a:pt x="0" y="558497"/>
                </a:lnTo>
                <a:lnTo>
                  <a:pt x="0" y="111702"/>
                </a:lnTo>
                <a:lnTo>
                  <a:pt x="8778" y="68222"/>
                </a:lnTo>
                <a:lnTo>
                  <a:pt x="32717" y="32716"/>
                </a:lnTo>
                <a:lnTo>
                  <a:pt x="68222" y="8778"/>
                </a:lnTo>
                <a:lnTo>
                  <a:pt x="111702" y="0"/>
                </a:lnTo>
                <a:lnTo>
                  <a:pt x="1401797" y="0"/>
                </a:lnTo>
                <a:lnTo>
                  <a:pt x="1444544" y="8502"/>
                </a:lnTo>
                <a:lnTo>
                  <a:pt x="1480782" y="32716"/>
                </a:lnTo>
                <a:lnTo>
                  <a:pt x="1504997" y="68955"/>
                </a:lnTo>
                <a:lnTo>
                  <a:pt x="1513499" y="111702"/>
                </a:lnTo>
                <a:lnTo>
                  <a:pt x="1513499" y="558497"/>
                </a:lnTo>
                <a:lnTo>
                  <a:pt x="1504721" y="601977"/>
                </a:lnTo>
                <a:lnTo>
                  <a:pt x="1480783" y="637483"/>
                </a:lnTo>
                <a:lnTo>
                  <a:pt x="1445277" y="661421"/>
                </a:lnTo>
                <a:lnTo>
                  <a:pt x="1401797" y="670199"/>
                </a:lnTo>
                <a:close/>
              </a:path>
            </a:pathLst>
          </a:custGeom>
          <a:solidFill>
            <a:srgbClr val="F6B26B"/>
          </a:solidFill>
        </p:spPr>
        <p:txBody>
          <a:bodyPr wrap="square" lIns="0" tIns="0" rIns="0" bIns="0" rtlCol="0"/>
          <a:lstStyle/>
          <a:p>
            <a:endParaRPr sz="1400"/>
          </a:p>
        </p:txBody>
      </p:sp>
      <p:sp>
        <p:nvSpPr>
          <p:cNvPr id="11" name="object 9">
            <a:extLst>
              <a:ext uri="{FF2B5EF4-FFF2-40B4-BE49-F238E27FC236}">
                <a16:creationId xmlns:a16="http://schemas.microsoft.com/office/drawing/2014/main" id="{A5E2CB43-7860-6140-A4AB-6288ADFE4B4F}"/>
              </a:ext>
            </a:extLst>
          </p:cNvPr>
          <p:cNvSpPr/>
          <p:nvPr/>
        </p:nvSpPr>
        <p:spPr>
          <a:xfrm>
            <a:off x="6489195" y="3990830"/>
            <a:ext cx="1513840" cy="670560"/>
          </a:xfrm>
          <a:custGeom>
            <a:avLst/>
            <a:gdLst/>
            <a:ahLst/>
            <a:cxnLst/>
            <a:rect l="l" t="t" r="r" b="b"/>
            <a:pathLst>
              <a:path w="1513840" h="670560">
                <a:moveTo>
                  <a:pt x="0" y="111702"/>
                </a:moveTo>
                <a:lnTo>
                  <a:pt x="8778" y="68222"/>
                </a:lnTo>
                <a:lnTo>
                  <a:pt x="32716" y="32716"/>
                </a:lnTo>
                <a:lnTo>
                  <a:pt x="68222" y="8778"/>
                </a:lnTo>
                <a:lnTo>
                  <a:pt x="111702" y="0"/>
                </a:lnTo>
                <a:lnTo>
                  <a:pt x="1401797" y="0"/>
                </a:lnTo>
                <a:lnTo>
                  <a:pt x="1444544" y="8502"/>
                </a:lnTo>
                <a:lnTo>
                  <a:pt x="1480782" y="32716"/>
                </a:lnTo>
                <a:lnTo>
                  <a:pt x="1504997" y="68955"/>
                </a:lnTo>
                <a:lnTo>
                  <a:pt x="1513499" y="111702"/>
                </a:lnTo>
                <a:lnTo>
                  <a:pt x="1513499" y="558497"/>
                </a:lnTo>
                <a:lnTo>
                  <a:pt x="1504721" y="601977"/>
                </a:lnTo>
                <a:lnTo>
                  <a:pt x="1480783" y="637483"/>
                </a:lnTo>
                <a:lnTo>
                  <a:pt x="1445277" y="661421"/>
                </a:lnTo>
                <a:lnTo>
                  <a:pt x="1401797" y="670199"/>
                </a:lnTo>
                <a:lnTo>
                  <a:pt x="111702" y="670199"/>
                </a:lnTo>
                <a:lnTo>
                  <a:pt x="68222" y="661421"/>
                </a:lnTo>
                <a:lnTo>
                  <a:pt x="32716" y="637483"/>
                </a:lnTo>
                <a:lnTo>
                  <a:pt x="8778" y="601977"/>
                </a:lnTo>
                <a:lnTo>
                  <a:pt x="0" y="558497"/>
                </a:lnTo>
                <a:lnTo>
                  <a:pt x="0" y="111702"/>
                </a:lnTo>
                <a:close/>
              </a:path>
            </a:pathLst>
          </a:custGeom>
          <a:ln w="9524">
            <a:solidFill>
              <a:srgbClr val="1F497D"/>
            </a:solidFill>
          </a:ln>
        </p:spPr>
        <p:txBody>
          <a:bodyPr wrap="square" lIns="0" tIns="0" rIns="0" bIns="0" rtlCol="0"/>
          <a:lstStyle/>
          <a:p>
            <a:endParaRPr sz="1400"/>
          </a:p>
        </p:txBody>
      </p:sp>
      <p:sp>
        <p:nvSpPr>
          <p:cNvPr id="12" name="object 10">
            <a:extLst>
              <a:ext uri="{FF2B5EF4-FFF2-40B4-BE49-F238E27FC236}">
                <a16:creationId xmlns:a16="http://schemas.microsoft.com/office/drawing/2014/main" id="{97AA93E6-4E39-5042-B1E2-BCDEB64FC8CC}"/>
              </a:ext>
            </a:extLst>
          </p:cNvPr>
          <p:cNvSpPr txBox="1"/>
          <p:nvPr/>
        </p:nvSpPr>
        <p:spPr>
          <a:xfrm>
            <a:off x="6625783" y="3991793"/>
            <a:ext cx="1236980" cy="669992"/>
          </a:xfrm>
          <a:prstGeom prst="rect">
            <a:avLst/>
          </a:prstGeom>
        </p:spPr>
        <p:txBody>
          <a:bodyPr vert="horz" wrap="square" lIns="0" tIns="22860" rIns="0" bIns="0" rtlCol="0">
            <a:spAutoFit/>
          </a:bodyPr>
          <a:lstStyle/>
          <a:p>
            <a:pPr marL="12065" marR="5080" indent="3175" algn="ctr">
              <a:lnSpc>
                <a:spcPts val="1650"/>
              </a:lnSpc>
              <a:spcBef>
                <a:spcPts val="180"/>
              </a:spcBef>
            </a:pPr>
            <a:r>
              <a:rPr sz="1400" spc="-5" dirty="0">
                <a:solidFill>
                  <a:srgbClr val="FFFFFF"/>
                </a:solidFill>
              </a:rPr>
              <a:t>Hide   Implementation  Details</a:t>
            </a:r>
            <a:endParaRPr sz="1400"/>
          </a:p>
        </p:txBody>
      </p:sp>
      <p:sp>
        <p:nvSpPr>
          <p:cNvPr id="13" name="object 11">
            <a:extLst>
              <a:ext uri="{FF2B5EF4-FFF2-40B4-BE49-F238E27FC236}">
                <a16:creationId xmlns:a16="http://schemas.microsoft.com/office/drawing/2014/main" id="{380503EF-002F-A745-ACAF-18A920EC05E7}"/>
              </a:ext>
            </a:extLst>
          </p:cNvPr>
          <p:cNvSpPr/>
          <p:nvPr/>
        </p:nvSpPr>
        <p:spPr>
          <a:xfrm>
            <a:off x="3129794" y="1610330"/>
            <a:ext cx="2646045" cy="2446020"/>
          </a:xfrm>
          <a:custGeom>
            <a:avLst/>
            <a:gdLst/>
            <a:ahLst/>
            <a:cxnLst/>
            <a:rect l="l" t="t" r="r" b="b"/>
            <a:pathLst>
              <a:path w="2646045" h="2446020">
                <a:moveTo>
                  <a:pt x="1322999" y="2445599"/>
                </a:moveTo>
                <a:lnTo>
                  <a:pt x="1273401" y="2444756"/>
                </a:lnTo>
                <a:lnTo>
                  <a:pt x="1224262" y="2442246"/>
                </a:lnTo>
                <a:lnTo>
                  <a:pt x="1175617" y="2438097"/>
                </a:lnTo>
                <a:lnTo>
                  <a:pt x="1127496" y="2432341"/>
                </a:lnTo>
                <a:lnTo>
                  <a:pt x="1079932" y="2425007"/>
                </a:lnTo>
                <a:lnTo>
                  <a:pt x="1032957" y="2416123"/>
                </a:lnTo>
                <a:lnTo>
                  <a:pt x="986602" y="2405720"/>
                </a:lnTo>
                <a:lnTo>
                  <a:pt x="940900" y="2393827"/>
                </a:lnTo>
                <a:lnTo>
                  <a:pt x="895882" y="2380474"/>
                </a:lnTo>
                <a:lnTo>
                  <a:pt x="851581" y="2365691"/>
                </a:lnTo>
                <a:lnTo>
                  <a:pt x="808028" y="2349506"/>
                </a:lnTo>
                <a:lnTo>
                  <a:pt x="765256" y="2331949"/>
                </a:lnTo>
                <a:lnTo>
                  <a:pt x="723297" y="2313051"/>
                </a:lnTo>
                <a:lnTo>
                  <a:pt x="682181" y="2292840"/>
                </a:lnTo>
                <a:lnTo>
                  <a:pt x="641943" y="2271346"/>
                </a:lnTo>
                <a:lnTo>
                  <a:pt x="602612" y="2248599"/>
                </a:lnTo>
                <a:lnTo>
                  <a:pt x="564222" y="2224628"/>
                </a:lnTo>
                <a:lnTo>
                  <a:pt x="526805" y="2199463"/>
                </a:lnTo>
                <a:lnTo>
                  <a:pt x="490391" y="2173133"/>
                </a:lnTo>
                <a:lnTo>
                  <a:pt x="455014" y="2145667"/>
                </a:lnTo>
                <a:lnTo>
                  <a:pt x="420706" y="2117097"/>
                </a:lnTo>
                <a:lnTo>
                  <a:pt x="387497" y="2087450"/>
                </a:lnTo>
                <a:lnTo>
                  <a:pt x="355421" y="2056756"/>
                </a:lnTo>
                <a:lnTo>
                  <a:pt x="324509" y="2025046"/>
                </a:lnTo>
                <a:lnTo>
                  <a:pt x="294793" y="1992349"/>
                </a:lnTo>
                <a:lnTo>
                  <a:pt x="266306" y="1958693"/>
                </a:lnTo>
                <a:lnTo>
                  <a:pt x="239078" y="1924109"/>
                </a:lnTo>
                <a:lnTo>
                  <a:pt x="213143" y="1888627"/>
                </a:lnTo>
                <a:lnTo>
                  <a:pt x="188532" y="1852275"/>
                </a:lnTo>
                <a:lnTo>
                  <a:pt x="165277" y="1815084"/>
                </a:lnTo>
                <a:lnTo>
                  <a:pt x="143410" y="1777083"/>
                </a:lnTo>
                <a:lnTo>
                  <a:pt x="122962" y="1738301"/>
                </a:lnTo>
                <a:lnTo>
                  <a:pt x="103967" y="1698769"/>
                </a:lnTo>
                <a:lnTo>
                  <a:pt x="86456" y="1658514"/>
                </a:lnTo>
                <a:lnTo>
                  <a:pt x="70461" y="1617569"/>
                </a:lnTo>
                <a:lnTo>
                  <a:pt x="56014" y="1575960"/>
                </a:lnTo>
                <a:lnTo>
                  <a:pt x="43147" y="1533719"/>
                </a:lnTo>
                <a:lnTo>
                  <a:pt x="31891" y="1490875"/>
                </a:lnTo>
                <a:lnTo>
                  <a:pt x="22280" y="1447458"/>
                </a:lnTo>
                <a:lnTo>
                  <a:pt x="14344" y="1403496"/>
                </a:lnTo>
                <a:lnTo>
                  <a:pt x="8116" y="1359020"/>
                </a:lnTo>
                <a:lnTo>
                  <a:pt x="3628" y="1314059"/>
                </a:lnTo>
                <a:lnTo>
                  <a:pt x="912" y="1268642"/>
                </a:lnTo>
                <a:lnTo>
                  <a:pt x="0" y="1222799"/>
                </a:lnTo>
                <a:lnTo>
                  <a:pt x="912" y="1176957"/>
                </a:lnTo>
                <a:lnTo>
                  <a:pt x="3628" y="1131540"/>
                </a:lnTo>
                <a:lnTo>
                  <a:pt x="8116" y="1086579"/>
                </a:lnTo>
                <a:lnTo>
                  <a:pt x="14344" y="1042103"/>
                </a:lnTo>
                <a:lnTo>
                  <a:pt x="22280" y="998141"/>
                </a:lnTo>
                <a:lnTo>
                  <a:pt x="31891" y="954724"/>
                </a:lnTo>
                <a:lnTo>
                  <a:pt x="43147" y="911880"/>
                </a:lnTo>
                <a:lnTo>
                  <a:pt x="56014" y="869639"/>
                </a:lnTo>
                <a:lnTo>
                  <a:pt x="70461" y="828031"/>
                </a:lnTo>
                <a:lnTo>
                  <a:pt x="86456" y="787085"/>
                </a:lnTo>
                <a:lnTo>
                  <a:pt x="103967" y="746831"/>
                </a:lnTo>
                <a:lnTo>
                  <a:pt x="122962" y="707298"/>
                </a:lnTo>
                <a:lnTo>
                  <a:pt x="143410" y="668516"/>
                </a:lnTo>
                <a:lnTo>
                  <a:pt x="165277" y="630515"/>
                </a:lnTo>
                <a:lnTo>
                  <a:pt x="188532" y="593324"/>
                </a:lnTo>
                <a:lnTo>
                  <a:pt x="213143" y="556972"/>
                </a:lnTo>
                <a:lnTo>
                  <a:pt x="239078" y="521490"/>
                </a:lnTo>
                <a:lnTo>
                  <a:pt x="266306" y="486906"/>
                </a:lnTo>
                <a:lnTo>
                  <a:pt x="294793" y="453251"/>
                </a:lnTo>
                <a:lnTo>
                  <a:pt x="324509" y="420553"/>
                </a:lnTo>
                <a:lnTo>
                  <a:pt x="355421" y="388843"/>
                </a:lnTo>
                <a:lnTo>
                  <a:pt x="387497" y="358149"/>
                </a:lnTo>
                <a:lnTo>
                  <a:pt x="420706" y="328503"/>
                </a:lnTo>
                <a:lnTo>
                  <a:pt x="455014" y="299932"/>
                </a:lnTo>
                <a:lnTo>
                  <a:pt x="490391" y="272467"/>
                </a:lnTo>
                <a:lnTo>
                  <a:pt x="526805" y="246137"/>
                </a:lnTo>
                <a:lnTo>
                  <a:pt x="564222" y="220971"/>
                </a:lnTo>
                <a:lnTo>
                  <a:pt x="602612" y="197000"/>
                </a:lnTo>
                <a:lnTo>
                  <a:pt x="641943" y="174253"/>
                </a:lnTo>
                <a:lnTo>
                  <a:pt x="682181" y="152759"/>
                </a:lnTo>
                <a:lnTo>
                  <a:pt x="723297" y="132548"/>
                </a:lnTo>
                <a:lnTo>
                  <a:pt x="765256" y="113650"/>
                </a:lnTo>
                <a:lnTo>
                  <a:pt x="808028" y="96093"/>
                </a:lnTo>
                <a:lnTo>
                  <a:pt x="851581" y="79908"/>
                </a:lnTo>
                <a:lnTo>
                  <a:pt x="895882" y="65125"/>
                </a:lnTo>
                <a:lnTo>
                  <a:pt x="940900" y="51772"/>
                </a:lnTo>
                <a:lnTo>
                  <a:pt x="986602" y="39879"/>
                </a:lnTo>
                <a:lnTo>
                  <a:pt x="1032957" y="29476"/>
                </a:lnTo>
                <a:lnTo>
                  <a:pt x="1079932" y="20592"/>
                </a:lnTo>
                <a:lnTo>
                  <a:pt x="1127496" y="13258"/>
                </a:lnTo>
                <a:lnTo>
                  <a:pt x="1175617" y="7502"/>
                </a:lnTo>
                <a:lnTo>
                  <a:pt x="1224262" y="3353"/>
                </a:lnTo>
                <a:lnTo>
                  <a:pt x="1273401" y="843"/>
                </a:lnTo>
                <a:lnTo>
                  <a:pt x="1322999" y="0"/>
                </a:lnTo>
                <a:lnTo>
                  <a:pt x="1372598" y="843"/>
                </a:lnTo>
                <a:lnTo>
                  <a:pt x="1421737" y="3353"/>
                </a:lnTo>
                <a:lnTo>
                  <a:pt x="1470382" y="7502"/>
                </a:lnTo>
                <a:lnTo>
                  <a:pt x="1518503" y="13258"/>
                </a:lnTo>
                <a:lnTo>
                  <a:pt x="1566067" y="20592"/>
                </a:lnTo>
                <a:lnTo>
                  <a:pt x="1613042" y="29476"/>
                </a:lnTo>
                <a:lnTo>
                  <a:pt x="1659397" y="39879"/>
                </a:lnTo>
                <a:lnTo>
                  <a:pt x="1705099" y="51772"/>
                </a:lnTo>
                <a:lnTo>
                  <a:pt x="1750117" y="65125"/>
                </a:lnTo>
                <a:lnTo>
                  <a:pt x="1794418" y="79908"/>
                </a:lnTo>
                <a:lnTo>
                  <a:pt x="1837971" y="96093"/>
                </a:lnTo>
                <a:lnTo>
                  <a:pt x="1880743" y="113650"/>
                </a:lnTo>
                <a:lnTo>
                  <a:pt x="1922702" y="132548"/>
                </a:lnTo>
                <a:lnTo>
                  <a:pt x="1963818" y="152759"/>
                </a:lnTo>
                <a:lnTo>
                  <a:pt x="2004056" y="174253"/>
                </a:lnTo>
                <a:lnTo>
                  <a:pt x="2043387" y="197000"/>
                </a:lnTo>
                <a:lnTo>
                  <a:pt x="2081777" y="220971"/>
                </a:lnTo>
                <a:lnTo>
                  <a:pt x="2119194" y="246137"/>
                </a:lnTo>
                <a:lnTo>
                  <a:pt x="2155608" y="272467"/>
                </a:lnTo>
                <a:lnTo>
                  <a:pt x="2190985" y="299932"/>
                </a:lnTo>
                <a:lnTo>
                  <a:pt x="2225293" y="328503"/>
                </a:lnTo>
                <a:lnTo>
                  <a:pt x="2258502" y="358149"/>
                </a:lnTo>
                <a:lnTo>
                  <a:pt x="2290578" y="388843"/>
                </a:lnTo>
                <a:lnTo>
                  <a:pt x="2321490" y="420553"/>
                </a:lnTo>
                <a:lnTo>
                  <a:pt x="2351206" y="453251"/>
                </a:lnTo>
                <a:lnTo>
                  <a:pt x="2379693" y="486906"/>
                </a:lnTo>
                <a:lnTo>
                  <a:pt x="2406921" y="521490"/>
                </a:lnTo>
                <a:lnTo>
                  <a:pt x="2432856" y="556972"/>
                </a:lnTo>
                <a:lnTo>
                  <a:pt x="2457467" y="593324"/>
                </a:lnTo>
                <a:lnTo>
                  <a:pt x="2480722" y="630515"/>
                </a:lnTo>
                <a:lnTo>
                  <a:pt x="2502589" y="668516"/>
                </a:lnTo>
                <a:lnTo>
                  <a:pt x="2523036" y="707298"/>
                </a:lnTo>
                <a:lnTo>
                  <a:pt x="2542032" y="746831"/>
                </a:lnTo>
                <a:lnTo>
                  <a:pt x="2559543" y="787085"/>
                </a:lnTo>
                <a:lnTo>
                  <a:pt x="2575538" y="828031"/>
                </a:lnTo>
                <a:lnTo>
                  <a:pt x="2589985" y="869639"/>
                </a:lnTo>
                <a:lnTo>
                  <a:pt x="2602852" y="911880"/>
                </a:lnTo>
                <a:lnTo>
                  <a:pt x="2614108" y="954724"/>
                </a:lnTo>
                <a:lnTo>
                  <a:pt x="2623719" y="998141"/>
                </a:lnTo>
                <a:lnTo>
                  <a:pt x="2631655" y="1042103"/>
                </a:lnTo>
                <a:lnTo>
                  <a:pt x="2637883" y="1086579"/>
                </a:lnTo>
                <a:lnTo>
                  <a:pt x="2642371" y="1131540"/>
                </a:lnTo>
                <a:lnTo>
                  <a:pt x="2645087" y="1176957"/>
                </a:lnTo>
                <a:lnTo>
                  <a:pt x="2645999" y="1222799"/>
                </a:lnTo>
                <a:lnTo>
                  <a:pt x="2645087" y="1268642"/>
                </a:lnTo>
                <a:lnTo>
                  <a:pt x="2642371" y="1314059"/>
                </a:lnTo>
                <a:lnTo>
                  <a:pt x="2637883" y="1359020"/>
                </a:lnTo>
                <a:lnTo>
                  <a:pt x="2631655" y="1403496"/>
                </a:lnTo>
                <a:lnTo>
                  <a:pt x="2623719" y="1447458"/>
                </a:lnTo>
                <a:lnTo>
                  <a:pt x="2614108" y="1490875"/>
                </a:lnTo>
                <a:lnTo>
                  <a:pt x="2602852" y="1533719"/>
                </a:lnTo>
                <a:lnTo>
                  <a:pt x="2589985" y="1575960"/>
                </a:lnTo>
                <a:lnTo>
                  <a:pt x="2575538" y="1617569"/>
                </a:lnTo>
                <a:lnTo>
                  <a:pt x="2559543" y="1658514"/>
                </a:lnTo>
                <a:lnTo>
                  <a:pt x="2542032" y="1698769"/>
                </a:lnTo>
                <a:lnTo>
                  <a:pt x="2523036" y="1738301"/>
                </a:lnTo>
                <a:lnTo>
                  <a:pt x="2502589" y="1777083"/>
                </a:lnTo>
                <a:lnTo>
                  <a:pt x="2480722" y="1815084"/>
                </a:lnTo>
                <a:lnTo>
                  <a:pt x="2457467" y="1852275"/>
                </a:lnTo>
                <a:lnTo>
                  <a:pt x="2432856" y="1888627"/>
                </a:lnTo>
                <a:lnTo>
                  <a:pt x="2406921" y="1924109"/>
                </a:lnTo>
                <a:lnTo>
                  <a:pt x="2379693" y="1958693"/>
                </a:lnTo>
                <a:lnTo>
                  <a:pt x="2351206" y="1992349"/>
                </a:lnTo>
                <a:lnTo>
                  <a:pt x="2321490" y="2025046"/>
                </a:lnTo>
                <a:lnTo>
                  <a:pt x="2290578" y="2056756"/>
                </a:lnTo>
                <a:lnTo>
                  <a:pt x="2258502" y="2087450"/>
                </a:lnTo>
                <a:lnTo>
                  <a:pt x="2225293" y="2117097"/>
                </a:lnTo>
                <a:lnTo>
                  <a:pt x="2190985" y="2145667"/>
                </a:lnTo>
                <a:lnTo>
                  <a:pt x="2155608" y="2173133"/>
                </a:lnTo>
                <a:lnTo>
                  <a:pt x="2119194" y="2199463"/>
                </a:lnTo>
                <a:lnTo>
                  <a:pt x="2081777" y="2224628"/>
                </a:lnTo>
                <a:lnTo>
                  <a:pt x="2043387" y="2248599"/>
                </a:lnTo>
                <a:lnTo>
                  <a:pt x="2004056" y="2271346"/>
                </a:lnTo>
                <a:lnTo>
                  <a:pt x="1963818" y="2292840"/>
                </a:lnTo>
                <a:lnTo>
                  <a:pt x="1922702" y="2313051"/>
                </a:lnTo>
                <a:lnTo>
                  <a:pt x="1880743" y="2331949"/>
                </a:lnTo>
                <a:lnTo>
                  <a:pt x="1837971" y="2349506"/>
                </a:lnTo>
                <a:lnTo>
                  <a:pt x="1794418" y="2365691"/>
                </a:lnTo>
                <a:lnTo>
                  <a:pt x="1750117" y="2380474"/>
                </a:lnTo>
                <a:lnTo>
                  <a:pt x="1705099" y="2393827"/>
                </a:lnTo>
                <a:lnTo>
                  <a:pt x="1659397" y="2405720"/>
                </a:lnTo>
                <a:lnTo>
                  <a:pt x="1613042" y="2416123"/>
                </a:lnTo>
                <a:lnTo>
                  <a:pt x="1566067" y="2425007"/>
                </a:lnTo>
                <a:lnTo>
                  <a:pt x="1518503" y="2432341"/>
                </a:lnTo>
                <a:lnTo>
                  <a:pt x="1470382" y="2438097"/>
                </a:lnTo>
                <a:lnTo>
                  <a:pt x="1421737" y="2442246"/>
                </a:lnTo>
                <a:lnTo>
                  <a:pt x="1372598" y="2444756"/>
                </a:lnTo>
                <a:lnTo>
                  <a:pt x="1322999" y="2445599"/>
                </a:lnTo>
                <a:close/>
              </a:path>
            </a:pathLst>
          </a:custGeom>
          <a:solidFill>
            <a:srgbClr val="6C9EEB"/>
          </a:solidFill>
        </p:spPr>
        <p:txBody>
          <a:bodyPr wrap="square" lIns="0" tIns="0" rIns="0" bIns="0" rtlCol="0"/>
          <a:lstStyle/>
          <a:p>
            <a:endParaRPr sz="1400"/>
          </a:p>
        </p:txBody>
      </p:sp>
      <p:sp>
        <p:nvSpPr>
          <p:cNvPr id="14" name="object 12">
            <a:extLst>
              <a:ext uri="{FF2B5EF4-FFF2-40B4-BE49-F238E27FC236}">
                <a16:creationId xmlns:a16="http://schemas.microsoft.com/office/drawing/2014/main" id="{1F7FF218-7828-EA48-BDD3-D5DACE15E9BA}"/>
              </a:ext>
            </a:extLst>
          </p:cNvPr>
          <p:cNvSpPr/>
          <p:nvPr/>
        </p:nvSpPr>
        <p:spPr>
          <a:xfrm>
            <a:off x="3129794" y="1610330"/>
            <a:ext cx="2646045" cy="2446020"/>
          </a:xfrm>
          <a:custGeom>
            <a:avLst/>
            <a:gdLst/>
            <a:ahLst/>
            <a:cxnLst/>
            <a:rect l="l" t="t" r="r" b="b"/>
            <a:pathLst>
              <a:path w="2646045" h="2446020">
                <a:moveTo>
                  <a:pt x="0" y="1222799"/>
                </a:moveTo>
                <a:lnTo>
                  <a:pt x="912" y="1176957"/>
                </a:lnTo>
                <a:lnTo>
                  <a:pt x="3628" y="1131541"/>
                </a:lnTo>
                <a:lnTo>
                  <a:pt x="8116" y="1086579"/>
                </a:lnTo>
                <a:lnTo>
                  <a:pt x="14344" y="1042103"/>
                </a:lnTo>
                <a:lnTo>
                  <a:pt x="22280" y="998141"/>
                </a:lnTo>
                <a:lnTo>
                  <a:pt x="31891" y="954724"/>
                </a:lnTo>
                <a:lnTo>
                  <a:pt x="43147" y="911880"/>
                </a:lnTo>
                <a:lnTo>
                  <a:pt x="56014" y="869639"/>
                </a:lnTo>
                <a:lnTo>
                  <a:pt x="70461" y="828031"/>
                </a:lnTo>
                <a:lnTo>
                  <a:pt x="86456" y="787085"/>
                </a:lnTo>
                <a:lnTo>
                  <a:pt x="103967" y="746831"/>
                </a:lnTo>
                <a:lnTo>
                  <a:pt x="122962" y="707298"/>
                </a:lnTo>
                <a:lnTo>
                  <a:pt x="143410" y="668516"/>
                </a:lnTo>
                <a:lnTo>
                  <a:pt x="165277" y="630515"/>
                </a:lnTo>
                <a:lnTo>
                  <a:pt x="188532" y="593324"/>
                </a:lnTo>
                <a:lnTo>
                  <a:pt x="213143" y="556972"/>
                </a:lnTo>
                <a:lnTo>
                  <a:pt x="239078" y="521490"/>
                </a:lnTo>
                <a:lnTo>
                  <a:pt x="266306" y="486906"/>
                </a:lnTo>
                <a:lnTo>
                  <a:pt x="294793" y="453251"/>
                </a:lnTo>
                <a:lnTo>
                  <a:pt x="324509" y="420553"/>
                </a:lnTo>
                <a:lnTo>
                  <a:pt x="355421" y="388843"/>
                </a:lnTo>
                <a:lnTo>
                  <a:pt x="387497" y="358149"/>
                </a:lnTo>
                <a:lnTo>
                  <a:pt x="420706" y="328503"/>
                </a:lnTo>
                <a:lnTo>
                  <a:pt x="455014" y="299932"/>
                </a:lnTo>
                <a:lnTo>
                  <a:pt x="490391" y="272467"/>
                </a:lnTo>
                <a:lnTo>
                  <a:pt x="526805" y="246137"/>
                </a:lnTo>
                <a:lnTo>
                  <a:pt x="564222" y="220971"/>
                </a:lnTo>
                <a:lnTo>
                  <a:pt x="602612" y="197000"/>
                </a:lnTo>
                <a:lnTo>
                  <a:pt x="641943" y="174253"/>
                </a:lnTo>
                <a:lnTo>
                  <a:pt x="682181" y="152759"/>
                </a:lnTo>
                <a:lnTo>
                  <a:pt x="723297" y="132548"/>
                </a:lnTo>
                <a:lnTo>
                  <a:pt x="765256" y="113650"/>
                </a:lnTo>
                <a:lnTo>
                  <a:pt x="808028" y="96093"/>
                </a:lnTo>
                <a:lnTo>
                  <a:pt x="851581" y="79908"/>
                </a:lnTo>
                <a:lnTo>
                  <a:pt x="895882" y="65125"/>
                </a:lnTo>
                <a:lnTo>
                  <a:pt x="940900" y="51772"/>
                </a:lnTo>
                <a:lnTo>
                  <a:pt x="986602" y="39879"/>
                </a:lnTo>
                <a:lnTo>
                  <a:pt x="1032957" y="29476"/>
                </a:lnTo>
                <a:lnTo>
                  <a:pt x="1079932" y="20592"/>
                </a:lnTo>
                <a:lnTo>
                  <a:pt x="1127496" y="13258"/>
                </a:lnTo>
                <a:lnTo>
                  <a:pt x="1175617" y="7502"/>
                </a:lnTo>
                <a:lnTo>
                  <a:pt x="1224262" y="3353"/>
                </a:lnTo>
                <a:lnTo>
                  <a:pt x="1273401" y="843"/>
                </a:lnTo>
                <a:lnTo>
                  <a:pt x="1322999" y="0"/>
                </a:lnTo>
                <a:lnTo>
                  <a:pt x="1372598" y="843"/>
                </a:lnTo>
                <a:lnTo>
                  <a:pt x="1421737" y="3353"/>
                </a:lnTo>
                <a:lnTo>
                  <a:pt x="1470382" y="7502"/>
                </a:lnTo>
                <a:lnTo>
                  <a:pt x="1518503" y="13258"/>
                </a:lnTo>
                <a:lnTo>
                  <a:pt x="1566067" y="20592"/>
                </a:lnTo>
                <a:lnTo>
                  <a:pt x="1613042" y="29476"/>
                </a:lnTo>
                <a:lnTo>
                  <a:pt x="1659397" y="39879"/>
                </a:lnTo>
                <a:lnTo>
                  <a:pt x="1705099" y="51772"/>
                </a:lnTo>
                <a:lnTo>
                  <a:pt x="1750117" y="65125"/>
                </a:lnTo>
                <a:lnTo>
                  <a:pt x="1794418" y="79908"/>
                </a:lnTo>
                <a:lnTo>
                  <a:pt x="1837971" y="96093"/>
                </a:lnTo>
                <a:lnTo>
                  <a:pt x="1880743" y="113650"/>
                </a:lnTo>
                <a:lnTo>
                  <a:pt x="1922702" y="132548"/>
                </a:lnTo>
                <a:lnTo>
                  <a:pt x="1963818" y="152759"/>
                </a:lnTo>
                <a:lnTo>
                  <a:pt x="2004056" y="174253"/>
                </a:lnTo>
                <a:lnTo>
                  <a:pt x="2043387" y="197000"/>
                </a:lnTo>
                <a:lnTo>
                  <a:pt x="2081777" y="220971"/>
                </a:lnTo>
                <a:lnTo>
                  <a:pt x="2119194" y="246137"/>
                </a:lnTo>
                <a:lnTo>
                  <a:pt x="2155608" y="272467"/>
                </a:lnTo>
                <a:lnTo>
                  <a:pt x="2190985" y="299932"/>
                </a:lnTo>
                <a:lnTo>
                  <a:pt x="2225293" y="328503"/>
                </a:lnTo>
                <a:lnTo>
                  <a:pt x="2258502" y="358149"/>
                </a:lnTo>
                <a:lnTo>
                  <a:pt x="2290578" y="388843"/>
                </a:lnTo>
                <a:lnTo>
                  <a:pt x="2321490" y="420553"/>
                </a:lnTo>
                <a:lnTo>
                  <a:pt x="2351206" y="453251"/>
                </a:lnTo>
                <a:lnTo>
                  <a:pt x="2379693" y="486906"/>
                </a:lnTo>
                <a:lnTo>
                  <a:pt x="2406921" y="521490"/>
                </a:lnTo>
                <a:lnTo>
                  <a:pt x="2432856" y="556972"/>
                </a:lnTo>
                <a:lnTo>
                  <a:pt x="2457467" y="593324"/>
                </a:lnTo>
                <a:lnTo>
                  <a:pt x="2480722" y="630515"/>
                </a:lnTo>
                <a:lnTo>
                  <a:pt x="2502589" y="668516"/>
                </a:lnTo>
                <a:lnTo>
                  <a:pt x="2523037" y="707298"/>
                </a:lnTo>
                <a:lnTo>
                  <a:pt x="2542032" y="746831"/>
                </a:lnTo>
                <a:lnTo>
                  <a:pt x="2559543" y="787085"/>
                </a:lnTo>
                <a:lnTo>
                  <a:pt x="2575538" y="828031"/>
                </a:lnTo>
                <a:lnTo>
                  <a:pt x="2589985" y="869639"/>
                </a:lnTo>
                <a:lnTo>
                  <a:pt x="2602852" y="911880"/>
                </a:lnTo>
                <a:lnTo>
                  <a:pt x="2614108" y="954724"/>
                </a:lnTo>
                <a:lnTo>
                  <a:pt x="2623719" y="998141"/>
                </a:lnTo>
                <a:lnTo>
                  <a:pt x="2631655" y="1042103"/>
                </a:lnTo>
                <a:lnTo>
                  <a:pt x="2637883" y="1086579"/>
                </a:lnTo>
                <a:lnTo>
                  <a:pt x="2642371" y="1131541"/>
                </a:lnTo>
                <a:lnTo>
                  <a:pt x="2645087" y="1176957"/>
                </a:lnTo>
                <a:lnTo>
                  <a:pt x="2645999" y="1222799"/>
                </a:lnTo>
                <a:lnTo>
                  <a:pt x="2645087" y="1268642"/>
                </a:lnTo>
                <a:lnTo>
                  <a:pt x="2642371" y="1314059"/>
                </a:lnTo>
                <a:lnTo>
                  <a:pt x="2637883" y="1359020"/>
                </a:lnTo>
                <a:lnTo>
                  <a:pt x="2631655" y="1403496"/>
                </a:lnTo>
                <a:lnTo>
                  <a:pt x="2623719" y="1447458"/>
                </a:lnTo>
                <a:lnTo>
                  <a:pt x="2614108" y="1490875"/>
                </a:lnTo>
                <a:lnTo>
                  <a:pt x="2602852" y="1533719"/>
                </a:lnTo>
                <a:lnTo>
                  <a:pt x="2589985" y="1575960"/>
                </a:lnTo>
                <a:lnTo>
                  <a:pt x="2575538" y="1617569"/>
                </a:lnTo>
                <a:lnTo>
                  <a:pt x="2559543" y="1658514"/>
                </a:lnTo>
                <a:lnTo>
                  <a:pt x="2542032" y="1698769"/>
                </a:lnTo>
                <a:lnTo>
                  <a:pt x="2523037" y="1738301"/>
                </a:lnTo>
                <a:lnTo>
                  <a:pt x="2502589" y="1777083"/>
                </a:lnTo>
                <a:lnTo>
                  <a:pt x="2480722" y="1815084"/>
                </a:lnTo>
                <a:lnTo>
                  <a:pt x="2457467" y="1852275"/>
                </a:lnTo>
                <a:lnTo>
                  <a:pt x="2432856" y="1888627"/>
                </a:lnTo>
                <a:lnTo>
                  <a:pt x="2406921" y="1924109"/>
                </a:lnTo>
                <a:lnTo>
                  <a:pt x="2379693" y="1958693"/>
                </a:lnTo>
                <a:lnTo>
                  <a:pt x="2351206" y="1992349"/>
                </a:lnTo>
                <a:lnTo>
                  <a:pt x="2321490" y="2025046"/>
                </a:lnTo>
                <a:lnTo>
                  <a:pt x="2290578" y="2056756"/>
                </a:lnTo>
                <a:lnTo>
                  <a:pt x="2258502" y="2087450"/>
                </a:lnTo>
                <a:lnTo>
                  <a:pt x="2225293" y="2117097"/>
                </a:lnTo>
                <a:lnTo>
                  <a:pt x="2190985" y="2145667"/>
                </a:lnTo>
                <a:lnTo>
                  <a:pt x="2155608" y="2173133"/>
                </a:lnTo>
                <a:lnTo>
                  <a:pt x="2119194" y="2199463"/>
                </a:lnTo>
                <a:lnTo>
                  <a:pt x="2081777" y="2224628"/>
                </a:lnTo>
                <a:lnTo>
                  <a:pt x="2043387" y="2248599"/>
                </a:lnTo>
                <a:lnTo>
                  <a:pt x="2004056" y="2271346"/>
                </a:lnTo>
                <a:lnTo>
                  <a:pt x="1963818" y="2292840"/>
                </a:lnTo>
                <a:lnTo>
                  <a:pt x="1922702" y="2313051"/>
                </a:lnTo>
                <a:lnTo>
                  <a:pt x="1880743" y="2331949"/>
                </a:lnTo>
                <a:lnTo>
                  <a:pt x="1837971" y="2349506"/>
                </a:lnTo>
                <a:lnTo>
                  <a:pt x="1794418" y="2365691"/>
                </a:lnTo>
                <a:lnTo>
                  <a:pt x="1750117" y="2380474"/>
                </a:lnTo>
                <a:lnTo>
                  <a:pt x="1705099" y="2393827"/>
                </a:lnTo>
                <a:lnTo>
                  <a:pt x="1659397" y="2405720"/>
                </a:lnTo>
                <a:lnTo>
                  <a:pt x="1613042" y="2416123"/>
                </a:lnTo>
                <a:lnTo>
                  <a:pt x="1566067" y="2425007"/>
                </a:lnTo>
                <a:lnTo>
                  <a:pt x="1518503" y="2432341"/>
                </a:lnTo>
                <a:lnTo>
                  <a:pt x="1470382" y="2438097"/>
                </a:lnTo>
                <a:lnTo>
                  <a:pt x="1421737" y="2442246"/>
                </a:lnTo>
                <a:lnTo>
                  <a:pt x="1372598" y="2444756"/>
                </a:lnTo>
                <a:lnTo>
                  <a:pt x="1322999" y="2445599"/>
                </a:lnTo>
                <a:lnTo>
                  <a:pt x="1273401" y="2444756"/>
                </a:lnTo>
                <a:lnTo>
                  <a:pt x="1224262" y="2442246"/>
                </a:lnTo>
                <a:lnTo>
                  <a:pt x="1175617" y="2438097"/>
                </a:lnTo>
                <a:lnTo>
                  <a:pt x="1127496" y="2432341"/>
                </a:lnTo>
                <a:lnTo>
                  <a:pt x="1079932" y="2425007"/>
                </a:lnTo>
                <a:lnTo>
                  <a:pt x="1032957" y="2416123"/>
                </a:lnTo>
                <a:lnTo>
                  <a:pt x="986602" y="2405720"/>
                </a:lnTo>
                <a:lnTo>
                  <a:pt x="940900" y="2393827"/>
                </a:lnTo>
                <a:lnTo>
                  <a:pt x="895882" y="2380474"/>
                </a:lnTo>
                <a:lnTo>
                  <a:pt x="851581" y="2365691"/>
                </a:lnTo>
                <a:lnTo>
                  <a:pt x="808028" y="2349506"/>
                </a:lnTo>
                <a:lnTo>
                  <a:pt x="765256" y="2331949"/>
                </a:lnTo>
                <a:lnTo>
                  <a:pt x="723297" y="2313051"/>
                </a:lnTo>
                <a:lnTo>
                  <a:pt x="682181" y="2292840"/>
                </a:lnTo>
                <a:lnTo>
                  <a:pt x="641943" y="2271346"/>
                </a:lnTo>
                <a:lnTo>
                  <a:pt x="602612" y="2248599"/>
                </a:lnTo>
                <a:lnTo>
                  <a:pt x="564222" y="2224628"/>
                </a:lnTo>
                <a:lnTo>
                  <a:pt x="526805" y="2199463"/>
                </a:lnTo>
                <a:lnTo>
                  <a:pt x="490391" y="2173133"/>
                </a:lnTo>
                <a:lnTo>
                  <a:pt x="455014" y="2145667"/>
                </a:lnTo>
                <a:lnTo>
                  <a:pt x="420706" y="2117097"/>
                </a:lnTo>
                <a:lnTo>
                  <a:pt x="387497" y="2087450"/>
                </a:lnTo>
                <a:lnTo>
                  <a:pt x="355421" y="2056756"/>
                </a:lnTo>
                <a:lnTo>
                  <a:pt x="324509" y="2025046"/>
                </a:lnTo>
                <a:lnTo>
                  <a:pt x="294793" y="1992349"/>
                </a:lnTo>
                <a:lnTo>
                  <a:pt x="266306" y="1958693"/>
                </a:lnTo>
                <a:lnTo>
                  <a:pt x="239078" y="1924109"/>
                </a:lnTo>
                <a:lnTo>
                  <a:pt x="213143" y="1888627"/>
                </a:lnTo>
                <a:lnTo>
                  <a:pt x="188532" y="1852275"/>
                </a:lnTo>
                <a:lnTo>
                  <a:pt x="165277" y="1815084"/>
                </a:lnTo>
                <a:lnTo>
                  <a:pt x="143410" y="1777083"/>
                </a:lnTo>
                <a:lnTo>
                  <a:pt x="122962" y="1738301"/>
                </a:lnTo>
                <a:lnTo>
                  <a:pt x="103967" y="1698769"/>
                </a:lnTo>
                <a:lnTo>
                  <a:pt x="86456" y="1658514"/>
                </a:lnTo>
                <a:lnTo>
                  <a:pt x="70461" y="1617569"/>
                </a:lnTo>
                <a:lnTo>
                  <a:pt x="56014" y="1575960"/>
                </a:lnTo>
                <a:lnTo>
                  <a:pt x="43147" y="1533719"/>
                </a:lnTo>
                <a:lnTo>
                  <a:pt x="31891" y="1490875"/>
                </a:lnTo>
                <a:lnTo>
                  <a:pt x="22280" y="1447458"/>
                </a:lnTo>
                <a:lnTo>
                  <a:pt x="14344" y="1403496"/>
                </a:lnTo>
                <a:lnTo>
                  <a:pt x="8116" y="1359020"/>
                </a:lnTo>
                <a:lnTo>
                  <a:pt x="3628" y="1314059"/>
                </a:lnTo>
                <a:lnTo>
                  <a:pt x="912" y="1268642"/>
                </a:lnTo>
                <a:lnTo>
                  <a:pt x="0" y="1222799"/>
                </a:lnTo>
                <a:close/>
              </a:path>
            </a:pathLst>
          </a:custGeom>
          <a:ln w="9524">
            <a:solidFill>
              <a:srgbClr val="000000"/>
            </a:solidFill>
          </a:ln>
        </p:spPr>
        <p:txBody>
          <a:bodyPr wrap="square" lIns="0" tIns="0" rIns="0" bIns="0" rtlCol="0"/>
          <a:lstStyle/>
          <a:p>
            <a:endParaRPr sz="1400"/>
          </a:p>
        </p:txBody>
      </p:sp>
      <p:sp>
        <p:nvSpPr>
          <p:cNvPr id="15" name="object 13">
            <a:extLst>
              <a:ext uri="{FF2B5EF4-FFF2-40B4-BE49-F238E27FC236}">
                <a16:creationId xmlns:a16="http://schemas.microsoft.com/office/drawing/2014/main" id="{F970C60C-FF40-F541-B827-BD2574457B65}"/>
              </a:ext>
            </a:extLst>
          </p:cNvPr>
          <p:cNvSpPr txBox="1"/>
          <p:nvPr/>
        </p:nvSpPr>
        <p:spPr>
          <a:xfrm>
            <a:off x="3621674" y="2596973"/>
            <a:ext cx="1662430" cy="443711"/>
          </a:xfrm>
          <a:prstGeom prst="rect">
            <a:avLst/>
          </a:prstGeom>
        </p:spPr>
        <p:txBody>
          <a:bodyPr vert="horz" wrap="square" lIns="0" tIns="12700" rIns="0" bIns="0" rtlCol="0">
            <a:spAutoFit/>
          </a:bodyPr>
          <a:lstStyle/>
          <a:p>
            <a:pPr algn="ctr">
              <a:spcBef>
                <a:spcPts val="100"/>
              </a:spcBef>
            </a:pPr>
            <a:r>
              <a:rPr dirty="0">
                <a:solidFill>
                  <a:srgbClr val="FFFFFF"/>
                </a:solidFill>
              </a:rPr>
              <a:t>Microservices</a:t>
            </a:r>
            <a:endParaRPr/>
          </a:p>
          <a:p>
            <a:pPr algn="ctr">
              <a:spcBef>
                <a:spcPts val="45"/>
              </a:spcBef>
            </a:pPr>
            <a:r>
              <a:rPr sz="1000" dirty="0">
                <a:solidFill>
                  <a:srgbClr val="FFFFFF"/>
                </a:solidFill>
              </a:rPr>
              <a:t>(Small </a:t>
            </a:r>
            <a:r>
              <a:rPr sz="1000" spc="-5" dirty="0">
                <a:solidFill>
                  <a:srgbClr val="FFFFFF"/>
                </a:solidFill>
              </a:rPr>
              <a:t>autonomous</a:t>
            </a:r>
            <a:r>
              <a:rPr sz="1000" spc="-90" dirty="0">
                <a:solidFill>
                  <a:srgbClr val="FFFFFF"/>
                </a:solidFill>
              </a:rPr>
              <a:t> </a:t>
            </a:r>
            <a:r>
              <a:rPr sz="1000" dirty="0">
                <a:solidFill>
                  <a:srgbClr val="FFFFFF"/>
                </a:solidFill>
              </a:rPr>
              <a:t>services)</a:t>
            </a:r>
            <a:endParaRPr sz="1000"/>
          </a:p>
        </p:txBody>
      </p:sp>
      <p:sp>
        <p:nvSpPr>
          <p:cNvPr id="16" name="object 14">
            <a:extLst>
              <a:ext uri="{FF2B5EF4-FFF2-40B4-BE49-F238E27FC236}">
                <a16:creationId xmlns:a16="http://schemas.microsoft.com/office/drawing/2014/main" id="{7E117EF4-A0AA-5D4D-B947-1BCBFCC5D382}"/>
              </a:ext>
            </a:extLst>
          </p:cNvPr>
          <p:cNvSpPr/>
          <p:nvPr/>
        </p:nvSpPr>
        <p:spPr>
          <a:xfrm>
            <a:off x="1179096" y="3990830"/>
            <a:ext cx="1456690" cy="670560"/>
          </a:xfrm>
          <a:custGeom>
            <a:avLst/>
            <a:gdLst/>
            <a:ahLst/>
            <a:cxnLst/>
            <a:rect l="l" t="t" r="r" b="b"/>
            <a:pathLst>
              <a:path w="1456689" h="670560">
                <a:moveTo>
                  <a:pt x="1344497" y="670199"/>
                </a:moveTo>
                <a:lnTo>
                  <a:pt x="111702" y="670199"/>
                </a:lnTo>
                <a:lnTo>
                  <a:pt x="68222" y="661421"/>
                </a:lnTo>
                <a:lnTo>
                  <a:pt x="32716" y="637483"/>
                </a:lnTo>
                <a:lnTo>
                  <a:pt x="8778" y="601977"/>
                </a:lnTo>
                <a:lnTo>
                  <a:pt x="0" y="558497"/>
                </a:lnTo>
                <a:lnTo>
                  <a:pt x="0" y="111702"/>
                </a:lnTo>
                <a:lnTo>
                  <a:pt x="8778" y="68222"/>
                </a:lnTo>
                <a:lnTo>
                  <a:pt x="32717" y="32716"/>
                </a:lnTo>
                <a:lnTo>
                  <a:pt x="68222" y="8778"/>
                </a:lnTo>
                <a:lnTo>
                  <a:pt x="111702" y="0"/>
                </a:lnTo>
                <a:lnTo>
                  <a:pt x="1344497" y="0"/>
                </a:lnTo>
                <a:lnTo>
                  <a:pt x="1387244" y="8502"/>
                </a:lnTo>
                <a:lnTo>
                  <a:pt x="1423483" y="32716"/>
                </a:lnTo>
                <a:lnTo>
                  <a:pt x="1447697" y="68955"/>
                </a:lnTo>
                <a:lnTo>
                  <a:pt x="1456199" y="111702"/>
                </a:lnTo>
                <a:lnTo>
                  <a:pt x="1456199" y="558497"/>
                </a:lnTo>
                <a:lnTo>
                  <a:pt x="1447421" y="601977"/>
                </a:lnTo>
                <a:lnTo>
                  <a:pt x="1423483" y="637483"/>
                </a:lnTo>
                <a:lnTo>
                  <a:pt x="1387977" y="661421"/>
                </a:lnTo>
                <a:lnTo>
                  <a:pt x="1344497" y="670199"/>
                </a:lnTo>
                <a:close/>
              </a:path>
            </a:pathLst>
          </a:custGeom>
          <a:solidFill>
            <a:srgbClr val="F6B26B"/>
          </a:solidFill>
        </p:spPr>
        <p:txBody>
          <a:bodyPr wrap="square" lIns="0" tIns="0" rIns="0" bIns="0" rtlCol="0"/>
          <a:lstStyle/>
          <a:p>
            <a:endParaRPr sz="1400"/>
          </a:p>
        </p:txBody>
      </p:sp>
      <p:sp>
        <p:nvSpPr>
          <p:cNvPr id="17" name="object 15">
            <a:extLst>
              <a:ext uri="{FF2B5EF4-FFF2-40B4-BE49-F238E27FC236}">
                <a16:creationId xmlns:a16="http://schemas.microsoft.com/office/drawing/2014/main" id="{4EB829CC-F27F-2348-BA7F-732FD372D364}"/>
              </a:ext>
            </a:extLst>
          </p:cNvPr>
          <p:cNvSpPr/>
          <p:nvPr/>
        </p:nvSpPr>
        <p:spPr>
          <a:xfrm>
            <a:off x="1179096" y="3990830"/>
            <a:ext cx="1456690" cy="670560"/>
          </a:xfrm>
          <a:custGeom>
            <a:avLst/>
            <a:gdLst/>
            <a:ahLst/>
            <a:cxnLst/>
            <a:rect l="l" t="t" r="r" b="b"/>
            <a:pathLst>
              <a:path w="1456689" h="670560">
                <a:moveTo>
                  <a:pt x="0" y="111702"/>
                </a:moveTo>
                <a:lnTo>
                  <a:pt x="8778" y="68222"/>
                </a:lnTo>
                <a:lnTo>
                  <a:pt x="32716" y="32716"/>
                </a:lnTo>
                <a:lnTo>
                  <a:pt x="68222" y="8778"/>
                </a:lnTo>
                <a:lnTo>
                  <a:pt x="111702" y="0"/>
                </a:lnTo>
                <a:lnTo>
                  <a:pt x="1344497" y="0"/>
                </a:lnTo>
                <a:lnTo>
                  <a:pt x="1387244" y="8502"/>
                </a:lnTo>
                <a:lnTo>
                  <a:pt x="1423483" y="32716"/>
                </a:lnTo>
                <a:lnTo>
                  <a:pt x="1447697" y="68955"/>
                </a:lnTo>
                <a:lnTo>
                  <a:pt x="1456199" y="111702"/>
                </a:lnTo>
                <a:lnTo>
                  <a:pt x="1456199" y="558497"/>
                </a:lnTo>
                <a:lnTo>
                  <a:pt x="1447421" y="601977"/>
                </a:lnTo>
                <a:lnTo>
                  <a:pt x="1423483" y="637483"/>
                </a:lnTo>
                <a:lnTo>
                  <a:pt x="1387977" y="661421"/>
                </a:lnTo>
                <a:lnTo>
                  <a:pt x="1344497" y="670199"/>
                </a:lnTo>
                <a:lnTo>
                  <a:pt x="111702" y="670199"/>
                </a:lnTo>
                <a:lnTo>
                  <a:pt x="68222" y="661421"/>
                </a:lnTo>
                <a:lnTo>
                  <a:pt x="32716" y="637483"/>
                </a:lnTo>
                <a:lnTo>
                  <a:pt x="8778" y="601977"/>
                </a:lnTo>
                <a:lnTo>
                  <a:pt x="0" y="558497"/>
                </a:lnTo>
                <a:lnTo>
                  <a:pt x="0" y="111702"/>
                </a:lnTo>
                <a:close/>
              </a:path>
            </a:pathLst>
          </a:custGeom>
          <a:ln w="9524">
            <a:solidFill>
              <a:srgbClr val="1F497D"/>
            </a:solidFill>
          </a:ln>
        </p:spPr>
        <p:txBody>
          <a:bodyPr wrap="square" lIns="0" tIns="0" rIns="0" bIns="0" rtlCol="0"/>
          <a:lstStyle/>
          <a:p>
            <a:endParaRPr sz="1400"/>
          </a:p>
        </p:txBody>
      </p:sp>
      <p:sp>
        <p:nvSpPr>
          <p:cNvPr id="18" name="object 16">
            <a:extLst>
              <a:ext uri="{FF2B5EF4-FFF2-40B4-BE49-F238E27FC236}">
                <a16:creationId xmlns:a16="http://schemas.microsoft.com/office/drawing/2014/main" id="{FB858B5D-EDFC-F44C-A4DC-7E336F5AD3E7}"/>
              </a:ext>
            </a:extLst>
          </p:cNvPr>
          <p:cNvSpPr txBox="1"/>
          <p:nvPr/>
        </p:nvSpPr>
        <p:spPr>
          <a:xfrm>
            <a:off x="1336446" y="4201343"/>
            <a:ext cx="1139190" cy="228268"/>
          </a:xfrm>
          <a:prstGeom prst="rect">
            <a:avLst/>
          </a:prstGeom>
        </p:spPr>
        <p:txBody>
          <a:bodyPr vert="horz" wrap="square" lIns="0" tIns="12700" rIns="0" bIns="0" rtlCol="0">
            <a:spAutoFit/>
          </a:bodyPr>
          <a:lstStyle/>
          <a:p>
            <a:pPr marL="12700">
              <a:spcBef>
                <a:spcPts val="100"/>
              </a:spcBef>
            </a:pPr>
            <a:r>
              <a:rPr sz="1400" spc="-5" dirty="0">
                <a:solidFill>
                  <a:srgbClr val="FFFFFF"/>
                </a:solidFill>
              </a:rPr>
              <a:t>Isolate</a:t>
            </a:r>
            <a:r>
              <a:rPr sz="1400" spc="-75" dirty="0">
                <a:solidFill>
                  <a:srgbClr val="FFFFFF"/>
                </a:solidFill>
              </a:rPr>
              <a:t> </a:t>
            </a:r>
            <a:r>
              <a:rPr sz="1400" spc="-5" dirty="0">
                <a:solidFill>
                  <a:srgbClr val="FFFFFF"/>
                </a:solidFill>
              </a:rPr>
              <a:t>Failure</a:t>
            </a:r>
            <a:endParaRPr sz="1400"/>
          </a:p>
        </p:txBody>
      </p:sp>
      <p:sp>
        <p:nvSpPr>
          <p:cNvPr id="19" name="object 17">
            <a:extLst>
              <a:ext uri="{FF2B5EF4-FFF2-40B4-BE49-F238E27FC236}">
                <a16:creationId xmlns:a16="http://schemas.microsoft.com/office/drawing/2014/main" id="{0F7C616F-6719-F442-9307-33F1259C1B41}"/>
              </a:ext>
            </a:extLst>
          </p:cNvPr>
          <p:cNvSpPr/>
          <p:nvPr/>
        </p:nvSpPr>
        <p:spPr>
          <a:xfrm>
            <a:off x="3753471" y="4427579"/>
            <a:ext cx="1456690" cy="670560"/>
          </a:xfrm>
          <a:custGeom>
            <a:avLst/>
            <a:gdLst/>
            <a:ahLst/>
            <a:cxnLst/>
            <a:rect l="l" t="t" r="r" b="b"/>
            <a:pathLst>
              <a:path w="1456689" h="670560">
                <a:moveTo>
                  <a:pt x="1344497" y="670199"/>
                </a:moveTo>
                <a:lnTo>
                  <a:pt x="111702" y="670199"/>
                </a:lnTo>
                <a:lnTo>
                  <a:pt x="68222" y="661421"/>
                </a:lnTo>
                <a:lnTo>
                  <a:pt x="32716" y="637483"/>
                </a:lnTo>
                <a:lnTo>
                  <a:pt x="8778" y="601977"/>
                </a:lnTo>
                <a:lnTo>
                  <a:pt x="0" y="558497"/>
                </a:lnTo>
                <a:lnTo>
                  <a:pt x="0" y="111702"/>
                </a:lnTo>
                <a:lnTo>
                  <a:pt x="8778" y="68222"/>
                </a:lnTo>
                <a:lnTo>
                  <a:pt x="32717" y="32716"/>
                </a:lnTo>
                <a:lnTo>
                  <a:pt x="68222" y="8778"/>
                </a:lnTo>
                <a:lnTo>
                  <a:pt x="111702" y="0"/>
                </a:lnTo>
                <a:lnTo>
                  <a:pt x="1344497" y="0"/>
                </a:lnTo>
                <a:lnTo>
                  <a:pt x="1387244" y="8502"/>
                </a:lnTo>
                <a:lnTo>
                  <a:pt x="1423483" y="32716"/>
                </a:lnTo>
                <a:lnTo>
                  <a:pt x="1447697" y="68955"/>
                </a:lnTo>
                <a:lnTo>
                  <a:pt x="1456199" y="111702"/>
                </a:lnTo>
                <a:lnTo>
                  <a:pt x="1456199" y="558497"/>
                </a:lnTo>
                <a:lnTo>
                  <a:pt x="1447421" y="601977"/>
                </a:lnTo>
                <a:lnTo>
                  <a:pt x="1423483" y="637483"/>
                </a:lnTo>
                <a:lnTo>
                  <a:pt x="1387977" y="661421"/>
                </a:lnTo>
                <a:lnTo>
                  <a:pt x="1344497" y="670199"/>
                </a:lnTo>
                <a:close/>
              </a:path>
            </a:pathLst>
          </a:custGeom>
          <a:solidFill>
            <a:srgbClr val="6FA8DC"/>
          </a:solidFill>
        </p:spPr>
        <p:txBody>
          <a:bodyPr wrap="square" lIns="0" tIns="0" rIns="0" bIns="0" rtlCol="0"/>
          <a:lstStyle/>
          <a:p>
            <a:endParaRPr sz="1400"/>
          </a:p>
        </p:txBody>
      </p:sp>
      <p:sp>
        <p:nvSpPr>
          <p:cNvPr id="20" name="object 18">
            <a:extLst>
              <a:ext uri="{FF2B5EF4-FFF2-40B4-BE49-F238E27FC236}">
                <a16:creationId xmlns:a16="http://schemas.microsoft.com/office/drawing/2014/main" id="{8CE43674-5214-9D40-B240-68704646F85A}"/>
              </a:ext>
            </a:extLst>
          </p:cNvPr>
          <p:cNvSpPr/>
          <p:nvPr/>
        </p:nvSpPr>
        <p:spPr>
          <a:xfrm>
            <a:off x="3753471" y="4427579"/>
            <a:ext cx="1456690" cy="670560"/>
          </a:xfrm>
          <a:custGeom>
            <a:avLst/>
            <a:gdLst/>
            <a:ahLst/>
            <a:cxnLst/>
            <a:rect l="l" t="t" r="r" b="b"/>
            <a:pathLst>
              <a:path w="1456689" h="670560">
                <a:moveTo>
                  <a:pt x="0" y="111702"/>
                </a:moveTo>
                <a:lnTo>
                  <a:pt x="8778" y="68222"/>
                </a:lnTo>
                <a:lnTo>
                  <a:pt x="32716" y="32716"/>
                </a:lnTo>
                <a:lnTo>
                  <a:pt x="68222" y="8778"/>
                </a:lnTo>
                <a:lnTo>
                  <a:pt x="111702" y="0"/>
                </a:lnTo>
                <a:lnTo>
                  <a:pt x="1344497" y="0"/>
                </a:lnTo>
                <a:lnTo>
                  <a:pt x="1387244" y="8502"/>
                </a:lnTo>
                <a:lnTo>
                  <a:pt x="1423483" y="32716"/>
                </a:lnTo>
                <a:lnTo>
                  <a:pt x="1447697" y="68955"/>
                </a:lnTo>
                <a:lnTo>
                  <a:pt x="1456199" y="111702"/>
                </a:lnTo>
                <a:lnTo>
                  <a:pt x="1456199" y="558497"/>
                </a:lnTo>
                <a:lnTo>
                  <a:pt x="1447421" y="601977"/>
                </a:lnTo>
                <a:lnTo>
                  <a:pt x="1423483" y="637483"/>
                </a:lnTo>
                <a:lnTo>
                  <a:pt x="1387977" y="661421"/>
                </a:lnTo>
                <a:lnTo>
                  <a:pt x="1344497" y="670199"/>
                </a:lnTo>
                <a:lnTo>
                  <a:pt x="111702" y="670199"/>
                </a:lnTo>
                <a:lnTo>
                  <a:pt x="68222" y="661421"/>
                </a:lnTo>
                <a:lnTo>
                  <a:pt x="32716" y="637483"/>
                </a:lnTo>
                <a:lnTo>
                  <a:pt x="8778" y="601977"/>
                </a:lnTo>
                <a:lnTo>
                  <a:pt x="0" y="558497"/>
                </a:lnTo>
                <a:lnTo>
                  <a:pt x="0" y="111702"/>
                </a:lnTo>
                <a:close/>
              </a:path>
            </a:pathLst>
          </a:custGeom>
          <a:ln w="9524">
            <a:solidFill>
              <a:srgbClr val="1F497D"/>
            </a:solidFill>
          </a:ln>
        </p:spPr>
        <p:txBody>
          <a:bodyPr wrap="square" lIns="0" tIns="0" rIns="0" bIns="0" rtlCol="0"/>
          <a:lstStyle/>
          <a:p>
            <a:endParaRPr sz="1400"/>
          </a:p>
        </p:txBody>
      </p:sp>
      <p:sp>
        <p:nvSpPr>
          <p:cNvPr id="21" name="object 19">
            <a:extLst>
              <a:ext uri="{FF2B5EF4-FFF2-40B4-BE49-F238E27FC236}">
                <a16:creationId xmlns:a16="http://schemas.microsoft.com/office/drawing/2014/main" id="{1E2B2749-FB07-0F4F-A495-185250314FE4}"/>
              </a:ext>
            </a:extLst>
          </p:cNvPr>
          <p:cNvSpPr txBox="1"/>
          <p:nvPr/>
        </p:nvSpPr>
        <p:spPr>
          <a:xfrm>
            <a:off x="3861624" y="4638094"/>
            <a:ext cx="1239520" cy="228268"/>
          </a:xfrm>
          <a:prstGeom prst="rect">
            <a:avLst/>
          </a:prstGeom>
        </p:spPr>
        <p:txBody>
          <a:bodyPr vert="horz" wrap="square" lIns="0" tIns="12700" rIns="0" bIns="0" rtlCol="0">
            <a:spAutoFit/>
          </a:bodyPr>
          <a:lstStyle/>
          <a:p>
            <a:pPr marL="12700">
              <a:spcBef>
                <a:spcPts val="100"/>
              </a:spcBef>
            </a:pPr>
            <a:r>
              <a:rPr sz="1400" spc="-5" dirty="0">
                <a:solidFill>
                  <a:srgbClr val="FFFFFF"/>
                </a:solidFill>
              </a:rPr>
              <a:t>Consumer</a:t>
            </a:r>
            <a:r>
              <a:rPr sz="1400" spc="-75" dirty="0">
                <a:solidFill>
                  <a:srgbClr val="FFFFFF"/>
                </a:solidFill>
              </a:rPr>
              <a:t> </a:t>
            </a:r>
            <a:r>
              <a:rPr sz="1400" spc="-5" dirty="0">
                <a:solidFill>
                  <a:srgbClr val="FFFFFF"/>
                </a:solidFill>
              </a:rPr>
              <a:t>First</a:t>
            </a:r>
            <a:endParaRPr sz="1400" dirty="0"/>
          </a:p>
        </p:txBody>
      </p:sp>
      <p:sp>
        <p:nvSpPr>
          <p:cNvPr id="22" name="object 20">
            <a:extLst>
              <a:ext uri="{FF2B5EF4-FFF2-40B4-BE49-F238E27FC236}">
                <a16:creationId xmlns:a16="http://schemas.microsoft.com/office/drawing/2014/main" id="{66326113-AEE7-8D41-9F3F-9584949CB4A3}"/>
              </a:ext>
            </a:extLst>
          </p:cNvPr>
          <p:cNvSpPr/>
          <p:nvPr/>
        </p:nvSpPr>
        <p:spPr>
          <a:xfrm>
            <a:off x="5775795" y="687530"/>
            <a:ext cx="1456690" cy="670560"/>
          </a:xfrm>
          <a:custGeom>
            <a:avLst/>
            <a:gdLst/>
            <a:ahLst/>
            <a:cxnLst/>
            <a:rect l="l" t="t" r="r" b="b"/>
            <a:pathLst>
              <a:path w="1456690" h="670560">
                <a:moveTo>
                  <a:pt x="1344497" y="670199"/>
                </a:moveTo>
                <a:lnTo>
                  <a:pt x="111702" y="670199"/>
                </a:lnTo>
                <a:lnTo>
                  <a:pt x="68222" y="661421"/>
                </a:lnTo>
                <a:lnTo>
                  <a:pt x="32716" y="637483"/>
                </a:lnTo>
                <a:lnTo>
                  <a:pt x="8778" y="601977"/>
                </a:lnTo>
                <a:lnTo>
                  <a:pt x="0" y="558497"/>
                </a:lnTo>
                <a:lnTo>
                  <a:pt x="0" y="111702"/>
                </a:lnTo>
                <a:lnTo>
                  <a:pt x="8778" y="68222"/>
                </a:lnTo>
                <a:lnTo>
                  <a:pt x="32716" y="32716"/>
                </a:lnTo>
                <a:lnTo>
                  <a:pt x="68222" y="8778"/>
                </a:lnTo>
                <a:lnTo>
                  <a:pt x="111702" y="0"/>
                </a:lnTo>
                <a:lnTo>
                  <a:pt x="1344497" y="0"/>
                </a:lnTo>
                <a:lnTo>
                  <a:pt x="1387244" y="8502"/>
                </a:lnTo>
                <a:lnTo>
                  <a:pt x="1423482" y="32716"/>
                </a:lnTo>
                <a:lnTo>
                  <a:pt x="1447697" y="68955"/>
                </a:lnTo>
                <a:lnTo>
                  <a:pt x="1456199" y="111702"/>
                </a:lnTo>
                <a:lnTo>
                  <a:pt x="1456199" y="558497"/>
                </a:lnTo>
                <a:lnTo>
                  <a:pt x="1447421" y="601977"/>
                </a:lnTo>
                <a:lnTo>
                  <a:pt x="1423483" y="637483"/>
                </a:lnTo>
                <a:lnTo>
                  <a:pt x="1387977" y="661421"/>
                </a:lnTo>
                <a:lnTo>
                  <a:pt x="1344497" y="670199"/>
                </a:lnTo>
                <a:close/>
              </a:path>
            </a:pathLst>
          </a:custGeom>
          <a:solidFill>
            <a:srgbClr val="8E7BC3"/>
          </a:solidFill>
        </p:spPr>
        <p:txBody>
          <a:bodyPr wrap="square" lIns="0" tIns="0" rIns="0" bIns="0" rtlCol="0"/>
          <a:lstStyle/>
          <a:p>
            <a:endParaRPr sz="1400"/>
          </a:p>
        </p:txBody>
      </p:sp>
      <p:sp>
        <p:nvSpPr>
          <p:cNvPr id="23" name="object 21">
            <a:extLst>
              <a:ext uri="{FF2B5EF4-FFF2-40B4-BE49-F238E27FC236}">
                <a16:creationId xmlns:a16="http://schemas.microsoft.com/office/drawing/2014/main" id="{6559E2BE-5A0A-6C44-9C47-8A12FBCFEE1B}"/>
              </a:ext>
            </a:extLst>
          </p:cNvPr>
          <p:cNvSpPr/>
          <p:nvPr/>
        </p:nvSpPr>
        <p:spPr>
          <a:xfrm>
            <a:off x="5775795" y="687530"/>
            <a:ext cx="1456690" cy="670560"/>
          </a:xfrm>
          <a:custGeom>
            <a:avLst/>
            <a:gdLst/>
            <a:ahLst/>
            <a:cxnLst/>
            <a:rect l="l" t="t" r="r" b="b"/>
            <a:pathLst>
              <a:path w="1456690" h="670560">
                <a:moveTo>
                  <a:pt x="0" y="111702"/>
                </a:moveTo>
                <a:lnTo>
                  <a:pt x="8778" y="68222"/>
                </a:lnTo>
                <a:lnTo>
                  <a:pt x="32716" y="32716"/>
                </a:lnTo>
                <a:lnTo>
                  <a:pt x="68222" y="8778"/>
                </a:lnTo>
                <a:lnTo>
                  <a:pt x="111702" y="0"/>
                </a:lnTo>
                <a:lnTo>
                  <a:pt x="1344497" y="0"/>
                </a:lnTo>
                <a:lnTo>
                  <a:pt x="1387244" y="8502"/>
                </a:lnTo>
                <a:lnTo>
                  <a:pt x="1423482" y="32716"/>
                </a:lnTo>
                <a:lnTo>
                  <a:pt x="1447697" y="68955"/>
                </a:lnTo>
                <a:lnTo>
                  <a:pt x="1456199" y="111702"/>
                </a:lnTo>
                <a:lnTo>
                  <a:pt x="1456199" y="558497"/>
                </a:lnTo>
                <a:lnTo>
                  <a:pt x="1447421" y="601977"/>
                </a:lnTo>
                <a:lnTo>
                  <a:pt x="1423483" y="637483"/>
                </a:lnTo>
                <a:lnTo>
                  <a:pt x="1387977" y="661421"/>
                </a:lnTo>
                <a:lnTo>
                  <a:pt x="1344497" y="670199"/>
                </a:lnTo>
                <a:lnTo>
                  <a:pt x="111702" y="670199"/>
                </a:lnTo>
                <a:lnTo>
                  <a:pt x="68222" y="661421"/>
                </a:lnTo>
                <a:lnTo>
                  <a:pt x="32716" y="637483"/>
                </a:lnTo>
                <a:lnTo>
                  <a:pt x="8778" y="601977"/>
                </a:lnTo>
                <a:lnTo>
                  <a:pt x="0" y="558497"/>
                </a:lnTo>
                <a:lnTo>
                  <a:pt x="0" y="111702"/>
                </a:lnTo>
                <a:close/>
              </a:path>
            </a:pathLst>
          </a:custGeom>
          <a:ln w="9524">
            <a:solidFill>
              <a:srgbClr val="1F497D"/>
            </a:solidFill>
          </a:ln>
        </p:spPr>
        <p:txBody>
          <a:bodyPr wrap="square" lIns="0" tIns="0" rIns="0" bIns="0" rtlCol="0"/>
          <a:lstStyle/>
          <a:p>
            <a:endParaRPr sz="1400"/>
          </a:p>
        </p:txBody>
      </p:sp>
      <p:sp>
        <p:nvSpPr>
          <p:cNvPr id="24" name="object 22">
            <a:extLst>
              <a:ext uri="{FF2B5EF4-FFF2-40B4-BE49-F238E27FC236}">
                <a16:creationId xmlns:a16="http://schemas.microsoft.com/office/drawing/2014/main" id="{2FE360A9-85EE-E046-938F-64B59AD62002}"/>
              </a:ext>
            </a:extLst>
          </p:cNvPr>
          <p:cNvSpPr txBox="1"/>
          <p:nvPr/>
        </p:nvSpPr>
        <p:spPr>
          <a:xfrm>
            <a:off x="6041736" y="793267"/>
            <a:ext cx="923290" cy="451983"/>
          </a:xfrm>
          <a:prstGeom prst="rect">
            <a:avLst/>
          </a:prstGeom>
        </p:spPr>
        <p:txBody>
          <a:bodyPr vert="horz" wrap="square" lIns="0" tIns="22860" rIns="0" bIns="0" rtlCol="0">
            <a:spAutoFit/>
          </a:bodyPr>
          <a:lstStyle/>
          <a:p>
            <a:pPr marL="12700" marR="5080" indent="64133">
              <a:lnSpc>
                <a:spcPts val="1650"/>
              </a:lnSpc>
              <a:spcBef>
                <a:spcPts val="180"/>
              </a:spcBef>
            </a:pPr>
            <a:r>
              <a:rPr sz="1400" spc="-5" dirty="0">
                <a:solidFill>
                  <a:srgbClr val="FFFFFF"/>
                </a:solidFill>
              </a:rPr>
              <a:t>Culture of  Automation</a:t>
            </a:r>
            <a:endParaRPr sz="1400" dirty="0"/>
          </a:p>
        </p:txBody>
      </p:sp>
      <p:sp>
        <p:nvSpPr>
          <p:cNvPr id="25" name="object 23">
            <a:extLst>
              <a:ext uri="{FF2B5EF4-FFF2-40B4-BE49-F238E27FC236}">
                <a16:creationId xmlns:a16="http://schemas.microsoft.com/office/drawing/2014/main" id="{FD924A16-2E18-944E-A2FD-290D6C8A8DEF}"/>
              </a:ext>
            </a:extLst>
          </p:cNvPr>
          <p:cNvSpPr/>
          <p:nvPr/>
        </p:nvSpPr>
        <p:spPr>
          <a:xfrm>
            <a:off x="1673595" y="687530"/>
            <a:ext cx="1456690" cy="670560"/>
          </a:xfrm>
          <a:custGeom>
            <a:avLst/>
            <a:gdLst/>
            <a:ahLst/>
            <a:cxnLst/>
            <a:rect l="l" t="t" r="r" b="b"/>
            <a:pathLst>
              <a:path w="1456689" h="670560">
                <a:moveTo>
                  <a:pt x="1344497" y="670199"/>
                </a:moveTo>
                <a:lnTo>
                  <a:pt x="111702" y="670199"/>
                </a:lnTo>
                <a:lnTo>
                  <a:pt x="68222" y="661421"/>
                </a:lnTo>
                <a:lnTo>
                  <a:pt x="32716" y="637483"/>
                </a:lnTo>
                <a:lnTo>
                  <a:pt x="8778" y="601977"/>
                </a:lnTo>
                <a:lnTo>
                  <a:pt x="0" y="558497"/>
                </a:lnTo>
                <a:lnTo>
                  <a:pt x="0" y="111702"/>
                </a:lnTo>
                <a:lnTo>
                  <a:pt x="8778" y="68222"/>
                </a:lnTo>
                <a:lnTo>
                  <a:pt x="32716" y="32716"/>
                </a:lnTo>
                <a:lnTo>
                  <a:pt x="68222" y="8778"/>
                </a:lnTo>
                <a:lnTo>
                  <a:pt x="111702" y="0"/>
                </a:lnTo>
                <a:lnTo>
                  <a:pt x="1344497" y="0"/>
                </a:lnTo>
                <a:lnTo>
                  <a:pt x="1387244" y="8502"/>
                </a:lnTo>
                <a:lnTo>
                  <a:pt x="1423483" y="32716"/>
                </a:lnTo>
                <a:lnTo>
                  <a:pt x="1447697" y="68955"/>
                </a:lnTo>
                <a:lnTo>
                  <a:pt x="1456199" y="111702"/>
                </a:lnTo>
                <a:lnTo>
                  <a:pt x="1456199" y="558497"/>
                </a:lnTo>
                <a:lnTo>
                  <a:pt x="1447421" y="601977"/>
                </a:lnTo>
                <a:lnTo>
                  <a:pt x="1423483" y="637483"/>
                </a:lnTo>
                <a:lnTo>
                  <a:pt x="1387977" y="661421"/>
                </a:lnTo>
                <a:lnTo>
                  <a:pt x="1344497" y="670199"/>
                </a:lnTo>
                <a:close/>
              </a:path>
            </a:pathLst>
          </a:custGeom>
          <a:solidFill>
            <a:srgbClr val="E06666"/>
          </a:solidFill>
        </p:spPr>
        <p:txBody>
          <a:bodyPr wrap="square" lIns="0" tIns="0" rIns="0" bIns="0" rtlCol="0"/>
          <a:lstStyle/>
          <a:p>
            <a:endParaRPr sz="1400"/>
          </a:p>
        </p:txBody>
      </p:sp>
      <p:sp>
        <p:nvSpPr>
          <p:cNvPr id="26" name="object 24">
            <a:extLst>
              <a:ext uri="{FF2B5EF4-FFF2-40B4-BE49-F238E27FC236}">
                <a16:creationId xmlns:a16="http://schemas.microsoft.com/office/drawing/2014/main" id="{26CFF35E-1BDF-474A-BA2D-BBDDF1D41989}"/>
              </a:ext>
            </a:extLst>
          </p:cNvPr>
          <p:cNvSpPr/>
          <p:nvPr/>
        </p:nvSpPr>
        <p:spPr>
          <a:xfrm>
            <a:off x="1673595" y="687530"/>
            <a:ext cx="1456690" cy="670560"/>
          </a:xfrm>
          <a:custGeom>
            <a:avLst/>
            <a:gdLst/>
            <a:ahLst/>
            <a:cxnLst/>
            <a:rect l="l" t="t" r="r" b="b"/>
            <a:pathLst>
              <a:path w="1456689" h="670560">
                <a:moveTo>
                  <a:pt x="0" y="111702"/>
                </a:moveTo>
                <a:lnTo>
                  <a:pt x="8778" y="68222"/>
                </a:lnTo>
                <a:lnTo>
                  <a:pt x="32716" y="32716"/>
                </a:lnTo>
                <a:lnTo>
                  <a:pt x="68222" y="8778"/>
                </a:lnTo>
                <a:lnTo>
                  <a:pt x="111702" y="0"/>
                </a:lnTo>
                <a:lnTo>
                  <a:pt x="1344497" y="0"/>
                </a:lnTo>
                <a:lnTo>
                  <a:pt x="1387244" y="8502"/>
                </a:lnTo>
                <a:lnTo>
                  <a:pt x="1423483" y="32716"/>
                </a:lnTo>
                <a:lnTo>
                  <a:pt x="1447697" y="68955"/>
                </a:lnTo>
                <a:lnTo>
                  <a:pt x="1456199" y="111702"/>
                </a:lnTo>
                <a:lnTo>
                  <a:pt x="1456199" y="558497"/>
                </a:lnTo>
                <a:lnTo>
                  <a:pt x="1447421" y="601977"/>
                </a:lnTo>
                <a:lnTo>
                  <a:pt x="1423483" y="637483"/>
                </a:lnTo>
                <a:lnTo>
                  <a:pt x="1387977" y="661421"/>
                </a:lnTo>
                <a:lnTo>
                  <a:pt x="1344497" y="670199"/>
                </a:lnTo>
                <a:lnTo>
                  <a:pt x="111702" y="670199"/>
                </a:lnTo>
                <a:lnTo>
                  <a:pt x="68222" y="661421"/>
                </a:lnTo>
                <a:lnTo>
                  <a:pt x="32716" y="637483"/>
                </a:lnTo>
                <a:lnTo>
                  <a:pt x="8778" y="601977"/>
                </a:lnTo>
                <a:lnTo>
                  <a:pt x="0" y="558497"/>
                </a:lnTo>
                <a:lnTo>
                  <a:pt x="0" y="111702"/>
                </a:lnTo>
                <a:close/>
              </a:path>
            </a:pathLst>
          </a:custGeom>
          <a:ln w="9524">
            <a:solidFill>
              <a:srgbClr val="1F497D"/>
            </a:solidFill>
          </a:ln>
        </p:spPr>
        <p:txBody>
          <a:bodyPr wrap="square" lIns="0" tIns="0" rIns="0" bIns="0" rtlCol="0"/>
          <a:lstStyle/>
          <a:p>
            <a:endParaRPr sz="1400"/>
          </a:p>
        </p:txBody>
      </p:sp>
      <p:sp>
        <p:nvSpPr>
          <p:cNvPr id="27" name="object 26">
            <a:extLst>
              <a:ext uri="{FF2B5EF4-FFF2-40B4-BE49-F238E27FC236}">
                <a16:creationId xmlns:a16="http://schemas.microsoft.com/office/drawing/2014/main" id="{5555D452-CED9-F848-81F7-4C3958AED692}"/>
              </a:ext>
            </a:extLst>
          </p:cNvPr>
          <p:cNvSpPr/>
          <p:nvPr/>
        </p:nvSpPr>
        <p:spPr>
          <a:xfrm>
            <a:off x="2151857" y="2676830"/>
            <a:ext cx="762000" cy="313055"/>
          </a:xfrm>
          <a:custGeom>
            <a:avLst/>
            <a:gdLst/>
            <a:ahLst/>
            <a:cxnLst/>
            <a:rect l="l" t="t" r="r" b="b"/>
            <a:pathLst>
              <a:path w="762000" h="313055">
                <a:moveTo>
                  <a:pt x="156299" y="312599"/>
                </a:moveTo>
                <a:lnTo>
                  <a:pt x="0" y="156299"/>
                </a:lnTo>
                <a:lnTo>
                  <a:pt x="156299" y="0"/>
                </a:lnTo>
                <a:lnTo>
                  <a:pt x="156299" y="78149"/>
                </a:lnTo>
                <a:lnTo>
                  <a:pt x="761699" y="78149"/>
                </a:lnTo>
                <a:lnTo>
                  <a:pt x="761699" y="234449"/>
                </a:lnTo>
                <a:lnTo>
                  <a:pt x="156299" y="234449"/>
                </a:lnTo>
                <a:lnTo>
                  <a:pt x="156299" y="312599"/>
                </a:lnTo>
                <a:close/>
              </a:path>
            </a:pathLst>
          </a:custGeom>
          <a:solidFill>
            <a:srgbClr val="76A5AE"/>
          </a:solidFill>
        </p:spPr>
        <p:txBody>
          <a:bodyPr wrap="square" lIns="0" tIns="0" rIns="0" bIns="0" rtlCol="0"/>
          <a:lstStyle/>
          <a:p>
            <a:endParaRPr sz="1400"/>
          </a:p>
        </p:txBody>
      </p:sp>
      <p:sp>
        <p:nvSpPr>
          <p:cNvPr id="28" name="object 27">
            <a:extLst>
              <a:ext uri="{FF2B5EF4-FFF2-40B4-BE49-F238E27FC236}">
                <a16:creationId xmlns:a16="http://schemas.microsoft.com/office/drawing/2014/main" id="{2F835F7B-B3B8-164D-9C13-AA11AE810EC5}"/>
              </a:ext>
            </a:extLst>
          </p:cNvPr>
          <p:cNvSpPr/>
          <p:nvPr/>
        </p:nvSpPr>
        <p:spPr>
          <a:xfrm>
            <a:off x="2151857" y="2676830"/>
            <a:ext cx="762000" cy="313055"/>
          </a:xfrm>
          <a:custGeom>
            <a:avLst/>
            <a:gdLst/>
            <a:ahLst/>
            <a:cxnLst/>
            <a:rect l="l" t="t" r="r" b="b"/>
            <a:pathLst>
              <a:path w="762000" h="313055">
                <a:moveTo>
                  <a:pt x="761699" y="78149"/>
                </a:moveTo>
                <a:lnTo>
                  <a:pt x="156299" y="78149"/>
                </a:lnTo>
                <a:lnTo>
                  <a:pt x="156299" y="0"/>
                </a:lnTo>
                <a:lnTo>
                  <a:pt x="0" y="156299"/>
                </a:lnTo>
                <a:lnTo>
                  <a:pt x="156299" y="312599"/>
                </a:lnTo>
                <a:lnTo>
                  <a:pt x="156299" y="234449"/>
                </a:lnTo>
                <a:lnTo>
                  <a:pt x="761699" y="234449"/>
                </a:lnTo>
                <a:lnTo>
                  <a:pt x="761699" y="78149"/>
                </a:lnTo>
                <a:close/>
              </a:path>
            </a:pathLst>
          </a:custGeom>
          <a:ln w="9524">
            <a:solidFill>
              <a:srgbClr val="1F497D"/>
            </a:solidFill>
          </a:ln>
        </p:spPr>
        <p:txBody>
          <a:bodyPr wrap="square" lIns="0" tIns="0" rIns="0" bIns="0" rtlCol="0"/>
          <a:lstStyle/>
          <a:p>
            <a:endParaRPr sz="1400"/>
          </a:p>
        </p:txBody>
      </p:sp>
      <p:sp>
        <p:nvSpPr>
          <p:cNvPr id="29" name="object 28">
            <a:extLst>
              <a:ext uri="{FF2B5EF4-FFF2-40B4-BE49-F238E27FC236}">
                <a16:creationId xmlns:a16="http://schemas.microsoft.com/office/drawing/2014/main" id="{560CABD4-52CD-5043-8766-8D06F067B03B}"/>
              </a:ext>
            </a:extLst>
          </p:cNvPr>
          <p:cNvSpPr/>
          <p:nvPr/>
        </p:nvSpPr>
        <p:spPr>
          <a:xfrm>
            <a:off x="6027707" y="2676830"/>
            <a:ext cx="762000" cy="313055"/>
          </a:xfrm>
          <a:custGeom>
            <a:avLst/>
            <a:gdLst/>
            <a:ahLst/>
            <a:cxnLst/>
            <a:rect l="l" t="t" r="r" b="b"/>
            <a:pathLst>
              <a:path w="762000" h="313055">
                <a:moveTo>
                  <a:pt x="605399" y="312599"/>
                </a:moveTo>
                <a:lnTo>
                  <a:pt x="605399" y="234449"/>
                </a:lnTo>
                <a:lnTo>
                  <a:pt x="0" y="234449"/>
                </a:lnTo>
                <a:lnTo>
                  <a:pt x="0" y="78149"/>
                </a:lnTo>
                <a:lnTo>
                  <a:pt x="605399" y="78149"/>
                </a:lnTo>
                <a:lnTo>
                  <a:pt x="605399" y="0"/>
                </a:lnTo>
                <a:lnTo>
                  <a:pt x="761699" y="156299"/>
                </a:lnTo>
                <a:lnTo>
                  <a:pt x="605399" y="312599"/>
                </a:lnTo>
                <a:close/>
              </a:path>
            </a:pathLst>
          </a:custGeom>
          <a:solidFill>
            <a:srgbClr val="93C47D"/>
          </a:solidFill>
        </p:spPr>
        <p:txBody>
          <a:bodyPr wrap="square" lIns="0" tIns="0" rIns="0" bIns="0" rtlCol="0"/>
          <a:lstStyle/>
          <a:p>
            <a:endParaRPr sz="1400"/>
          </a:p>
        </p:txBody>
      </p:sp>
      <p:sp>
        <p:nvSpPr>
          <p:cNvPr id="30" name="object 29">
            <a:extLst>
              <a:ext uri="{FF2B5EF4-FFF2-40B4-BE49-F238E27FC236}">
                <a16:creationId xmlns:a16="http://schemas.microsoft.com/office/drawing/2014/main" id="{2D8A2AD2-D091-B84E-9F25-459058930D9D}"/>
              </a:ext>
            </a:extLst>
          </p:cNvPr>
          <p:cNvSpPr/>
          <p:nvPr/>
        </p:nvSpPr>
        <p:spPr>
          <a:xfrm>
            <a:off x="6027707" y="2676830"/>
            <a:ext cx="762000" cy="313055"/>
          </a:xfrm>
          <a:custGeom>
            <a:avLst/>
            <a:gdLst/>
            <a:ahLst/>
            <a:cxnLst/>
            <a:rect l="l" t="t" r="r" b="b"/>
            <a:pathLst>
              <a:path w="762000" h="313055">
                <a:moveTo>
                  <a:pt x="0" y="78149"/>
                </a:moveTo>
                <a:lnTo>
                  <a:pt x="605399" y="78149"/>
                </a:lnTo>
                <a:lnTo>
                  <a:pt x="605399" y="0"/>
                </a:lnTo>
                <a:lnTo>
                  <a:pt x="761699" y="156299"/>
                </a:lnTo>
                <a:lnTo>
                  <a:pt x="605399" y="312599"/>
                </a:lnTo>
                <a:lnTo>
                  <a:pt x="605399" y="234449"/>
                </a:lnTo>
                <a:lnTo>
                  <a:pt x="0" y="234449"/>
                </a:lnTo>
                <a:lnTo>
                  <a:pt x="0" y="78149"/>
                </a:lnTo>
                <a:close/>
              </a:path>
            </a:pathLst>
          </a:custGeom>
          <a:ln w="9524">
            <a:solidFill>
              <a:srgbClr val="1F497D"/>
            </a:solidFill>
          </a:ln>
        </p:spPr>
        <p:txBody>
          <a:bodyPr wrap="square" lIns="0" tIns="0" rIns="0" bIns="0" rtlCol="0"/>
          <a:lstStyle/>
          <a:p>
            <a:endParaRPr sz="1400"/>
          </a:p>
        </p:txBody>
      </p:sp>
      <p:sp>
        <p:nvSpPr>
          <p:cNvPr id="31" name="object 30">
            <a:extLst>
              <a:ext uri="{FF2B5EF4-FFF2-40B4-BE49-F238E27FC236}">
                <a16:creationId xmlns:a16="http://schemas.microsoft.com/office/drawing/2014/main" id="{718CE615-4E76-F944-8B9F-6A26DC3C9F13}"/>
              </a:ext>
            </a:extLst>
          </p:cNvPr>
          <p:cNvSpPr/>
          <p:nvPr/>
        </p:nvSpPr>
        <p:spPr>
          <a:xfrm>
            <a:off x="2620422" y="3510956"/>
            <a:ext cx="706120" cy="494665"/>
          </a:xfrm>
          <a:custGeom>
            <a:avLst/>
            <a:gdLst/>
            <a:ahLst/>
            <a:cxnLst/>
            <a:rect l="l" t="t" r="r" b="b"/>
            <a:pathLst>
              <a:path w="706119" h="494664">
                <a:moveTo>
                  <a:pt x="428640" y="288796"/>
                </a:moveTo>
                <a:lnTo>
                  <a:pt x="103058" y="288796"/>
                </a:lnTo>
                <a:lnTo>
                  <a:pt x="630899" y="0"/>
                </a:lnTo>
                <a:lnTo>
                  <a:pt x="705899" y="137099"/>
                </a:lnTo>
                <a:lnTo>
                  <a:pt x="428640" y="288796"/>
                </a:lnTo>
                <a:close/>
              </a:path>
              <a:path w="706119" h="494664">
                <a:moveTo>
                  <a:pt x="215558" y="494446"/>
                </a:moveTo>
                <a:lnTo>
                  <a:pt x="0" y="434249"/>
                </a:lnTo>
                <a:lnTo>
                  <a:pt x="65558" y="220246"/>
                </a:lnTo>
                <a:lnTo>
                  <a:pt x="103058" y="288796"/>
                </a:lnTo>
                <a:lnTo>
                  <a:pt x="428640" y="288796"/>
                </a:lnTo>
                <a:lnTo>
                  <a:pt x="178058" y="425896"/>
                </a:lnTo>
                <a:lnTo>
                  <a:pt x="215558" y="494446"/>
                </a:lnTo>
                <a:close/>
              </a:path>
            </a:pathLst>
          </a:custGeom>
          <a:solidFill>
            <a:srgbClr val="F6B26B"/>
          </a:solidFill>
        </p:spPr>
        <p:txBody>
          <a:bodyPr wrap="square" lIns="0" tIns="0" rIns="0" bIns="0" rtlCol="0"/>
          <a:lstStyle/>
          <a:p>
            <a:endParaRPr sz="1400"/>
          </a:p>
        </p:txBody>
      </p:sp>
      <p:sp>
        <p:nvSpPr>
          <p:cNvPr id="32" name="object 31">
            <a:extLst>
              <a:ext uri="{FF2B5EF4-FFF2-40B4-BE49-F238E27FC236}">
                <a16:creationId xmlns:a16="http://schemas.microsoft.com/office/drawing/2014/main" id="{25B81F27-0354-0E40-B498-22163AC9B253}"/>
              </a:ext>
            </a:extLst>
          </p:cNvPr>
          <p:cNvSpPr/>
          <p:nvPr/>
        </p:nvSpPr>
        <p:spPr>
          <a:xfrm>
            <a:off x="2620422" y="3510956"/>
            <a:ext cx="706120" cy="494665"/>
          </a:xfrm>
          <a:custGeom>
            <a:avLst/>
            <a:gdLst/>
            <a:ahLst/>
            <a:cxnLst/>
            <a:rect l="l" t="t" r="r" b="b"/>
            <a:pathLst>
              <a:path w="706119" h="494664">
                <a:moveTo>
                  <a:pt x="630899" y="0"/>
                </a:moveTo>
                <a:lnTo>
                  <a:pt x="103058" y="288796"/>
                </a:lnTo>
                <a:lnTo>
                  <a:pt x="65558" y="220246"/>
                </a:lnTo>
                <a:lnTo>
                  <a:pt x="0" y="434249"/>
                </a:lnTo>
                <a:lnTo>
                  <a:pt x="215558" y="494446"/>
                </a:lnTo>
                <a:lnTo>
                  <a:pt x="178058" y="425896"/>
                </a:lnTo>
                <a:lnTo>
                  <a:pt x="705899" y="137099"/>
                </a:lnTo>
                <a:lnTo>
                  <a:pt x="630899" y="0"/>
                </a:lnTo>
                <a:close/>
              </a:path>
            </a:pathLst>
          </a:custGeom>
          <a:ln w="9524">
            <a:solidFill>
              <a:srgbClr val="1F497D"/>
            </a:solidFill>
          </a:ln>
        </p:spPr>
        <p:txBody>
          <a:bodyPr wrap="square" lIns="0" tIns="0" rIns="0" bIns="0" rtlCol="0"/>
          <a:lstStyle/>
          <a:p>
            <a:endParaRPr sz="1400"/>
          </a:p>
        </p:txBody>
      </p:sp>
      <p:sp>
        <p:nvSpPr>
          <p:cNvPr id="33" name="object 32">
            <a:extLst>
              <a:ext uri="{FF2B5EF4-FFF2-40B4-BE49-F238E27FC236}">
                <a16:creationId xmlns:a16="http://schemas.microsoft.com/office/drawing/2014/main" id="{2D980D47-DA44-2B46-83D5-B31480E081B7}"/>
              </a:ext>
            </a:extLst>
          </p:cNvPr>
          <p:cNvSpPr/>
          <p:nvPr/>
        </p:nvSpPr>
        <p:spPr>
          <a:xfrm>
            <a:off x="5741590" y="3499516"/>
            <a:ext cx="693420" cy="512445"/>
          </a:xfrm>
          <a:custGeom>
            <a:avLst/>
            <a:gdLst/>
            <a:ahLst/>
            <a:cxnLst/>
            <a:rect l="l" t="t" r="r" b="b"/>
            <a:pathLst>
              <a:path w="693420" h="512445">
                <a:moveTo>
                  <a:pt x="478931" y="512356"/>
                </a:moveTo>
                <a:lnTo>
                  <a:pt x="519131" y="445381"/>
                </a:lnTo>
                <a:lnTo>
                  <a:pt x="0" y="133949"/>
                </a:lnTo>
                <a:lnTo>
                  <a:pt x="80399" y="0"/>
                </a:lnTo>
                <a:lnTo>
                  <a:pt x="599531" y="311431"/>
                </a:lnTo>
                <a:lnTo>
                  <a:pt x="656471" y="311431"/>
                </a:lnTo>
                <a:lnTo>
                  <a:pt x="693299" y="458774"/>
                </a:lnTo>
                <a:lnTo>
                  <a:pt x="478931" y="512356"/>
                </a:lnTo>
                <a:close/>
              </a:path>
              <a:path w="693420" h="512445">
                <a:moveTo>
                  <a:pt x="656471" y="311431"/>
                </a:moveTo>
                <a:lnTo>
                  <a:pt x="599531" y="311431"/>
                </a:lnTo>
                <a:lnTo>
                  <a:pt x="639731" y="244456"/>
                </a:lnTo>
                <a:lnTo>
                  <a:pt x="656471" y="311431"/>
                </a:lnTo>
                <a:close/>
              </a:path>
            </a:pathLst>
          </a:custGeom>
          <a:solidFill>
            <a:srgbClr val="F6B26B"/>
          </a:solidFill>
        </p:spPr>
        <p:txBody>
          <a:bodyPr wrap="square" lIns="0" tIns="0" rIns="0" bIns="0" rtlCol="0"/>
          <a:lstStyle/>
          <a:p>
            <a:endParaRPr sz="1400"/>
          </a:p>
        </p:txBody>
      </p:sp>
      <p:sp>
        <p:nvSpPr>
          <p:cNvPr id="34" name="object 33">
            <a:extLst>
              <a:ext uri="{FF2B5EF4-FFF2-40B4-BE49-F238E27FC236}">
                <a16:creationId xmlns:a16="http://schemas.microsoft.com/office/drawing/2014/main" id="{0A3BD8A8-72BC-F34B-9A7B-5100AB09D939}"/>
              </a:ext>
            </a:extLst>
          </p:cNvPr>
          <p:cNvSpPr/>
          <p:nvPr/>
        </p:nvSpPr>
        <p:spPr>
          <a:xfrm>
            <a:off x="5741590" y="3499516"/>
            <a:ext cx="693420" cy="512445"/>
          </a:xfrm>
          <a:custGeom>
            <a:avLst/>
            <a:gdLst/>
            <a:ahLst/>
            <a:cxnLst/>
            <a:rect l="l" t="t" r="r" b="b"/>
            <a:pathLst>
              <a:path w="693420" h="512445">
                <a:moveTo>
                  <a:pt x="0" y="133949"/>
                </a:moveTo>
                <a:lnTo>
                  <a:pt x="519131" y="445381"/>
                </a:lnTo>
                <a:lnTo>
                  <a:pt x="478931" y="512356"/>
                </a:lnTo>
                <a:lnTo>
                  <a:pt x="693299" y="458774"/>
                </a:lnTo>
                <a:lnTo>
                  <a:pt x="639731" y="244456"/>
                </a:lnTo>
                <a:lnTo>
                  <a:pt x="599531" y="311431"/>
                </a:lnTo>
                <a:lnTo>
                  <a:pt x="80399" y="0"/>
                </a:lnTo>
                <a:lnTo>
                  <a:pt x="0" y="133949"/>
                </a:lnTo>
                <a:close/>
              </a:path>
            </a:pathLst>
          </a:custGeom>
          <a:ln w="9524">
            <a:solidFill>
              <a:srgbClr val="1F497D"/>
            </a:solidFill>
          </a:ln>
        </p:spPr>
        <p:txBody>
          <a:bodyPr wrap="square" lIns="0" tIns="0" rIns="0" bIns="0" rtlCol="0"/>
          <a:lstStyle/>
          <a:p>
            <a:endParaRPr sz="1400"/>
          </a:p>
        </p:txBody>
      </p:sp>
      <p:sp>
        <p:nvSpPr>
          <p:cNvPr id="35" name="object 34">
            <a:extLst>
              <a:ext uri="{FF2B5EF4-FFF2-40B4-BE49-F238E27FC236}">
                <a16:creationId xmlns:a16="http://schemas.microsoft.com/office/drawing/2014/main" id="{CD816CA1-F5B6-694D-B313-099A4DC22C21}"/>
              </a:ext>
            </a:extLst>
          </p:cNvPr>
          <p:cNvSpPr/>
          <p:nvPr/>
        </p:nvSpPr>
        <p:spPr>
          <a:xfrm>
            <a:off x="4296496" y="4114656"/>
            <a:ext cx="313055" cy="299720"/>
          </a:xfrm>
          <a:custGeom>
            <a:avLst/>
            <a:gdLst/>
            <a:ahLst/>
            <a:cxnLst/>
            <a:rect l="l" t="t" r="r" b="b"/>
            <a:pathLst>
              <a:path w="313054" h="299720">
                <a:moveTo>
                  <a:pt x="234449" y="149699"/>
                </a:moveTo>
                <a:lnTo>
                  <a:pt x="78149" y="149699"/>
                </a:lnTo>
                <a:lnTo>
                  <a:pt x="78149" y="0"/>
                </a:lnTo>
                <a:lnTo>
                  <a:pt x="234449" y="0"/>
                </a:lnTo>
                <a:lnTo>
                  <a:pt x="234449" y="149699"/>
                </a:lnTo>
                <a:close/>
              </a:path>
              <a:path w="313054" h="299720">
                <a:moveTo>
                  <a:pt x="156299" y="299399"/>
                </a:moveTo>
                <a:lnTo>
                  <a:pt x="0" y="149699"/>
                </a:lnTo>
                <a:lnTo>
                  <a:pt x="312599" y="149699"/>
                </a:lnTo>
                <a:lnTo>
                  <a:pt x="156299" y="299399"/>
                </a:lnTo>
                <a:close/>
              </a:path>
            </a:pathLst>
          </a:custGeom>
          <a:solidFill>
            <a:srgbClr val="6FA8DC"/>
          </a:solidFill>
        </p:spPr>
        <p:txBody>
          <a:bodyPr wrap="square" lIns="0" tIns="0" rIns="0" bIns="0" rtlCol="0"/>
          <a:lstStyle/>
          <a:p>
            <a:endParaRPr sz="1400"/>
          </a:p>
        </p:txBody>
      </p:sp>
      <p:sp>
        <p:nvSpPr>
          <p:cNvPr id="36" name="object 35">
            <a:extLst>
              <a:ext uri="{FF2B5EF4-FFF2-40B4-BE49-F238E27FC236}">
                <a16:creationId xmlns:a16="http://schemas.microsoft.com/office/drawing/2014/main" id="{AC941719-B55A-6E41-9ADE-9F342AE587C9}"/>
              </a:ext>
            </a:extLst>
          </p:cNvPr>
          <p:cNvSpPr/>
          <p:nvPr/>
        </p:nvSpPr>
        <p:spPr>
          <a:xfrm>
            <a:off x="4296496" y="4114656"/>
            <a:ext cx="313055" cy="299720"/>
          </a:xfrm>
          <a:custGeom>
            <a:avLst/>
            <a:gdLst/>
            <a:ahLst/>
            <a:cxnLst/>
            <a:rect l="l" t="t" r="r" b="b"/>
            <a:pathLst>
              <a:path w="313054" h="299720">
                <a:moveTo>
                  <a:pt x="78149" y="0"/>
                </a:moveTo>
                <a:lnTo>
                  <a:pt x="78149" y="149699"/>
                </a:lnTo>
                <a:lnTo>
                  <a:pt x="0" y="149699"/>
                </a:lnTo>
                <a:lnTo>
                  <a:pt x="156299" y="299399"/>
                </a:lnTo>
                <a:lnTo>
                  <a:pt x="312599" y="149699"/>
                </a:lnTo>
                <a:lnTo>
                  <a:pt x="234449" y="149699"/>
                </a:lnTo>
                <a:lnTo>
                  <a:pt x="234449" y="0"/>
                </a:lnTo>
                <a:lnTo>
                  <a:pt x="78149" y="0"/>
                </a:lnTo>
                <a:close/>
              </a:path>
            </a:pathLst>
          </a:custGeom>
          <a:ln w="9524">
            <a:solidFill>
              <a:srgbClr val="1F497D"/>
            </a:solidFill>
          </a:ln>
        </p:spPr>
        <p:txBody>
          <a:bodyPr wrap="square" lIns="0" tIns="0" rIns="0" bIns="0" rtlCol="0"/>
          <a:lstStyle/>
          <a:p>
            <a:endParaRPr sz="1400"/>
          </a:p>
        </p:txBody>
      </p:sp>
      <p:sp>
        <p:nvSpPr>
          <p:cNvPr id="37" name="object 36">
            <a:extLst>
              <a:ext uri="{FF2B5EF4-FFF2-40B4-BE49-F238E27FC236}">
                <a16:creationId xmlns:a16="http://schemas.microsoft.com/office/drawing/2014/main" id="{4A013101-D800-A040-8340-34DA006584A2}"/>
              </a:ext>
            </a:extLst>
          </p:cNvPr>
          <p:cNvSpPr/>
          <p:nvPr/>
        </p:nvSpPr>
        <p:spPr>
          <a:xfrm>
            <a:off x="3151071" y="1374851"/>
            <a:ext cx="485140" cy="485140"/>
          </a:xfrm>
          <a:custGeom>
            <a:avLst/>
            <a:gdLst/>
            <a:ahLst/>
            <a:cxnLst/>
            <a:rect l="l" t="t" r="r" b="b"/>
            <a:pathLst>
              <a:path w="485139" h="485139">
                <a:moveTo>
                  <a:pt x="0" y="221099"/>
                </a:moveTo>
                <a:lnTo>
                  <a:pt x="0" y="0"/>
                </a:lnTo>
                <a:lnTo>
                  <a:pt x="221099" y="0"/>
                </a:lnTo>
                <a:lnTo>
                  <a:pt x="165824" y="55274"/>
                </a:lnTo>
                <a:lnTo>
                  <a:pt x="276374" y="165824"/>
                </a:lnTo>
                <a:lnTo>
                  <a:pt x="55274" y="165824"/>
                </a:lnTo>
                <a:lnTo>
                  <a:pt x="0" y="221099"/>
                </a:lnTo>
                <a:close/>
              </a:path>
              <a:path w="485139" h="485139">
                <a:moveTo>
                  <a:pt x="374324" y="484874"/>
                </a:moveTo>
                <a:lnTo>
                  <a:pt x="55274" y="165824"/>
                </a:lnTo>
                <a:lnTo>
                  <a:pt x="276374" y="165824"/>
                </a:lnTo>
                <a:lnTo>
                  <a:pt x="484874" y="374324"/>
                </a:lnTo>
                <a:lnTo>
                  <a:pt x="374324" y="484874"/>
                </a:lnTo>
                <a:close/>
              </a:path>
            </a:pathLst>
          </a:custGeom>
          <a:solidFill>
            <a:srgbClr val="E06666"/>
          </a:solidFill>
        </p:spPr>
        <p:txBody>
          <a:bodyPr wrap="square" lIns="0" tIns="0" rIns="0" bIns="0" rtlCol="0"/>
          <a:lstStyle/>
          <a:p>
            <a:endParaRPr sz="1400"/>
          </a:p>
        </p:txBody>
      </p:sp>
      <p:sp>
        <p:nvSpPr>
          <p:cNvPr id="38" name="object 37">
            <a:extLst>
              <a:ext uri="{FF2B5EF4-FFF2-40B4-BE49-F238E27FC236}">
                <a16:creationId xmlns:a16="http://schemas.microsoft.com/office/drawing/2014/main" id="{2A383AEB-8E21-294E-9126-DBF238AC7B4F}"/>
              </a:ext>
            </a:extLst>
          </p:cNvPr>
          <p:cNvSpPr/>
          <p:nvPr/>
        </p:nvSpPr>
        <p:spPr>
          <a:xfrm>
            <a:off x="3151071" y="1374851"/>
            <a:ext cx="485140" cy="485140"/>
          </a:xfrm>
          <a:custGeom>
            <a:avLst/>
            <a:gdLst/>
            <a:ahLst/>
            <a:cxnLst/>
            <a:rect l="l" t="t" r="r" b="b"/>
            <a:pathLst>
              <a:path w="485139" h="485139">
                <a:moveTo>
                  <a:pt x="484874" y="374324"/>
                </a:moveTo>
                <a:lnTo>
                  <a:pt x="165824" y="55274"/>
                </a:lnTo>
                <a:lnTo>
                  <a:pt x="221099" y="0"/>
                </a:lnTo>
                <a:lnTo>
                  <a:pt x="0" y="0"/>
                </a:lnTo>
                <a:lnTo>
                  <a:pt x="0" y="221099"/>
                </a:lnTo>
                <a:lnTo>
                  <a:pt x="55274" y="165824"/>
                </a:lnTo>
                <a:lnTo>
                  <a:pt x="374324" y="484874"/>
                </a:lnTo>
                <a:lnTo>
                  <a:pt x="484874" y="374324"/>
                </a:lnTo>
                <a:close/>
              </a:path>
            </a:pathLst>
          </a:custGeom>
          <a:ln w="9524">
            <a:solidFill>
              <a:srgbClr val="1F497D"/>
            </a:solidFill>
          </a:ln>
        </p:spPr>
        <p:txBody>
          <a:bodyPr wrap="square" lIns="0" tIns="0" rIns="0" bIns="0" rtlCol="0"/>
          <a:lstStyle/>
          <a:p>
            <a:endParaRPr sz="1400"/>
          </a:p>
        </p:txBody>
      </p:sp>
      <p:sp>
        <p:nvSpPr>
          <p:cNvPr id="39" name="object 38">
            <a:extLst>
              <a:ext uri="{FF2B5EF4-FFF2-40B4-BE49-F238E27FC236}">
                <a16:creationId xmlns:a16="http://schemas.microsoft.com/office/drawing/2014/main" id="{6EE816D3-79D6-6348-AE8F-FE5EB7BB07A9}"/>
              </a:ext>
            </a:extLst>
          </p:cNvPr>
          <p:cNvSpPr/>
          <p:nvPr/>
        </p:nvSpPr>
        <p:spPr>
          <a:xfrm>
            <a:off x="5264945" y="1374851"/>
            <a:ext cx="485140" cy="485140"/>
          </a:xfrm>
          <a:custGeom>
            <a:avLst/>
            <a:gdLst/>
            <a:ahLst/>
            <a:cxnLst/>
            <a:rect l="l" t="t" r="r" b="b"/>
            <a:pathLst>
              <a:path w="485139" h="485139">
                <a:moveTo>
                  <a:pt x="110549" y="484874"/>
                </a:moveTo>
                <a:lnTo>
                  <a:pt x="0" y="374324"/>
                </a:lnTo>
                <a:lnTo>
                  <a:pt x="319049" y="55274"/>
                </a:lnTo>
                <a:lnTo>
                  <a:pt x="263774" y="0"/>
                </a:lnTo>
                <a:lnTo>
                  <a:pt x="484874" y="0"/>
                </a:lnTo>
                <a:lnTo>
                  <a:pt x="484874" y="165824"/>
                </a:lnTo>
                <a:lnTo>
                  <a:pt x="429599" y="165824"/>
                </a:lnTo>
                <a:lnTo>
                  <a:pt x="110549" y="484874"/>
                </a:lnTo>
                <a:close/>
              </a:path>
              <a:path w="485139" h="485139">
                <a:moveTo>
                  <a:pt x="484874" y="221099"/>
                </a:moveTo>
                <a:lnTo>
                  <a:pt x="429599" y="165824"/>
                </a:lnTo>
                <a:lnTo>
                  <a:pt x="484874" y="165824"/>
                </a:lnTo>
                <a:lnTo>
                  <a:pt x="484874" y="221099"/>
                </a:lnTo>
                <a:close/>
              </a:path>
            </a:pathLst>
          </a:custGeom>
          <a:solidFill>
            <a:srgbClr val="8E7BC3"/>
          </a:solidFill>
        </p:spPr>
        <p:txBody>
          <a:bodyPr wrap="square" lIns="0" tIns="0" rIns="0" bIns="0" rtlCol="0"/>
          <a:lstStyle/>
          <a:p>
            <a:endParaRPr sz="1400"/>
          </a:p>
        </p:txBody>
      </p:sp>
      <p:sp>
        <p:nvSpPr>
          <p:cNvPr id="40" name="object 39">
            <a:extLst>
              <a:ext uri="{FF2B5EF4-FFF2-40B4-BE49-F238E27FC236}">
                <a16:creationId xmlns:a16="http://schemas.microsoft.com/office/drawing/2014/main" id="{02069ADD-A5AF-5D47-887C-92AC988BAEE2}"/>
              </a:ext>
            </a:extLst>
          </p:cNvPr>
          <p:cNvSpPr/>
          <p:nvPr/>
        </p:nvSpPr>
        <p:spPr>
          <a:xfrm>
            <a:off x="5264945" y="1374851"/>
            <a:ext cx="485140" cy="485140"/>
          </a:xfrm>
          <a:custGeom>
            <a:avLst/>
            <a:gdLst/>
            <a:ahLst/>
            <a:cxnLst/>
            <a:rect l="l" t="t" r="r" b="b"/>
            <a:pathLst>
              <a:path w="485139" h="485139">
                <a:moveTo>
                  <a:pt x="110549" y="484874"/>
                </a:moveTo>
                <a:lnTo>
                  <a:pt x="429599" y="165824"/>
                </a:lnTo>
                <a:lnTo>
                  <a:pt x="484874" y="221099"/>
                </a:lnTo>
                <a:lnTo>
                  <a:pt x="484874" y="0"/>
                </a:lnTo>
                <a:lnTo>
                  <a:pt x="263774" y="0"/>
                </a:lnTo>
                <a:lnTo>
                  <a:pt x="319049" y="55274"/>
                </a:lnTo>
                <a:lnTo>
                  <a:pt x="0" y="374324"/>
                </a:lnTo>
                <a:lnTo>
                  <a:pt x="110549" y="484874"/>
                </a:lnTo>
                <a:close/>
              </a:path>
            </a:pathLst>
          </a:custGeom>
          <a:ln w="9524">
            <a:solidFill>
              <a:srgbClr val="1F497D"/>
            </a:solidFill>
          </a:ln>
        </p:spPr>
        <p:txBody>
          <a:bodyPr wrap="square" lIns="0" tIns="0" rIns="0" bIns="0" rtlCol="0"/>
          <a:lstStyle/>
          <a:p>
            <a:endParaRPr sz="1400"/>
          </a:p>
        </p:txBody>
      </p:sp>
      <p:sp>
        <p:nvSpPr>
          <p:cNvPr id="41" name="object 22">
            <a:extLst>
              <a:ext uri="{FF2B5EF4-FFF2-40B4-BE49-F238E27FC236}">
                <a16:creationId xmlns:a16="http://schemas.microsoft.com/office/drawing/2014/main" id="{C3C27BEC-B319-BB4B-9A66-6F9F3F14B582}"/>
              </a:ext>
            </a:extLst>
          </p:cNvPr>
          <p:cNvSpPr txBox="1"/>
          <p:nvPr/>
        </p:nvSpPr>
        <p:spPr>
          <a:xfrm>
            <a:off x="1713372" y="789453"/>
            <a:ext cx="1377134" cy="451983"/>
          </a:xfrm>
          <a:prstGeom prst="rect">
            <a:avLst/>
          </a:prstGeom>
        </p:spPr>
        <p:txBody>
          <a:bodyPr vert="horz" wrap="square" lIns="0" tIns="22860" rIns="0" bIns="0" rtlCol="0">
            <a:spAutoFit/>
          </a:bodyPr>
          <a:lstStyle/>
          <a:p>
            <a:pPr marL="12700" marR="5080" indent="64133">
              <a:lnSpc>
                <a:spcPts val="1650"/>
              </a:lnSpc>
              <a:spcBef>
                <a:spcPts val="180"/>
              </a:spcBef>
            </a:pPr>
            <a:r>
              <a:rPr lang="en-US" sz="1400" spc="-5" dirty="0">
                <a:solidFill>
                  <a:srgbClr val="FFFFFF"/>
                </a:solidFill>
              </a:rPr>
              <a:t>Model around business domain</a:t>
            </a:r>
            <a:endParaRPr sz="1400" dirty="0"/>
          </a:p>
        </p:txBody>
      </p:sp>
    </p:spTree>
    <p:extLst>
      <p:ext uri="{BB962C8B-B14F-4D97-AF65-F5344CB8AC3E}">
        <p14:creationId xmlns:p14="http://schemas.microsoft.com/office/powerpoint/2010/main" val="2416073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919020" y="1550497"/>
            <a:ext cx="5462589" cy="523220"/>
          </a:xfrm>
          <a:prstGeom prst="rect">
            <a:avLst/>
          </a:prstGeom>
          <a:noFill/>
        </p:spPr>
        <p:txBody>
          <a:bodyPr wrap="square" rtlCol="0">
            <a:spAutoFit/>
          </a:bodyPr>
          <a:lstStyle/>
          <a:p>
            <a:pPr algn="ctr"/>
            <a:r>
              <a:rPr kumimoji="1" lang="zh-CN" altLang="en-US" sz="2800" b="1" dirty="0">
                <a:solidFill>
                  <a:schemeClr val="bg1"/>
                </a:solidFill>
                <a:latin typeface="思源黑体 CN Bold" panose="020B0800000000000000" pitchFamily="34" charset="-122"/>
                <a:ea typeface="思源黑体 CN Bold" panose="020B0800000000000000" pitchFamily="34" charset="-122"/>
              </a:rPr>
              <a:t>云原生应用容器化与编排</a:t>
            </a:r>
          </a:p>
        </p:txBody>
      </p:sp>
      <p:sp>
        <p:nvSpPr>
          <p:cNvPr id="9" name="矩形 8"/>
          <p:cNvSpPr/>
          <p:nvPr/>
        </p:nvSpPr>
        <p:spPr>
          <a:xfrm>
            <a:off x="1365653" y="2315352"/>
            <a:ext cx="771526" cy="17145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线连接符 9"/>
          <p:cNvCxnSpPr/>
          <p:nvPr/>
        </p:nvCxnSpPr>
        <p:spPr>
          <a:xfrm>
            <a:off x="2137179" y="2384144"/>
            <a:ext cx="5761760" cy="0"/>
          </a:xfrm>
          <a:prstGeom prst="line">
            <a:avLst/>
          </a:prstGeom>
          <a:ln>
            <a:solidFill>
              <a:schemeClr val="bg1">
                <a:lumMod val="85000"/>
                <a:alpha val="44000"/>
              </a:schemeClr>
            </a:solidFill>
          </a:ln>
        </p:spPr>
        <p:style>
          <a:lnRef idx="1">
            <a:schemeClr val="accent1"/>
          </a:lnRef>
          <a:fillRef idx="0">
            <a:schemeClr val="accent1"/>
          </a:fillRef>
          <a:effectRef idx="0">
            <a:schemeClr val="accent1"/>
          </a:effectRef>
          <a:fontRef idx="minor">
            <a:schemeClr val="tx1"/>
          </a:fontRef>
        </p:style>
      </p:cxnSp>
      <p:sp>
        <p:nvSpPr>
          <p:cNvPr id="5" name="文本框 7">
            <a:extLst>
              <a:ext uri="{FF2B5EF4-FFF2-40B4-BE49-F238E27FC236}">
                <a16:creationId xmlns:a16="http://schemas.microsoft.com/office/drawing/2014/main" id="{95BAB935-68CF-AA42-82F0-545668D445AA}"/>
              </a:ext>
            </a:extLst>
          </p:cNvPr>
          <p:cNvSpPr txBox="1"/>
          <p:nvPr/>
        </p:nvSpPr>
        <p:spPr>
          <a:xfrm>
            <a:off x="1575706" y="2798479"/>
            <a:ext cx="6149215" cy="523220"/>
          </a:xfrm>
          <a:prstGeom prst="rect">
            <a:avLst/>
          </a:prstGeom>
          <a:noFill/>
        </p:spPr>
        <p:txBody>
          <a:bodyPr wrap="square" rtlCol="0">
            <a:spAutoFit/>
          </a:bodyPr>
          <a:lstStyle/>
          <a:p>
            <a:pPr algn="ctr"/>
            <a:r>
              <a:rPr kumimoji="1" lang="zh-CN" altLang="en-US" sz="2800" b="1" dirty="0">
                <a:solidFill>
                  <a:schemeClr val="bg1"/>
                </a:solidFill>
                <a:latin typeface="思源黑体 CN Bold" panose="020B0800000000000000" pitchFamily="34" charset="-122"/>
                <a:ea typeface="思源黑体 CN Bold" panose="020B0800000000000000" pitchFamily="34" charset="-122"/>
              </a:rPr>
              <a:t>基于容器的设计原则</a:t>
            </a:r>
            <a:r>
              <a:rPr kumimoji="1" lang="en-US" altLang="zh-CN" sz="2800" b="1" dirty="0">
                <a:solidFill>
                  <a:schemeClr val="bg1"/>
                </a:solidFill>
                <a:latin typeface="思源黑体 CN Bold" panose="020B0800000000000000" pitchFamily="34" charset="-122"/>
                <a:ea typeface="思源黑体 CN Bold" panose="020B0800000000000000" pitchFamily="34" charset="-122"/>
              </a:rPr>
              <a:t>(Container)</a:t>
            </a:r>
          </a:p>
        </p:txBody>
      </p:sp>
    </p:spTree>
    <p:extLst>
      <p:ext uri="{BB962C8B-B14F-4D97-AF65-F5344CB8AC3E}">
        <p14:creationId xmlns:p14="http://schemas.microsoft.com/office/powerpoint/2010/main" val="4163842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5346800"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基于容器的设计原则</a:t>
            </a:r>
            <a:r>
              <a:rPr lang="en-US" altLang="zh-CN" sz="2800" b="1" dirty="0">
                <a:solidFill>
                  <a:srgbClr val="283296"/>
                </a:solidFill>
                <a:latin typeface="思源黑体 CN Bold" panose="020B0800000000000000" pitchFamily="34" charset="-122"/>
                <a:ea typeface="思源黑体 CN Bold" panose="020B0800000000000000" pitchFamily="34" charset="-122"/>
              </a:rPr>
              <a:t>(Container)</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3950CD81-C913-4D46-A8D1-CECDCE5C7966}"/>
              </a:ext>
            </a:extLst>
          </p:cNvPr>
          <p:cNvSpPr txBox="1"/>
          <p:nvPr/>
        </p:nvSpPr>
        <p:spPr>
          <a:xfrm>
            <a:off x="632484" y="836763"/>
            <a:ext cx="7341085" cy="3145091"/>
          </a:xfrm>
          <a:prstGeom prst="rect">
            <a:avLst/>
          </a:prstGeom>
        </p:spPr>
        <p:txBody>
          <a:bodyPr vert="horz" wrap="square" lIns="0" tIns="52704" rIns="0" bIns="0" rtlCol="0">
            <a:spAutoFit/>
          </a:bodyPr>
          <a:lstStyle/>
          <a:p>
            <a:pPr marL="379085" indent="-367021">
              <a:lnSpc>
                <a:spcPct val="150000"/>
              </a:lnSpc>
              <a:spcBef>
                <a:spcPts val="414"/>
              </a:spcBef>
              <a:buChar char="●"/>
              <a:tabLst>
                <a:tab pos="379085" algn="l"/>
                <a:tab pos="379721" algn="l"/>
              </a:tabLst>
            </a:pPr>
            <a:r>
              <a:rPr spc="-5" dirty="0">
                <a:solidFill>
                  <a:srgbClr val="333333"/>
                </a:solidFill>
              </a:rPr>
              <a:t>SCP </a:t>
            </a:r>
            <a:r>
              <a:rPr dirty="0">
                <a:solidFill>
                  <a:srgbClr val="333333"/>
                </a:solidFill>
              </a:rPr>
              <a:t>- </a:t>
            </a:r>
            <a:r>
              <a:rPr spc="-5" dirty="0">
                <a:solidFill>
                  <a:srgbClr val="333333"/>
                </a:solidFill>
              </a:rPr>
              <a:t>Single </a:t>
            </a:r>
            <a:r>
              <a:rPr lang="en-US" spc="-5" dirty="0">
                <a:solidFill>
                  <a:srgbClr val="333333"/>
                </a:solidFill>
              </a:rPr>
              <a:t>C</a:t>
            </a:r>
            <a:r>
              <a:rPr spc="-5" dirty="0">
                <a:solidFill>
                  <a:srgbClr val="333333"/>
                </a:solidFill>
              </a:rPr>
              <a:t>oncern</a:t>
            </a:r>
            <a:r>
              <a:rPr spc="-40" dirty="0">
                <a:solidFill>
                  <a:srgbClr val="333333"/>
                </a:solidFill>
              </a:rPr>
              <a:t> </a:t>
            </a:r>
            <a:r>
              <a:rPr lang="en-US" spc="-5" dirty="0">
                <a:solidFill>
                  <a:srgbClr val="333333"/>
                </a:solidFill>
              </a:rPr>
              <a:t>P</a:t>
            </a:r>
            <a:r>
              <a:rPr spc="-5" dirty="0">
                <a:solidFill>
                  <a:srgbClr val="333333"/>
                </a:solidFill>
              </a:rPr>
              <a:t>rinciple</a:t>
            </a:r>
            <a:r>
              <a:rPr lang="en-US" spc="-5" dirty="0">
                <a:solidFill>
                  <a:srgbClr val="333333"/>
                </a:solidFill>
              </a:rPr>
              <a:t> - </a:t>
            </a:r>
            <a:r>
              <a:rPr lang="zh-CN" altLang="en-US" spc="-5" dirty="0">
                <a:solidFill>
                  <a:srgbClr val="333333"/>
                </a:solidFill>
                <a:latin typeface="Heiti TC Medium" pitchFamily="2" charset="-128"/>
                <a:ea typeface="Heiti TC Medium" pitchFamily="2" charset="-128"/>
              </a:rPr>
              <a:t>唯一关注性原则</a:t>
            </a:r>
            <a:endParaRPr dirty="0">
              <a:latin typeface="Heiti TC Medium" pitchFamily="2" charset="-128"/>
              <a:ea typeface="Heiti TC Medium" pitchFamily="2" charset="-128"/>
            </a:endParaRPr>
          </a:p>
          <a:p>
            <a:pPr marL="379085" indent="-367021">
              <a:lnSpc>
                <a:spcPct val="150000"/>
              </a:lnSpc>
              <a:spcBef>
                <a:spcPts val="315"/>
              </a:spcBef>
              <a:buChar char="●"/>
              <a:tabLst>
                <a:tab pos="379085" algn="l"/>
                <a:tab pos="379721" algn="l"/>
              </a:tabLst>
            </a:pPr>
            <a:r>
              <a:rPr spc="-5" dirty="0">
                <a:solidFill>
                  <a:srgbClr val="333333"/>
                </a:solidFill>
              </a:rPr>
              <a:t>HOP </a:t>
            </a:r>
            <a:r>
              <a:rPr dirty="0">
                <a:solidFill>
                  <a:srgbClr val="333333"/>
                </a:solidFill>
              </a:rPr>
              <a:t>- </a:t>
            </a:r>
            <a:r>
              <a:rPr spc="-5" dirty="0">
                <a:solidFill>
                  <a:srgbClr val="333333"/>
                </a:solidFill>
              </a:rPr>
              <a:t>High </a:t>
            </a:r>
            <a:r>
              <a:rPr lang="en-US" spc="-5" dirty="0">
                <a:solidFill>
                  <a:srgbClr val="333333"/>
                </a:solidFill>
              </a:rPr>
              <a:t>O</a:t>
            </a:r>
            <a:r>
              <a:rPr spc="-5" dirty="0">
                <a:solidFill>
                  <a:srgbClr val="333333"/>
                </a:solidFill>
              </a:rPr>
              <a:t>bservability</a:t>
            </a:r>
            <a:r>
              <a:rPr spc="-40" dirty="0">
                <a:solidFill>
                  <a:srgbClr val="333333"/>
                </a:solidFill>
              </a:rPr>
              <a:t> </a:t>
            </a:r>
            <a:r>
              <a:rPr lang="en-US" spc="-5" dirty="0">
                <a:solidFill>
                  <a:srgbClr val="333333"/>
                </a:solidFill>
              </a:rPr>
              <a:t>P</a:t>
            </a:r>
            <a:r>
              <a:rPr spc="-5" dirty="0">
                <a:solidFill>
                  <a:srgbClr val="333333"/>
                </a:solidFill>
              </a:rPr>
              <a:t>rinciple</a:t>
            </a:r>
            <a:r>
              <a:rPr lang="en-US" spc="-5" dirty="0">
                <a:solidFill>
                  <a:srgbClr val="333333"/>
                </a:solidFill>
              </a:rPr>
              <a:t> - </a:t>
            </a:r>
            <a:r>
              <a:rPr lang="zh-CN" altLang="en-US" spc="-5" dirty="0">
                <a:solidFill>
                  <a:srgbClr val="333333"/>
                </a:solidFill>
                <a:latin typeface="Heiti TC Medium" pitchFamily="2" charset="-128"/>
                <a:ea typeface="Heiti TC Medium" pitchFamily="2" charset="-128"/>
              </a:rPr>
              <a:t>高度可观测性原则 </a:t>
            </a:r>
            <a:endParaRPr spc="-5" dirty="0">
              <a:solidFill>
                <a:srgbClr val="333333"/>
              </a:solidFill>
              <a:latin typeface="Heiti TC Medium" pitchFamily="2" charset="-128"/>
              <a:ea typeface="Heiti TC Medium" pitchFamily="2" charset="-128"/>
            </a:endParaRPr>
          </a:p>
          <a:p>
            <a:pPr marL="379085" indent="-367021">
              <a:lnSpc>
                <a:spcPct val="150000"/>
              </a:lnSpc>
              <a:spcBef>
                <a:spcPts val="315"/>
              </a:spcBef>
              <a:buChar char="●"/>
              <a:tabLst>
                <a:tab pos="379085" algn="l"/>
                <a:tab pos="379721" algn="l"/>
              </a:tabLst>
            </a:pPr>
            <a:r>
              <a:rPr spc="-5" dirty="0">
                <a:solidFill>
                  <a:srgbClr val="333333"/>
                </a:solidFill>
              </a:rPr>
              <a:t>LCP </a:t>
            </a:r>
            <a:r>
              <a:rPr dirty="0">
                <a:solidFill>
                  <a:srgbClr val="333333"/>
                </a:solidFill>
              </a:rPr>
              <a:t>- </a:t>
            </a:r>
            <a:r>
              <a:rPr spc="-5" dirty="0">
                <a:solidFill>
                  <a:srgbClr val="333333"/>
                </a:solidFill>
              </a:rPr>
              <a:t>Life-cycle </a:t>
            </a:r>
            <a:r>
              <a:rPr lang="en-US" spc="-5" dirty="0">
                <a:solidFill>
                  <a:srgbClr val="333333"/>
                </a:solidFill>
              </a:rPr>
              <a:t>C</a:t>
            </a:r>
            <a:r>
              <a:rPr spc="-5" dirty="0">
                <a:solidFill>
                  <a:srgbClr val="333333"/>
                </a:solidFill>
              </a:rPr>
              <a:t>onformance</a:t>
            </a:r>
            <a:r>
              <a:rPr spc="-90" dirty="0">
                <a:solidFill>
                  <a:srgbClr val="333333"/>
                </a:solidFill>
              </a:rPr>
              <a:t> </a:t>
            </a:r>
            <a:r>
              <a:rPr lang="en-US" spc="-5" dirty="0">
                <a:solidFill>
                  <a:srgbClr val="333333"/>
                </a:solidFill>
              </a:rPr>
              <a:t>P</a:t>
            </a:r>
            <a:r>
              <a:rPr spc="-5" dirty="0">
                <a:solidFill>
                  <a:srgbClr val="333333"/>
                </a:solidFill>
              </a:rPr>
              <a:t>rinciple</a:t>
            </a:r>
            <a:r>
              <a:rPr lang="en-US" spc="-5" dirty="0">
                <a:solidFill>
                  <a:srgbClr val="333333"/>
                </a:solidFill>
              </a:rPr>
              <a:t> - </a:t>
            </a:r>
            <a:r>
              <a:rPr lang="zh-CN" altLang="en-US" spc="-5" dirty="0">
                <a:solidFill>
                  <a:srgbClr val="333333"/>
                </a:solidFill>
                <a:latin typeface="Heiti TC Medium" pitchFamily="2" charset="-128"/>
                <a:ea typeface="Heiti TC Medium" pitchFamily="2" charset="-128"/>
              </a:rPr>
              <a:t>生命周期一致性原则</a:t>
            </a:r>
            <a:endParaRPr spc="-5" dirty="0">
              <a:solidFill>
                <a:srgbClr val="333333"/>
              </a:solidFill>
              <a:latin typeface="Heiti TC Medium" pitchFamily="2" charset="-128"/>
              <a:ea typeface="Heiti TC Medium" pitchFamily="2" charset="-128"/>
            </a:endParaRPr>
          </a:p>
          <a:p>
            <a:pPr marL="379085" indent="-367021">
              <a:lnSpc>
                <a:spcPct val="150000"/>
              </a:lnSpc>
              <a:spcBef>
                <a:spcPts val="315"/>
              </a:spcBef>
              <a:buChar char="●"/>
              <a:tabLst>
                <a:tab pos="379085" algn="l"/>
                <a:tab pos="379721" algn="l"/>
              </a:tabLst>
            </a:pPr>
            <a:r>
              <a:rPr spc="-5" dirty="0">
                <a:solidFill>
                  <a:srgbClr val="333333"/>
                </a:solidFill>
              </a:rPr>
              <a:t>IIP </a:t>
            </a:r>
            <a:r>
              <a:rPr dirty="0">
                <a:solidFill>
                  <a:srgbClr val="333333"/>
                </a:solidFill>
              </a:rPr>
              <a:t>- </a:t>
            </a:r>
            <a:r>
              <a:rPr spc="-5" dirty="0">
                <a:solidFill>
                  <a:srgbClr val="333333"/>
                </a:solidFill>
              </a:rPr>
              <a:t>Image </a:t>
            </a:r>
            <a:r>
              <a:rPr lang="en-US" spc="-5" dirty="0">
                <a:solidFill>
                  <a:srgbClr val="333333"/>
                </a:solidFill>
              </a:rPr>
              <a:t>I</a:t>
            </a:r>
            <a:r>
              <a:rPr spc="-5" dirty="0">
                <a:solidFill>
                  <a:srgbClr val="333333"/>
                </a:solidFill>
              </a:rPr>
              <a:t>mmutability</a:t>
            </a:r>
            <a:r>
              <a:rPr spc="-35" dirty="0">
                <a:solidFill>
                  <a:srgbClr val="333333"/>
                </a:solidFill>
              </a:rPr>
              <a:t> </a:t>
            </a:r>
            <a:r>
              <a:rPr lang="en-US" spc="-5" dirty="0">
                <a:solidFill>
                  <a:srgbClr val="333333"/>
                </a:solidFill>
              </a:rPr>
              <a:t>P</a:t>
            </a:r>
            <a:r>
              <a:rPr spc="-5" dirty="0">
                <a:solidFill>
                  <a:srgbClr val="333333"/>
                </a:solidFill>
              </a:rPr>
              <a:t>rinciple</a:t>
            </a:r>
            <a:r>
              <a:rPr lang="en-US" spc="-5" dirty="0">
                <a:solidFill>
                  <a:srgbClr val="333333"/>
                </a:solidFill>
              </a:rPr>
              <a:t> - </a:t>
            </a:r>
            <a:r>
              <a:rPr lang="zh-CN" altLang="en-US" spc="-5" dirty="0">
                <a:solidFill>
                  <a:srgbClr val="333333"/>
                </a:solidFill>
                <a:latin typeface="Heiti TC Medium" pitchFamily="2" charset="-128"/>
                <a:ea typeface="Heiti TC Medium" pitchFamily="2" charset="-128"/>
              </a:rPr>
              <a:t>镜像不可变性原则</a:t>
            </a:r>
            <a:endParaRPr spc="-5" dirty="0">
              <a:solidFill>
                <a:srgbClr val="333333"/>
              </a:solidFill>
              <a:latin typeface="Heiti TC Medium" pitchFamily="2" charset="-128"/>
              <a:ea typeface="Heiti TC Medium" pitchFamily="2" charset="-128"/>
            </a:endParaRPr>
          </a:p>
          <a:p>
            <a:pPr marL="379085" indent="-367021">
              <a:lnSpc>
                <a:spcPct val="150000"/>
              </a:lnSpc>
              <a:spcBef>
                <a:spcPts val="315"/>
              </a:spcBef>
              <a:buChar char="●"/>
              <a:tabLst>
                <a:tab pos="379085" algn="l"/>
                <a:tab pos="379721" algn="l"/>
              </a:tabLst>
            </a:pPr>
            <a:r>
              <a:rPr spc="-5" dirty="0">
                <a:solidFill>
                  <a:srgbClr val="333333"/>
                </a:solidFill>
              </a:rPr>
              <a:t>PDP </a:t>
            </a:r>
            <a:r>
              <a:rPr dirty="0">
                <a:solidFill>
                  <a:srgbClr val="333333"/>
                </a:solidFill>
              </a:rPr>
              <a:t>- </a:t>
            </a:r>
            <a:r>
              <a:rPr spc="-5" dirty="0">
                <a:solidFill>
                  <a:srgbClr val="333333"/>
                </a:solidFill>
              </a:rPr>
              <a:t>Process </a:t>
            </a:r>
            <a:r>
              <a:rPr lang="en-US" spc="-5" dirty="0">
                <a:solidFill>
                  <a:srgbClr val="333333"/>
                </a:solidFill>
              </a:rPr>
              <a:t>D</a:t>
            </a:r>
            <a:r>
              <a:rPr spc="-5" dirty="0">
                <a:solidFill>
                  <a:srgbClr val="333333"/>
                </a:solidFill>
              </a:rPr>
              <a:t>isposability</a:t>
            </a:r>
            <a:r>
              <a:rPr spc="-70" dirty="0">
                <a:solidFill>
                  <a:srgbClr val="333333"/>
                </a:solidFill>
              </a:rPr>
              <a:t> </a:t>
            </a:r>
            <a:r>
              <a:rPr lang="en-US" spc="-5" dirty="0">
                <a:solidFill>
                  <a:srgbClr val="333333"/>
                </a:solidFill>
              </a:rPr>
              <a:t>P</a:t>
            </a:r>
            <a:r>
              <a:rPr spc="-5" dirty="0">
                <a:solidFill>
                  <a:srgbClr val="333333"/>
                </a:solidFill>
              </a:rPr>
              <a:t>rinciple</a:t>
            </a:r>
            <a:r>
              <a:rPr lang="en-US" spc="-5" dirty="0">
                <a:solidFill>
                  <a:srgbClr val="333333"/>
                </a:solidFill>
              </a:rPr>
              <a:t> - </a:t>
            </a:r>
            <a:r>
              <a:rPr lang="zh-CN" altLang="en-US" spc="-5" dirty="0">
                <a:solidFill>
                  <a:srgbClr val="333333"/>
                </a:solidFill>
                <a:latin typeface="Heiti TC Medium" pitchFamily="2" charset="-128"/>
                <a:ea typeface="Heiti TC Medium" pitchFamily="2" charset="-128"/>
              </a:rPr>
              <a:t>进程可处置性原则 </a:t>
            </a:r>
            <a:endParaRPr spc="-5" dirty="0">
              <a:solidFill>
                <a:srgbClr val="333333"/>
              </a:solidFill>
              <a:latin typeface="Heiti TC Medium" pitchFamily="2" charset="-128"/>
              <a:ea typeface="Heiti TC Medium" pitchFamily="2" charset="-128"/>
            </a:endParaRPr>
          </a:p>
          <a:p>
            <a:pPr marL="379085" indent="-367021">
              <a:lnSpc>
                <a:spcPct val="150000"/>
              </a:lnSpc>
              <a:spcBef>
                <a:spcPts val="315"/>
              </a:spcBef>
              <a:buChar char="●"/>
              <a:tabLst>
                <a:tab pos="379085" algn="l"/>
                <a:tab pos="379721" algn="l"/>
              </a:tabLst>
            </a:pPr>
            <a:r>
              <a:rPr spc="-5" dirty="0">
                <a:solidFill>
                  <a:srgbClr val="333333"/>
                </a:solidFill>
              </a:rPr>
              <a:t>S-CP </a:t>
            </a:r>
            <a:r>
              <a:rPr dirty="0">
                <a:solidFill>
                  <a:srgbClr val="333333"/>
                </a:solidFill>
              </a:rPr>
              <a:t>- </a:t>
            </a:r>
            <a:r>
              <a:rPr spc="-5" dirty="0">
                <a:solidFill>
                  <a:srgbClr val="333333"/>
                </a:solidFill>
              </a:rPr>
              <a:t>Self-containment</a:t>
            </a:r>
            <a:r>
              <a:rPr spc="-45" dirty="0">
                <a:solidFill>
                  <a:srgbClr val="333333"/>
                </a:solidFill>
              </a:rPr>
              <a:t> </a:t>
            </a:r>
            <a:r>
              <a:rPr lang="en-US" spc="-5" dirty="0">
                <a:solidFill>
                  <a:srgbClr val="333333"/>
                </a:solidFill>
              </a:rPr>
              <a:t>P</a:t>
            </a:r>
            <a:r>
              <a:rPr spc="-5" dirty="0">
                <a:solidFill>
                  <a:srgbClr val="333333"/>
                </a:solidFill>
              </a:rPr>
              <a:t>rinciple</a:t>
            </a:r>
            <a:r>
              <a:rPr lang="en-US" spc="-5" dirty="0">
                <a:solidFill>
                  <a:srgbClr val="333333"/>
                </a:solidFill>
              </a:rPr>
              <a:t> - </a:t>
            </a:r>
            <a:r>
              <a:rPr lang="zh-CN" altLang="en-US" spc="-5" dirty="0">
                <a:solidFill>
                  <a:srgbClr val="333333"/>
                </a:solidFill>
                <a:latin typeface="Heiti TC Medium" pitchFamily="2" charset="-128"/>
                <a:ea typeface="Heiti TC Medium" pitchFamily="2" charset="-128"/>
              </a:rPr>
              <a:t>自包含性原则</a:t>
            </a:r>
            <a:endParaRPr spc="-5" dirty="0">
              <a:solidFill>
                <a:srgbClr val="333333"/>
              </a:solidFill>
              <a:latin typeface="Heiti TC Medium" pitchFamily="2" charset="-128"/>
              <a:ea typeface="Heiti TC Medium" pitchFamily="2" charset="-128"/>
            </a:endParaRPr>
          </a:p>
          <a:p>
            <a:pPr marL="379085" indent="-367021">
              <a:lnSpc>
                <a:spcPct val="150000"/>
              </a:lnSpc>
              <a:spcBef>
                <a:spcPts val="315"/>
              </a:spcBef>
              <a:buChar char="●"/>
              <a:tabLst>
                <a:tab pos="379085" algn="l"/>
                <a:tab pos="379721" algn="l"/>
              </a:tabLst>
            </a:pPr>
            <a:r>
              <a:rPr spc="-5" dirty="0">
                <a:solidFill>
                  <a:srgbClr val="333333"/>
                </a:solidFill>
              </a:rPr>
              <a:t>RCP </a:t>
            </a:r>
            <a:r>
              <a:rPr dirty="0">
                <a:solidFill>
                  <a:srgbClr val="333333"/>
                </a:solidFill>
              </a:rPr>
              <a:t>- </a:t>
            </a:r>
            <a:r>
              <a:rPr spc="-5" dirty="0">
                <a:solidFill>
                  <a:srgbClr val="333333"/>
                </a:solidFill>
              </a:rPr>
              <a:t>Runtime </a:t>
            </a:r>
            <a:r>
              <a:rPr lang="en-US" spc="-5" dirty="0">
                <a:solidFill>
                  <a:srgbClr val="333333"/>
                </a:solidFill>
              </a:rPr>
              <a:t>C</a:t>
            </a:r>
            <a:r>
              <a:rPr spc="-5" dirty="0">
                <a:solidFill>
                  <a:srgbClr val="333333"/>
                </a:solidFill>
              </a:rPr>
              <a:t>onfinement</a:t>
            </a:r>
            <a:r>
              <a:rPr spc="-60" dirty="0">
                <a:solidFill>
                  <a:srgbClr val="333333"/>
                </a:solidFill>
              </a:rPr>
              <a:t> </a:t>
            </a:r>
            <a:r>
              <a:rPr lang="en-US" spc="-5" dirty="0">
                <a:solidFill>
                  <a:srgbClr val="333333"/>
                </a:solidFill>
              </a:rPr>
              <a:t>P</a:t>
            </a:r>
            <a:r>
              <a:rPr spc="-5" dirty="0">
                <a:solidFill>
                  <a:srgbClr val="333333"/>
                </a:solidFill>
              </a:rPr>
              <a:t>rinciple</a:t>
            </a:r>
            <a:r>
              <a:rPr lang="en-US" spc="-5" dirty="0">
                <a:solidFill>
                  <a:srgbClr val="333333"/>
                </a:solidFill>
              </a:rPr>
              <a:t> - </a:t>
            </a:r>
            <a:r>
              <a:rPr lang="zh-CN" altLang="en-US" spc="-5" dirty="0">
                <a:solidFill>
                  <a:srgbClr val="333333"/>
                </a:solidFill>
                <a:latin typeface="Heiti TC Medium" pitchFamily="2" charset="-128"/>
                <a:ea typeface="Heiti TC Medium" pitchFamily="2" charset="-128"/>
              </a:rPr>
              <a:t>运行时约束性原则 </a:t>
            </a:r>
            <a:endParaRPr spc="-5" dirty="0">
              <a:solidFill>
                <a:srgbClr val="333333"/>
              </a:solidFill>
              <a:latin typeface="Heiti TC Medium" pitchFamily="2" charset="-128"/>
              <a:ea typeface="Heiti TC Medium" pitchFamily="2" charset="-128"/>
            </a:endParaRPr>
          </a:p>
        </p:txBody>
      </p:sp>
    </p:spTree>
    <p:extLst>
      <p:ext uri="{BB962C8B-B14F-4D97-AF65-F5344CB8AC3E}">
        <p14:creationId xmlns:p14="http://schemas.microsoft.com/office/powerpoint/2010/main" val="3009347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8377982"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唯一关注性原则 </a:t>
            </a:r>
            <a:r>
              <a:rPr lang="en-US" altLang="zh-CN" sz="2800" b="1" dirty="0">
                <a:solidFill>
                  <a:srgbClr val="283296"/>
                </a:solidFill>
                <a:latin typeface="思源黑体 CN Bold" panose="020B0800000000000000" pitchFamily="34" charset="-122"/>
                <a:ea typeface="思源黑体 CN Bold" panose="020B0800000000000000" pitchFamily="34" charset="-122"/>
              </a:rPr>
              <a:t>- </a:t>
            </a:r>
            <a:r>
              <a:rPr lang="en-US" altLang="zh-CN" sz="2000" b="1" dirty="0">
                <a:solidFill>
                  <a:srgbClr val="283296"/>
                </a:solidFill>
                <a:latin typeface="思源黑体 CN Bold" panose="020B0800000000000000" pitchFamily="34" charset="-122"/>
                <a:ea typeface="思源黑体 CN Bold" panose="020B0800000000000000" pitchFamily="34" charset="-122"/>
              </a:rPr>
              <a:t>Single Concern Principle (SCP)</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C25050AC-2116-004C-ACFF-08B81FD1B6C4}"/>
              </a:ext>
            </a:extLst>
          </p:cNvPr>
          <p:cNvSpPr txBox="1"/>
          <p:nvPr/>
        </p:nvSpPr>
        <p:spPr>
          <a:xfrm>
            <a:off x="550968" y="1103011"/>
            <a:ext cx="4815850" cy="3089307"/>
          </a:xfrm>
          <a:prstGeom prst="rect">
            <a:avLst/>
          </a:prstGeom>
        </p:spPr>
        <p:txBody>
          <a:bodyPr vert="horz" wrap="square" lIns="0" tIns="11430" rIns="0" bIns="0" rtlCol="0">
            <a:spAutoFit/>
          </a:bodyPr>
          <a:lstStyle/>
          <a:p>
            <a:pPr marL="386705" marR="136522" indent="-374641">
              <a:spcBef>
                <a:spcPts val="1440"/>
              </a:spcBef>
              <a:buSzPct val="105555"/>
              <a:buFont typeface="Arial"/>
              <a:buChar char="●"/>
              <a:tabLst>
                <a:tab pos="386705" algn="l"/>
                <a:tab pos="387341" algn="l"/>
              </a:tabLst>
            </a:pPr>
            <a:r>
              <a:rPr lang="zh-CN" altLang="en-US" sz="1500" spc="-5" dirty="0">
                <a:solidFill>
                  <a:srgbClr val="333333"/>
                </a:solidFill>
                <a:latin typeface="Songti TC" panose="02010600040101010101" pitchFamily="2" charset="-120"/>
                <a:ea typeface="Songti TC" panose="02010600040101010101" pitchFamily="2" charset="-120"/>
              </a:rPr>
              <a:t>唯一关注性原则与</a:t>
            </a:r>
            <a:r>
              <a:rPr lang="en-US" sz="1500" spc="-5" dirty="0">
                <a:solidFill>
                  <a:srgbClr val="333333"/>
                </a:solidFill>
                <a:latin typeface="Songti TC" panose="02010600040101010101" pitchFamily="2" charset="-120"/>
                <a:ea typeface="Songti TC" panose="02010600040101010101" pitchFamily="2" charset="-120"/>
              </a:rPr>
              <a:t>SOLID</a:t>
            </a:r>
            <a:r>
              <a:rPr lang="zh-CN" altLang="en-US" sz="1500" spc="-5" dirty="0">
                <a:solidFill>
                  <a:srgbClr val="333333"/>
                </a:solidFill>
                <a:latin typeface="Songti TC" panose="02010600040101010101" pitchFamily="2" charset="-120"/>
                <a:ea typeface="Songti TC" panose="02010600040101010101" pitchFamily="2" charset="-120"/>
              </a:rPr>
              <a:t>的</a:t>
            </a:r>
            <a:r>
              <a:rPr lang="en-US" sz="1500" spc="-5" dirty="0">
                <a:solidFill>
                  <a:srgbClr val="333333"/>
                </a:solidFill>
                <a:latin typeface="Songti TC" panose="02010600040101010101" pitchFamily="2" charset="-120"/>
                <a:ea typeface="Songti TC" panose="02010600040101010101" pitchFamily="2" charset="-120"/>
              </a:rPr>
              <a:t>SRP</a:t>
            </a:r>
            <a:r>
              <a:rPr lang="zh-CN" altLang="en-US" sz="1500" spc="-5" dirty="0">
                <a:solidFill>
                  <a:srgbClr val="333333"/>
                </a:solidFill>
                <a:latin typeface="Songti TC" panose="02010600040101010101" pitchFamily="2" charset="-120"/>
                <a:ea typeface="Songti TC" panose="02010600040101010101" pitchFamily="2" charset="-120"/>
              </a:rPr>
              <a:t>类似，</a:t>
            </a:r>
            <a:r>
              <a:rPr lang="en-US" altLang="zh-CN" sz="1500" spc="-5" dirty="0">
                <a:solidFill>
                  <a:srgbClr val="333333"/>
                </a:solidFill>
                <a:latin typeface="Songti TC" panose="02010600040101010101" pitchFamily="2" charset="-120"/>
                <a:ea typeface="Songti TC" panose="02010600040101010101" pitchFamily="2" charset="-120"/>
              </a:rPr>
              <a:t>SRP</a:t>
            </a:r>
            <a:r>
              <a:rPr lang="zh-CN" altLang="en-US" sz="1500" spc="-5" dirty="0">
                <a:solidFill>
                  <a:srgbClr val="333333"/>
                </a:solidFill>
                <a:latin typeface="Songti TC" panose="02010600040101010101" pitchFamily="2" charset="-120"/>
                <a:ea typeface="Songti TC" panose="02010600040101010101" pitchFamily="2" charset="-120"/>
              </a:rPr>
              <a:t>建议一个类应该只有一个责任。它背后的动机是每个责任是变更的一个轴心，一个类应该有，且也只有一个需要改变的理由。</a:t>
            </a:r>
            <a:endParaRPr lang="en-US" altLang="zh-CN" sz="1500" spc="-5" dirty="0">
              <a:solidFill>
                <a:srgbClr val="333333"/>
              </a:solidFill>
              <a:latin typeface="Songti TC" panose="02010600040101010101" pitchFamily="2" charset="-120"/>
              <a:ea typeface="Songti TC" panose="02010600040101010101" pitchFamily="2" charset="-120"/>
            </a:endParaRPr>
          </a:p>
          <a:p>
            <a:pPr marL="386705" marR="136522" indent="-374641">
              <a:spcBef>
                <a:spcPts val="1440"/>
              </a:spcBef>
              <a:buSzPct val="105555"/>
              <a:buFont typeface="Arial"/>
              <a:buChar char="●"/>
              <a:tabLst>
                <a:tab pos="386705" algn="l"/>
                <a:tab pos="387341" algn="l"/>
              </a:tabLst>
            </a:pPr>
            <a:r>
              <a:rPr lang="en-US" sz="1500" spc="-5" dirty="0">
                <a:solidFill>
                  <a:srgbClr val="333333"/>
                </a:solidFill>
                <a:latin typeface="Songti TC" panose="02010600040101010101" pitchFamily="2" charset="-120"/>
                <a:ea typeface="Songti TC" panose="02010600040101010101" pitchFamily="2" charset="-120"/>
              </a:rPr>
              <a:t>SCP</a:t>
            </a:r>
            <a:r>
              <a:rPr lang="zh-CN" altLang="en-US" sz="1500" spc="-5" dirty="0">
                <a:solidFill>
                  <a:srgbClr val="333333"/>
                </a:solidFill>
                <a:latin typeface="Songti TC" panose="02010600040101010101" pitchFamily="2" charset="-120"/>
                <a:ea typeface="Songti TC" panose="02010600040101010101" pitchFamily="2" charset="-120"/>
              </a:rPr>
              <a:t>原则中的“关注”，强调关注是一种更高层次的抽象的责任，而且它更好地将范围描述为一个容器而不是一个类。</a:t>
            </a:r>
            <a:endParaRPr lang="en-US" altLang="zh-CN" sz="1500" spc="-5" dirty="0">
              <a:solidFill>
                <a:srgbClr val="333333"/>
              </a:solidFill>
              <a:latin typeface="Songti TC" panose="02010600040101010101" pitchFamily="2" charset="-120"/>
              <a:ea typeface="Songti TC" panose="02010600040101010101" pitchFamily="2" charset="-120"/>
            </a:endParaRPr>
          </a:p>
          <a:p>
            <a:pPr marL="386705" marR="136522" indent="-374641">
              <a:spcBef>
                <a:spcPts val="1440"/>
              </a:spcBef>
              <a:buSzPct val="105555"/>
              <a:buFont typeface="Arial"/>
              <a:buChar char="●"/>
              <a:tabLst>
                <a:tab pos="386705" algn="l"/>
                <a:tab pos="387341" algn="l"/>
              </a:tabLst>
            </a:pPr>
            <a:r>
              <a:rPr lang="en-US" sz="1500" spc="-5" dirty="0">
                <a:solidFill>
                  <a:srgbClr val="333333"/>
                </a:solidFill>
                <a:latin typeface="Songti TC" panose="02010600040101010101" pitchFamily="2" charset="-120"/>
                <a:ea typeface="Songti TC" panose="02010600040101010101" pitchFamily="2" charset="-120"/>
              </a:rPr>
              <a:t>SCP</a:t>
            </a:r>
            <a:r>
              <a:rPr lang="zh-CN" altLang="en-US" sz="1500" spc="-5" dirty="0">
                <a:solidFill>
                  <a:srgbClr val="333333"/>
                </a:solidFill>
                <a:latin typeface="Songti TC" panose="02010600040101010101" pitchFamily="2" charset="-120"/>
                <a:ea typeface="Songti TC" panose="02010600040101010101" pitchFamily="2" charset="-120"/>
              </a:rPr>
              <a:t>的主要动机是容器镜像重用和可替换性。</a:t>
            </a:r>
            <a:endParaRPr lang="en-US" altLang="zh-CN" sz="1500" spc="-5" dirty="0">
              <a:solidFill>
                <a:srgbClr val="333333"/>
              </a:solidFill>
              <a:latin typeface="Songti TC" panose="02010600040101010101" pitchFamily="2" charset="-120"/>
              <a:ea typeface="Songti TC" panose="02010600040101010101" pitchFamily="2" charset="-120"/>
            </a:endParaRPr>
          </a:p>
          <a:p>
            <a:pPr marL="386705" marR="136522" indent="-374641">
              <a:spcBef>
                <a:spcPts val="1440"/>
              </a:spcBef>
              <a:buSzPct val="105555"/>
              <a:buFont typeface="Arial"/>
              <a:buChar char="●"/>
              <a:tabLst>
                <a:tab pos="386705" algn="l"/>
                <a:tab pos="387341" algn="l"/>
              </a:tabLst>
            </a:pPr>
            <a:r>
              <a:rPr lang="zh-CN" altLang="en-US" sz="1500" spc="-5" dirty="0">
                <a:solidFill>
                  <a:srgbClr val="333333"/>
                </a:solidFill>
                <a:latin typeface="Songti TC" panose="02010600040101010101" pitchFamily="2" charset="-120"/>
                <a:ea typeface="Songti TC" panose="02010600040101010101" pitchFamily="2" charset="-120"/>
              </a:rPr>
              <a:t>如果创建一个解决单个问题的容器，并且以功能完整的方式来实现，不同应用程序中的容器镜像重用的可能性就会更高。</a:t>
            </a:r>
          </a:p>
        </p:txBody>
      </p:sp>
      <p:pic>
        <p:nvPicPr>
          <p:cNvPr id="5" name="Picture 4">
            <a:extLst>
              <a:ext uri="{FF2B5EF4-FFF2-40B4-BE49-F238E27FC236}">
                <a16:creationId xmlns:a16="http://schemas.microsoft.com/office/drawing/2014/main" id="{83978153-C86E-B346-BDC4-41AB126ACBE9}"/>
              </a:ext>
            </a:extLst>
          </p:cNvPr>
          <p:cNvPicPr>
            <a:picLocks noChangeAspect="1"/>
          </p:cNvPicPr>
          <p:nvPr/>
        </p:nvPicPr>
        <p:blipFill>
          <a:blip r:embed="rId2"/>
          <a:stretch>
            <a:fillRect/>
          </a:stretch>
        </p:blipFill>
        <p:spPr>
          <a:xfrm>
            <a:off x="5496606" y="1591056"/>
            <a:ext cx="3096426" cy="1680509"/>
          </a:xfrm>
          <a:prstGeom prst="rect">
            <a:avLst/>
          </a:prstGeom>
        </p:spPr>
      </p:pic>
    </p:spTree>
    <p:extLst>
      <p:ext uri="{BB962C8B-B14F-4D97-AF65-F5344CB8AC3E}">
        <p14:creationId xmlns:p14="http://schemas.microsoft.com/office/powerpoint/2010/main" val="2986426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0" y="204370"/>
            <a:ext cx="7938035"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高度可观测性原则 </a:t>
            </a:r>
            <a:r>
              <a:rPr lang="en-US" altLang="zh-CN" sz="2800" b="1" dirty="0">
                <a:solidFill>
                  <a:srgbClr val="283296"/>
                </a:solidFill>
                <a:latin typeface="思源黑体 CN Bold" panose="020B0800000000000000" pitchFamily="34" charset="-122"/>
                <a:ea typeface="思源黑体 CN Bold" panose="020B0800000000000000" pitchFamily="34" charset="-122"/>
              </a:rPr>
              <a:t>-</a:t>
            </a:r>
            <a:r>
              <a:rPr lang="en-US" altLang="zh-CN" sz="1600" b="1" dirty="0">
                <a:solidFill>
                  <a:srgbClr val="283296"/>
                </a:solidFill>
                <a:latin typeface="思源黑体 CN Bold" panose="020B0800000000000000" pitchFamily="34" charset="-122"/>
                <a:ea typeface="思源黑体 CN Bold" panose="020B0800000000000000" pitchFamily="34" charset="-122"/>
              </a:rPr>
              <a:t> High Observability Principle (HOP)</a:t>
            </a:r>
            <a:endParaRPr lang="en-US" altLang="zh-CN" sz="2800" b="1" dirty="0">
              <a:solidFill>
                <a:srgbClr val="283296"/>
              </a:solidFill>
              <a:latin typeface="思源黑体 CN Bold" panose="020B0800000000000000" pitchFamily="34" charset="-122"/>
              <a:ea typeface="思源黑体 CN Bold" panose="020B0800000000000000" pitchFamily="34" charset="-122"/>
            </a:endParaRP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674BBD27-60EB-8D4A-B998-1AAE4DB2FE93}"/>
              </a:ext>
            </a:extLst>
          </p:cNvPr>
          <p:cNvSpPr txBox="1"/>
          <p:nvPr/>
        </p:nvSpPr>
        <p:spPr>
          <a:xfrm>
            <a:off x="668823" y="2242668"/>
            <a:ext cx="7434580" cy="2267929"/>
          </a:xfrm>
          <a:prstGeom prst="rect">
            <a:avLst/>
          </a:prstGeom>
        </p:spPr>
        <p:txBody>
          <a:bodyPr vert="horz" wrap="square" lIns="0" tIns="10795" rIns="0" bIns="0" rtlCol="0">
            <a:spAutoFit/>
          </a:bodyPr>
          <a:lstStyle/>
          <a:p>
            <a:pPr marL="386705" marR="136522" indent="-374641">
              <a:spcBef>
                <a:spcPts val="990"/>
              </a:spcBef>
              <a:buSzPct val="105555"/>
              <a:buFont typeface="Arial"/>
              <a:buChar char="●"/>
              <a:tabLst>
                <a:tab pos="386705" algn="l"/>
                <a:tab pos="387341" algn="l"/>
              </a:tabLst>
            </a:pPr>
            <a:r>
              <a:rPr lang="zh-CN" altLang="en-US" sz="1500" spc="-5" dirty="0">
                <a:solidFill>
                  <a:srgbClr val="333333"/>
                </a:solidFill>
                <a:latin typeface="Songti TC" panose="02010600040101010101" pitchFamily="2" charset="-120"/>
                <a:ea typeface="Songti TC" panose="02010600040101010101" pitchFamily="2" charset="-120"/>
              </a:rPr>
              <a:t>任何旨在成为云原生公民的容器都必须提供</a:t>
            </a:r>
            <a:r>
              <a:rPr lang="en-US" sz="1500" spc="-5" dirty="0">
                <a:solidFill>
                  <a:srgbClr val="333333"/>
                </a:solidFill>
                <a:latin typeface="Songti TC" panose="02010600040101010101" pitchFamily="2" charset="-120"/>
                <a:ea typeface="Songti TC" panose="02010600040101010101" pitchFamily="2" charset="-120"/>
              </a:rPr>
              <a:t>API</a:t>
            </a:r>
            <a:r>
              <a:rPr lang="zh-CN" altLang="en-US" sz="1500" spc="-5" dirty="0">
                <a:solidFill>
                  <a:srgbClr val="333333"/>
                </a:solidFill>
                <a:latin typeface="Songti TC" panose="02010600040101010101" pitchFamily="2" charset="-120"/>
                <a:ea typeface="Songti TC" panose="02010600040101010101" pitchFamily="2" charset="-120"/>
              </a:rPr>
              <a:t>支持，要为运行时环境编写接口（</a:t>
            </a:r>
            <a:r>
              <a:rPr lang="en-US" sz="1500" spc="-5" dirty="0">
                <a:solidFill>
                  <a:srgbClr val="333333"/>
                </a:solidFill>
                <a:latin typeface="Songti TC" panose="02010600040101010101" pitchFamily="2" charset="-120"/>
                <a:ea typeface="Songti TC" panose="02010600040101010101" pitchFamily="2" charset="-120"/>
              </a:rPr>
              <a:t>API），</a:t>
            </a:r>
            <a:r>
              <a:rPr lang="zh-CN" altLang="en-US" sz="1500" spc="-5" dirty="0">
                <a:solidFill>
                  <a:srgbClr val="333333"/>
                </a:solidFill>
                <a:latin typeface="Songti TC" panose="02010600040101010101" pitchFamily="2" charset="-120"/>
                <a:ea typeface="Songti TC" panose="02010600040101010101" pitchFamily="2" charset="-120"/>
              </a:rPr>
              <a:t>以观察容器的健康状况和行为</a:t>
            </a:r>
            <a:endParaRPr lang="en-US" sz="1500" spc="-5" dirty="0">
              <a:solidFill>
                <a:srgbClr val="333333"/>
              </a:solidFill>
              <a:latin typeface="Songti TC" panose="02010600040101010101" pitchFamily="2" charset="-120"/>
              <a:ea typeface="Songti TC" panose="02010600040101010101" pitchFamily="2" charset="-120"/>
            </a:endParaRPr>
          </a:p>
          <a:p>
            <a:pPr marL="386705" marR="136522" indent="-374641">
              <a:spcBef>
                <a:spcPts val="990"/>
              </a:spcBef>
              <a:buSzPct val="105555"/>
              <a:buFont typeface="Arial"/>
              <a:buChar char="●"/>
              <a:tabLst>
                <a:tab pos="386705" algn="l"/>
                <a:tab pos="387341" algn="l"/>
              </a:tabLst>
            </a:pPr>
            <a:r>
              <a:rPr lang="zh-CN" altLang="en-US" sz="1500" spc="-5" dirty="0">
                <a:solidFill>
                  <a:srgbClr val="333333"/>
                </a:solidFill>
                <a:latin typeface="Songti TC" panose="02010600040101010101" pitchFamily="2" charset="-120"/>
                <a:ea typeface="Songti TC" panose="02010600040101010101" pitchFamily="2" charset="-120"/>
              </a:rPr>
              <a:t>容器化应用程序必须至少为其提供不同类型的健康检查的</a:t>
            </a:r>
            <a:r>
              <a:rPr lang="en-US" sz="1500" spc="-5" dirty="0">
                <a:solidFill>
                  <a:srgbClr val="333333"/>
                </a:solidFill>
                <a:latin typeface="Songti TC" panose="02010600040101010101" pitchFamily="2" charset="-120"/>
                <a:ea typeface="Songti TC" panose="02010600040101010101" pitchFamily="2" charset="-120"/>
              </a:rPr>
              <a:t>API(liveness </a:t>
            </a:r>
            <a:r>
              <a:rPr lang="zh-CN" altLang="en-US" sz="1500" spc="-5" dirty="0">
                <a:solidFill>
                  <a:srgbClr val="333333"/>
                </a:solidFill>
                <a:latin typeface="Songti TC" panose="02010600040101010101" pitchFamily="2" charset="-120"/>
                <a:ea typeface="Songti TC" panose="02010600040101010101" pitchFamily="2" charset="-120"/>
              </a:rPr>
              <a:t>和</a:t>
            </a:r>
            <a:r>
              <a:rPr lang="en-US" sz="1500" spc="-5" dirty="0">
                <a:solidFill>
                  <a:srgbClr val="333333"/>
                </a:solidFill>
                <a:latin typeface="Songti TC" panose="02010600040101010101" pitchFamily="2" charset="-120"/>
                <a:ea typeface="Songti TC" panose="02010600040101010101" pitchFamily="2" charset="-120"/>
              </a:rPr>
              <a:t> readiness)</a:t>
            </a:r>
          </a:p>
          <a:p>
            <a:pPr marL="386705" marR="136522" indent="-374641">
              <a:spcBef>
                <a:spcPts val="990"/>
              </a:spcBef>
              <a:buSzPct val="105555"/>
              <a:buFont typeface="Arial"/>
              <a:buChar char="●"/>
              <a:tabLst>
                <a:tab pos="386705" algn="l"/>
                <a:tab pos="387341" algn="l"/>
              </a:tabLst>
            </a:pPr>
            <a:r>
              <a:rPr lang="zh-CN" altLang="en-US" sz="1500" spc="-5" dirty="0">
                <a:solidFill>
                  <a:srgbClr val="333333"/>
                </a:solidFill>
                <a:latin typeface="Songti TC" panose="02010600040101010101" pitchFamily="2" charset="-120"/>
                <a:ea typeface="Songti TC" panose="02010600040101010101" pitchFamily="2" charset="-120"/>
              </a:rPr>
              <a:t>更好的应用程序的行为则必须提供其他手段来观察容器化应用程序的状态</a:t>
            </a:r>
            <a:endParaRPr lang="en-US" sz="1500" spc="-5" dirty="0">
              <a:solidFill>
                <a:srgbClr val="333333"/>
              </a:solidFill>
              <a:latin typeface="Songti TC" panose="02010600040101010101" pitchFamily="2" charset="-120"/>
              <a:ea typeface="Songti TC" panose="02010600040101010101" pitchFamily="2" charset="-120"/>
            </a:endParaRPr>
          </a:p>
          <a:p>
            <a:pPr marL="386705" marR="136522" indent="-374641">
              <a:spcBef>
                <a:spcPts val="990"/>
              </a:spcBef>
              <a:buSzPct val="105555"/>
              <a:buFont typeface="Arial"/>
              <a:buChar char="●"/>
              <a:tabLst>
                <a:tab pos="386705" algn="l"/>
                <a:tab pos="387341" algn="l"/>
              </a:tabLst>
            </a:pPr>
            <a:r>
              <a:rPr lang="zh-CN" altLang="en-US" sz="1500" spc="-5" dirty="0">
                <a:solidFill>
                  <a:srgbClr val="333333"/>
                </a:solidFill>
                <a:latin typeface="Songti TC" panose="02010600040101010101" pitchFamily="2" charset="-120"/>
                <a:ea typeface="Songti TC" panose="02010600040101010101" pitchFamily="2" charset="-120"/>
              </a:rPr>
              <a:t>应用程序应该将重要事件记录到标准错误（</a:t>
            </a:r>
            <a:r>
              <a:rPr lang="en-US" sz="1500" spc="-5" dirty="0">
                <a:solidFill>
                  <a:srgbClr val="333333"/>
                </a:solidFill>
                <a:latin typeface="Songti TC" panose="02010600040101010101" pitchFamily="2" charset="-120"/>
                <a:ea typeface="Songti TC" panose="02010600040101010101" pitchFamily="2" charset="-120"/>
              </a:rPr>
              <a:t>STDERR）</a:t>
            </a:r>
            <a:r>
              <a:rPr lang="zh-CN" altLang="en-US" sz="1500" spc="-5" dirty="0">
                <a:solidFill>
                  <a:srgbClr val="333333"/>
                </a:solidFill>
                <a:latin typeface="Songti TC" panose="02010600040101010101" pitchFamily="2" charset="-120"/>
                <a:ea typeface="Songti TC" panose="02010600040101010101" pitchFamily="2" charset="-120"/>
              </a:rPr>
              <a:t>和标准输出（</a:t>
            </a:r>
            <a:r>
              <a:rPr lang="en-US" sz="1500" spc="-5" dirty="0">
                <a:solidFill>
                  <a:srgbClr val="333333"/>
                </a:solidFill>
                <a:latin typeface="Songti TC" panose="02010600040101010101" pitchFamily="2" charset="-120"/>
                <a:ea typeface="Songti TC" panose="02010600040101010101" pitchFamily="2" charset="-120"/>
              </a:rPr>
              <a:t>STDOUT）</a:t>
            </a:r>
            <a:r>
              <a:rPr lang="zh-CN" altLang="en-US" sz="1500" spc="-5" dirty="0">
                <a:solidFill>
                  <a:srgbClr val="333333"/>
                </a:solidFill>
                <a:latin typeface="Songti TC" panose="02010600040101010101" pitchFamily="2" charset="-120"/>
                <a:ea typeface="Songti TC" panose="02010600040101010101" pitchFamily="2" charset="-120"/>
              </a:rPr>
              <a:t>中，</a:t>
            </a:r>
            <a:endParaRPr lang="en-US" altLang="zh-CN" sz="1500" spc="-5" dirty="0">
              <a:solidFill>
                <a:srgbClr val="333333"/>
              </a:solidFill>
              <a:latin typeface="Songti TC" panose="02010600040101010101" pitchFamily="2" charset="-120"/>
              <a:ea typeface="Songti TC" panose="02010600040101010101" pitchFamily="2" charset="-120"/>
            </a:endParaRPr>
          </a:p>
          <a:p>
            <a:pPr marL="386705" marR="136522" indent="-374641">
              <a:spcBef>
                <a:spcPts val="990"/>
              </a:spcBef>
              <a:buSzPct val="105555"/>
              <a:buFont typeface="Arial"/>
              <a:buChar char="●"/>
              <a:tabLst>
                <a:tab pos="386705" algn="l"/>
                <a:tab pos="387341" algn="l"/>
              </a:tabLst>
            </a:pPr>
            <a:r>
              <a:rPr lang="zh-CN" altLang="en-US" sz="1500" spc="-5" dirty="0">
                <a:solidFill>
                  <a:srgbClr val="333333"/>
                </a:solidFill>
                <a:latin typeface="Songti TC" panose="02010600040101010101" pitchFamily="2" charset="-120"/>
                <a:ea typeface="Songti TC" panose="02010600040101010101" pitchFamily="2" charset="-120"/>
              </a:rPr>
              <a:t>通过统一的日志聚合工具（诸如</a:t>
            </a:r>
            <a:r>
              <a:rPr lang="en-US" sz="1500" spc="-5" dirty="0" err="1">
                <a:solidFill>
                  <a:srgbClr val="333333"/>
                </a:solidFill>
                <a:latin typeface="Songti TC" panose="02010600040101010101" pitchFamily="2" charset="-120"/>
                <a:ea typeface="Songti TC" panose="02010600040101010101" pitchFamily="2" charset="-120"/>
              </a:rPr>
              <a:t>Fluentd</a:t>
            </a:r>
            <a:r>
              <a:rPr lang="zh-CN" altLang="en-US" sz="1500" spc="-5" dirty="0">
                <a:solidFill>
                  <a:srgbClr val="333333"/>
                </a:solidFill>
                <a:latin typeface="Songti TC" panose="02010600040101010101" pitchFamily="2" charset="-120"/>
                <a:ea typeface="Songti TC" panose="02010600040101010101" pitchFamily="2" charset="-120"/>
              </a:rPr>
              <a:t>和</a:t>
            </a:r>
            <a:r>
              <a:rPr lang="en-US" sz="1500" spc="-5" dirty="0">
                <a:solidFill>
                  <a:srgbClr val="333333"/>
                </a:solidFill>
                <a:latin typeface="Songti TC" panose="02010600040101010101" pitchFamily="2" charset="-120"/>
                <a:ea typeface="Songti TC" panose="02010600040101010101" pitchFamily="2" charset="-120"/>
              </a:rPr>
              <a:t>Logstash</a:t>
            </a:r>
            <a:r>
              <a:rPr lang="zh-CN" altLang="en-US" sz="1500" spc="-5" dirty="0">
                <a:solidFill>
                  <a:srgbClr val="333333"/>
                </a:solidFill>
                <a:latin typeface="Songti TC" panose="02010600040101010101" pitchFamily="2" charset="-120"/>
                <a:ea typeface="Songti TC" panose="02010600040101010101" pitchFamily="2" charset="-120"/>
              </a:rPr>
              <a:t>之类的工具）进行分析</a:t>
            </a:r>
            <a:endParaRPr lang="en-US" altLang="zh-CN" sz="1500" spc="-5" dirty="0">
              <a:solidFill>
                <a:srgbClr val="333333"/>
              </a:solidFill>
              <a:latin typeface="Songti TC" panose="02010600040101010101" pitchFamily="2" charset="-120"/>
              <a:ea typeface="Songti TC" panose="02010600040101010101" pitchFamily="2" charset="-120"/>
            </a:endParaRPr>
          </a:p>
          <a:p>
            <a:pPr marL="386705" marR="136522" indent="-374641">
              <a:spcBef>
                <a:spcPts val="990"/>
              </a:spcBef>
              <a:buSzPct val="105555"/>
              <a:buFont typeface="Arial"/>
              <a:buChar char="●"/>
              <a:tabLst>
                <a:tab pos="386705" algn="l"/>
                <a:tab pos="387341" algn="l"/>
              </a:tabLst>
            </a:pPr>
            <a:r>
              <a:rPr lang="zh-CN" altLang="en-US" sz="1500" spc="-5" dirty="0">
                <a:solidFill>
                  <a:srgbClr val="333333"/>
                </a:solidFill>
                <a:latin typeface="Songti TC" panose="02010600040101010101" pitchFamily="2" charset="-120"/>
                <a:ea typeface="Songti TC" panose="02010600040101010101" pitchFamily="2" charset="-120"/>
              </a:rPr>
              <a:t>与跟踪和指标收集库相结合，例如</a:t>
            </a:r>
            <a:r>
              <a:rPr lang="en-US" sz="1500" spc="-5" dirty="0" err="1">
                <a:solidFill>
                  <a:srgbClr val="333333"/>
                </a:solidFill>
                <a:latin typeface="Songti TC" panose="02010600040101010101" pitchFamily="2" charset="-120"/>
                <a:ea typeface="Songti TC" panose="02010600040101010101" pitchFamily="2" charset="-120"/>
              </a:rPr>
              <a:t>OpenTracing，Prometheus</a:t>
            </a:r>
            <a:endParaRPr lang="en-US" altLang="zh-CN" sz="1500" spc="-5" dirty="0">
              <a:solidFill>
                <a:srgbClr val="333333"/>
              </a:solidFill>
              <a:latin typeface="Songti TC" panose="02010600040101010101" pitchFamily="2" charset="-120"/>
              <a:ea typeface="Songti TC" panose="02010600040101010101" pitchFamily="2" charset="-120"/>
            </a:endParaRPr>
          </a:p>
        </p:txBody>
      </p:sp>
      <p:pic>
        <p:nvPicPr>
          <p:cNvPr id="5" name="Picture 4">
            <a:extLst>
              <a:ext uri="{FF2B5EF4-FFF2-40B4-BE49-F238E27FC236}">
                <a16:creationId xmlns:a16="http://schemas.microsoft.com/office/drawing/2014/main" id="{2879F8C8-C207-7742-9472-99F9778A19EC}"/>
              </a:ext>
            </a:extLst>
          </p:cNvPr>
          <p:cNvPicPr>
            <a:picLocks noChangeAspect="1"/>
          </p:cNvPicPr>
          <p:nvPr/>
        </p:nvPicPr>
        <p:blipFill>
          <a:blip r:embed="rId2"/>
          <a:stretch>
            <a:fillRect/>
          </a:stretch>
        </p:blipFill>
        <p:spPr>
          <a:xfrm>
            <a:off x="2225652" y="802193"/>
            <a:ext cx="3983125" cy="1349763"/>
          </a:xfrm>
          <a:prstGeom prst="rect">
            <a:avLst/>
          </a:prstGeom>
        </p:spPr>
      </p:pic>
    </p:spTree>
    <p:extLst>
      <p:ext uri="{BB962C8B-B14F-4D97-AF65-F5344CB8AC3E}">
        <p14:creationId xmlns:p14="http://schemas.microsoft.com/office/powerpoint/2010/main" val="2695937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8541884" cy="523220"/>
          </a:xfrm>
          <a:prstGeom prst="rect">
            <a:avLst/>
          </a:prstGeom>
          <a:noFill/>
        </p:spPr>
        <p:txBody>
          <a:bodyPr wrap="square" rtlCol="0" anchor="ctr">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生命周期一致性原则 </a:t>
            </a:r>
            <a:r>
              <a:rPr lang="en-US" altLang="zh-CN" sz="2800" b="1" dirty="0">
                <a:solidFill>
                  <a:srgbClr val="283296"/>
                </a:solidFill>
                <a:latin typeface="思源黑体 CN Bold" panose="020B0800000000000000" pitchFamily="34" charset="-122"/>
                <a:ea typeface="思源黑体 CN Bold" panose="020B0800000000000000" pitchFamily="34" charset="-122"/>
              </a:rPr>
              <a:t>- </a:t>
            </a:r>
            <a:r>
              <a:rPr lang="en-US" altLang="zh-CN" sz="1200" b="1" dirty="0">
                <a:solidFill>
                  <a:srgbClr val="283296"/>
                </a:solidFill>
                <a:latin typeface="思源黑体 CN Bold" panose="020B0800000000000000" pitchFamily="34" charset="-122"/>
                <a:ea typeface="思源黑体 CN Bold" panose="020B0800000000000000" pitchFamily="34" charset="-122"/>
              </a:rPr>
              <a:t>Life-Cycle Conformance Principle (LCP)</a:t>
            </a:r>
            <a:endParaRPr lang="en-US" altLang="zh-CN" sz="2800" b="1" dirty="0">
              <a:solidFill>
                <a:srgbClr val="283296"/>
              </a:solidFill>
              <a:latin typeface="思源黑体 CN Bold" panose="020B0800000000000000" pitchFamily="34" charset="-122"/>
              <a:ea typeface="思源黑体 CN Bold" panose="020B0800000000000000" pitchFamily="34" charset="-122"/>
            </a:endParaRP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28449129-301D-3644-99C3-F928C0BD3751}"/>
              </a:ext>
            </a:extLst>
          </p:cNvPr>
          <p:cNvSpPr txBox="1"/>
          <p:nvPr/>
        </p:nvSpPr>
        <p:spPr>
          <a:xfrm>
            <a:off x="650759" y="951560"/>
            <a:ext cx="8145780" cy="1549783"/>
          </a:xfrm>
          <a:prstGeom prst="rect">
            <a:avLst/>
          </a:prstGeom>
        </p:spPr>
        <p:txBody>
          <a:bodyPr vert="horz" wrap="square" lIns="0" tIns="10795" rIns="0" bIns="0" rtlCol="0">
            <a:spAutoFit/>
          </a:bodyPr>
          <a:lstStyle/>
          <a:p>
            <a:pPr marL="386705" marR="136522" indent="-374641">
              <a:spcBef>
                <a:spcPts val="990"/>
              </a:spcBef>
              <a:buSzPct val="105555"/>
              <a:buFont typeface="Arial"/>
              <a:buChar char="●"/>
              <a:tabLst>
                <a:tab pos="386705" algn="l"/>
                <a:tab pos="387341" algn="l"/>
              </a:tabLst>
            </a:pPr>
            <a:r>
              <a:rPr lang="zh-CN" altLang="en-US" sz="1500" spc="-5" dirty="0">
                <a:solidFill>
                  <a:srgbClr val="333333"/>
                </a:solidFill>
                <a:latin typeface="Songti TC" panose="02010600040101010101" pitchFamily="2" charset="-120"/>
                <a:ea typeface="Songti TC" panose="02010600040101010101" pitchFamily="2" charset="-120"/>
              </a:rPr>
              <a:t>应用程序要有办法读取来自平台的事件</a:t>
            </a:r>
            <a:endParaRPr lang="en-US" altLang="zh-CN" sz="1500" spc="-5" dirty="0">
              <a:solidFill>
                <a:srgbClr val="333333"/>
              </a:solidFill>
              <a:latin typeface="Songti TC" panose="02010600040101010101" pitchFamily="2" charset="-120"/>
              <a:ea typeface="Songti TC" panose="02010600040101010101" pitchFamily="2" charset="-120"/>
            </a:endParaRPr>
          </a:p>
          <a:p>
            <a:pPr marL="386705" marR="136522" indent="-374641">
              <a:spcBef>
                <a:spcPts val="990"/>
              </a:spcBef>
              <a:buSzPct val="105555"/>
              <a:buFont typeface="Arial"/>
              <a:buChar char="●"/>
              <a:tabLst>
                <a:tab pos="386705" algn="l"/>
                <a:tab pos="387341" algn="l"/>
              </a:tabLst>
            </a:pPr>
            <a:r>
              <a:rPr lang="zh-CN" altLang="en-US" sz="1500" spc="-5" dirty="0">
                <a:solidFill>
                  <a:srgbClr val="333333"/>
                </a:solidFill>
                <a:latin typeface="Songti TC" panose="02010600040101010101" pitchFamily="2" charset="-120"/>
                <a:ea typeface="Songti TC" panose="02010600040101010101" pitchFamily="2" charset="-120"/>
              </a:rPr>
              <a:t>容器还应该对这些事件相应地作出反应</a:t>
            </a:r>
            <a:endParaRPr lang="en-US" sz="1500" spc="-5" dirty="0">
              <a:solidFill>
                <a:srgbClr val="333333"/>
              </a:solidFill>
              <a:latin typeface="Songti TC" panose="02010600040101010101" pitchFamily="2" charset="-120"/>
              <a:ea typeface="Songti TC" panose="02010600040101010101" pitchFamily="2" charset="-120"/>
            </a:endParaRPr>
          </a:p>
          <a:p>
            <a:pPr marL="386705" marR="136522" indent="-374641">
              <a:spcBef>
                <a:spcPts val="990"/>
              </a:spcBef>
              <a:buSzPct val="105555"/>
              <a:buFont typeface="Arial"/>
              <a:buChar char="●"/>
              <a:tabLst>
                <a:tab pos="386705" algn="l"/>
                <a:tab pos="387341" algn="l"/>
              </a:tabLst>
            </a:pPr>
            <a:r>
              <a:rPr lang="zh-CN" altLang="en-US" sz="1500" spc="-5" dirty="0">
                <a:solidFill>
                  <a:srgbClr val="333333"/>
                </a:solidFill>
                <a:latin typeface="Songti TC" panose="02010600040101010101" pitchFamily="2" charset="-120"/>
                <a:ea typeface="Songti TC" panose="02010600040101010101" pitchFamily="2" charset="-120"/>
              </a:rPr>
              <a:t>任何需要一个干净的关闭进程，就需要捕获信号：终止（</a:t>
            </a:r>
            <a:r>
              <a:rPr lang="en-US" sz="1500" spc="-5" dirty="0">
                <a:solidFill>
                  <a:srgbClr val="333333"/>
                </a:solidFill>
                <a:latin typeface="Songti TC" panose="02010600040101010101" pitchFamily="2" charset="-120"/>
                <a:ea typeface="Songti TC" panose="02010600040101010101" pitchFamily="2" charset="-120"/>
              </a:rPr>
              <a:t>SIGTERM）</a:t>
            </a:r>
            <a:r>
              <a:rPr lang="zh-CN" altLang="en-US" sz="1500" spc="-5" dirty="0">
                <a:solidFill>
                  <a:srgbClr val="333333"/>
                </a:solidFill>
                <a:latin typeface="Songti TC" panose="02010600040101010101" pitchFamily="2" charset="-120"/>
                <a:ea typeface="Songti TC" panose="02010600040101010101" pitchFamily="2" charset="-120"/>
              </a:rPr>
              <a:t>消息，并尽可能迅速关闭。 这是为了避免通过强制关闭信号：</a:t>
            </a:r>
            <a:r>
              <a:rPr lang="en-US" sz="1500" spc="-5" dirty="0" err="1">
                <a:solidFill>
                  <a:srgbClr val="333333"/>
                </a:solidFill>
                <a:latin typeface="Songti TC" panose="02010600040101010101" pitchFamily="2" charset="-120"/>
                <a:ea typeface="Songti TC" panose="02010600040101010101" pitchFamily="2" charset="-120"/>
              </a:rPr>
              <a:t>kill（SIGKILL</a:t>
            </a:r>
            <a:r>
              <a:rPr lang="en-US" sz="1500" spc="-5" dirty="0">
                <a:solidFill>
                  <a:srgbClr val="333333"/>
                </a:solidFill>
                <a:latin typeface="Songti TC" panose="02010600040101010101" pitchFamily="2" charset="-120"/>
                <a:ea typeface="Songti TC" panose="02010600040101010101" pitchFamily="2" charset="-120"/>
              </a:rPr>
              <a:t>），</a:t>
            </a:r>
            <a:r>
              <a:rPr lang="zh-CN" altLang="en-US" sz="1500" spc="-5" dirty="0">
                <a:solidFill>
                  <a:srgbClr val="333333"/>
                </a:solidFill>
                <a:latin typeface="Songti TC" panose="02010600040101010101" pitchFamily="2" charset="-120"/>
                <a:ea typeface="Songti TC" panose="02010600040101010101" pitchFamily="2" charset="-120"/>
              </a:rPr>
              <a:t>之后跟随一个</a:t>
            </a:r>
            <a:r>
              <a:rPr lang="en-US" sz="1500" spc="-5" dirty="0">
                <a:solidFill>
                  <a:srgbClr val="333333"/>
                </a:solidFill>
                <a:latin typeface="Songti TC" panose="02010600040101010101" pitchFamily="2" charset="-120"/>
                <a:ea typeface="Songti TC" panose="02010600040101010101" pitchFamily="2" charset="-120"/>
              </a:rPr>
              <a:t>SIGTERM。</a:t>
            </a:r>
            <a:endParaRPr sz="1500" spc="-5" dirty="0">
              <a:solidFill>
                <a:srgbClr val="333333"/>
              </a:solidFill>
              <a:latin typeface="Songti TC" panose="02010600040101010101" pitchFamily="2" charset="-120"/>
              <a:ea typeface="Songti TC" panose="02010600040101010101" pitchFamily="2" charset="-120"/>
            </a:endParaRPr>
          </a:p>
          <a:p>
            <a:pPr marL="386705" marR="136522" indent="-374641">
              <a:spcBef>
                <a:spcPts val="990"/>
              </a:spcBef>
              <a:buSzPct val="105555"/>
              <a:buFont typeface="Arial"/>
              <a:buChar char="●"/>
              <a:tabLst>
                <a:tab pos="386705" algn="l"/>
                <a:tab pos="387341" algn="l"/>
              </a:tabLst>
            </a:pPr>
            <a:r>
              <a:rPr lang="zh-CN" altLang="en-US" sz="1500" spc="-5" dirty="0">
                <a:solidFill>
                  <a:srgbClr val="333333"/>
                </a:solidFill>
                <a:latin typeface="Songti TC" panose="02010600040101010101" pitchFamily="2" charset="-120"/>
                <a:ea typeface="Songti TC" panose="02010600040101010101" pitchFamily="2" charset="-120"/>
              </a:rPr>
              <a:t>还有其他事件，例如 </a:t>
            </a:r>
            <a:r>
              <a:rPr lang="en-US" sz="1500" spc="-5" dirty="0" err="1">
                <a:solidFill>
                  <a:srgbClr val="333333"/>
                </a:solidFill>
                <a:latin typeface="Songti TC" panose="02010600040101010101" pitchFamily="2" charset="-120"/>
                <a:ea typeface="Songti TC" panose="02010600040101010101" pitchFamily="2" charset="-120"/>
              </a:rPr>
              <a:t>PostStart</a:t>
            </a:r>
            <a:r>
              <a:rPr lang="zh-CN" altLang="en-US" sz="1500" spc="-5" dirty="0">
                <a:solidFill>
                  <a:srgbClr val="333333"/>
                </a:solidFill>
                <a:latin typeface="Songti TC" panose="02010600040101010101" pitchFamily="2" charset="-120"/>
                <a:ea typeface="Songti TC" panose="02010600040101010101" pitchFamily="2" charset="-120"/>
              </a:rPr>
              <a:t> 和 </a:t>
            </a:r>
            <a:r>
              <a:rPr lang="en-US" sz="1500" spc="-5" dirty="0" err="1">
                <a:solidFill>
                  <a:srgbClr val="333333"/>
                </a:solidFill>
                <a:latin typeface="Songti TC" panose="02010600040101010101" pitchFamily="2" charset="-120"/>
                <a:ea typeface="Songti TC" panose="02010600040101010101" pitchFamily="2" charset="-120"/>
              </a:rPr>
              <a:t>PreStop</a:t>
            </a:r>
            <a:endParaRPr sz="1500" spc="-5" dirty="0">
              <a:solidFill>
                <a:srgbClr val="333333"/>
              </a:solidFill>
              <a:latin typeface="Songti TC" panose="02010600040101010101" pitchFamily="2" charset="-120"/>
              <a:ea typeface="Songti TC" panose="02010600040101010101" pitchFamily="2" charset="-120"/>
            </a:endParaRPr>
          </a:p>
        </p:txBody>
      </p:sp>
      <p:pic>
        <p:nvPicPr>
          <p:cNvPr id="5" name="Picture 4">
            <a:extLst>
              <a:ext uri="{FF2B5EF4-FFF2-40B4-BE49-F238E27FC236}">
                <a16:creationId xmlns:a16="http://schemas.microsoft.com/office/drawing/2014/main" id="{A99CF629-9A6F-A744-87D0-550C97924CD5}"/>
              </a:ext>
            </a:extLst>
          </p:cNvPr>
          <p:cNvPicPr>
            <a:picLocks noChangeAspect="1"/>
          </p:cNvPicPr>
          <p:nvPr/>
        </p:nvPicPr>
        <p:blipFill>
          <a:blip r:embed="rId2"/>
          <a:stretch>
            <a:fillRect/>
          </a:stretch>
        </p:blipFill>
        <p:spPr>
          <a:xfrm>
            <a:off x="2347150" y="2731803"/>
            <a:ext cx="4163378" cy="1347175"/>
          </a:xfrm>
          <a:prstGeom prst="rect">
            <a:avLst/>
          </a:prstGeom>
        </p:spPr>
      </p:pic>
    </p:spTree>
    <p:extLst>
      <p:ext uri="{BB962C8B-B14F-4D97-AF65-F5344CB8AC3E}">
        <p14:creationId xmlns:p14="http://schemas.microsoft.com/office/powerpoint/2010/main" val="1692458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0" y="204370"/>
            <a:ext cx="8481499"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镜像不可变性原则 </a:t>
            </a:r>
            <a:r>
              <a:rPr lang="en-US" altLang="zh-CN" sz="2800" b="1" dirty="0">
                <a:solidFill>
                  <a:srgbClr val="283296"/>
                </a:solidFill>
                <a:latin typeface="思源黑体 CN Bold" panose="020B0800000000000000" pitchFamily="34" charset="-122"/>
                <a:ea typeface="思源黑体 CN Bold" panose="020B0800000000000000" pitchFamily="34" charset="-122"/>
              </a:rPr>
              <a:t>- </a:t>
            </a:r>
            <a:r>
              <a:rPr lang="en-US" altLang="zh-CN" sz="1600" b="1" dirty="0">
                <a:solidFill>
                  <a:srgbClr val="283296"/>
                </a:solidFill>
                <a:latin typeface="思源黑体 CN Bold" panose="020B0800000000000000" pitchFamily="34" charset="-122"/>
                <a:ea typeface="思源黑体 CN Bold" panose="020B0800000000000000" pitchFamily="34" charset="-122"/>
              </a:rPr>
              <a:t>Image Immutability Principle (IIP)</a:t>
            </a:r>
            <a:endParaRPr lang="en-US" altLang="zh-CN" sz="2800" b="1" dirty="0">
              <a:solidFill>
                <a:srgbClr val="283296"/>
              </a:solidFill>
              <a:latin typeface="思源黑体 CN Bold" panose="020B0800000000000000" pitchFamily="34" charset="-122"/>
              <a:ea typeface="思源黑体 CN Bold" panose="020B0800000000000000" pitchFamily="34" charset="-122"/>
            </a:endParaRP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089F1888-65D9-FB48-B07D-B47997216B38}"/>
              </a:ext>
            </a:extLst>
          </p:cNvPr>
          <p:cNvSpPr txBox="1"/>
          <p:nvPr/>
        </p:nvSpPr>
        <p:spPr>
          <a:xfrm>
            <a:off x="641645" y="1109169"/>
            <a:ext cx="4530420" cy="2473113"/>
          </a:xfrm>
          <a:prstGeom prst="rect">
            <a:avLst/>
          </a:prstGeom>
        </p:spPr>
        <p:txBody>
          <a:bodyPr vert="horz" wrap="square" lIns="0" tIns="10795" rIns="0" bIns="0" rtlCol="0">
            <a:spAutoFit/>
          </a:bodyPr>
          <a:lstStyle/>
          <a:p>
            <a:pPr marL="386705" marR="136522" indent="-374641">
              <a:spcBef>
                <a:spcPts val="990"/>
              </a:spcBef>
              <a:buSzPct val="105555"/>
              <a:buFont typeface="Arial"/>
              <a:buChar char="●"/>
              <a:tabLst>
                <a:tab pos="386705" algn="l"/>
                <a:tab pos="387341" algn="l"/>
              </a:tabLst>
            </a:pPr>
            <a:r>
              <a:rPr lang="zh-CN" altLang="en-US" sz="1500" spc="-5" dirty="0">
                <a:solidFill>
                  <a:srgbClr val="333333"/>
                </a:solidFill>
                <a:latin typeface="Songti TC" panose="02010600040101010101" pitchFamily="2" charset="-120"/>
                <a:ea typeface="Songti TC" panose="02010600040101010101" pitchFamily="2" charset="-120"/>
              </a:rPr>
              <a:t>容器化的应用程序是不可变更的，镜像一旦完成了构建，预计在不同的环境中运行都不会改变</a:t>
            </a:r>
            <a:endParaRPr lang="en-US" altLang="zh-CN" sz="1500" spc="-5" dirty="0">
              <a:solidFill>
                <a:srgbClr val="333333"/>
              </a:solidFill>
              <a:latin typeface="Songti TC" panose="02010600040101010101" pitchFamily="2" charset="-120"/>
              <a:ea typeface="Songti TC" panose="02010600040101010101" pitchFamily="2" charset="-120"/>
            </a:endParaRPr>
          </a:p>
          <a:p>
            <a:pPr marL="386705" marR="136522" indent="-374641">
              <a:spcBef>
                <a:spcPts val="990"/>
              </a:spcBef>
              <a:buSzPct val="105555"/>
              <a:buFont typeface="Arial"/>
              <a:buChar char="●"/>
              <a:tabLst>
                <a:tab pos="386705" algn="l"/>
                <a:tab pos="387341" algn="l"/>
              </a:tabLst>
            </a:pPr>
            <a:r>
              <a:rPr lang="zh-CN" altLang="en-US" sz="1500" spc="-5" dirty="0">
                <a:solidFill>
                  <a:srgbClr val="333333"/>
                </a:solidFill>
                <a:latin typeface="Songti TC" panose="02010600040101010101" pitchFamily="2" charset="-120"/>
                <a:ea typeface="Songti TC" panose="02010600040101010101" pitchFamily="2" charset="-120"/>
              </a:rPr>
              <a:t>这意味着在因外部环境的不同，在需要的时候需要使用外部手法处理所依赖的外部配置数据，而不是每个环境修改或者构建不同的容器</a:t>
            </a:r>
            <a:endParaRPr sz="1500" spc="-5" dirty="0">
              <a:solidFill>
                <a:srgbClr val="333333"/>
              </a:solidFill>
              <a:latin typeface="Songti TC" panose="02010600040101010101" pitchFamily="2" charset="-120"/>
              <a:ea typeface="Songti TC" panose="02010600040101010101" pitchFamily="2" charset="-120"/>
            </a:endParaRPr>
          </a:p>
          <a:p>
            <a:pPr marL="386705" marR="136522" indent="-374641">
              <a:spcBef>
                <a:spcPts val="990"/>
              </a:spcBef>
              <a:buSzPct val="105555"/>
              <a:buFont typeface="Arial"/>
              <a:buChar char="●"/>
              <a:tabLst>
                <a:tab pos="386705" algn="l"/>
                <a:tab pos="387341" algn="l"/>
              </a:tabLst>
            </a:pPr>
            <a:r>
              <a:rPr lang="zh-CN" altLang="en-US" sz="1500" spc="-5" dirty="0">
                <a:solidFill>
                  <a:srgbClr val="333333"/>
                </a:solidFill>
                <a:latin typeface="Songti TC" panose="02010600040101010101" pitchFamily="2" charset="-120"/>
                <a:ea typeface="Songti TC" panose="02010600040101010101" pitchFamily="2" charset="-120"/>
              </a:rPr>
              <a:t>而容器应用程序中的任何变更，都应该因此触发构建新的容器映像，并在所有环境中重用它</a:t>
            </a:r>
            <a:endParaRPr lang="en-US" altLang="zh-CN" sz="1500" spc="-5" dirty="0">
              <a:solidFill>
                <a:srgbClr val="333333"/>
              </a:solidFill>
              <a:latin typeface="Songti TC" panose="02010600040101010101" pitchFamily="2" charset="-120"/>
              <a:ea typeface="Songti TC" panose="02010600040101010101" pitchFamily="2" charset="-120"/>
            </a:endParaRPr>
          </a:p>
          <a:p>
            <a:pPr marL="386705" marR="136522" indent="-374641">
              <a:spcBef>
                <a:spcPts val="990"/>
              </a:spcBef>
              <a:buSzPct val="105555"/>
              <a:buFont typeface="Arial"/>
              <a:buChar char="●"/>
              <a:tabLst>
                <a:tab pos="386705" algn="l"/>
                <a:tab pos="387341" algn="l"/>
              </a:tabLst>
            </a:pPr>
            <a:r>
              <a:rPr lang="zh-CN" altLang="en-US" sz="1500" spc="-5" dirty="0">
                <a:solidFill>
                  <a:srgbClr val="333333"/>
                </a:solidFill>
                <a:latin typeface="Songti TC" panose="02010600040101010101" pitchFamily="2" charset="-120"/>
                <a:ea typeface="Songti TC" panose="02010600040101010101" pitchFamily="2" charset="-120"/>
              </a:rPr>
              <a:t>这个原则允许在应用程序更新期间，采用自动回滚和前滚等做法，这是云原生自动化的重要原则</a:t>
            </a:r>
            <a:endParaRPr sz="1500" spc="-5" dirty="0">
              <a:solidFill>
                <a:srgbClr val="333333"/>
              </a:solidFill>
              <a:latin typeface="Songti TC" panose="02010600040101010101" pitchFamily="2" charset="-120"/>
              <a:ea typeface="Songti TC" panose="02010600040101010101" pitchFamily="2" charset="-120"/>
            </a:endParaRPr>
          </a:p>
        </p:txBody>
      </p:sp>
      <p:pic>
        <p:nvPicPr>
          <p:cNvPr id="5" name="Picture 4">
            <a:extLst>
              <a:ext uri="{FF2B5EF4-FFF2-40B4-BE49-F238E27FC236}">
                <a16:creationId xmlns:a16="http://schemas.microsoft.com/office/drawing/2014/main" id="{54D01CC1-E4CD-7643-A090-7477ABE60B03}"/>
              </a:ext>
            </a:extLst>
          </p:cNvPr>
          <p:cNvPicPr>
            <a:picLocks noChangeAspect="1"/>
          </p:cNvPicPr>
          <p:nvPr/>
        </p:nvPicPr>
        <p:blipFill>
          <a:blip r:embed="rId2"/>
          <a:stretch>
            <a:fillRect/>
          </a:stretch>
        </p:blipFill>
        <p:spPr>
          <a:xfrm>
            <a:off x="5245217" y="1047448"/>
            <a:ext cx="3245549" cy="2272793"/>
          </a:xfrm>
          <a:prstGeom prst="rect">
            <a:avLst/>
          </a:prstGeom>
        </p:spPr>
      </p:pic>
    </p:spTree>
    <p:extLst>
      <p:ext uri="{BB962C8B-B14F-4D97-AF65-F5344CB8AC3E}">
        <p14:creationId xmlns:p14="http://schemas.microsoft.com/office/powerpoint/2010/main" val="3819001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0" y="204370"/>
            <a:ext cx="8438367"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进程可处置性原则 </a:t>
            </a:r>
            <a:r>
              <a:rPr lang="en-US" altLang="zh-CN" sz="2800" b="1" dirty="0">
                <a:solidFill>
                  <a:srgbClr val="283296"/>
                </a:solidFill>
                <a:latin typeface="思源黑体 CN Bold" panose="020B0800000000000000" pitchFamily="34" charset="-122"/>
                <a:ea typeface="思源黑体 CN Bold" panose="020B0800000000000000" pitchFamily="34" charset="-122"/>
              </a:rPr>
              <a:t>- </a:t>
            </a:r>
            <a:r>
              <a:rPr lang="en-US" altLang="zh-CN" sz="1600" b="1" dirty="0">
                <a:solidFill>
                  <a:srgbClr val="283296"/>
                </a:solidFill>
                <a:latin typeface="思源黑体 CN Bold" panose="020B0800000000000000" pitchFamily="34" charset="-122"/>
                <a:ea typeface="思源黑体 CN Bold" panose="020B0800000000000000" pitchFamily="34" charset="-122"/>
              </a:rPr>
              <a:t>Process Disposability Principle (PDP)</a:t>
            </a:r>
            <a:endParaRPr lang="en-US" altLang="zh-CN" sz="2800" b="1" dirty="0">
              <a:solidFill>
                <a:srgbClr val="283296"/>
              </a:solidFill>
              <a:latin typeface="思源黑体 CN Bold" panose="020B0800000000000000" pitchFamily="34" charset="-122"/>
              <a:ea typeface="思源黑体 CN Bold" panose="020B0800000000000000" pitchFamily="34" charset="-122"/>
            </a:endParaRP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4">
            <a:extLst>
              <a:ext uri="{FF2B5EF4-FFF2-40B4-BE49-F238E27FC236}">
                <a16:creationId xmlns:a16="http://schemas.microsoft.com/office/drawing/2014/main" id="{8952B2F3-B557-CC40-9844-96CC9B7C3A1C}"/>
              </a:ext>
            </a:extLst>
          </p:cNvPr>
          <p:cNvSpPr txBox="1"/>
          <p:nvPr/>
        </p:nvSpPr>
        <p:spPr>
          <a:xfrm>
            <a:off x="513374" y="2323079"/>
            <a:ext cx="7588884" cy="2372444"/>
          </a:xfrm>
          <a:prstGeom prst="rect">
            <a:avLst/>
          </a:prstGeom>
        </p:spPr>
        <p:txBody>
          <a:bodyPr vert="horz" wrap="square" lIns="0" tIns="12700" rIns="0" bIns="0" rtlCol="0">
            <a:spAutoFit/>
          </a:bodyPr>
          <a:lstStyle/>
          <a:p>
            <a:pPr marL="385763" marR="136522" indent="-214313">
              <a:spcBef>
                <a:spcPts val="990"/>
              </a:spcBef>
              <a:buSzPct val="105555"/>
              <a:buFont typeface="Arial"/>
              <a:buChar char="●"/>
              <a:tabLst>
                <a:tab pos="385763" algn="l"/>
                <a:tab pos="386954" algn="l"/>
              </a:tabLst>
            </a:pPr>
            <a:r>
              <a:rPr lang="zh-CN" altLang="en-US" sz="1500" spc="-5" dirty="0">
                <a:solidFill>
                  <a:srgbClr val="333333"/>
                </a:solidFill>
                <a:latin typeface="Songti TC" panose="02010600040101010101" pitchFamily="2" charset="-120"/>
                <a:ea typeface="Songti TC" panose="02010600040101010101" pitchFamily="2" charset="-120"/>
              </a:rPr>
              <a:t>容器应用应视为牛而不是宠物</a:t>
            </a:r>
          </a:p>
          <a:p>
            <a:pPr marL="385763" marR="136522" indent="-214313">
              <a:spcBef>
                <a:spcPts val="990"/>
              </a:spcBef>
              <a:buSzPct val="105555"/>
              <a:buFont typeface="Arial"/>
              <a:buChar char="●"/>
              <a:tabLst>
                <a:tab pos="385763" algn="l"/>
                <a:tab pos="386954" algn="l"/>
              </a:tabLst>
            </a:pPr>
            <a:r>
              <a:rPr lang="zh-CN" altLang="en-US" sz="1500" spc="-5" dirty="0">
                <a:solidFill>
                  <a:srgbClr val="333333"/>
                </a:solidFill>
                <a:latin typeface="Songti TC" panose="02010600040101010101" pitchFamily="2" charset="-120"/>
                <a:ea typeface="Songti TC" panose="02010600040101010101" pitchFamily="2" charset="-120"/>
              </a:rPr>
              <a:t>无法进行运行状况检查，缩减规模，将容器迁移到其他主机，平台资源匮乏，这些都是为什么应将运行中的容器视为短暂的所有原因</a:t>
            </a:r>
            <a:endParaRPr lang="en-US" altLang="zh-CN" sz="1500" spc="-5" dirty="0">
              <a:solidFill>
                <a:srgbClr val="333333"/>
              </a:solidFill>
              <a:latin typeface="Songti TC" panose="02010600040101010101" pitchFamily="2" charset="-120"/>
              <a:ea typeface="Songti TC" panose="02010600040101010101" pitchFamily="2" charset="-120"/>
            </a:endParaRPr>
          </a:p>
          <a:p>
            <a:pPr marL="385763" marR="136522" indent="-214313">
              <a:spcBef>
                <a:spcPts val="990"/>
              </a:spcBef>
              <a:buSzPct val="105555"/>
              <a:buFont typeface="Arial"/>
              <a:buChar char="●"/>
              <a:tabLst>
                <a:tab pos="385763" algn="l"/>
                <a:tab pos="386954" algn="l"/>
              </a:tabLst>
            </a:pPr>
            <a:r>
              <a:rPr lang="zh-CN" altLang="en-US" sz="1500" spc="-5" dirty="0">
                <a:solidFill>
                  <a:srgbClr val="333333"/>
                </a:solidFill>
                <a:latin typeface="Songti TC" panose="02010600040101010101" pitchFamily="2" charset="-120"/>
                <a:ea typeface="Songti TC" panose="02010600040101010101" pitchFamily="2" charset="-120"/>
              </a:rPr>
              <a:t>容器化应用程序必须保持状态外部化或分布式以及冗余</a:t>
            </a:r>
            <a:endParaRPr lang="en-US" altLang="zh-CN" sz="1500" spc="-5" dirty="0">
              <a:solidFill>
                <a:srgbClr val="333333"/>
              </a:solidFill>
              <a:latin typeface="Songti TC" panose="02010600040101010101" pitchFamily="2" charset="-120"/>
              <a:ea typeface="Songti TC" panose="02010600040101010101" pitchFamily="2" charset="-120"/>
            </a:endParaRPr>
          </a:p>
          <a:p>
            <a:pPr marL="385763" marR="136522" indent="-214313">
              <a:spcBef>
                <a:spcPts val="990"/>
              </a:spcBef>
              <a:buSzPct val="105555"/>
              <a:buFont typeface="Arial"/>
              <a:buChar char="●"/>
              <a:tabLst>
                <a:tab pos="385763" algn="l"/>
                <a:tab pos="386954" algn="l"/>
              </a:tabLst>
            </a:pPr>
            <a:r>
              <a:rPr lang="zh-CN" altLang="en-US" sz="1500" spc="-5" dirty="0">
                <a:solidFill>
                  <a:srgbClr val="333333"/>
                </a:solidFill>
                <a:latin typeface="Songti TC" panose="02010600040101010101" pitchFamily="2" charset="-120"/>
                <a:ea typeface="Songti TC" panose="02010600040101010101" pitchFamily="2" charset="-120"/>
              </a:rPr>
              <a:t>应用程序应该快速启动和关闭，甚至为彻底的硬件故障做好准备</a:t>
            </a:r>
            <a:endParaRPr lang="en-US" altLang="zh-CN" sz="1500" spc="-5" dirty="0">
              <a:solidFill>
                <a:srgbClr val="333333"/>
              </a:solidFill>
              <a:latin typeface="Songti TC" panose="02010600040101010101" pitchFamily="2" charset="-120"/>
              <a:ea typeface="Songti TC" panose="02010600040101010101" pitchFamily="2" charset="-120"/>
            </a:endParaRPr>
          </a:p>
          <a:p>
            <a:pPr marL="385763" marR="136522" indent="-214313">
              <a:spcBef>
                <a:spcPts val="990"/>
              </a:spcBef>
              <a:buSzPct val="105555"/>
              <a:buFont typeface="Arial"/>
              <a:buChar char="●"/>
              <a:tabLst>
                <a:tab pos="385763" algn="l"/>
                <a:tab pos="386954" algn="l"/>
              </a:tabLst>
            </a:pPr>
            <a:r>
              <a:rPr lang="zh-CN" altLang="en-US" sz="1500" spc="-5" dirty="0">
                <a:solidFill>
                  <a:srgbClr val="333333"/>
                </a:solidFill>
                <a:latin typeface="Songti TC" panose="02010600040101010101" pitchFamily="2" charset="-120"/>
                <a:ea typeface="Songti TC" panose="02010600040101010101" pitchFamily="2" charset="-120"/>
              </a:rPr>
              <a:t>实施这一原则的另一个有用的做法是创建小容器。 容器在云原生环境可以自动调度并在不同的主机上启动。较小的容器可以实现更快启动时间，因为在重新启动之前容器镜像需要被物理地复制到主机系统。</a:t>
            </a:r>
            <a:endParaRPr sz="1500" spc="-5" dirty="0">
              <a:solidFill>
                <a:srgbClr val="333333"/>
              </a:solidFill>
              <a:latin typeface="Songti TC" panose="02010600040101010101" pitchFamily="2" charset="-120"/>
              <a:ea typeface="Songti TC" panose="02010600040101010101" pitchFamily="2" charset="-120"/>
            </a:endParaRPr>
          </a:p>
        </p:txBody>
      </p:sp>
      <p:pic>
        <p:nvPicPr>
          <p:cNvPr id="5" name="Picture 4">
            <a:extLst>
              <a:ext uri="{FF2B5EF4-FFF2-40B4-BE49-F238E27FC236}">
                <a16:creationId xmlns:a16="http://schemas.microsoft.com/office/drawing/2014/main" id="{9E6FBDCC-42B8-EF47-8C85-906ACEC65F36}"/>
              </a:ext>
            </a:extLst>
          </p:cNvPr>
          <p:cNvPicPr>
            <a:picLocks noChangeAspect="1"/>
          </p:cNvPicPr>
          <p:nvPr/>
        </p:nvPicPr>
        <p:blipFill>
          <a:blip r:embed="rId2"/>
          <a:stretch>
            <a:fillRect/>
          </a:stretch>
        </p:blipFill>
        <p:spPr>
          <a:xfrm>
            <a:off x="2721483" y="766494"/>
            <a:ext cx="2902077" cy="1501572"/>
          </a:xfrm>
          <a:prstGeom prst="rect">
            <a:avLst/>
          </a:prstGeom>
        </p:spPr>
      </p:pic>
    </p:spTree>
    <p:extLst>
      <p:ext uri="{BB962C8B-B14F-4D97-AF65-F5344CB8AC3E}">
        <p14:creationId xmlns:p14="http://schemas.microsoft.com/office/powerpoint/2010/main" val="3360328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8567764"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自包含性原则 </a:t>
            </a:r>
            <a:r>
              <a:rPr lang="en-US" altLang="zh-CN" sz="2800" b="1" dirty="0">
                <a:solidFill>
                  <a:srgbClr val="283296"/>
                </a:solidFill>
                <a:latin typeface="思源黑体 CN Bold" panose="020B0800000000000000" pitchFamily="34" charset="-122"/>
                <a:ea typeface="思源黑体 CN Bold" panose="020B0800000000000000" pitchFamily="34" charset="-122"/>
              </a:rPr>
              <a:t>- </a:t>
            </a:r>
            <a:r>
              <a:rPr lang="en-US" altLang="zh-CN" sz="2000" b="1" dirty="0">
                <a:solidFill>
                  <a:srgbClr val="283296"/>
                </a:solidFill>
                <a:latin typeface="思源黑体 CN Bold" panose="020B0800000000000000" pitchFamily="34" charset="-122"/>
                <a:ea typeface="思源黑体 CN Bold" panose="020B0800000000000000" pitchFamily="34" charset="-122"/>
              </a:rPr>
              <a:t>Self-Containment Principle (S-CP)</a:t>
            </a:r>
            <a:endParaRPr lang="en-US" altLang="zh-CN" sz="2800" b="1" dirty="0">
              <a:solidFill>
                <a:srgbClr val="283296"/>
              </a:solidFill>
              <a:latin typeface="思源黑体 CN Bold" panose="020B0800000000000000" pitchFamily="34" charset="-122"/>
              <a:ea typeface="思源黑体 CN Bold" panose="020B0800000000000000" pitchFamily="34" charset="-122"/>
            </a:endParaRP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EA84A143-8EF0-A445-B143-26E1AE708B28}"/>
              </a:ext>
            </a:extLst>
          </p:cNvPr>
          <p:cNvSpPr txBox="1"/>
          <p:nvPr/>
        </p:nvSpPr>
        <p:spPr>
          <a:xfrm>
            <a:off x="513599" y="1196760"/>
            <a:ext cx="5217795" cy="2242280"/>
          </a:xfrm>
          <a:prstGeom prst="rect">
            <a:avLst/>
          </a:prstGeom>
        </p:spPr>
        <p:txBody>
          <a:bodyPr vert="horz" wrap="square" lIns="0" tIns="10795" rIns="0" bIns="0" rtlCol="0">
            <a:spAutoFit/>
          </a:bodyPr>
          <a:lstStyle/>
          <a:p>
            <a:pPr marL="385763" marR="136522" indent="-214313">
              <a:spcBef>
                <a:spcPts val="990"/>
              </a:spcBef>
              <a:buSzPct val="105555"/>
              <a:buFont typeface="Arial"/>
              <a:buChar char="●"/>
              <a:tabLst>
                <a:tab pos="385763" algn="l"/>
                <a:tab pos="386954" algn="l"/>
              </a:tabLst>
            </a:pPr>
            <a:r>
              <a:rPr lang="zh-CN" altLang="en-US" sz="1500" spc="-5" dirty="0">
                <a:solidFill>
                  <a:srgbClr val="333333"/>
                </a:solidFill>
                <a:latin typeface="Songti TC" panose="02010600040101010101" pitchFamily="2" charset="-120"/>
                <a:ea typeface="Songti TC" panose="02010600040101010101" pitchFamily="2" charset="-120"/>
              </a:rPr>
              <a:t>一个容器应该在构建时包含所有需要的东西</a:t>
            </a:r>
            <a:endParaRPr lang="en-US" altLang="zh-CN" sz="1500" spc="-5" dirty="0">
              <a:solidFill>
                <a:srgbClr val="333333"/>
              </a:solidFill>
              <a:latin typeface="Songti TC" panose="02010600040101010101" pitchFamily="2" charset="-120"/>
              <a:ea typeface="Songti TC" panose="02010600040101010101" pitchFamily="2" charset="-120"/>
            </a:endParaRPr>
          </a:p>
          <a:p>
            <a:pPr marL="385763" marR="136522" indent="-214313">
              <a:spcBef>
                <a:spcPts val="990"/>
              </a:spcBef>
              <a:buSzPct val="105555"/>
              <a:buFont typeface="Arial"/>
              <a:buChar char="●"/>
              <a:tabLst>
                <a:tab pos="385763" algn="l"/>
                <a:tab pos="386954" algn="l"/>
              </a:tabLst>
            </a:pPr>
            <a:r>
              <a:rPr lang="zh-CN" altLang="en-US" sz="1500" spc="-5" dirty="0">
                <a:solidFill>
                  <a:srgbClr val="333333"/>
                </a:solidFill>
                <a:latin typeface="Songti TC" panose="02010600040101010101" pitchFamily="2" charset="-120"/>
                <a:ea typeface="Songti TC" panose="02010600040101010101" pitchFamily="2" charset="-120"/>
              </a:rPr>
              <a:t>容器的应该仅仅依赖于</a:t>
            </a:r>
            <a:r>
              <a:rPr lang="en-US" sz="1500" spc="-5" dirty="0">
                <a:solidFill>
                  <a:srgbClr val="333333"/>
                </a:solidFill>
                <a:latin typeface="Songti TC" panose="02010600040101010101" pitchFamily="2" charset="-120"/>
                <a:ea typeface="Songti TC" panose="02010600040101010101" pitchFamily="2" charset="-120"/>
              </a:rPr>
              <a:t>Linux®</a:t>
            </a:r>
            <a:r>
              <a:rPr lang="zh-CN" altLang="en-US" sz="1500" spc="-5" dirty="0">
                <a:solidFill>
                  <a:srgbClr val="333333"/>
                </a:solidFill>
                <a:latin typeface="Songti TC" panose="02010600040101010101" pitchFamily="2" charset="-120"/>
                <a:ea typeface="Songti TC" panose="02010600040101010101" pitchFamily="2" charset="-120"/>
              </a:rPr>
              <a:t>内核，在并添加相关依赖的库，在容器构建时引入它们 </a:t>
            </a:r>
            <a:endParaRPr lang="en-US" altLang="zh-CN" sz="1500" spc="-5" dirty="0">
              <a:solidFill>
                <a:srgbClr val="333333"/>
              </a:solidFill>
              <a:latin typeface="Songti TC" panose="02010600040101010101" pitchFamily="2" charset="-120"/>
              <a:ea typeface="Songti TC" panose="02010600040101010101" pitchFamily="2" charset="-120"/>
            </a:endParaRPr>
          </a:p>
          <a:p>
            <a:pPr marL="385763" marR="136522" indent="-214313">
              <a:spcBef>
                <a:spcPts val="990"/>
              </a:spcBef>
              <a:buSzPct val="105555"/>
              <a:buFont typeface="Arial"/>
              <a:buChar char="●"/>
              <a:tabLst>
                <a:tab pos="385763" algn="l"/>
                <a:tab pos="386954" algn="l"/>
              </a:tabLst>
            </a:pPr>
            <a:r>
              <a:rPr lang="zh-CN" altLang="en-US" sz="1500" spc="-5" dirty="0">
                <a:solidFill>
                  <a:srgbClr val="333333"/>
                </a:solidFill>
                <a:latin typeface="Songti TC" panose="02010600040101010101" pitchFamily="2" charset="-120"/>
                <a:ea typeface="Songti TC" panose="02010600040101010101" pitchFamily="2" charset="-120"/>
              </a:rPr>
              <a:t>还应该包含语言运行时，应用程序平台（如需要），以及运行所需的其他依赖关系，等运行容器化应用所需要的一切</a:t>
            </a:r>
            <a:endParaRPr lang="en-US" altLang="zh-CN" sz="1500" spc="-5" dirty="0">
              <a:solidFill>
                <a:srgbClr val="333333"/>
              </a:solidFill>
              <a:latin typeface="Songti TC" panose="02010600040101010101" pitchFamily="2" charset="-120"/>
              <a:ea typeface="Songti TC" panose="02010600040101010101" pitchFamily="2" charset="-120"/>
            </a:endParaRPr>
          </a:p>
          <a:p>
            <a:pPr marL="385763" marR="136522" indent="-214313">
              <a:spcBef>
                <a:spcPts val="990"/>
              </a:spcBef>
              <a:buSzPct val="105555"/>
              <a:buFont typeface="Arial"/>
              <a:buChar char="●"/>
              <a:tabLst>
                <a:tab pos="385763" algn="l"/>
                <a:tab pos="386954" algn="l"/>
              </a:tabLst>
            </a:pPr>
            <a:r>
              <a:rPr lang="zh-CN" altLang="en-US" sz="1500" spc="-5" dirty="0">
                <a:solidFill>
                  <a:srgbClr val="333333"/>
                </a:solidFill>
                <a:latin typeface="Songti TC" panose="02010600040101010101" pitchFamily="2" charset="-120"/>
                <a:ea typeface="Songti TC" panose="02010600040101010101" pitchFamily="2" charset="-120"/>
              </a:rPr>
              <a:t>当必须在运行时提供不同环境之间不同的配置时，可以使用 </a:t>
            </a:r>
            <a:r>
              <a:rPr lang="en-US" sz="1500" spc="-5" dirty="0">
                <a:solidFill>
                  <a:srgbClr val="333333"/>
                </a:solidFill>
                <a:latin typeface="Songti TC" panose="02010600040101010101" pitchFamily="2" charset="-120"/>
                <a:ea typeface="Songti TC" panose="02010600040101010101" pitchFamily="2" charset="-120"/>
              </a:rPr>
              <a:t>Kubernetes </a:t>
            </a:r>
            <a:r>
              <a:rPr lang="en-US" sz="1500" spc="-5" dirty="0" err="1">
                <a:solidFill>
                  <a:srgbClr val="333333"/>
                </a:solidFill>
                <a:latin typeface="Songti TC" panose="02010600040101010101" pitchFamily="2" charset="-120"/>
                <a:ea typeface="Songti TC" panose="02010600040101010101" pitchFamily="2" charset="-120"/>
              </a:rPr>
              <a:t>ConfigMap</a:t>
            </a:r>
            <a:r>
              <a:rPr lang="zh-CN" altLang="en-US" sz="1500" spc="-5" dirty="0">
                <a:solidFill>
                  <a:srgbClr val="333333"/>
                </a:solidFill>
                <a:latin typeface="Songti TC" panose="02010600040101010101" pitchFamily="2" charset="-120"/>
                <a:ea typeface="Songti TC" panose="02010600040101010101" pitchFamily="2" charset="-120"/>
              </a:rPr>
              <a:t> 等方式</a:t>
            </a:r>
            <a:endParaRPr sz="1500" spc="-5" dirty="0">
              <a:solidFill>
                <a:srgbClr val="333333"/>
              </a:solidFill>
              <a:latin typeface="Songti TC" panose="02010600040101010101" pitchFamily="2" charset="-120"/>
              <a:ea typeface="Songti TC" panose="02010600040101010101" pitchFamily="2" charset="-120"/>
            </a:endParaRPr>
          </a:p>
        </p:txBody>
      </p:sp>
      <p:pic>
        <p:nvPicPr>
          <p:cNvPr id="5" name="Picture 4">
            <a:extLst>
              <a:ext uri="{FF2B5EF4-FFF2-40B4-BE49-F238E27FC236}">
                <a16:creationId xmlns:a16="http://schemas.microsoft.com/office/drawing/2014/main" id="{D8BC27A4-4BBA-9B4C-992B-14531A31EF95}"/>
              </a:ext>
            </a:extLst>
          </p:cNvPr>
          <p:cNvPicPr>
            <a:picLocks noChangeAspect="1"/>
          </p:cNvPicPr>
          <p:nvPr/>
        </p:nvPicPr>
        <p:blipFill>
          <a:blip r:embed="rId2"/>
          <a:stretch>
            <a:fillRect/>
          </a:stretch>
        </p:blipFill>
        <p:spPr>
          <a:xfrm>
            <a:off x="5658242" y="1067813"/>
            <a:ext cx="3063599" cy="2673965"/>
          </a:xfrm>
          <a:prstGeom prst="rect">
            <a:avLst/>
          </a:prstGeom>
        </p:spPr>
      </p:pic>
    </p:spTree>
    <p:extLst>
      <p:ext uri="{BB962C8B-B14F-4D97-AF65-F5344CB8AC3E}">
        <p14:creationId xmlns:p14="http://schemas.microsoft.com/office/powerpoint/2010/main" val="2435940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8567764"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运行时约束性原则 </a:t>
            </a:r>
            <a:r>
              <a:rPr lang="en-US" altLang="zh-CN" sz="2800" b="1" dirty="0">
                <a:solidFill>
                  <a:srgbClr val="283296"/>
                </a:solidFill>
                <a:latin typeface="思源黑体 CN Bold" panose="020B0800000000000000" pitchFamily="34" charset="-122"/>
                <a:ea typeface="思源黑体 CN Bold" panose="020B0800000000000000" pitchFamily="34" charset="-122"/>
              </a:rPr>
              <a:t>- </a:t>
            </a:r>
            <a:r>
              <a:rPr lang="en-US" altLang="zh-CN" sz="1600" b="1" dirty="0">
                <a:solidFill>
                  <a:srgbClr val="283296"/>
                </a:solidFill>
                <a:latin typeface="思源黑体 CN Bold" panose="020B0800000000000000" pitchFamily="34" charset="-122"/>
                <a:ea typeface="思源黑体 CN Bold" panose="020B0800000000000000" pitchFamily="34" charset="-122"/>
              </a:rPr>
              <a:t>Runtime Confinement Principle (RCP)</a:t>
            </a:r>
            <a:endParaRPr lang="en-US" altLang="zh-CN" sz="2800" b="1" dirty="0">
              <a:solidFill>
                <a:srgbClr val="283296"/>
              </a:solidFill>
              <a:latin typeface="思源黑体 CN Bold" panose="020B0800000000000000" pitchFamily="34" charset="-122"/>
              <a:ea typeface="思源黑体 CN Bold" panose="020B0800000000000000" pitchFamily="34" charset="-122"/>
            </a:endParaRP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2027B764-5BFF-CD44-A4D9-0766D5C3B8B2}"/>
              </a:ext>
            </a:extLst>
          </p:cNvPr>
          <p:cNvSpPr txBox="1"/>
          <p:nvPr/>
        </p:nvSpPr>
        <p:spPr>
          <a:xfrm>
            <a:off x="578400" y="931632"/>
            <a:ext cx="7908925" cy="2242280"/>
          </a:xfrm>
          <a:prstGeom prst="rect">
            <a:avLst/>
          </a:prstGeom>
        </p:spPr>
        <p:txBody>
          <a:bodyPr vert="horz" wrap="square" lIns="0" tIns="10795" rIns="0" bIns="0" rtlCol="0">
            <a:spAutoFit/>
          </a:bodyPr>
          <a:lstStyle/>
          <a:p>
            <a:pPr marL="385763" marR="136522" indent="-214313">
              <a:spcBef>
                <a:spcPts val="990"/>
              </a:spcBef>
              <a:buSzPct val="105555"/>
              <a:buFont typeface="Arial"/>
              <a:buChar char="●"/>
              <a:tabLst>
                <a:tab pos="385763" algn="l"/>
                <a:tab pos="386954" algn="l"/>
              </a:tabLst>
            </a:pPr>
            <a:r>
              <a:rPr lang="zh-CN" altLang="en-US" sz="1500" spc="-5" dirty="0">
                <a:solidFill>
                  <a:srgbClr val="333333"/>
                </a:solidFill>
                <a:latin typeface="Songti TC" panose="02010600040101010101" pitchFamily="2" charset="-120"/>
                <a:ea typeface="Songti TC" panose="02010600040101010101" pitchFamily="2" charset="-120"/>
              </a:rPr>
              <a:t>容器不仅仅是磁盘上一个只有尺寸大小的单一维度的黑盒子</a:t>
            </a:r>
            <a:endParaRPr lang="en-US" altLang="zh-CN" sz="1500" spc="-5" dirty="0">
              <a:solidFill>
                <a:srgbClr val="333333"/>
              </a:solidFill>
              <a:latin typeface="Songti TC" panose="02010600040101010101" pitchFamily="2" charset="-120"/>
              <a:ea typeface="Songti TC" panose="02010600040101010101" pitchFamily="2" charset="-120"/>
            </a:endParaRPr>
          </a:p>
          <a:p>
            <a:pPr marL="385763" marR="136522" indent="-214313">
              <a:spcBef>
                <a:spcPts val="990"/>
              </a:spcBef>
              <a:buSzPct val="105555"/>
              <a:buFont typeface="Arial"/>
              <a:buChar char="●"/>
              <a:tabLst>
                <a:tab pos="385763" algn="l"/>
                <a:tab pos="386954" algn="l"/>
              </a:tabLst>
            </a:pPr>
            <a:r>
              <a:rPr lang="zh-CN" altLang="en-US" sz="1500" spc="-5" dirty="0">
                <a:solidFill>
                  <a:srgbClr val="333333"/>
                </a:solidFill>
                <a:latin typeface="Songti TC" panose="02010600040101010101" pitchFamily="2" charset="-120"/>
                <a:ea typeface="Songti TC" panose="02010600040101010101" pitchFamily="2" charset="-120"/>
              </a:rPr>
              <a:t>容器运行时有多个维度，例如内存使用维度，</a:t>
            </a:r>
            <a:r>
              <a:rPr lang="en-US" sz="1500" spc="-5" dirty="0">
                <a:solidFill>
                  <a:srgbClr val="333333"/>
                </a:solidFill>
                <a:latin typeface="Songti TC" panose="02010600040101010101" pitchFamily="2" charset="-120"/>
                <a:ea typeface="Songti TC" panose="02010600040101010101" pitchFamily="2" charset="-120"/>
              </a:rPr>
              <a:t>CPU</a:t>
            </a:r>
            <a:r>
              <a:rPr lang="zh-CN" altLang="en-US" sz="1500" spc="-5" dirty="0">
                <a:solidFill>
                  <a:srgbClr val="333333"/>
                </a:solidFill>
                <a:latin typeface="Songti TC" panose="02010600040101010101" pitchFamily="2" charset="-120"/>
                <a:ea typeface="Songti TC" panose="02010600040101010101" pitchFamily="2" charset="-120"/>
              </a:rPr>
              <a:t>使用维度等资源消耗维度。</a:t>
            </a:r>
            <a:endParaRPr lang="en-US" altLang="zh-CN" sz="1500" spc="-5" dirty="0">
              <a:solidFill>
                <a:srgbClr val="333333"/>
              </a:solidFill>
              <a:latin typeface="Songti TC" panose="02010600040101010101" pitchFamily="2" charset="-120"/>
              <a:ea typeface="Songti TC" panose="02010600040101010101" pitchFamily="2" charset="-120"/>
            </a:endParaRPr>
          </a:p>
          <a:p>
            <a:pPr marL="385763" marR="136522" indent="-214313">
              <a:spcBef>
                <a:spcPts val="990"/>
              </a:spcBef>
              <a:buSzPct val="105555"/>
              <a:buFont typeface="Arial"/>
              <a:buChar char="●"/>
              <a:tabLst>
                <a:tab pos="385763" algn="l"/>
                <a:tab pos="386954" algn="l"/>
              </a:tabLst>
            </a:pPr>
            <a:r>
              <a:rPr lang="zh-CN" altLang="en-US" sz="1500" spc="-5" dirty="0">
                <a:solidFill>
                  <a:srgbClr val="333333"/>
                </a:solidFill>
                <a:latin typeface="Songti TC" panose="02010600040101010101" pitchFamily="2" charset="-120"/>
                <a:ea typeface="Songti TC" panose="02010600040101010101" pitchFamily="2" charset="-120"/>
              </a:rPr>
              <a:t>每个容器申报资源需求，并发送信息到平台。它应该分享容器的资源配置文件，从</a:t>
            </a:r>
            <a:r>
              <a:rPr lang="en-US" sz="1500" spc="-5" dirty="0">
                <a:solidFill>
                  <a:srgbClr val="333333"/>
                </a:solidFill>
                <a:latin typeface="Songti TC" panose="02010600040101010101" pitchFamily="2" charset="-120"/>
                <a:ea typeface="Songti TC" panose="02010600040101010101" pitchFamily="2" charset="-120"/>
              </a:rPr>
              <a:t>CPU，</a:t>
            </a:r>
            <a:r>
              <a:rPr lang="zh-CN" altLang="en-US" sz="1500" spc="-5" dirty="0">
                <a:solidFill>
                  <a:srgbClr val="333333"/>
                </a:solidFill>
                <a:latin typeface="Songti TC" panose="02010600040101010101" pitchFamily="2" charset="-120"/>
                <a:ea typeface="Songti TC" panose="02010600040101010101" pitchFamily="2" charset="-120"/>
              </a:rPr>
              <a:t>内存，网络，磁盘的角度声明。这影响到平台如何执行调度，自动扩展，容量 管理以及容器常规的服务级别协议（</a:t>
            </a:r>
            <a:r>
              <a:rPr lang="en-US" sz="1500" spc="-5" dirty="0">
                <a:solidFill>
                  <a:srgbClr val="333333"/>
                </a:solidFill>
                <a:latin typeface="Songti TC" panose="02010600040101010101" pitchFamily="2" charset="-120"/>
                <a:ea typeface="Songti TC" panose="02010600040101010101" pitchFamily="2" charset="-120"/>
              </a:rPr>
              <a:t>SLA）</a:t>
            </a:r>
            <a:r>
              <a:rPr lang="zh-CN" altLang="en-US" sz="1500" spc="-5" dirty="0">
                <a:solidFill>
                  <a:srgbClr val="333333"/>
                </a:solidFill>
                <a:latin typeface="Songti TC" panose="02010600040101010101" pitchFamily="2" charset="-120"/>
                <a:ea typeface="Songti TC" panose="02010600040101010101" pitchFamily="2" charset="-120"/>
              </a:rPr>
              <a:t>等。</a:t>
            </a:r>
            <a:endParaRPr lang="en-US" altLang="zh-CN" sz="1500" spc="-5" dirty="0">
              <a:solidFill>
                <a:srgbClr val="333333"/>
              </a:solidFill>
              <a:latin typeface="Songti TC" panose="02010600040101010101" pitchFamily="2" charset="-120"/>
              <a:ea typeface="Songti TC" panose="02010600040101010101" pitchFamily="2" charset="-120"/>
            </a:endParaRPr>
          </a:p>
          <a:p>
            <a:pPr marL="385763" marR="136522" indent="-214313">
              <a:spcBef>
                <a:spcPts val="990"/>
              </a:spcBef>
              <a:buSzPct val="105555"/>
              <a:buFont typeface="Arial"/>
              <a:buChar char="●"/>
              <a:tabLst>
                <a:tab pos="385763" algn="l"/>
                <a:tab pos="386954" algn="l"/>
              </a:tabLst>
            </a:pPr>
            <a:r>
              <a:rPr lang="zh-CN" altLang="en-US" sz="1500" spc="-5" dirty="0">
                <a:solidFill>
                  <a:srgbClr val="333333"/>
                </a:solidFill>
                <a:latin typeface="Songti TC" panose="02010600040101010101" pitchFamily="2" charset="-120"/>
                <a:ea typeface="Songti TC" panose="02010600040101010101" pitchFamily="2" charset="-120"/>
              </a:rPr>
              <a:t>除了向平台声明容器的资源需求之外，还有一点也很重要， 应用被约束在使用所声明的资源需求内。如果应用程序对资源的使用保持在约束的范围内，则当资源匮乏发生时，平台不太可能将其终止和迁移。</a:t>
            </a:r>
            <a:endParaRPr sz="1500" spc="-5" dirty="0">
              <a:solidFill>
                <a:srgbClr val="333333"/>
              </a:solidFill>
              <a:latin typeface="Songti TC" panose="02010600040101010101" pitchFamily="2" charset="-120"/>
              <a:ea typeface="Songti TC" panose="02010600040101010101" pitchFamily="2" charset="-120"/>
            </a:endParaRPr>
          </a:p>
        </p:txBody>
      </p:sp>
      <p:pic>
        <p:nvPicPr>
          <p:cNvPr id="5" name="Picture 4">
            <a:extLst>
              <a:ext uri="{FF2B5EF4-FFF2-40B4-BE49-F238E27FC236}">
                <a16:creationId xmlns:a16="http://schemas.microsoft.com/office/drawing/2014/main" id="{2F7BA473-2D31-EF41-8EF5-9A52AD15B5B9}"/>
              </a:ext>
            </a:extLst>
          </p:cNvPr>
          <p:cNvPicPr>
            <a:picLocks noChangeAspect="1"/>
          </p:cNvPicPr>
          <p:nvPr/>
        </p:nvPicPr>
        <p:blipFill>
          <a:blip r:embed="rId2"/>
          <a:stretch>
            <a:fillRect/>
          </a:stretch>
        </p:blipFill>
        <p:spPr>
          <a:xfrm>
            <a:off x="3636158" y="3164294"/>
            <a:ext cx="2194051" cy="1684256"/>
          </a:xfrm>
          <a:prstGeom prst="rect">
            <a:avLst/>
          </a:prstGeom>
        </p:spPr>
      </p:pic>
    </p:spTree>
    <p:extLst>
      <p:ext uri="{BB962C8B-B14F-4D97-AF65-F5344CB8AC3E}">
        <p14:creationId xmlns:p14="http://schemas.microsoft.com/office/powerpoint/2010/main" val="188643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29000"/>
          </a:schemeClr>
        </a:solidFill>
        <a:effectLst/>
      </p:bgPr>
    </p:bg>
    <p:spTree>
      <p:nvGrpSpPr>
        <p:cNvPr id="1" name=""/>
        <p:cNvGrpSpPr/>
        <p:nvPr/>
      </p:nvGrpSpPr>
      <p:grpSpPr>
        <a:xfrm>
          <a:off x="0" y="0"/>
          <a:ext cx="0" cy="0"/>
          <a:chOff x="0" y="0"/>
          <a:chExt cx="0" cy="0"/>
        </a:xfrm>
      </p:grpSpPr>
      <p:sp>
        <p:nvSpPr>
          <p:cNvPr id="20" name="文本框 19"/>
          <p:cNvSpPr txBox="1"/>
          <p:nvPr/>
        </p:nvSpPr>
        <p:spPr>
          <a:xfrm>
            <a:off x="1275465" y="1159862"/>
            <a:ext cx="4745037" cy="521970"/>
          </a:xfrm>
          <a:prstGeom prst="rect">
            <a:avLst/>
          </a:prstGeom>
          <a:noFill/>
        </p:spPr>
        <p:txBody>
          <a:bodyPr wrap="square" rtlCol="0">
            <a:spAutoFit/>
          </a:bodyPr>
          <a:lstStyle/>
          <a:p>
            <a:r>
              <a:rPr kumimoji="1" lang="zh-CN" altLang="en-US" sz="2800" b="1" dirty="0">
                <a:solidFill>
                  <a:schemeClr val="bg1"/>
                </a:solidFill>
                <a:latin typeface="思源黑体 CN Bold" panose="020B0800000000000000" pitchFamily="34" charset="-122"/>
                <a:ea typeface="思源黑体 CN Bold" panose="020B0800000000000000" pitchFamily="34" charset="-122"/>
              </a:rPr>
              <a:t>目录</a:t>
            </a:r>
          </a:p>
        </p:txBody>
      </p:sp>
      <p:sp>
        <p:nvSpPr>
          <p:cNvPr id="21" name="文本框 20"/>
          <p:cNvSpPr txBox="1"/>
          <p:nvPr/>
        </p:nvSpPr>
        <p:spPr>
          <a:xfrm>
            <a:off x="1275465" y="1797838"/>
            <a:ext cx="3559601" cy="2634183"/>
          </a:xfrm>
          <a:prstGeom prst="rect">
            <a:avLst/>
          </a:prstGeom>
          <a:noFill/>
        </p:spPr>
        <p:txBody>
          <a:bodyPr wrap="square" rtlCol="0">
            <a:spAutoFit/>
          </a:bodyPr>
          <a:lstStyle/>
          <a:p>
            <a:pPr>
              <a:lnSpc>
                <a:spcPct val="150000"/>
              </a:lnSpc>
            </a:pPr>
            <a:r>
              <a:rPr kumimoji="1" lang="zh-CN" altLang="en-US" sz="1600" dirty="0">
                <a:solidFill>
                  <a:schemeClr val="bg1"/>
                </a:solidFill>
                <a:latin typeface="思源黑体 CN Bold" panose="020B0800000000000000" pitchFamily="34" charset="-122"/>
                <a:ea typeface="思源黑体 CN Bold" panose="020B0800000000000000" pitchFamily="34" charset="-122"/>
              </a:rPr>
              <a:t>为什么要云原生</a:t>
            </a:r>
          </a:p>
          <a:p>
            <a:pPr>
              <a:lnSpc>
                <a:spcPct val="150000"/>
              </a:lnSpc>
            </a:pPr>
            <a:r>
              <a:rPr kumimoji="1" lang="zh-CN" altLang="en-US" sz="1600" dirty="0">
                <a:solidFill>
                  <a:schemeClr val="bg1"/>
                </a:solidFill>
                <a:latin typeface="思源黑体 CN Bold" panose="020B0800000000000000" pitchFamily="34" charset="-122"/>
                <a:ea typeface="思源黑体 CN Bold" panose="020B0800000000000000" pitchFamily="34" charset="-122"/>
              </a:rPr>
              <a:t>云原生的知识体系</a:t>
            </a:r>
          </a:p>
          <a:p>
            <a:pPr>
              <a:lnSpc>
                <a:spcPct val="150000"/>
              </a:lnSpc>
            </a:pPr>
            <a:r>
              <a:rPr kumimoji="1" lang="zh-CN" altLang="en-US" sz="1600" dirty="0">
                <a:solidFill>
                  <a:schemeClr val="bg1"/>
                </a:solidFill>
                <a:latin typeface="思源黑体 CN Bold" panose="020B0800000000000000" pitchFamily="34" charset="-122"/>
                <a:ea typeface="思源黑体 CN Bold" panose="020B0800000000000000" pitchFamily="34" charset="-122"/>
              </a:rPr>
              <a:t>基于容器的设计原则 </a:t>
            </a:r>
            <a:r>
              <a:rPr kumimoji="1" lang="en-US" altLang="zh-CN" sz="1600" dirty="0">
                <a:solidFill>
                  <a:schemeClr val="bg1"/>
                </a:solidFill>
                <a:latin typeface="思源黑体 CN Bold" panose="020B0800000000000000" pitchFamily="34" charset="-122"/>
                <a:ea typeface="思源黑体 CN Bold" panose="020B0800000000000000" pitchFamily="34" charset="-122"/>
              </a:rPr>
              <a:t>(Container)</a:t>
            </a:r>
          </a:p>
          <a:p>
            <a:pPr>
              <a:lnSpc>
                <a:spcPct val="150000"/>
              </a:lnSpc>
            </a:pPr>
            <a:r>
              <a:rPr kumimoji="1" lang="zh-CN" altLang="en-US" sz="1600" dirty="0">
                <a:solidFill>
                  <a:schemeClr val="bg1"/>
                </a:solidFill>
                <a:latin typeface="思源黑体 CN Bold" panose="020B0800000000000000" pitchFamily="34" charset="-122"/>
                <a:ea typeface="思源黑体 CN Bold" panose="020B0800000000000000" pitchFamily="34" charset="-122"/>
              </a:rPr>
              <a:t>容器化应用的最佳实践</a:t>
            </a:r>
          </a:p>
          <a:p>
            <a:pPr>
              <a:lnSpc>
                <a:spcPct val="150000"/>
              </a:lnSpc>
            </a:pPr>
            <a:r>
              <a:rPr kumimoji="1" lang="zh-CN" altLang="en-US" sz="1600" dirty="0">
                <a:solidFill>
                  <a:schemeClr val="bg1"/>
                </a:solidFill>
                <a:latin typeface="思源黑体 CN Bold" panose="020B0800000000000000" pitchFamily="34" charset="-122"/>
                <a:ea typeface="思源黑体 CN Bold" panose="020B0800000000000000" pitchFamily="34" charset="-122"/>
              </a:rPr>
              <a:t>容器化应用的反模式</a:t>
            </a:r>
          </a:p>
          <a:p>
            <a:pPr>
              <a:lnSpc>
                <a:spcPct val="150000"/>
              </a:lnSpc>
            </a:pPr>
            <a:r>
              <a:rPr kumimoji="1" lang="zh-CN" altLang="en-US" sz="1600" dirty="0">
                <a:solidFill>
                  <a:schemeClr val="bg1"/>
                </a:solidFill>
                <a:latin typeface="思源黑体 CN Bold" panose="020B0800000000000000" pitchFamily="34" charset="-122"/>
                <a:ea typeface="思源黑体 CN Bold" panose="020B0800000000000000" pitchFamily="34" charset="-122"/>
              </a:rPr>
              <a:t>基于云的设计原则 </a:t>
            </a:r>
            <a:r>
              <a:rPr kumimoji="1" lang="en-US" altLang="zh-CN" sz="1600" dirty="0">
                <a:solidFill>
                  <a:schemeClr val="bg1"/>
                </a:solidFill>
                <a:latin typeface="思源黑体 CN Bold" panose="020B0800000000000000" pitchFamily="34" charset="-122"/>
                <a:ea typeface="思源黑体 CN Bold" panose="020B0800000000000000" pitchFamily="34" charset="-122"/>
              </a:rPr>
              <a:t>(Kubernetes)</a:t>
            </a:r>
          </a:p>
          <a:p>
            <a:pPr>
              <a:lnSpc>
                <a:spcPct val="150000"/>
              </a:lnSpc>
            </a:pPr>
            <a:r>
              <a:rPr kumimoji="1" lang="zh-CN" altLang="en-US" sz="1600" dirty="0">
                <a:solidFill>
                  <a:schemeClr val="bg1"/>
                </a:solidFill>
                <a:latin typeface="思源黑体 CN Bold" panose="020B0800000000000000" pitchFamily="34" charset="-122"/>
                <a:ea typeface="思源黑体 CN Bold" panose="020B0800000000000000" pitchFamily="34" charset="-122"/>
              </a:rPr>
              <a:t>回顾</a:t>
            </a:r>
          </a:p>
        </p:txBody>
      </p:sp>
      <p:sp>
        <p:nvSpPr>
          <p:cNvPr id="6" name="三角形 5"/>
          <p:cNvSpPr/>
          <p:nvPr/>
        </p:nvSpPr>
        <p:spPr>
          <a:xfrm rot="5400000">
            <a:off x="973848" y="1409410"/>
            <a:ext cx="197606" cy="90956"/>
          </a:xfrm>
          <a:prstGeom prst="triangle">
            <a:avLst/>
          </a:prstGeom>
          <a:solidFill>
            <a:srgbClr val="FBB6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919020" y="1550497"/>
            <a:ext cx="5462589" cy="523220"/>
          </a:xfrm>
          <a:prstGeom prst="rect">
            <a:avLst/>
          </a:prstGeom>
          <a:noFill/>
        </p:spPr>
        <p:txBody>
          <a:bodyPr wrap="square" rtlCol="0">
            <a:spAutoFit/>
          </a:bodyPr>
          <a:lstStyle/>
          <a:p>
            <a:pPr algn="ctr"/>
            <a:r>
              <a:rPr kumimoji="1" lang="zh-CN" altLang="en-US" sz="2800" b="1" dirty="0">
                <a:solidFill>
                  <a:schemeClr val="bg1"/>
                </a:solidFill>
                <a:latin typeface="思源黑体 CN Bold" panose="020B0800000000000000" pitchFamily="34" charset="-122"/>
                <a:ea typeface="思源黑体 CN Bold" panose="020B0800000000000000" pitchFamily="34" charset="-122"/>
              </a:rPr>
              <a:t>云原生应用容器化与编排</a:t>
            </a:r>
          </a:p>
        </p:txBody>
      </p:sp>
      <p:sp>
        <p:nvSpPr>
          <p:cNvPr id="9" name="矩形 8"/>
          <p:cNvSpPr/>
          <p:nvPr/>
        </p:nvSpPr>
        <p:spPr>
          <a:xfrm>
            <a:off x="1365653" y="2315352"/>
            <a:ext cx="771526" cy="17145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线连接符 9"/>
          <p:cNvCxnSpPr/>
          <p:nvPr/>
        </p:nvCxnSpPr>
        <p:spPr>
          <a:xfrm>
            <a:off x="2137179" y="2384144"/>
            <a:ext cx="5761760" cy="0"/>
          </a:xfrm>
          <a:prstGeom prst="line">
            <a:avLst/>
          </a:prstGeom>
          <a:ln>
            <a:solidFill>
              <a:schemeClr val="bg1">
                <a:lumMod val="85000"/>
                <a:alpha val="44000"/>
              </a:schemeClr>
            </a:solidFill>
          </a:ln>
        </p:spPr>
        <p:style>
          <a:lnRef idx="1">
            <a:schemeClr val="accent1"/>
          </a:lnRef>
          <a:fillRef idx="0">
            <a:schemeClr val="accent1"/>
          </a:fillRef>
          <a:effectRef idx="0">
            <a:schemeClr val="accent1"/>
          </a:effectRef>
          <a:fontRef idx="minor">
            <a:schemeClr val="tx1"/>
          </a:fontRef>
        </p:style>
      </p:cxnSp>
      <p:sp>
        <p:nvSpPr>
          <p:cNvPr id="5" name="文本框 7">
            <a:extLst>
              <a:ext uri="{FF2B5EF4-FFF2-40B4-BE49-F238E27FC236}">
                <a16:creationId xmlns:a16="http://schemas.microsoft.com/office/drawing/2014/main" id="{95BAB935-68CF-AA42-82F0-545668D445AA}"/>
              </a:ext>
            </a:extLst>
          </p:cNvPr>
          <p:cNvSpPr txBox="1"/>
          <p:nvPr/>
        </p:nvSpPr>
        <p:spPr>
          <a:xfrm>
            <a:off x="1575706" y="2798479"/>
            <a:ext cx="6149215" cy="523220"/>
          </a:xfrm>
          <a:prstGeom prst="rect">
            <a:avLst/>
          </a:prstGeom>
          <a:noFill/>
        </p:spPr>
        <p:txBody>
          <a:bodyPr wrap="square" rtlCol="0">
            <a:spAutoFit/>
          </a:bodyPr>
          <a:lstStyle/>
          <a:p>
            <a:pPr algn="ctr"/>
            <a:r>
              <a:rPr kumimoji="1" lang="zh-CN" altLang="en-US" sz="2800" b="1" dirty="0">
                <a:solidFill>
                  <a:schemeClr val="bg1"/>
                </a:solidFill>
                <a:latin typeface="思源黑体 CN Bold" panose="020B0800000000000000" pitchFamily="34" charset="-122"/>
                <a:ea typeface="思源黑体 CN Bold" panose="020B0800000000000000" pitchFamily="34" charset="-122"/>
              </a:rPr>
              <a:t>容器化应用的最佳实践</a:t>
            </a:r>
          </a:p>
        </p:txBody>
      </p:sp>
    </p:spTree>
    <p:extLst>
      <p:ext uri="{BB962C8B-B14F-4D97-AF65-F5344CB8AC3E}">
        <p14:creationId xmlns:p14="http://schemas.microsoft.com/office/powerpoint/2010/main" val="54519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5346800"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容器化应用的最佳实践</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EFE92EBF-9790-BE4A-9144-3D20D01EDBC6}"/>
              </a:ext>
            </a:extLst>
          </p:cNvPr>
          <p:cNvSpPr txBox="1"/>
          <p:nvPr/>
        </p:nvSpPr>
        <p:spPr>
          <a:xfrm>
            <a:off x="477816" y="1044805"/>
            <a:ext cx="7596337" cy="2700035"/>
          </a:xfrm>
          <a:prstGeom prst="rect">
            <a:avLst/>
          </a:prstGeom>
        </p:spPr>
        <p:txBody>
          <a:bodyPr vert="horz" wrap="square" lIns="0" tIns="12700" rIns="0" bIns="0" rtlCol="0">
            <a:spAutoFit/>
          </a:bodyPr>
          <a:lstStyle/>
          <a:p>
            <a:pPr marL="541085" indent="-367021">
              <a:lnSpc>
                <a:spcPct val="150000"/>
              </a:lnSpc>
              <a:spcBef>
                <a:spcPts val="900"/>
              </a:spcBef>
              <a:buFont typeface="Arial"/>
              <a:buChar char="●"/>
            </a:pPr>
            <a:r>
              <a:rPr lang="zh-CN" altLang="en-US" b="1" spc="-5" dirty="0">
                <a:latin typeface="Songti TC" panose="02010600040101010101" pitchFamily="2" charset="-120"/>
                <a:ea typeface="Songti TC" panose="02010600040101010101" pitchFamily="2" charset="-120"/>
              </a:rPr>
              <a:t>镜像要尽可能的小 </a:t>
            </a:r>
            <a:r>
              <a:rPr lang="en-US" altLang="zh-CN" spc="-5" dirty="0">
                <a:latin typeface="Songti TC" panose="02010600040101010101" pitchFamily="2" charset="-120"/>
                <a:ea typeface="Songti TC" panose="02010600040101010101" pitchFamily="2" charset="-120"/>
              </a:rPr>
              <a:t>-</a:t>
            </a:r>
            <a:r>
              <a:rPr lang="zh-CN" altLang="en-US" spc="-5" dirty="0">
                <a:latin typeface="Songti TC" panose="02010600040101010101" pitchFamily="2" charset="-120"/>
                <a:ea typeface="Songti TC" panose="02010600040101010101" pitchFamily="2" charset="-120"/>
              </a:rPr>
              <a:t> 通过清理临时文件，并避免安装不必要的软件包来构建小尺寸镜像。 这减少了容器的尺寸，构建时间和复制容器镜像的网络传输时间。</a:t>
            </a:r>
          </a:p>
          <a:p>
            <a:pPr marL="541085" indent="-367021">
              <a:lnSpc>
                <a:spcPct val="150000"/>
              </a:lnSpc>
              <a:spcBef>
                <a:spcPts val="900"/>
              </a:spcBef>
              <a:buFont typeface="Arial"/>
              <a:buChar char="●"/>
            </a:pPr>
            <a:r>
              <a:rPr lang="zh-CN" altLang="en-US" b="1" spc="-5" dirty="0">
                <a:latin typeface="Songti TC" panose="02010600040101010101" pitchFamily="2" charset="-120"/>
                <a:ea typeface="Songti TC" panose="02010600040101010101" pitchFamily="2" charset="-120"/>
              </a:rPr>
              <a:t>支持任意用户</a:t>
            </a:r>
            <a:r>
              <a:rPr lang="en-US" b="1" spc="-5" dirty="0">
                <a:latin typeface="Songti TC" panose="02010600040101010101" pitchFamily="2" charset="-120"/>
                <a:ea typeface="Songti TC" panose="02010600040101010101" pitchFamily="2" charset="-120"/>
              </a:rPr>
              <a:t>ID</a:t>
            </a:r>
            <a:r>
              <a:rPr lang="zh-CN" altLang="en-US" b="1" spc="-5" dirty="0">
                <a:latin typeface="Songti TC" panose="02010600040101010101" pitchFamily="2" charset="-120"/>
                <a:ea typeface="Songti TC" panose="02010600040101010101" pitchFamily="2" charset="-120"/>
              </a:rPr>
              <a:t> </a:t>
            </a:r>
            <a:r>
              <a:rPr lang="en-US" altLang="zh-CN" spc="-5" dirty="0">
                <a:latin typeface="Songti TC" panose="02010600040101010101" pitchFamily="2" charset="-120"/>
                <a:ea typeface="Songti TC" panose="02010600040101010101" pitchFamily="2" charset="-120"/>
              </a:rPr>
              <a:t>-</a:t>
            </a:r>
            <a:r>
              <a:rPr lang="zh-CN" altLang="en-US" spc="-5" dirty="0">
                <a:latin typeface="Songti TC" panose="02010600040101010101" pitchFamily="2" charset="-120"/>
                <a:ea typeface="Songti TC" panose="02010600040101010101" pitchFamily="2" charset="-120"/>
              </a:rPr>
              <a:t> 避免使用</a:t>
            </a:r>
            <a:r>
              <a:rPr lang="en-US" spc="-5" dirty="0" err="1">
                <a:latin typeface="Songti TC" panose="02010600040101010101" pitchFamily="2" charset="-120"/>
                <a:ea typeface="Songti TC" panose="02010600040101010101" pitchFamily="2" charset="-120"/>
              </a:rPr>
              <a:t>sudo</a:t>
            </a:r>
            <a:r>
              <a:rPr lang="zh-CN" altLang="en-US" spc="-5" dirty="0">
                <a:latin typeface="Songti TC" panose="02010600040101010101" pitchFamily="2" charset="-120"/>
                <a:ea typeface="Songti TC" panose="02010600040101010101" pitchFamily="2" charset="-120"/>
              </a:rPr>
              <a:t>命令或要求特定用户名运行你的容器。</a:t>
            </a:r>
          </a:p>
          <a:p>
            <a:pPr marL="541085" indent="-367021">
              <a:lnSpc>
                <a:spcPct val="150000"/>
              </a:lnSpc>
              <a:spcBef>
                <a:spcPts val="900"/>
              </a:spcBef>
              <a:buFont typeface="Arial"/>
              <a:buChar char="●"/>
            </a:pPr>
            <a:r>
              <a:rPr lang="zh-CN" altLang="en-US" b="1" spc="-5" dirty="0">
                <a:latin typeface="Songti TC" panose="02010600040101010101" pitchFamily="2" charset="-120"/>
                <a:ea typeface="Songti TC" panose="02010600040101010101" pitchFamily="2" charset="-120"/>
              </a:rPr>
              <a:t>标记重要的端口 </a:t>
            </a:r>
            <a:r>
              <a:rPr lang="en-US" altLang="zh-CN" spc="-5" dirty="0">
                <a:latin typeface="Songti TC" panose="02010600040101010101" pitchFamily="2" charset="-120"/>
                <a:ea typeface="Songti TC" panose="02010600040101010101" pitchFamily="2" charset="-120"/>
              </a:rPr>
              <a:t>-</a:t>
            </a:r>
            <a:r>
              <a:rPr lang="zh-CN" altLang="en-US" spc="-5" dirty="0">
                <a:latin typeface="Songti TC" panose="02010600040101010101" pitchFamily="2" charset="-120"/>
                <a:ea typeface="Songti TC" panose="02010600040101010101" pitchFamily="2" charset="-120"/>
              </a:rPr>
              <a:t> 虽然可以在运行时指定端口号，然而使用</a:t>
            </a:r>
            <a:r>
              <a:rPr lang="en-US" spc="-5" dirty="0">
                <a:latin typeface="Songti TC" panose="02010600040101010101" pitchFamily="2" charset="-120"/>
                <a:ea typeface="Songti TC" panose="02010600040101010101" pitchFamily="2" charset="-120"/>
              </a:rPr>
              <a:t>EXPOSE</a:t>
            </a:r>
            <a:r>
              <a:rPr lang="zh-CN" altLang="en-US" spc="-5" dirty="0">
                <a:latin typeface="Songti TC" panose="02010600040101010101" pitchFamily="2" charset="-120"/>
                <a:ea typeface="Songti TC" panose="02010600040101010101" pitchFamily="2" charset="-120"/>
              </a:rPr>
              <a:t>命令在运行的时候指定，则可以让镜像的使用者更轻松。</a:t>
            </a:r>
          </a:p>
        </p:txBody>
      </p:sp>
    </p:spTree>
    <p:extLst>
      <p:ext uri="{BB962C8B-B14F-4D97-AF65-F5344CB8AC3E}">
        <p14:creationId xmlns:p14="http://schemas.microsoft.com/office/powerpoint/2010/main" val="1361582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5346800"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容器化应用的最佳实践</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3E1C85DA-F4A5-C541-BE95-5D16EFABF252}"/>
              </a:ext>
            </a:extLst>
          </p:cNvPr>
          <p:cNvSpPr txBox="1"/>
          <p:nvPr/>
        </p:nvSpPr>
        <p:spPr>
          <a:xfrm>
            <a:off x="504456" y="925934"/>
            <a:ext cx="8042065" cy="2700035"/>
          </a:xfrm>
          <a:prstGeom prst="rect">
            <a:avLst/>
          </a:prstGeom>
        </p:spPr>
        <p:txBody>
          <a:bodyPr vert="horz" wrap="square" lIns="0" tIns="12700" rIns="0" bIns="0" rtlCol="0">
            <a:spAutoFit/>
          </a:bodyPr>
          <a:lstStyle/>
          <a:p>
            <a:pPr marL="541085" indent="-367021">
              <a:lnSpc>
                <a:spcPct val="150000"/>
              </a:lnSpc>
              <a:spcBef>
                <a:spcPts val="900"/>
              </a:spcBef>
              <a:buFont typeface="Arial"/>
              <a:buChar char="●"/>
            </a:pPr>
            <a:r>
              <a:rPr lang="zh-CN" altLang="en-US" b="1" spc="-5" dirty="0">
                <a:latin typeface="Songti TC" panose="02010600040101010101" pitchFamily="2" charset="-120"/>
                <a:ea typeface="Songti TC" panose="02010600040101010101" pitchFamily="2" charset="-120"/>
              </a:rPr>
              <a:t>为持久数据使用卷 </a:t>
            </a:r>
            <a:r>
              <a:rPr lang="en-US" altLang="zh-CN" b="1" spc="-5" dirty="0">
                <a:latin typeface="Songti TC" panose="02010600040101010101" pitchFamily="2" charset="-120"/>
                <a:ea typeface="Songti TC" panose="02010600040101010101" pitchFamily="2" charset="-120"/>
              </a:rPr>
              <a:t>-</a:t>
            </a:r>
            <a:r>
              <a:rPr lang="zh-CN" altLang="en-US" b="1" spc="-5" dirty="0">
                <a:latin typeface="Songti TC" panose="02010600040101010101" pitchFamily="2" charset="-120"/>
                <a:ea typeface="Songti TC" panose="02010600040101010101" pitchFamily="2" charset="-120"/>
              </a:rPr>
              <a:t> </a:t>
            </a:r>
            <a:r>
              <a:rPr lang="zh-CN" altLang="en-US" spc="-5" dirty="0">
                <a:latin typeface="Songti TC" panose="02010600040101010101" pitchFamily="2" charset="-120"/>
                <a:ea typeface="Songti TC" panose="02010600040101010101" pitchFamily="2" charset="-120"/>
              </a:rPr>
              <a:t>在容器摧毁之后还需要保存的容器数据的，必须将数据写入一个数据卷。</a:t>
            </a:r>
          </a:p>
          <a:p>
            <a:pPr marL="541085" indent="-367021">
              <a:lnSpc>
                <a:spcPct val="150000"/>
              </a:lnSpc>
              <a:spcBef>
                <a:spcPts val="900"/>
              </a:spcBef>
              <a:buFont typeface="Arial"/>
              <a:buChar char="●"/>
            </a:pPr>
            <a:r>
              <a:rPr lang="zh-CN" altLang="en-US" b="1" spc="-5" dirty="0">
                <a:latin typeface="Songti TC" panose="02010600040101010101" pitchFamily="2" charset="-120"/>
                <a:ea typeface="Songti TC" panose="02010600040101010101" pitchFamily="2" charset="-120"/>
              </a:rPr>
              <a:t>设置镜像元数据 </a:t>
            </a:r>
            <a:r>
              <a:rPr lang="en-US" altLang="zh-CN" b="1" spc="-5" dirty="0">
                <a:latin typeface="Songti TC" panose="02010600040101010101" pitchFamily="2" charset="-120"/>
                <a:ea typeface="Songti TC" panose="02010600040101010101" pitchFamily="2" charset="-120"/>
              </a:rPr>
              <a:t>-</a:t>
            </a:r>
            <a:r>
              <a:rPr lang="zh-CN" altLang="en-US" b="1" spc="-5" dirty="0">
                <a:latin typeface="Songti TC" panose="02010600040101010101" pitchFamily="2" charset="-120"/>
                <a:ea typeface="Songti TC" panose="02010600040101010101" pitchFamily="2" charset="-120"/>
              </a:rPr>
              <a:t> </a:t>
            </a:r>
            <a:r>
              <a:rPr lang="zh-CN" altLang="en-US" spc="-5" dirty="0">
                <a:latin typeface="Songti TC" panose="02010600040101010101" pitchFamily="2" charset="-120"/>
                <a:ea typeface="Songti TC" panose="02010600040101010101" pitchFamily="2" charset="-120"/>
              </a:rPr>
              <a:t>以标签和注释形式存在的镜像元数据可以使您的容器镜像更加实用，从而为使用您的容器的开发人员提供了更好的体验。</a:t>
            </a:r>
          </a:p>
          <a:p>
            <a:pPr marL="541085" indent="-367021">
              <a:lnSpc>
                <a:spcPct val="150000"/>
              </a:lnSpc>
              <a:spcBef>
                <a:spcPts val="900"/>
              </a:spcBef>
              <a:buFont typeface="Arial"/>
              <a:buChar char="●"/>
            </a:pPr>
            <a:r>
              <a:rPr lang="zh-CN" altLang="en-US" b="1" spc="-5" dirty="0">
                <a:latin typeface="Songti TC" panose="02010600040101010101" pitchFamily="2" charset="-120"/>
                <a:ea typeface="Songti TC" panose="02010600040101010101" pitchFamily="2" charset="-120"/>
              </a:rPr>
              <a:t>使主机和镜像同步 </a:t>
            </a:r>
            <a:r>
              <a:rPr lang="en-US" altLang="zh-CN" b="1" spc="-5" dirty="0">
                <a:latin typeface="Songti TC" panose="02010600040101010101" pitchFamily="2" charset="-120"/>
                <a:ea typeface="Songti TC" panose="02010600040101010101" pitchFamily="2" charset="-120"/>
              </a:rPr>
              <a:t>-</a:t>
            </a:r>
            <a:r>
              <a:rPr lang="zh-CN" altLang="en-US" b="1" spc="-5" dirty="0">
                <a:latin typeface="Songti TC" panose="02010600040101010101" pitchFamily="2" charset="-120"/>
                <a:ea typeface="Songti TC" panose="02010600040101010101" pitchFamily="2" charset="-120"/>
              </a:rPr>
              <a:t> </a:t>
            </a:r>
            <a:r>
              <a:rPr lang="zh-CN" altLang="en-US" spc="-5" dirty="0">
                <a:latin typeface="Songti TC" panose="02010600040101010101" pitchFamily="2" charset="-120"/>
                <a:ea typeface="Songti TC" panose="02010600040101010101" pitchFamily="2" charset="-120"/>
              </a:rPr>
              <a:t>一些容器应用需要容器在某些属性（如时间和机器</a:t>
            </a:r>
            <a:r>
              <a:rPr lang="en-US" spc="-5" dirty="0">
                <a:latin typeface="Songti TC" panose="02010600040101010101" pitchFamily="2" charset="-120"/>
                <a:ea typeface="Songti TC" panose="02010600040101010101" pitchFamily="2" charset="-120"/>
              </a:rPr>
              <a:t>ID）</a:t>
            </a:r>
            <a:r>
              <a:rPr lang="zh-CN" altLang="en-US" spc="-5" dirty="0">
                <a:latin typeface="Songti TC" panose="02010600040101010101" pitchFamily="2" charset="-120"/>
                <a:ea typeface="Songti TC" panose="02010600040101010101" pitchFamily="2" charset="-120"/>
              </a:rPr>
              <a:t>上与主机同步。</a:t>
            </a:r>
          </a:p>
        </p:txBody>
      </p:sp>
    </p:spTree>
    <p:extLst>
      <p:ext uri="{BB962C8B-B14F-4D97-AF65-F5344CB8AC3E}">
        <p14:creationId xmlns:p14="http://schemas.microsoft.com/office/powerpoint/2010/main" val="1311702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5346800"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容器化应用的反模式</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0E526D06-1370-7740-88B5-8A01742B71B0}"/>
              </a:ext>
            </a:extLst>
          </p:cNvPr>
          <p:cNvSpPr txBox="1"/>
          <p:nvPr/>
        </p:nvSpPr>
        <p:spPr>
          <a:xfrm>
            <a:off x="624119" y="896597"/>
            <a:ext cx="8161020" cy="3727302"/>
          </a:xfrm>
          <a:prstGeom prst="rect">
            <a:avLst/>
          </a:prstGeom>
        </p:spPr>
        <p:txBody>
          <a:bodyPr vert="horz" wrap="square" lIns="0" tIns="10795" rIns="0" bIns="0" rtlCol="0">
            <a:spAutoFit/>
          </a:bodyPr>
          <a:lstStyle/>
          <a:p>
            <a:pPr marL="379085" marR="5080" indent="-367021">
              <a:spcBef>
                <a:spcPts val="900"/>
              </a:spcBef>
              <a:buChar char="●"/>
              <a:tabLst>
                <a:tab pos="379085" algn="l"/>
                <a:tab pos="379721" algn="l"/>
              </a:tabLst>
            </a:pPr>
            <a:r>
              <a:rPr lang="zh-CN" altLang="en-US" sz="1650" dirty="0">
                <a:latin typeface="Songti TC" panose="02010600040101010101" pitchFamily="2" charset="-120"/>
                <a:ea typeface="Songti TC" panose="02010600040101010101" pitchFamily="2" charset="-120"/>
              </a:rPr>
              <a:t>有时候，一些同学会尝试从他们对其他技术的经验中引入实践。以下是一些常见的反模式</a:t>
            </a:r>
            <a:endParaRPr sz="1650" dirty="0">
              <a:latin typeface="Songti TC" panose="02010600040101010101" pitchFamily="2" charset="-120"/>
              <a:ea typeface="Songti TC" panose="02010600040101010101" pitchFamily="2" charset="-120"/>
            </a:endParaRPr>
          </a:p>
          <a:p>
            <a:pPr marL="379085" indent="-367021">
              <a:spcBef>
                <a:spcPts val="900"/>
              </a:spcBef>
              <a:buChar char="●"/>
              <a:tabLst>
                <a:tab pos="379085" algn="l"/>
                <a:tab pos="379721" algn="l"/>
              </a:tabLst>
            </a:pPr>
            <a:r>
              <a:rPr lang="zh-CN" altLang="en-US" sz="1650" dirty="0">
                <a:latin typeface="Songti TC" panose="02010600040101010101" pitchFamily="2" charset="-120"/>
                <a:ea typeface="Songti TC" panose="02010600040101010101" pitchFamily="2" charset="-120"/>
              </a:rPr>
              <a:t>很少有充足的理由将整个操作系统托管在一个容器中</a:t>
            </a:r>
            <a:endParaRPr lang="en-US" altLang="zh-CN" sz="1650" dirty="0">
              <a:latin typeface="Songti TC" panose="02010600040101010101" pitchFamily="2" charset="-120"/>
              <a:ea typeface="Songti TC" panose="02010600040101010101" pitchFamily="2" charset="-120"/>
            </a:endParaRPr>
          </a:p>
          <a:p>
            <a:pPr marL="379085" indent="-367021">
              <a:spcBef>
                <a:spcPts val="900"/>
              </a:spcBef>
              <a:buChar char="●"/>
              <a:tabLst>
                <a:tab pos="379085" algn="l"/>
                <a:tab pos="379721" algn="l"/>
              </a:tabLst>
            </a:pPr>
            <a:r>
              <a:rPr lang="zh-CN" altLang="en-US" sz="1650" dirty="0">
                <a:latin typeface="Songti TC" panose="02010600040101010101" pitchFamily="2" charset="-120"/>
                <a:ea typeface="Songti TC" panose="02010600040101010101" pitchFamily="2" charset="-120"/>
              </a:rPr>
              <a:t>不要浪费额外的资源</a:t>
            </a:r>
            <a:endParaRPr sz="1650" dirty="0">
              <a:latin typeface="Songti TC" panose="02010600040101010101" pitchFamily="2" charset="-120"/>
              <a:ea typeface="Songti TC" panose="02010600040101010101" pitchFamily="2" charset="-120"/>
            </a:endParaRPr>
          </a:p>
          <a:p>
            <a:pPr marL="836273" marR="323207" lvl="1" indent="-367021">
              <a:spcBef>
                <a:spcPts val="900"/>
              </a:spcBef>
              <a:buChar char="○"/>
              <a:tabLst>
                <a:tab pos="836273" algn="l"/>
                <a:tab pos="836909" algn="l"/>
              </a:tabLst>
            </a:pPr>
            <a:r>
              <a:rPr lang="zh-CN" altLang="en-US" sz="1650" dirty="0">
                <a:latin typeface="Songti TC" panose="02010600040101010101" pitchFamily="2" charset="-120"/>
                <a:ea typeface="Songti TC" panose="02010600040101010101" pitchFamily="2" charset="-120"/>
              </a:rPr>
              <a:t>例如。当我们可以使用</a:t>
            </a:r>
            <a:r>
              <a:rPr lang="en-US" altLang="zh-CN" sz="1650" dirty="0">
                <a:latin typeface="Songti TC" panose="02010600040101010101" pitchFamily="2" charset="-120"/>
                <a:ea typeface="Songti TC" panose="02010600040101010101" pitchFamily="2" charset="-120"/>
              </a:rPr>
              <a:t>Docker exec</a:t>
            </a:r>
            <a:r>
              <a:rPr lang="zh-CN" altLang="en-US" sz="1650" dirty="0">
                <a:latin typeface="Songti TC" panose="02010600040101010101" pitchFamily="2" charset="-120"/>
                <a:ea typeface="Songti TC" panose="02010600040101010101" pitchFamily="2" charset="-120"/>
              </a:rPr>
              <a:t>时，在容器内运行</a:t>
            </a:r>
            <a:r>
              <a:rPr lang="en-US" altLang="zh-CN" sz="1650" dirty="0">
                <a:latin typeface="Songti TC" panose="02010600040101010101" pitchFamily="2" charset="-120"/>
                <a:ea typeface="Songti TC" panose="02010600040101010101" pitchFamily="2" charset="-120"/>
              </a:rPr>
              <a:t>SSH</a:t>
            </a:r>
            <a:r>
              <a:rPr lang="zh-CN" altLang="en-US" sz="1650" dirty="0">
                <a:latin typeface="Songti TC" panose="02010600040101010101" pitchFamily="2" charset="-120"/>
                <a:ea typeface="Songti TC" panose="02010600040101010101" pitchFamily="2" charset="-120"/>
              </a:rPr>
              <a:t>服务器通常不是一个好主意</a:t>
            </a:r>
            <a:endParaRPr lang="zh-CN" altLang="en-US" sz="1650" spc="-5" dirty="0">
              <a:solidFill>
                <a:srgbClr val="333333"/>
              </a:solidFill>
              <a:latin typeface="Songti TC" panose="02010600040101010101" pitchFamily="2" charset="-120"/>
              <a:ea typeface="Songti TC" panose="02010600040101010101" pitchFamily="2" charset="-120"/>
            </a:endParaRPr>
          </a:p>
          <a:p>
            <a:pPr marL="836273" marR="198115" lvl="1" indent="-367021">
              <a:spcBef>
                <a:spcPts val="900"/>
              </a:spcBef>
              <a:buChar char="○"/>
              <a:tabLst>
                <a:tab pos="836273" algn="l"/>
                <a:tab pos="836909" algn="l"/>
              </a:tabLst>
            </a:pPr>
            <a:r>
              <a:rPr lang="zh-CN" altLang="en-US" sz="1650" spc="-5" dirty="0">
                <a:solidFill>
                  <a:srgbClr val="333333"/>
                </a:solidFill>
                <a:latin typeface="Songti TC" panose="02010600040101010101" pitchFamily="2" charset="-120"/>
                <a:ea typeface="Songti TC" panose="02010600040101010101" pitchFamily="2" charset="-120"/>
              </a:rPr>
              <a:t>在创建镜像之前，使用</a:t>
            </a:r>
            <a:r>
              <a:rPr lang="en-US" altLang="zh-CN" sz="1650" spc="-5" dirty="0">
                <a:solidFill>
                  <a:srgbClr val="333333"/>
                </a:solidFill>
                <a:latin typeface="Songti TC" panose="02010600040101010101" pitchFamily="2" charset="-120"/>
                <a:ea typeface="Songti TC" panose="02010600040101010101" pitchFamily="2" charset="-120"/>
              </a:rPr>
              <a:t>.</a:t>
            </a:r>
            <a:r>
              <a:rPr lang="en-US" sz="1650" spc="-5" dirty="0" err="1">
                <a:solidFill>
                  <a:srgbClr val="333333"/>
                </a:solidFill>
                <a:latin typeface="Songti TC" panose="02010600040101010101" pitchFamily="2" charset="-120"/>
                <a:ea typeface="Songti TC" panose="02010600040101010101" pitchFamily="2" charset="-120"/>
              </a:rPr>
              <a:t>dockerignore</a:t>
            </a:r>
            <a:r>
              <a:rPr lang="zh-CN" altLang="en-US" sz="1650" spc="-5" dirty="0">
                <a:solidFill>
                  <a:srgbClr val="333333"/>
                </a:solidFill>
                <a:latin typeface="Songti TC" panose="02010600040101010101" pitchFamily="2" charset="-120"/>
                <a:ea typeface="Songti TC" panose="02010600040101010101" pitchFamily="2" charset="-120"/>
              </a:rPr>
              <a:t> 删除日志，源代码等</a:t>
            </a:r>
            <a:endParaRPr sz="1650" dirty="0">
              <a:latin typeface="Songti TC" panose="02010600040101010101" pitchFamily="2" charset="-120"/>
              <a:ea typeface="Songti TC" panose="02010600040101010101" pitchFamily="2" charset="-120"/>
            </a:endParaRPr>
          </a:p>
          <a:p>
            <a:pPr marL="836273" lvl="1" indent="-367021">
              <a:spcBef>
                <a:spcPts val="900"/>
              </a:spcBef>
              <a:buChar char="○"/>
              <a:tabLst>
                <a:tab pos="836273" algn="l"/>
                <a:tab pos="836909" algn="l"/>
              </a:tabLst>
            </a:pPr>
            <a:r>
              <a:rPr lang="zh-CN" altLang="en-US" sz="1650" spc="-5" dirty="0">
                <a:solidFill>
                  <a:srgbClr val="333333"/>
                </a:solidFill>
                <a:latin typeface="Songti TC" panose="02010600040101010101" pitchFamily="2" charset="-120"/>
                <a:ea typeface="Songti TC" panose="02010600040101010101" pitchFamily="2" charset="-120"/>
              </a:rPr>
              <a:t>解压缩所有已下载的工件后，将其删除</a:t>
            </a:r>
            <a:endParaRPr sz="1650" dirty="0">
              <a:latin typeface="Songti TC" panose="02010600040101010101" pitchFamily="2" charset="-120"/>
              <a:ea typeface="Songti TC" panose="02010600040101010101" pitchFamily="2" charset="-120"/>
            </a:endParaRPr>
          </a:p>
          <a:p>
            <a:pPr marL="836273" marR="458459" lvl="1" indent="-367021">
              <a:spcBef>
                <a:spcPts val="900"/>
              </a:spcBef>
              <a:buChar char="○"/>
              <a:tabLst>
                <a:tab pos="836273" algn="l"/>
                <a:tab pos="836909" algn="l"/>
              </a:tabLst>
            </a:pPr>
            <a:r>
              <a:rPr lang="zh-CN" altLang="en-US" sz="1650" spc="-5" dirty="0">
                <a:solidFill>
                  <a:srgbClr val="333333"/>
                </a:solidFill>
                <a:latin typeface="Songti TC" panose="02010600040101010101" pitchFamily="2" charset="-120"/>
                <a:ea typeface="Songti TC" panose="02010600040101010101" pitchFamily="2" charset="-120"/>
              </a:rPr>
              <a:t>不要为开发，测试，类生产，生产环境使用不同的镜像，甚至不同的标签</a:t>
            </a:r>
            <a:endParaRPr sz="1650" dirty="0">
              <a:latin typeface="Songti TC" panose="02010600040101010101" pitchFamily="2" charset="-120"/>
              <a:ea typeface="Songti TC" panose="02010600040101010101" pitchFamily="2" charset="-120"/>
            </a:endParaRPr>
          </a:p>
          <a:p>
            <a:pPr marL="836273" lvl="1" indent="-367021">
              <a:spcBef>
                <a:spcPts val="900"/>
              </a:spcBef>
              <a:buChar char="○"/>
              <a:tabLst>
                <a:tab pos="836273" algn="l"/>
                <a:tab pos="836909" algn="l"/>
              </a:tabLst>
            </a:pPr>
            <a:r>
              <a:rPr lang="zh-CN" altLang="en-US" sz="1650" spc="-5" dirty="0">
                <a:solidFill>
                  <a:srgbClr val="333333"/>
                </a:solidFill>
                <a:latin typeface="Songti TC" panose="02010600040101010101" pitchFamily="2" charset="-120"/>
                <a:ea typeface="Songti TC" panose="02010600040101010101" pitchFamily="2" charset="-120"/>
              </a:rPr>
              <a:t>不要将关键数据保留在容器中</a:t>
            </a:r>
            <a:endParaRPr sz="1650" dirty="0">
              <a:latin typeface="Songti TC" panose="02010600040101010101" pitchFamily="2" charset="-120"/>
              <a:ea typeface="Songti TC" panose="02010600040101010101" pitchFamily="2" charset="-120"/>
            </a:endParaRPr>
          </a:p>
          <a:p>
            <a:pPr marL="836273" lvl="1" indent="-367021">
              <a:spcBef>
                <a:spcPts val="900"/>
              </a:spcBef>
              <a:buChar char="○"/>
              <a:tabLst>
                <a:tab pos="836273" algn="l"/>
                <a:tab pos="836909" algn="l"/>
              </a:tabLst>
            </a:pPr>
            <a:r>
              <a:rPr lang="zh-CN" altLang="en-US" sz="1650" spc="-5" dirty="0">
                <a:solidFill>
                  <a:srgbClr val="333333"/>
                </a:solidFill>
                <a:latin typeface="Songti TC" panose="02010600040101010101" pitchFamily="2" charset="-120"/>
                <a:ea typeface="Songti TC" panose="02010600040101010101" pitchFamily="2" charset="-120"/>
              </a:rPr>
              <a:t>不要将安全凭证存储在</a:t>
            </a:r>
            <a:r>
              <a:rPr lang="en-US" sz="1650" spc="-5" dirty="0" err="1">
                <a:solidFill>
                  <a:srgbClr val="333333"/>
                </a:solidFill>
                <a:latin typeface="Songti TC" panose="02010600040101010101" pitchFamily="2" charset="-120"/>
                <a:ea typeface="Songti TC" panose="02010600040101010101" pitchFamily="2" charset="-120"/>
              </a:rPr>
              <a:t>Dockerfile</a:t>
            </a:r>
            <a:r>
              <a:rPr lang="zh-CN" altLang="en-US" sz="1650" spc="-5" dirty="0">
                <a:solidFill>
                  <a:srgbClr val="333333"/>
                </a:solidFill>
                <a:latin typeface="Songti TC" panose="02010600040101010101" pitchFamily="2" charset="-120"/>
                <a:ea typeface="Songti TC" panose="02010600040101010101" pitchFamily="2" charset="-120"/>
              </a:rPr>
              <a:t>中</a:t>
            </a:r>
            <a:endParaRPr sz="1650" dirty="0">
              <a:latin typeface="Songti TC" panose="02010600040101010101" pitchFamily="2" charset="-120"/>
              <a:ea typeface="Songti TC" panose="02010600040101010101" pitchFamily="2" charset="-120"/>
            </a:endParaRPr>
          </a:p>
        </p:txBody>
      </p:sp>
    </p:spTree>
    <p:extLst>
      <p:ext uri="{BB962C8B-B14F-4D97-AF65-F5344CB8AC3E}">
        <p14:creationId xmlns:p14="http://schemas.microsoft.com/office/powerpoint/2010/main" val="4281948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5346800"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容器化应用的反模式</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38F37628-2AAF-EB46-96A0-46775429B936}"/>
              </a:ext>
            </a:extLst>
          </p:cNvPr>
          <p:cNvSpPr txBox="1"/>
          <p:nvPr/>
        </p:nvSpPr>
        <p:spPr>
          <a:xfrm>
            <a:off x="708925" y="915010"/>
            <a:ext cx="8114665" cy="3313728"/>
          </a:xfrm>
          <a:prstGeom prst="rect">
            <a:avLst/>
          </a:prstGeom>
        </p:spPr>
        <p:txBody>
          <a:bodyPr vert="horz" wrap="square" lIns="0" tIns="12700" rIns="0" bIns="0" rtlCol="0">
            <a:spAutoFit/>
          </a:bodyPr>
          <a:lstStyle/>
          <a:p>
            <a:pPr marL="379085" indent="-367021">
              <a:spcBef>
                <a:spcPts val="900"/>
              </a:spcBef>
              <a:buFont typeface="Arial"/>
              <a:buChar char="●"/>
              <a:tabLst>
                <a:tab pos="379085" algn="l"/>
                <a:tab pos="379721" algn="l"/>
              </a:tabLst>
            </a:pPr>
            <a:r>
              <a:rPr lang="zh-CN" altLang="en-US" dirty="0">
                <a:latin typeface="Songti TC" panose="02010600040101010101" pitchFamily="2" charset="-120"/>
                <a:ea typeface="Songti TC" panose="02010600040101010101" pitchFamily="2" charset="-120"/>
              </a:rPr>
              <a:t>不要将 </a:t>
            </a:r>
            <a:r>
              <a:rPr lang="en-US" altLang="zh-CN" dirty="0">
                <a:latin typeface="Songti TC" panose="02010600040101010101" pitchFamily="2" charset="-120"/>
                <a:ea typeface="Songti TC" panose="02010600040101010101" pitchFamily="2" charset="-120"/>
              </a:rPr>
              <a:t>registry</a:t>
            </a:r>
            <a:r>
              <a:rPr lang="zh-CN" altLang="en-US" dirty="0">
                <a:latin typeface="Songti TC" panose="02010600040101010101" pitchFamily="2" charset="-120"/>
                <a:ea typeface="Songti TC" panose="02010600040101010101" pitchFamily="2" charset="-120"/>
              </a:rPr>
              <a:t> 用作其他类型数据的通用存储库</a:t>
            </a:r>
            <a:endParaRPr dirty="0">
              <a:latin typeface="Songti TC" panose="02010600040101010101" pitchFamily="2" charset="-120"/>
              <a:ea typeface="Songti TC" panose="02010600040101010101" pitchFamily="2" charset="-120"/>
            </a:endParaRPr>
          </a:p>
          <a:p>
            <a:pPr marL="379085" indent="-367021">
              <a:spcBef>
                <a:spcPts val="900"/>
              </a:spcBef>
              <a:buFont typeface="Arial"/>
              <a:buChar char="●"/>
              <a:tabLst>
                <a:tab pos="379085" algn="l"/>
                <a:tab pos="379721" algn="l"/>
              </a:tabLst>
            </a:pPr>
            <a:r>
              <a:rPr lang="zh-CN" altLang="en-US" dirty="0">
                <a:latin typeface="Songti TC" panose="02010600040101010101" pitchFamily="2" charset="-120"/>
                <a:ea typeface="Songti TC" panose="02010600040101010101" pitchFamily="2" charset="-120"/>
              </a:rPr>
              <a:t>仅在容器内托管单个服务</a:t>
            </a:r>
            <a:endParaRPr dirty="0">
              <a:latin typeface="Songti TC" panose="02010600040101010101" pitchFamily="2" charset="-120"/>
              <a:ea typeface="Songti TC" panose="02010600040101010101" pitchFamily="2" charset="-120"/>
            </a:endParaRPr>
          </a:p>
          <a:p>
            <a:pPr marL="836273" lvl="1" indent="-367021">
              <a:spcBef>
                <a:spcPts val="900"/>
              </a:spcBef>
              <a:buFont typeface="Arial"/>
              <a:buChar char="○"/>
              <a:tabLst>
                <a:tab pos="836273" algn="l"/>
                <a:tab pos="836909" algn="l"/>
              </a:tabLst>
            </a:pPr>
            <a:r>
              <a:rPr lang="zh-CN" altLang="en-US" dirty="0">
                <a:latin typeface="Songti TC" panose="02010600040101010101" pitchFamily="2" charset="-120"/>
                <a:ea typeface="Songti TC" panose="02010600040101010101" pitchFamily="2" charset="-120"/>
              </a:rPr>
              <a:t>例如：不要将服务和 </a:t>
            </a:r>
            <a:r>
              <a:rPr lang="en-US" dirty="0">
                <a:latin typeface="Songti TC" panose="02010600040101010101" pitchFamily="2" charset="-120"/>
                <a:ea typeface="Songti TC" panose="02010600040101010101" pitchFamily="2" charset="-120"/>
              </a:rPr>
              <a:t>MySQL</a:t>
            </a:r>
            <a:r>
              <a:rPr lang="zh-CN" altLang="en-US" dirty="0">
                <a:latin typeface="Songti TC" panose="02010600040101010101" pitchFamily="2" charset="-120"/>
                <a:ea typeface="Songti TC" panose="02010600040101010101" pitchFamily="2" charset="-120"/>
              </a:rPr>
              <a:t> 托管在同一个容器中</a:t>
            </a:r>
          </a:p>
          <a:p>
            <a:pPr marL="379085" marR="299078" indent="-367021">
              <a:spcBef>
                <a:spcPts val="900"/>
              </a:spcBef>
              <a:buFont typeface="Arial"/>
              <a:buChar char="●"/>
              <a:tabLst>
                <a:tab pos="379085" algn="l"/>
                <a:tab pos="379721" algn="l"/>
              </a:tabLst>
            </a:pPr>
            <a:r>
              <a:rPr lang="zh-CN" altLang="en-US" dirty="0">
                <a:latin typeface="Songti TC" panose="02010600040101010101" pitchFamily="2" charset="-120"/>
                <a:ea typeface="Songti TC" panose="02010600040101010101" pitchFamily="2" charset="-120"/>
              </a:rPr>
              <a:t>创建具有稳定依赖性版本的</a:t>
            </a:r>
            <a:r>
              <a:rPr lang="en-US" dirty="0" err="1">
                <a:latin typeface="Songti TC" panose="02010600040101010101" pitchFamily="2" charset="-120"/>
                <a:ea typeface="Songti TC" panose="02010600040101010101" pitchFamily="2" charset="-120"/>
              </a:rPr>
              <a:t>Dockerfile</a:t>
            </a:r>
            <a:r>
              <a:rPr lang="en-US" dirty="0">
                <a:latin typeface="Songti TC" panose="02010600040101010101" pitchFamily="2" charset="-120"/>
                <a:ea typeface="Songti TC" panose="02010600040101010101" pitchFamily="2" charset="-120"/>
              </a:rPr>
              <a:t>。</a:t>
            </a:r>
            <a:r>
              <a:rPr lang="zh-CN" altLang="en-US" dirty="0">
                <a:latin typeface="Songti TC" panose="02010600040101010101" pitchFamily="2" charset="-120"/>
                <a:ea typeface="Songti TC" panose="02010600040101010101" pitchFamily="2" charset="-120"/>
              </a:rPr>
              <a:t>最新版的并不一定是最好的</a:t>
            </a:r>
          </a:p>
          <a:p>
            <a:pPr marL="379085" marR="607045" indent="-367021">
              <a:spcBef>
                <a:spcPts val="900"/>
              </a:spcBef>
              <a:buFont typeface="Arial"/>
              <a:buChar char="●"/>
              <a:tabLst>
                <a:tab pos="379085" algn="l"/>
                <a:tab pos="379721" algn="l"/>
              </a:tabLst>
            </a:pPr>
            <a:r>
              <a:rPr lang="zh-CN" altLang="en-US" dirty="0">
                <a:latin typeface="Songti TC" panose="02010600040101010101" pitchFamily="2" charset="-120"/>
                <a:ea typeface="Songti TC" panose="02010600040101010101" pitchFamily="2" charset="-120"/>
              </a:rPr>
              <a:t>将</a:t>
            </a:r>
            <a:r>
              <a:rPr lang="en-US" dirty="0">
                <a:latin typeface="Songti TC" panose="02010600040101010101" pitchFamily="2" charset="-120"/>
                <a:ea typeface="Songti TC" panose="02010600040101010101" pitchFamily="2" charset="-120"/>
              </a:rPr>
              <a:t>SSH</a:t>
            </a:r>
            <a:r>
              <a:rPr lang="zh-CN" altLang="en-US" dirty="0">
                <a:latin typeface="Songti TC" panose="02010600040101010101" pitchFamily="2" charset="-120"/>
                <a:ea typeface="Songti TC" panose="02010600040101010101" pitchFamily="2" charset="-120"/>
              </a:rPr>
              <a:t>守护程序放入容器中可能导致容器基础结构发生未记录的，无法追踪的更改。相反，请尝试以下操作：</a:t>
            </a:r>
          </a:p>
          <a:p>
            <a:pPr marL="836273" lvl="1" indent="-367021">
              <a:spcBef>
                <a:spcPts val="900"/>
              </a:spcBef>
              <a:buFont typeface="Arial"/>
              <a:buChar char="○"/>
              <a:tabLst>
                <a:tab pos="836273" algn="l"/>
                <a:tab pos="836909" algn="l"/>
              </a:tabLst>
            </a:pPr>
            <a:r>
              <a:rPr lang="zh-CN" altLang="en-US" dirty="0">
                <a:latin typeface="Songti TC" panose="02010600040101010101" pitchFamily="2" charset="-120"/>
                <a:ea typeface="Songti TC" panose="02010600040101010101" pitchFamily="2" charset="-120"/>
              </a:rPr>
              <a:t>更改 </a:t>
            </a:r>
            <a:r>
              <a:rPr lang="en-US" dirty="0" err="1">
                <a:latin typeface="Songti TC" panose="02010600040101010101" pitchFamily="2" charset="-120"/>
                <a:ea typeface="Songti TC" panose="02010600040101010101" pitchFamily="2" charset="-120"/>
              </a:rPr>
              <a:t>Dockerfile</a:t>
            </a:r>
            <a:r>
              <a:rPr lang="en-US" dirty="0">
                <a:latin typeface="Songti TC" panose="02010600040101010101" pitchFamily="2" charset="-120"/>
                <a:ea typeface="Songti TC" panose="02010600040101010101" pitchFamily="2" charset="-120"/>
              </a:rPr>
              <a:t>，</a:t>
            </a:r>
            <a:r>
              <a:rPr lang="zh-CN" altLang="en-US" dirty="0">
                <a:latin typeface="Songti TC" panose="02010600040101010101" pitchFamily="2" charset="-120"/>
                <a:ea typeface="Songti TC" panose="02010600040101010101" pitchFamily="2" charset="-120"/>
              </a:rPr>
              <a:t>重建映像并部署容器</a:t>
            </a:r>
          </a:p>
          <a:p>
            <a:pPr marL="836273" marR="655304" lvl="1" indent="-367021">
              <a:spcBef>
                <a:spcPts val="900"/>
              </a:spcBef>
              <a:buFont typeface="Arial"/>
              <a:buChar char="○"/>
              <a:tabLst>
                <a:tab pos="836273" algn="l"/>
                <a:tab pos="836909" algn="l"/>
              </a:tabLst>
            </a:pPr>
            <a:r>
              <a:rPr lang="zh-CN" altLang="en-US" dirty="0">
                <a:latin typeface="Songti TC" panose="02010600040101010101" pitchFamily="2" charset="-120"/>
                <a:ea typeface="Songti TC" panose="02010600040101010101" pitchFamily="2" charset="-120"/>
              </a:rPr>
              <a:t>使用可访问的环境变量或配置进行更改并重新启动容器</a:t>
            </a:r>
          </a:p>
          <a:p>
            <a:pPr marL="836273" lvl="1" indent="-367021">
              <a:spcBef>
                <a:spcPts val="900"/>
              </a:spcBef>
              <a:buFont typeface="Arial"/>
              <a:buChar char="○"/>
              <a:tabLst>
                <a:tab pos="836273" algn="l"/>
                <a:tab pos="836909" algn="l"/>
              </a:tabLst>
            </a:pPr>
            <a:r>
              <a:rPr lang="zh-CN" altLang="en-US" dirty="0">
                <a:latin typeface="Songti TC" panose="02010600040101010101" pitchFamily="2" charset="-120"/>
                <a:ea typeface="Songti TC" panose="02010600040101010101" pitchFamily="2" charset="-120"/>
              </a:rPr>
              <a:t>将</a:t>
            </a:r>
            <a:r>
              <a:rPr lang="en-US" dirty="0">
                <a:latin typeface="Songti TC" panose="02010600040101010101" pitchFamily="2" charset="-120"/>
                <a:ea typeface="Songti TC" panose="02010600040101010101" pitchFamily="2" charset="-120"/>
              </a:rPr>
              <a:t>docker exec</a:t>
            </a:r>
            <a:r>
              <a:rPr lang="zh-CN" altLang="en-US" dirty="0">
                <a:latin typeface="Songti TC" panose="02010600040101010101" pitchFamily="2" charset="-120"/>
                <a:ea typeface="Songti TC" panose="02010600040101010101" pitchFamily="2" charset="-120"/>
              </a:rPr>
              <a:t>作为最后的手段</a:t>
            </a:r>
            <a:endParaRPr dirty="0">
              <a:latin typeface="Songti TC" panose="02010600040101010101" pitchFamily="2" charset="-120"/>
              <a:ea typeface="Songti TC" panose="02010600040101010101" pitchFamily="2" charset="-120"/>
            </a:endParaRPr>
          </a:p>
        </p:txBody>
      </p:sp>
    </p:spTree>
    <p:extLst>
      <p:ext uri="{BB962C8B-B14F-4D97-AF65-F5344CB8AC3E}">
        <p14:creationId xmlns:p14="http://schemas.microsoft.com/office/powerpoint/2010/main" val="1636057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5346800"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容器化应用的反模式</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D1E495F6-5E94-3E49-A9E6-E45C4F59BA72}"/>
              </a:ext>
            </a:extLst>
          </p:cNvPr>
          <p:cNvSpPr txBox="1"/>
          <p:nvPr/>
        </p:nvSpPr>
        <p:spPr>
          <a:xfrm>
            <a:off x="649224" y="914885"/>
            <a:ext cx="7822196" cy="2526974"/>
          </a:xfrm>
          <a:prstGeom prst="rect">
            <a:avLst/>
          </a:prstGeom>
        </p:spPr>
        <p:txBody>
          <a:bodyPr vert="horz" wrap="square" lIns="0" tIns="10795" rIns="0" bIns="0" rtlCol="0">
            <a:spAutoFit/>
          </a:bodyPr>
          <a:lstStyle/>
          <a:p>
            <a:pPr marL="379085" marR="1038834" indent="-367021">
              <a:spcBef>
                <a:spcPts val="900"/>
              </a:spcBef>
              <a:buFont typeface="Arial"/>
              <a:buChar char="●"/>
              <a:tabLst>
                <a:tab pos="379085" algn="l"/>
                <a:tab pos="379721" algn="l"/>
              </a:tabLst>
            </a:pPr>
            <a:r>
              <a:rPr lang="zh-CN" altLang="en-US" dirty="0">
                <a:latin typeface="Songti TC" panose="02010600040101010101" pitchFamily="2" charset="-120"/>
                <a:ea typeface="Songti TC" panose="02010600040101010101" pitchFamily="2" charset="-120"/>
              </a:rPr>
              <a:t>不要依赖容器的 </a:t>
            </a:r>
            <a:r>
              <a:rPr lang="en-US" dirty="0">
                <a:latin typeface="Songti TC" panose="02010600040101010101" pitchFamily="2" charset="-120"/>
                <a:ea typeface="Songti TC" panose="02010600040101010101" pitchFamily="2" charset="-120"/>
              </a:rPr>
              <a:t>IP</a:t>
            </a:r>
            <a:r>
              <a:rPr lang="zh-CN" altLang="en-US" dirty="0">
                <a:latin typeface="Songti TC" panose="02010600040101010101" pitchFamily="2" charset="-120"/>
                <a:ea typeface="Songti TC" panose="02010600040101010101" pitchFamily="2" charset="-120"/>
              </a:rPr>
              <a:t> 地址来启动容器通信，创建服务</a:t>
            </a:r>
            <a:endParaRPr dirty="0">
              <a:latin typeface="Songti TC" panose="02010600040101010101" pitchFamily="2" charset="-120"/>
              <a:ea typeface="Songti TC" panose="02010600040101010101" pitchFamily="2" charset="-120"/>
            </a:endParaRPr>
          </a:p>
          <a:p>
            <a:pPr marL="379085" marR="90803" indent="-367021">
              <a:spcBef>
                <a:spcPts val="900"/>
              </a:spcBef>
              <a:buFont typeface="Arial"/>
              <a:buChar char="●"/>
              <a:tabLst>
                <a:tab pos="379085" algn="l"/>
                <a:tab pos="379721" algn="l"/>
              </a:tabLst>
            </a:pPr>
            <a:r>
              <a:rPr lang="zh-CN" altLang="en-US" dirty="0">
                <a:latin typeface="Songti TC" panose="02010600040101010101" pitchFamily="2" charset="-120"/>
                <a:ea typeface="Songti TC" panose="02010600040101010101" pitchFamily="2" charset="-120"/>
              </a:rPr>
              <a:t>不要使用 </a:t>
            </a:r>
            <a:r>
              <a:rPr lang="en-US" altLang="zh-CN" dirty="0">
                <a:latin typeface="Songti TC" panose="02010600040101010101" pitchFamily="2" charset="-120"/>
                <a:ea typeface="Songti TC" panose="02010600040101010101" pitchFamily="2" charset="-120"/>
              </a:rPr>
              <a:t>–P</a:t>
            </a:r>
            <a:r>
              <a:rPr lang="zh-CN" altLang="en-US" dirty="0">
                <a:latin typeface="Songti TC" panose="02010600040101010101" pitchFamily="2" charset="-120"/>
                <a:ea typeface="Songti TC" panose="02010600040101010101" pitchFamily="2" charset="-120"/>
              </a:rPr>
              <a:t> 发布所有端口，请使用 </a:t>
            </a:r>
            <a:r>
              <a:rPr lang="en-US" altLang="zh-CN" dirty="0">
                <a:latin typeface="Songti TC" panose="02010600040101010101" pitchFamily="2" charset="-120"/>
                <a:ea typeface="Songti TC" panose="02010600040101010101" pitchFamily="2" charset="-120"/>
              </a:rPr>
              <a:t>–</a:t>
            </a:r>
            <a:r>
              <a:rPr lang="en-US" dirty="0">
                <a:latin typeface="Songti TC" panose="02010600040101010101" pitchFamily="2" charset="-120"/>
                <a:ea typeface="Songti TC" panose="02010600040101010101" pitchFamily="2" charset="-120"/>
              </a:rPr>
              <a:t>p</a:t>
            </a:r>
            <a:r>
              <a:rPr lang="zh-CN" altLang="en-US" dirty="0">
                <a:latin typeface="Songti TC" panose="02010600040101010101" pitchFamily="2" charset="-120"/>
                <a:ea typeface="Songti TC" panose="02010600040101010101" pitchFamily="2" charset="-120"/>
              </a:rPr>
              <a:t> 发布特定端口。否则您将面临安全风险</a:t>
            </a:r>
            <a:endParaRPr dirty="0">
              <a:latin typeface="Songti TC" panose="02010600040101010101" pitchFamily="2" charset="-120"/>
              <a:ea typeface="Songti TC" panose="02010600040101010101" pitchFamily="2" charset="-120"/>
            </a:endParaRPr>
          </a:p>
          <a:p>
            <a:pPr marL="379085" indent="-367021">
              <a:spcBef>
                <a:spcPts val="900"/>
              </a:spcBef>
              <a:buFont typeface="Arial"/>
              <a:buChar char="●"/>
              <a:tabLst>
                <a:tab pos="379085" algn="l"/>
                <a:tab pos="379721" algn="l"/>
              </a:tabLst>
            </a:pPr>
            <a:r>
              <a:rPr lang="zh-CN" altLang="en-US" dirty="0">
                <a:latin typeface="Songti TC" panose="02010600040101010101" pitchFamily="2" charset="-120"/>
                <a:ea typeface="Songti TC" panose="02010600040101010101" pitchFamily="2" charset="-120"/>
              </a:rPr>
              <a:t>不要以 </a:t>
            </a:r>
            <a:r>
              <a:rPr lang="en-US" dirty="0">
                <a:latin typeface="Songti TC" panose="02010600040101010101" pitchFamily="2" charset="-120"/>
                <a:ea typeface="Songti TC" panose="02010600040101010101" pitchFamily="2" charset="-120"/>
              </a:rPr>
              <a:t>root</a:t>
            </a:r>
            <a:r>
              <a:rPr lang="zh-CN" altLang="en-US" dirty="0">
                <a:latin typeface="Songti TC" panose="02010600040101010101" pitchFamily="2" charset="-120"/>
                <a:ea typeface="Songti TC" panose="02010600040101010101" pitchFamily="2" charset="-120"/>
              </a:rPr>
              <a:t> 用户身份运行容器</a:t>
            </a:r>
          </a:p>
          <a:p>
            <a:pPr marL="379085" indent="-367021">
              <a:spcBef>
                <a:spcPts val="900"/>
              </a:spcBef>
              <a:buFont typeface="Arial"/>
              <a:buChar char="●"/>
              <a:tabLst>
                <a:tab pos="379085" algn="l"/>
                <a:tab pos="379721" algn="l"/>
              </a:tabLst>
            </a:pPr>
            <a:r>
              <a:rPr lang="zh-CN" altLang="en-US" dirty="0">
                <a:latin typeface="Songti TC" panose="02010600040101010101" pitchFamily="2" charset="-120"/>
                <a:ea typeface="Songti TC" panose="02010600040101010101" pitchFamily="2" charset="-120"/>
              </a:rPr>
              <a:t>不要在容器之间创建依赖关系</a:t>
            </a:r>
            <a:endParaRPr dirty="0">
              <a:latin typeface="Songti TC" panose="02010600040101010101" pitchFamily="2" charset="-120"/>
              <a:ea typeface="Songti TC" panose="02010600040101010101" pitchFamily="2" charset="-120"/>
            </a:endParaRPr>
          </a:p>
          <a:p>
            <a:pPr marL="836273" lvl="1" indent="-367021">
              <a:spcBef>
                <a:spcPts val="900"/>
              </a:spcBef>
              <a:buFont typeface="Arial"/>
              <a:buChar char="○"/>
              <a:tabLst>
                <a:tab pos="836273" algn="l"/>
                <a:tab pos="836909" algn="l"/>
              </a:tabLst>
            </a:pPr>
            <a:r>
              <a:rPr lang="zh-CN" altLang="en-US" dirty="0">
                <a:latin typeface="Songti TC" panose="02010600040101010101" pitchFamily="2" charset="-120"/>
                <a:ea typeface="Songti TC" panose="02010600040101010101" pitchFamily="2" charset="-120"/>
              </a:rPr>
              <a:t>例如：应用程序和数据库</a:t>
            </a:r>
            <a:endParaRPr dirty="0">
              <a:latin typeface="Songti TC" panose="02010600040101010101" pitchFamily="2" charset="-120"/>
              <a:ea typeface="Songti TC" panose="02010600040101010101" pitchFamily="2" charset="-120"/>
            </a:endParaRPr>
          </a:p>
          <a:p>
            <a:pPr marL="836273" marR="5080" lvl="1" indent="-367021">
              <a:spcBef>
                <a:spcPts val="900"/>
              </a:spcBef>
              <a:buFont typeface="Arial"/>
              <a:buChar char="○"/>
              <a:tabLst>
                <a:tab pos="836273" algn="l"/>
                <a:tab pos="836909" algn="l"/>
              </a:tabLst>
            </a:pPr>
            <a:r>
              <a:rPr lang="zh-CN" altLang="en-US" dirty="0">
                <a:latin typeface="Songti TC" panose="02010600040101010101" pitchFamily="2" charset="-120"/>
                <a:ea typeface="Songti TC" panose="02010600040101010101" pitchFamily="2" charset="-120"/>
              </a:rPr>
              <a:t>不要在 </a:t>
            </a:r>
            <a:r>
              <a:rPr lang="en-US" dirty="0" err="1">
                <a:latin typeface="Songti TC" panose="02010600040101010101" pitchFamily="2" charset="-120"/>
                <a:ea typeface="Songti TC" panose="02010600040101010101" pitchFamily="2" charset="-120"/>
              </a:rPr>
              <a:t>Dockerfile</a:t>
            </a:r>
            <a:r>
              <a:rPr lang="zh-CN" altLang="en-US" dirty="0">
                <a:latin typeface="Songti TC" panose="02010600040101010101" pitchFamily="2" charset="-120"/>
                <a:ea typeface="Songti TC" panose="02010600040101010101" pitchFamily="2" charset="-120"/>
              </a:rPr>
              <a:t> 中使用等待脚本让容器以特定顺序启动</a:t>
            </a:r>
            <a:endParaRPr dirty="0">
              <a:latin typeface="Songti TC" panose="02010600040101010101" pitchFamily="2" charset="-120"/>
              <a:ea typeface="Songti TC" panose="02010600040101010101" pitchFamily="2" charset="-120"/>
            </a:endParaRPr>
          </a:p>
        </p:txBody>
      </p:sp>
    </p:spTree>
    <p:extLst>
      <p:ext uri="{BB962C8B-B14F-4D97-AF65-F5344CB8AC3E}">
        <p14:creationId xmlns:p14="http://schemas.microsoft.com/office/powerpoint/2010/main" val="2283509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919020" y="1550497"/>
            <a:ext cx="5462589" cy="523220"/>
          </a:xfrm>
          <a:prstGeom prst="rect">
            <a:avLst/>
          </a:prstGeom>
          <a:noFill/>
        </p:spPr>
        <p:txBody>
          <a:bodyPr wrap="square" rtlCol="0">
            <a:spAutoFit/>
          </a:bodyPr>
          <a:lstStyle/>
          <a:p>
            <a:pPr algn="ctr"/>
            <a:r>
              <a:rPr kumimoji="1" lang="zh-CN" altLang="en-US" sz="2800" b="1" dirty="0">
                <a:solidFill>
                  <a:schemeClr val="bg1"/>
                </a:solidFill>
                <a:latin typeface="思源黑体 CN Bold" panose="020B0800000000000000" pitchFamily="34" charset="-122"/>
                <a:ea typeface="思源黑体 CN Bold" panose="020B0800000000000000" pitchFamily="34" charset="-122"/>
              </a:rPr>
              <a:t>云原生应用容器化与编排</a:t>
            </a:r>
          </a:p>
        </p:txBody>
      </p:sp>
      <p:sp>
        <p:nvSpPr>
          <p:cNvPr id="9" name="矩形 8"/>
          <p:cNvSpPr/>
          <p:nvPr/>
        </p:nvSpPr>
        <p:spPr>
          <a:xfrm>
            <a:off x="1365653" y="2315352"/>
            <a:ext cx="771526" cy="17145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线连接符 9"/>
          <p:cNvCxnSpPr/>
          <p:nvPr/>
        </p:nvCxnSpPr>
        <p:spPr>
          <a:xfrm>
            <a:off x="2137179" y="2384144"/>
            <a:ext cx="5761760" cy="0"/>
          </a:xfrm>
          <a:prstGeom prst="line">
            <a:avLst/>
          </a:prstGeom>
          <a:ln>
            <a:solidFill>
              <a:schemeClr val="bg1">
                <a:lumMod val="85000"/>
                <a:alpha val="44000"/>
              </a:schemeClr>
            </a:solidFill>
          </a:ln>
        </p:spPr>
        <p:style>
          <a:lnRef idx="1">
            <a:schemeClr val="accent1"/>
          </a:lnRef>
          <a:fillRef idx="0">
            <a:schemeClr val="accent1"/>
          </a:fillRef>
          <a:effectRef idx="0">
            <a:schemeClr val="accent1"/>
          </a:effectRef>
          <a:fontRef idx="minor">
            <a:schemeClr val="tx1"/>
          </a:fontRef>
        </p:style>
      </p:cxnSp>
      <p:sp>
        <p:nvSpPr>
          <p:cNvPr id="5" name="文本框 7">
            <a:extLst>
              <a:ext uri="{FF2B5EF4-FFF2-40B4-BE49-F238E27FC236}">
                <a16:creationId xmlns:a16="http://schemas.microsoft.com/office/drawing/2014/main" id="{95BAB935-68CF-AA42-82F0-545668D445AA}"/>
              </a:ext>
            </a:extLst>
          </p:cNvPr>
          <p:cNvSpPr txBox="1"/>
          <p:nvPr/>
        </p:nvSpPr>
        <p:spPr>
          <a:xfrm>
            <a:off x="1575706" y="2798479"/>
            <a:ext cx="6149215" cy="523220"/>
          </a:xfrm>
          <a:prstGeom prst="rect">
            <a:avLst/>
          </a:prstGeom>
          <a:noFill/>
        </p:spPr>
        <p:txBody>
          <a:bodyPr wrap="square" rtlCol="0">
            <a:spAutoFit/>
          </a:bodyPr>
          <a:lstStyle/>
          <a:p>
            <a:pPr algn="ctr"/>
            <a:r>
              <a:rPr kumimoji="1" lang="zh-CN" altLang="en-US" sz="2800" b="1" dirty="0">
                <a:solidFill>
                  <a:schemeClr val="bg1"/>
                </a:solidFill>
                <a:latin typeface="思源黑体 CN Bold" panose="020B0800000000000000" pitchFamily="34" charset="-122"/>
                <a:ea typeface="思源黑体 CN Bold" panose="020B0800000000000000" pitchFamily="34" charset="-122"/>
              </a:rPr>
              <a:t>基于云的设计模式 </a:t>
            </a:r>
            <a:r>
              <a:rPr kumimoji="1" lang="en-US" altLang="zh-CN" sz="2800" b="1" dirty="0">
                <a:solidFill>
                  <a:schemeClr val="bg1"/>
                </a:solidFill>
                <a:latin typeface="思源黑体 CN Bold" panose="020B0800000000000000" pitchFamily="34" charset="-122"/>
                <a:ea typeface="思源黑体 CN Bold" panose="020B0800000000000000" pitchFamily="34" charset="-122"/>
              </a:rPr>
              <a:t>(Kubernetes)</a:t>
            </a:r>
          </a:p>
        </p:txBody>
      </p:sp>
    </p:spTree>
    <p:extLst>
      <p:ext uri="{BB962C8B-B14F-4D97-AF65-F5344CB8AC3E}">
        <p14:creationId xmlns:p14="http://schemas.microsoft.com/office/powerpoint/2010/main" val="1549145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5346800"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基于云的设计模式 </a:t>
            </a:r>
            <a:r>
              <a:rPr lang="en-US" altLang="zh-CN" sz="2800" b="1" dirty="0">
                <a:solidFill>
                  <a:srgbClr val="283296"/>
                </a:solidFill>
                <a:latin typeface="思源黑体 CN Bold" panose="020B0800000000000000" pitchFamily="34" charset="-122"/>
                <a:ea typeface="思源黑体 CN Bold" panose="020B0800000000000000" pitchFamily="34" charset="-122"/>
              </a:rPr>
              <a:t>(Kubernetes)</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aphicFrame>
        <p:nvGraphicFramePr>
          <p:cNvPr id="4" name="Table 3">
            <a:extLst>
              <a:ext uri="{FF2B5EF4-FFF2-40B4-BE49-F238E27FC236}">
                <a16:creationId xmlns:a16="http://schemas.microsoft.com/office/drawing/2014/main" id="{EBAC4E8D-162E-1747-951E-A402B78BD4CD}"/>
              </a:ext>
            </a:extLst>
          </p:cNvPr>
          <p:cNvGraphicFramePr>
            <a:graphicFrameLocks noGrp="1"/>
          </p:cNvGraphicFramePr>
          <p:nvPr/>
        </p:nvGraphicFramePr>
        <p:xfrm>
          <a:off x="630194" y="817777"/>
          <a:ext cx="7962837" cy="3779520"/>
        </p:xfrm>
        <a:graphic>
          <a:graphicData uri="http://schemas.openxmlformats.org/drawingml/2006/table">
            <a:tbl>
              <a:tblPr firstRow="1" bandRow="1">
                <a:tableStyleId>{72833802-FEF1-4C79-8D5D-14CF1EAF98D9}</a:tableStyleId>
              </a:tblPr>
              <a:tblGrid>
                <a:gridCol w="2654279">
                  <a:extLst>
                    <a:ext uri="{9D8B030D-6E8A-4147-A177-3AD203B41FA5}">
                      <a16:colId xmlns:a16="http://schemas.microsoft.com/office/drawing/2014/main" val="2936327918"/>
                    </a:ext>
                  </a:extLst>
                </a:gridCol>
                <a:gridCol w="2654279">
                  <a:extLst>
                    <a:ext uri="{9D8B030D-6E8A-4147-A177-3AD203B41FA5}">
                      <a16:colId xmlns:a16="http://schemas.microsoft.com/office/drawing/2014/main" val="2663170164"/>
                    </a:ext>
                  </a:extLst>
                </a:gridCol>
                <a:gridCol w="2654279">
                  <a:extLst>
                    <a:ext uri="{9D8B030D-6E8A-4147-A177-3AD203B41FA5}">
                      <a16:colId xmlns:a16="http://schemas.microsoft.com/office/drawing/2014/main" val="3954958399"/>
                    </a:ext>
                  </a:extLst>
                </a:gridCol>
              </a:tblGrid>
              <a:tr h="228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Concept </a:t>
                      </a:r>
                      <a:endParaRPr lang="en-US" sz="1100" dirty="0"/>
                    </a:p>
                  </a:txBody>
                  <a:tcPr marL="68580" marR="68580" marT="34290" marB="34290"/>
                </a:tc>
                <a:tc>
                  <a:txBody>
                    <a:bodyPr/>
                    <a:lstStyle/>
                    <a:p>
                      <a:pPr algn="l"/>
                      <a:r>
                        <a:rPr lang="en-US" sz="1100" dirty="0"/>
                        <a:t>Local primitive</a:t>
                      </a:r>
                    </a:p>
                  </a:txBody>
                  <a:tcPr marL="68580" marR="68580" marT="34290" marB="34290"/>
                </a:tc>
                <a:tc>
                  <a:txBody>
                    <a:bodyPr/>
                    <a:lstStyle/>
                    <a:p>
                      <a:pPr algn="l"/>
                      <a:r>
                        <a:rPr lang="en-US" sz="1100" dirty="0"/>
                        <a:t>Distributed primitive</a:t>
                      </a:r>
                    </a:p>
                  </a:txBody>
                  <a:tcPr marL="68580" marR="68580" marT="34290" marB="34290"/>
                </a:tc>
                <a:extLst>
                  <a:ext uri="{0D108BD9-81ED-4DB2-BD59-A6C34878D82A}">
                    <a16:rowId xmlns:a16="http://schemas.microsoft.com/office/drawing/2014/main" val="2349648622"/>
                  </a:ext>
                </a:extLst>
              </a:tr>
              <a:tr h="228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Behavior encapsulation </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Class</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Container image</a:t>
                      </a:r>
                      <a:endParaRPr lang="en-US" sz="1100" dirty="0"/>
                    </a:p>
                  </a:txBody>
                  <a:tcPr marL="68580" marR="68580" marT="34290" marB="34290"/>
                </a:tc>
                <a:extLst>
                  <a:ext uri="{0D108BD9-81ED-4DB2-BD59-A6C34878D82A}">
                    <a16:rowId xmlns:a16="http://schemas.microsoft.com/office/drawing/2014/main" val="2748141385"/>
                  </a:ext>
                </a:extLst>
              </a:tr>
              <a:tr h="228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Behavior instance</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Object</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Container</a:t>
                      </a:r>
                      <a:endParaRPr lang="en-US" sz="1100" dirty="0"/>
                    </a:p>
                  </a:txBody>
                  <a:tcPr marL="68580" marR="68580" marT="34290" marB="34290"/>
                </a:tc>
                <a:extLst>
                  <a:ext uri="{0D108BD9-81ED-4DB2-BD59-A6C34878D82A}">
                    <a16:rowId xmlns:a16="http://schemas.microsoft.com/office/drawing/2014/main" val="286323531"/>
                  </a:ext>
                </a:extLst>
              </a:tr>
              <a:tr h="228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Unit of reuse</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.jar</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Container image</a:t>
                      </a:r>
                      <a:endParaRPr lang="en-US" sz="1100" dirty="0"/>
                    </a:p>
                  </a:txBody>
                  <a:tcPr marL="68580" marR="68580" marT="34290" marB="34290"/>
                </a:tc>
                <a:extLst>
                  <a:ext uri="{0D108BD9-81ED-4DB2-BD59-A6C34878D82A}">
                    <a16:rowId xmlns:a16="http://schemas.microsoft.com/office/drawing/2014/main" val="3136345500"/>
                  </a:ext>
                </a:extLst>
              </a:tr>
              <a:tr h="228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Composition</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Class A contains Class B</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Sidecar pattern</a:t>
                      </a:r>
                      <a:endParaRPr lang="en-US" sz="1100" dirty="0"/>
                    </a:p>
                  </a:txBody>
                  <a:tcPr marL="68580" marR="68580" marT="34290" marB="34290"/>
                </a:tc>
                <a:extLst>
                  <a:ext uri="{0D108BD9-81ED-4DB2-BD59-A6C34878D82A}">
                    <a16:rowId xmlns:a16="http://schemas.microsoft.com/office/drawing/2014/main" val="3501081395"/>
                  </a:ext>
                </a:extLst>
              </a:tr>
              <a:tr h="228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Inheritance</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Class A extends Class B</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A container’s FROM parent image </a:t>
                      </a:r>
                      <a:endParaRPr lang="en-US" sz="1100" dirty="0"/>
                    </a:p>
                  </a:txBody>
                  <a:tcPr marL="68580" marR="68580" marT="34290" marB="34290"/>
                </a:tc>
                <a:extLst>
                  <a:ext uri="{0D108BD9-81ED-4DB2-BD59-A6C34878D82A}">
                    <a16:rowId xmlns:a16="http://schemas.microsoft.com/office/drawing/2014/main" val="540737933"/>
                  </a:ext>
                </a:extLst>
              </a:tr>
              <a:tr h="228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Deployment unit </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.jar/.war/.ear </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Pod </a:t>
                      </a:r>
                      <a:endParaRPr lang="en-US" sz="1100" dirty="0"/>
                    </a:p>
                  </a:txBody>
                  <a:tcPr marL="68580" marR="68580" marT="34290" marB="34290"/>
                </a:tc>
                <a:extLst>
                  <a:ext uri="{0D108BD9-81ED-4DB2-BD59-A6C34878D82A}">
                    <a16:rowId xmlns:a16="http://schemas.microsoft.com/office/drawing/2014/main" val="1897242008"/>
                  </a:ext>
                </a:extLst>
              </a:tr>
              <a:tr h="228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err="1">
                          <a:effectLst/>
                          <a:sym typeface="Arial"/>
                        </a:rPr>
                        <a:t>Buildtime</a:t>
                      </a:r>
                      <a:r>
                        <a:rPr lang="en-US" sz="1100" u="none" strike="noStrike" cap="none" dirty="0">
                          <a:effectLst/>
                          <a:sym typeface="Arial"/>
                        </a:rPr>
                        <a:t>/Runtime isolation </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Module, Package, Class</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Namespace, Pod, container</a:t>
                      </a:r>
                      <a:endParaRPr lang="en-US" sz="1100" dirty="0"/>
                    </a:p>
                  </a:txBody>
                  <a:tcPr marL="68580" marR="68580" marT="34290" marB="34290"/>
                </a:tc>
                <a:extLst>
                  <a:ext uri="{0D108BD9-81ED-4DB2-BD59-A6C34878D82A}">
                    <a16:rowId xmlns:a16="http://schemas.microsoft.com/office/drawing/2014/main" val="3869497151"/>
                  </a:ext>
                </a:extLst>
              </a:tr>
              <a:tr h="228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Initialization preconditions </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Constructor</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Init container </a:t>
                      </a:r>
                      <a:endParaRPr lang="en-US" sz="1100" dirty="0"/>
                    </a:p>
                  </a:txBody>
                  <a:tcPr marL="68580" marR="68580" marT="34290" marB="34290"/>
                </a:tc>
                <a:extLst>
                  <a:ext uri="{0D108BD9-81ED-4DB2-BD59-A6C34878D82A}">
                    <a16:rowId xmlns:a16="http://schemas.microsoft.com/office/drawing/2014/main" val="3077559916"/>
                  </a:ext>
                </a:extLst>
              </a:tr>
              <a:tr h="228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err="1">
                          <a:effectLst/>
                          <a:sym typeface="Arial"/>
                        </a:rPr>
                        <a:t>Postinitialization</a:t>
                      </a:r>
                      <a:r>
                        <a:rPr lang="en-US" sz="1100" u="none" strike="noStrike" cap="none" dirty="0">
                          <a:effectLst/>
                          <a:sym typeface="Arial"/>
                        </a:rPr>
                        <a:t> trigger</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Init-method</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err="1">
                          <a:effectLst/>
                          <a:sym typeface="Arial"/>
                        </a:rPr>
                        <a:t>postStart</a:t>
                      </a:r>
                      <a:endParaRPr lang="en-US" sz="1100" dirty="0"/>
                    </a:p>
                  </a:txBody>
                  <a:tcPr marL="68580" marR="68580" marT="34290" marB="34290"/>
                </a:tc>
                <a:extLst>
                  <a:ext uri="{0D108BD9-81ED-4DB2-BD59-A6C34878D82A}">
                    <a16:rowId xmlns:a16="http://schemas.microsoft.com/office/drawing/2014/main" val="1060271783"/>
                  </a:ext>
                </a:extLst>
              </a:tr>
              <a:tr h="228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err="1">
                          <a:effectLst/>
                          <a:sym typeface="Arial"/>
                        </a:rPr>
                        <a:t>Predestroy</a:t>
                      </a:r>
                      <a:r>
                        <a:rPr lang="en-US" sz="1100" u="none" strike="noStrike" cap="none" dirty="0">
                          <a:effectLst/>
                          <a:sym typeface="Arial"/>
                        </a:rPr>
                        <a:t> trigger</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Destroy-method</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err="1">
                          <a:effectLst/>
                          <a:sym typeface="Arial"/>
                        </a:rPr>
                        <a:t>preStop</a:t>
                      </a:r>
                      <a:endParaRPr lang="en-US" sz="1100" dirty="0"/>
                    </a:p>
                  </a:txBody>
                  <a:tcPr marL="68580" marR="68580" marT="34290" marB="34290"/>
                </a:tc>
                <a:extLst>
                  <a:ext uri="{0D108BD9-81ED-4DB2-BD59-A6C34878D82A}">
                    <a16:rowId xmlns:a16="http://schemas.microsoft.com/office/drawing/2014/main" val="4175924829"/>
                  </a:ext>
                </a:extLst>
              </a:tr>
              <a:tr h="228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Cleanup procedure </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finalize(), shutdown hook </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Defer container</a:t>
                      </a:r>
                      <a:endParaRPr lang="en-US" sz="1100" dirty="0"/>
                    </a:p>
                  </a:txBody>
                  <a:tcPr marL="68580" marR="68580" marT="34290" marB="34290"/>
                </a:tc>
                <a:extLst>
                  <a:ext uri="{0D108BD9-81ED-4DB2-BD59-A6C34878D82A}">
                    <a16:rowId xmlns:a16="http://schemas.microsoft.com/office/drawing/2014/main" val="1402737590"/>
                  </a:ext>
                </a:extLst>
              </a:tr>
              <a:tr h="228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Asynchronous &amp; parallel execution </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err="1">
                          <a:effectLst/>
                          <a:sym typeface="Arial"/>
                        </a:rPr>
                        <a:t>ThreadPoolExecutor</a:t>
                      </a:r>
                      <a:r>
                        <a:rPr lang="en-US" sz="1100" u="none" strike="noStrike" cap="none" dirty="0">
                          <a:effectLst/>
                          <a:sym typeface="Arial"/>
                        </a:rPr>
                        <a:t>, </a:t>
                      </a:r>
                      <a:r>
                        <a:rPr lang="en-US" sz="1100" u="none" strike="noStrike" cap="none" dirty="0" err="1">
                          <a:effectLst/>
                          <a:sym typeface="Arial"/>
                        </a:rPr>
                        <a:t>ForkJoinPool</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Job</a:t>
                      </a:r>
                      <a:endParaRPr lang="en-US" sz="1100" dirty="0"/>
                    </a:p>
                  </a:txBody>
                  <a:tcPr marL="68580" marR="68580" marT="34290" marB="34290"/>
                </a:tc>
                <a:extLst>
                  <a:ext uri="{0D108BD9-81ED-4DB2-BD59-A6C34878D82A}">
                    <a16:rowId xmlns:a16="http://schemas.microsoft.com/office/drawing/2014/main" val="3192180558"/>
                  </a:ext>
                </a:extLst>
              </a:tr>
              <a:tr h="228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Periodic task</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Timer, </a:t>
                      </a:r>
                      <a:r>
                        <a:rPr lang="en-US" sz="1100" u="none" strike="noStrike" cap="none" dirty="0" err="1">
                          <a:effectLst/>
                          <a:sym typeface="Arial"/>
                        </a:rPr>
                        <a:t>ScheduledExecutorService</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err="1">
                          <a:effectLst/>
                          <a:sym typeface="Arial"/>
                        </a:rPr>
                        <a:t>CronJob</a:t>
                      </a:r>
                      <a:r>
                        <a:rPr lang="en-US" sz="1100" u="none" strike="noStrike" cap="none" dirty="0">
                          <a:effectLst/>
                          <a:sym typeface="Arial"/>
                        </a:rPr>
                        <a:t> </a:t>
                      </a:r>
                      <a:endParaRPr lang="en-US" sz="1100" dirty="0"/>
                    </a:p>
                  </a:txBody>
                  <a:tcPr marL="68580" marR="68580" marT="34290" marB="34290"/>
                </a:tc>
                <a:extLst>
                  <a:ext uri="{0D108BD9-81ED-4DB2-BD59-A6C34878D82A}">
                    <a16:rowId xmlns:a16="http://schemas.microsoft.com/office/drawing/2014/main" val="3215756356"/>
                  </a:ext>
                </a:extLst>
              </a:tr>
              <a:tr h="228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Background task </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Daemon thread</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err="1">
                          <a:effectLst/>
                          <a:sym typeface="Arial"/>
                        </a:rPr>
                        <a:t>DaemonSet</a:t>
                      </a:r>
                      <a:r>
                        <a:rPr lang="en-US" sz="1100" u="none" strike="noStrike" cap="none" dirty="0">
                          <a:effectLst/>
                          <a:sym typeface="Arial"/>
                        </a:rPr>
                        <a:t> </a:t>
                      </a:r>
                      <a:endParaRPr lang="en-US" sz="1100" dirty="0"/>
                    </a:p>
                  </a:txBody>
                  <a:tcPr marL="68580" marR="68580" marT="34290" marB="34290"/>
                </a:tc>
                <a:extLst>
                  <a:ext uri="{0D108BD9-81ED-4DB2-BD59-A6C34878D82A}">
                    <a16:rowId xmlns:a16="http://schemas.microsoft.com/office/drawing/2014/main" val="4091391161"/>
                  </a:ext>
                </a:extLst>
              </a:tr>
              <a:tr h="228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a:effectLst/>
                          <a:sym typeface="Arial"/>
                        </a:rPr>
                        <a:t>Configuration management </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err="1">
                          <a:effectLst/>
                          <a:sym typeface="Arial"/>
                        </a:rPr>
                        <a:t>System.getenv</a:t>
                      </a:r>
                      <a:r>
                        <a:rPr lang="en-US" sz="1100" u="none" strike="noStrike" cap="none" dirty="0">
                          <a:effectLst/>
                          <a:sym typeface="Arial"/>
                        </a:rPr>
                        <a:t>(), Properties </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strike="noStrike" cap="none" dirty="0" err="1">
                          <a:effectLst/>
                          <a:sym typeface="Arial"/>
                        </a:rPr>
                        <a:t>ConfigMap</a:t>
                      </a:r>
                      <a:r>
                        <a:rPr lang="en-US" sz="1100" u="none" strike="noStrike" cap="none" dirty="0">
                          <a:effectLst/>
                          <a:sym typeface="Arial"/>
                        </a:rPr>
                        <a:t>, Secret </a:t>
                      </a:r>
                      <a:endParaRPr lang="en-US" sz="1100" dirty="0"/>
                    </a:p>
                  </a:txBody>
                  <a:tcPr marL="68580" marR="68580" marT="34290" marB="34290"/>
                </a:tc>
                <a:extLst>
                  <a:ext uri="{0D108BD9-81ED-4DB2-BD59-A6C34878D82A}">
                    <a16:rowId xmlns:a16="http://schemas.microsoft.com/office/drawing/2014/main" val="1757152415"/>
                  </a:ext>
                </a:extLst>
              </a:tr>
            </a:tbl>
          </a:graphicData>
        </a:graphic>
      </p:graphicFrame>
    </p:spTree>
    <p:extLst>
      <p:ext uri="{BB962C8B-B14F-4D97-AF65-F5344CB8AC3E}">
        <p14:creationId xmlns:p14="http://schemas.microsoft.com/office/powerpoint/2010/main" val="3219842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5346800"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基于云的设计模式 </a:t>
            </a:r>
            <a:r>
              <a:rPr lang="en-US" altLang="zh-CN" sz="2800" b="1" dirty="0">
                <a:solidFill>
                  <a:srgbClr val="283296"/>
                </a:solidFill>
                <a:latin typeface="思源黑体 CN Bold" panose="020B0800000000000000" pitchFamily="34" charset="-122"/>
                <a:ea typeface="思源黑体 CN Bold" panose="020B0800000000000000" pitchFamily="34" charset="-122"/>
              </a:rPr>
              <a:t>(Kubernetes)</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E55C0221-3DB9-D54A-9851-2F5B3701A434}"/>
              </a:ext>
            </a:extLst>
          </p:cNvPr>
          <p:cNvSpPr txBox="1"/>
          <p:nvPr/>
        </p:nvSpPr>
        <p:spPr>
          <a:xfrm>
            <a:off x="657588" y="913345"/>
            <a:ext cx="7892053" cy="3706143"/>
          </a:xfrm>
          <a:prstGeom prst="rect">
            <a:avLst/>
          </a:prstGeom>
        </p:spPr>
        <p:txBody>
          <a:bodyPr vert="horz" wrap="square" lIns="0" tIns="12700" rIns="0" bIns="0" rtlCol="0">
            <a:spAutoFit/>
          </a:bodyPr>
          <a:lstStyle/>
          <a:p>
            <a:pPr marL="379085" indent="-367021">
              <a:spcBef>
                <a:spcPts val="450"/>
              </a:spcBef>
              <a:spcAft>
                <a:spcPts val="450"/>
              </a:spcAft>
              <a:buChar char="●"/>
              <a:tabLst>
                <a:tab pos="379085" algn="l"/>
                <a:tab pos="379721" algn="l"/>
              </a:tabLst>
            </a:pPr>
            <a:r>
              <a:rPr sz="1500" b="1" spc="-5" dirty="0">
                <a:solidFill>
                  <a:srgbClr val="333333"/>
                </a:solidFill>
                <a:latin typeface="Songti TC" panose="02010600040101010101" pitchFamily="2" charset="-120"/>
                <a:ea typeface="Songti TC" panose="02010600040101010101" pitchFamily="2" charset="-120"/>
              </a:rPr>
              <a:t>Foundational</a:t>
            </a:r>
            <a:r>
              <a:rPr sz="1500" b="1" spc="-100" dirty="0">
                <a:solidFill>
                  <a:srgbClr val="333333"/>
                </a:solidFill>
                <a:latin typeface="Songti TC" panose="02010600040101010101" pitchFamily="2" charset="-120"/>
                <a:ea typeface="Songti TC" panose="02010600040101010101" pitchFamily="2" charset="-120"/>
              </a:rPr>
              <a:t> </a:t>
            </a:r>
            <a:r>
              <a:rPr sz="1500" b="1" spc="-5" dirty="0">
                <a:solidFill>
                  <a:srgbClr val="333333"/>
                </a:solidFill>
                <a:latin typeface="Songti TC" panose="02010600040101010101" pitchFamily="2" charset="-120"/>
                <a:ea typeface="Songti TC" panose="02010600040101010101" pitchFamily="2" charset="-120"/>
              </a:rPr>
              <a:t>Patterns</a:t>
            </a:r>
            <a:r>
              <a:rPr lang="zh-CN" altLang="en-US" sz="1500" b="1" spc="-5" dirty="0">
                <a:solidFill>
                  <a:srgbClr val="333333"/>
                </a:solidFill>
                <a:latin typeface="Songti TC" panose="02010600040101010101" pitchFamily="2" charset="-120"/>
                <a:ea typeface="Songti TC" panose="02010600040101010101" pitchFamily="2" charset="-120"/>
              </a:rPr>
              <a:t> </a:t>
            </a:r>
            <a:r>
              <a:rPr lang="en-US" altLang="zh-CN" sz="1500" b="1" spc="-5" dirty="0">
                <a:solidFill>
                  <a:srgbClr val="333333"/>
                </a:solidFill>
                <a:latin typeface="Songti TC" panose="02010600040101010101" pitchFamily="2" charset="-120"/>
                <a:ea typeface="Songti TC" panose="02010600040101010101" pitchFamily="2" charset="-120"/>
              </a:rPr>
              <a:t>-</a:t>
            </a:r>
            <a:r>
              <a:rPr lang="zh-CN" altLang="en-US" sz="1500" b="1" spc="-5" dirty="0">
                <a:solidFill>
                  <a:srgbClr val="333333"/>
                </a:solidFill>
                <a:latin typeface="Songti TC" panose="02010600040101010101" pitchFamily="2" charset="-120"/>
                <a:ea typeface="Songti TC" panose="02010600040101010101" pitchFamily="2" charset="-120"/>
              </a:rPr>
              <a:t> 基础模式</a:t>
            </a:r>
            <a:endParaRPr lang="en-US" altLang="zh-CN" sz="1500" b="1" spc="-5" dirty="0">
              <a:solidFill>
                <a:srgbClr val="333333"/>
              </a:solidFill>
              <a:latin typeface="Songti TC" panose="02010600040101010101" pitchFamily="2" charset="-120"/>
              <a:ea typeface="Songti TC" panose="02010600040101010101" pitchFamily="2" charset="-120"/>
            </a:endParaRPr>
          </a:p>
          <a:p>
            <a:pPr marL="407194">
              <a:spcBef>
                <a:spcPts val="450"/>
              </a:spcBef>
              <a:spcAft>
                <a:spcPts val="450"/>
              </a:spcAft>
              <a:tabLst>
                <a:tab pos="378619" algn="l"/>
              </a:tabLst>
            </a:pPr>
            <a:r>
              <a:rPr lang="zh-CN" altLang="en-US" sz="1500" b="1" spc="-5" dirty="0">
                <a:solidFill>
                  <a:srgbClr val="333333"/>
                </a:solidFill>
                <a:latin typeface="Songti TC" panose="02010600040101010101" pitchFamily="2" charset="-120"/>
                <a:ea typeface="Songti TC" panose="02010600040101010101" pitchFamily="2" charset="-120"/>
              </a:rPr>
              <a:t>涵盖了 </a:t>
            </a:r>
            <a:r>
              <a:rPr lang="en-US" altLang="zh-CN" sz="1500" b="1" spc="-5" dirty="0">
                <a:solidFill>
                  <a:srgbClr val="333333"/>
                </a:solidFill>
                <a:latin typeface="Songti TC" panose="02010600040101010101" pitchFamily="2" charset="-120"/>
                <a:ea typeface="Songti TC" panose="02010600040101010101" pitchFamily="2" charset="-120"/>
              </a:rPr>
              <a:t>Kubernetes </a:t>
            </a:r>
            <a:r>
              <a:rPr lang="zh-CN" altLang="en-US" sz="1500" b="1" spc="-5" dirty="0">
                <a:solidFill>
                  <a:srgbClr val="333333"/>
                </a:solidFill>
                <a:latin typeface="Songti TC" panose="02010600040101010101" pitchFamily="2" charset="-120"/>
                <a:ea typeface="Songti TC" panose="02010600040101010101" pitchFamily="2" charset="-120"/>
              </a:rPr>
              <a:t>的核心概念。这些模式是构建基于容器的云原生应用的基本原则和实践</a:t>
            </a:r>
            <a:endParaRPr sz="1500" b="1" dirty="0">
              <a:latin typeface="Songti TC" panose="02010600040101010101" pitchFamily="2" charset="-120"/>
              <a:ea typeface="Songti TC" panose="02010600040101010101" pitchFamily="2" charset="-120"/>
            </a:endParaRPr>
          </a:p>
          <a:p>
            <a:pPr marL="379085" indent="-367021">
              <a:spcBef>
                <a:spcPts val="450"/>
              </a:spcBef>
              <a:spcAft>
                <a:spcPts val="450"/>
              </a:spcAft>
              <a:buChar char="●"/>
              <a:tabLst>
                <a:tab pos="379085" algn="l"/>
                <a:tab pos="379721" algn="l"/>
              </a:tabLst>
            </a:pPr>
            <a:r>
              <a:rPr sz="1500" b="1" spc="-5" dirty="0">
                <a:solidFill>
                  <a:srgbClr val="333333"/>
                </a:solidFill>
                <a:latin typeface="Songti TC" panose="02010600040101010101" pitchFamily="2" charset="-120"/>
                <a:ea typeface="Songti TC" panose="02010600040101010101" pitchFamily="2" charset="-120"/>
              </a:rPr>
              <a:t>Behavioral</a:t>
            </a:r>
            <a:r>
              <a:rPr sz="1500" b="1" spc="-100" dirty="0">
                <a:solidFill>
                  <a:srgbClr val="333333"/>
                </a:solidFill>
                <a:latin typeface="Songti TC" panose="02010600040101010101" pitchFamily="2" charset="-120"/>
                <a:ea typeface="Songti TC" panose="02010600040101010101" pitchFamily="2" charset="-120"/>
              </a:rPr>
              <a:t> </a:t>
            </a:r>
            <a:r>
              <a:rPr sz="1500" b="1" spc="-5" dirty="0">
                <a:solidFill>
                  <a:srgbClr val="333333"/>
                </a:solidFill>
                <a:latin typeface="Songti TC" panose="02010600040101010101" pitchFamily="2" charset="-120"/>
                <a:ea typeface="Songti TC" panose="02010600040101010101" pitchFamily="2" charset="-120"/>
              </a:rPr>
              <a:t>Patterns</a:t>
            </a:r>
            <a:r>
              <a:rPr lang="zh-CN" altLang="en-US" sz="1500" b="1" spc="-5" dirty="0">
                <a:solidFill>
                  <a:srgbClr val="333333"/>
                </a:solidFill>
                <a:latin typeface="Songti TC" panose="02010600040101010101" pitchFamily="2" charset="-120"/>
                <a:ea typeface="Songti TC" panose="02010600040101010101" pitchFamily="2" charset="-120"/>
              </a:rPr>
              <a:t> </a:t>
            </a:r>
            <a:r>
              <a:rPr lang="en-US" altLang="zh-CN" sz="1500" b="1" spc="-5" dirty="0">
                <a:solidFill>
                  <a:srgbClr val="333333"/>
                </a:solidFill>
                <a:latin typeface="Songti TC" panose="02010600040101010101" pitchFamily="2" charset="-120"/>
                <a:ea typeface="Songti TC" panose="02010600040101010101" pitchFamily="2" charset="-120"/>
              </a:rPr>
              <a:t>-</a:t>
            </a:r>
            <a:r>
              <a:rPr lang="zh-CN" altLang="en-US" sz="1500" b="1" spc="-5" dirty="0">
                <a:solidFill>
                  <a:srgbClr val="333333"/>
                </a:solidFill>
                <a:latin typeface="Songti TC" panose="02010600040101010101" pitchFamily="2" charset="-120"/>
                <a:ea typeface="Songti TC" panose="02010600040101010101" pitchFamily="2" charset="-120"/>
              </a:rPr>
              <a:t> 行为模式</a:t>
            </a:r>
            <a:endParaRPr lang="en-US" altLang="zh-CN" sz="1500" b="1" spc="-5" dirty="0">
              <a:solidFill>
                <a:srgbClr val="333333"/>
              </a:solidFill>
              <a:latin typeface="Songti TC" panose="02010600040101010101" pitchFamily="2" charset="-120"/>
              <a:ea typeface="Songti TC" panose="02010600040101010101" pitchFamily="2" charset="-120"/>
            </a:endParaRPr>
          </a:p>
          <a:p>
            <a:pPr marL="407194">
              <a:spcBef>
                <a:spcPts val="450"/>
              </a:spcBef>
              <a:spcAft>
                <a:spcPts val="450"/>
              </a:spcAft>
              <a:tabLst>
                <a:tab pos="378619" algn="l"/>
              </a:tabLst>
            </a:pPr>
            <a:r>
              <a:rPr lang="zh-CN" altLang="en-US" sz="1500" b="1" spc="-5" dirty="0">
                <a:solidFill>
                  <a:srgbClr val="333333"/>
                </a:solidFill>
                <a:latin typeface="Songti TC" panose="02010600040101010101" pitchFamily="2" charset="-120"/>
                <a:ea typeface="Songti TC" panose="02010600040101010101" pitchFamily="2" charset="-120"/>
              </a:rPr>
              <a:t>是基础模式之上的模式，对管理各种容器和平台交互的概念做了进一步细化</a:t>
            </a:r>
            <a:endParaRPr sz="1500" b="1" spc="-5" dirty="0">
              <a:solidFill>
                <a:srgbClr val="333333"/>
              </a:solidFill>
              <a:latin typeface="Songti TC" panose="02010600040101010101" pitchFamily="2" charset="-120"/>
              <a:ea typeface="Songti TC" panose="02010600040101010101" pitchFamily="2" charset="-120"/>
            </a:endParaRPr>
          </a:p>
          <a:p>
            <a:pPr marL="379085" indent="-367021">
              <a:spcBef>
                <a:spcPts val="450"/>
              </a:spcBef>
              <a:spcAft>
                <a:spcPts val="450"/>
              </a:spcAft>
              <a:buChar char="●"/>
              <a:tabLst>
                <a:tab pos="379085" algn="l"/>
                <a:tab pos="379721" algn="l"/>
              </a:tabLst>
            </a:pPr>
            <a:r>
              <a:rPr sz="1500" b="1" spc="-5" dirty="0">
                <a:solidFill>
                  <a:srgbClr val="333333"/>
                </a:solidFill>
                <a:latin typeface="Songti TC" panose="02010600040101010101" pitchFamily="2" charset="-120"/>
                <a:ea typeface="Songti TC" panose="02010600040101010101" pitchFamily="2" charset="-120"/>
              </a:rPr>
              <a:t>Structural</a:t>
            </a:r>
            <a:r>
              <a:rPr sz="1500" b="1" spc="-25" dirty="0">
                <a:solidFill>
                  <a:srgbClr val="333333"/>
                </a:solidFill>
                <a:latin typeface="Songti TC" panose="02010600040101010101" pitchFamily="2" charset="-120"/>
                <a:ea typeface="Songti TC" panose="02010600040101010101" pitchFamily="2" charset="-120"/>
              </a:rPr>
              <a:t> </a:t>
            </a:r>
            <a:r>
              <a:rPr sz="1500" b="1" spc="-5" dirty="0">
                <a:solidFill>
                  <a:srgbClr val="333333"/>
                </a:solidFill>
                <a:latin typeface="Songti TC" panose="02010600040101010101" pitchFamily="2" charset="-120"/>
                <a:ea typeface="Songti TC" panose="02010600040101010101" pitchFamily="2" charset="-120"/>
              </a:rPr>
              <a:t>Patterns</a:t>
            </a:r>
            <a:r>
              <a:rPr lang="zh-CN" altLang="en-US" sz="1500" b="1" spc="-5" dirty="0">
                <a:solidFill>
                  <a:srgbClr val="333333"/>
                </a:solidFill>
                <a:latin typeface="Songti TC" panose="02010600040101010101" pitchFamily="2" charset="-120"/>
                <a:ea typeface="Songti TC" panose="02010600040101010101" pitchFamily="2" charset="-120"/>
              </a:rPr>
              <a:t> </a:t>
            </a:r>
            <a:r>
              <a:rPr lang="en-US" altLang="zh-CN" sz="1500" b="1" spc="-5" dirty="0">
                <a:solidFill>
                  <a:srgbClr val="333333"/>
                </a:solidFill>
                <a:latin typeface="Songti TC" panose="02010600040101010101" pitchFamily="2" charset="-120"/>
                <a:ea typeface="Songti TC" panose="02010600040101010101" pitchFamily="2" charset="-120"/>
              </a:rPr>
              <a:t>-</a:t>
            </a:r>
            <a:r>
              <a:rPr lang="zh-CN" altLang="en-US" sz="1500" b="1" spc="-5" dirty="0">
                <a:solidFill>
                  <a:srgbClr val="333333"/>
                </a:solidFill>
                <a:latin typeface="Songti TC" panose="02010600040101010101" pitchFamily="2" charset="-120"/>
                <a:ea typeface="Songti TC" panose="02010600040101010101" pitchFamily="2" charset="-120"/>
              </a:rPr>
              <a:t> 结构模式</a:t>
            </a:r>
            <a:endParaRPr lang="en-US" altLang="zh-CN" sz="1500" b="1" spc="-5" dirty="0">
              <a:solidFill>
                <a:srgbClr val="333333"/>
              </a:solidFill>
              <a:latin typeface="Songti TC" panose="02010600040101010101" pitchFamily="2" charset="-120"/>
              <a:ea typeface="Songti TC" panose="02010600040101010101" pitchFamily="2" charset="-120"/>
            </a:endParaRPr>
          </a:p>
          <a:p>
            <a:pPr marL="407194">
              <a:spcBef>
                <a:spcPts val="450"/>
              </a:spcBef>
              <a:spcAft>
                <a:spcPts val="450"/>
              </a:spcAft>
              <a:tabLst>
                <a:tab pos="378619" algn="l"/>
              </a:tabLst>
            </a:pPr>
            <a:r>
              <a:rPr lang="zh-CN" altLang="en-US" sz="1500" b="1" spc="-5" dirty="0">
                <a:solidFill>
                  <a:srgbClr val="333333"/>
                </a:solidFill>
                <a:latin typeface="Songti TC" panose="02010600040101010101" pitchFamily="2" charset="-120"/>
                <a:ea typeface="Songti TC" panose="02010600040101010101" pitchFamily="2" charset="-120"/>
              </a:rPr>
              <a:t>关注的是如何组织 </a:t>
            </a:r>
            <a:r>
              <a:rPr lang="en-US" altLang="zh-CN" sz="1500" b="1" spc="-5" dirty="0">
                <a:solidFill>
                  <a:srgbClr val="333333"/>
                </a:solidFill>
                <a:latin typeface="Songti TC" panose="02010600040101010101" pitchFamily="2" charset="-120"/>
                <a:ea typeface="Songti TC" panose="02010600040101010101" pitchFamily="2" charset="-120"/>
              </a:rPr>
              <a:t>Kubernetes </a:t>
            </a:r>
            <a:r>
              <a:rPr lang="zh-CN" altLang="en-US" sz="1500" b="1" spc="-5" dirty="0">
                <a:solidFill>
                  <a:srgbClr val="333333"/>
                </a:solidFill>
                <a:latin typeface="Songti TC" panose="02010600040101010101" pitchFamily="2" charset="-120"/>
                <a:ea typeface="Songti TC" panose="02010600040101010101" pitchFamily="2" charset="-120"/>
              </a:rPr>
              <a:t>容器集内的容器。</a:t>
            </a:r>
            <a:endParaRPr sz="1500" b="1" spc="-5" dirty="0">
              <a:solidFill>
                <a:srgbClr val="333333"/>
              </a:solidFill>
              <a:latin typeface="Songti TC" panose="02010600040101010101" pitchFamily="2" charset="-120"/>
              <a:ea typeface="Songti TC" panose="02010600040101010101" pitchFamily="2" charset="-120"/>
            </a:endParaRPr>
          </a:p>
          <a:p>
            <a:pPr marL="379085" indent="-367021">
              <a:spcBef>
                <a:spcPts val="450"/>
              </a:spcBef>
              <a:spcAft>
                <a:spcPts val="450"/>
              </a:spcAft>
              <a:buChar char="●"/>
              <a:tabLst>
                <a:tab pos="379085" algn="l"/>
                <a:tab pos="379721" algn="l"/>
              </a:tabLst>
            </a:pPr>
            <a:r>
              <a:rPr sz="1500" b="1" spc="-5" dirty="0">
                <a:solidFill>
                  <a:srgbClr val="333333"/>
                </a:solidFill>
                <a:latin typeface="Songti TC" panose="02010600040101010101" pitchFamily="2" charset="-120"/>
                <a:ea typeface="Songti TC" panose="02010600040101010101" pitchFamily="2" charset="-120"/>
              </a:rPr>
              <a:t>Configuration</a:t>
            </a:r>
            <a:r>
              <a:rPr sz="1500" b="1" spc="-75" dirty="0">
                <a:solidFill>
                  <a:srgbClr val="333333"/>
                </a:solidFill>
                <a:latin typeface="Songti TC" panose="02010600040101010101" pitchFamily="2" charset="-120"/>
                <a:ea typeface="Songti TC" panose="02010600040101010101" pitchFamily="2" charset="-120"/>
              </a:rPr>
              <a:t> </a:t>
            </a:r>
            <a:r>
              <a:rPr sz="1500" b="1" spc="-5" dirty="0">
                <a:solidFill>
                  <a:srgbClr val="333333"/>
                </a:solidFill>
                <a:latin typeface="Songti TC" panose="02010600040101010101" pitchFamily="2" charset="-120"/>
                <a:ea typeface="Songti TC" panose="02010600040101010101" pitchFamily="2" charset="-120"/>
              </a:rPr>
              <a:t>Patterns</a:t>
            </a:r>
            <a:r>
              <a:rPr lang="zh-CN" altLang="en-US" sz="1500" b="1" spc="-5" dirty="0">
                <a:solidFill>
                  <a:srgbClr val="333333"/>
                </a:solidFill>
                <a:latin typeface="Songti TC" panose="02010600040101010101" pitchFamily="2" charset="-120"/>
                <a:ea typeface="Songti TC" panose="02010600040101010101" pitchFamily="2" charset="-120"/>
              </a:rPr>
              <a:t> </a:t>
            </a:r>
            <a:r>
              <a:rPr lang="en-US" altLang="zh-CN" sz="1500" b="1" spc="-5" dirty="0">
                <a:solidFill>
                  <a:srgbClr val="333333"/>
                </a:solidFill>
                <a:latin typeface="Songti TC" panose="02010600040101010101" pitchFamily="2" charset="-120"/>
                <a:ea typeface="Songti TC" panose="02010600040101010101" pitchFamily="2" charset="-120"/>
              </a:rPr>
              <a:t>-</a:t>
            </a:r>
            <a:r>
              <a:rPr lang="zh-CN" altLang="en-US" sz="1500" b="1" spc="-5" dirty="0">
                <a:solidFill>
                  <a:srgbClr val="333333"/>
                </a:solidFill>
                <a:latin typeface="Songti TC" panose="02010600040101010101" pitchFamily="2" charset="-120"/>
                <a:ea typeface="Songti TC" panose="02010600040101010101" pitchFamily="2" charset="-120"/>
              </a:rPr>
              <a:t> 配置模式</a:t>
            </a:r>
            <a:endParaRPr lang="en-US" altLang="zh-CN" sz="1500" b="1" spc="-5" dirty="0">
              <a:solidFill>
                <a:srgbClr val="333333"/>
              </a:solidFill>
              <a:latin typeface="Songti TC" panose="02010600040101010101" pitchFamily="2" charset="-120"/>
              <a:ea typeface="Songti TC" panose="02010600040101010101" pitchFamily="2" charset="-120"/>
            </a:endParaRPr>
          </a:p>
          <a:p>
            <a:pPr marL="407194">
              <a:spcBef>
                <a:spcPts val="450"/>
              </a:spcBef>
              <a:spcAft>
                <a:spcPts val="450"/>
              </a:spcAft>
              <a:tabLst>
                <a:tab pos="378619" algn="l"/>
              </a:tabLst>
            </a:pPr>
            <a:r>
              <a:rPr lang="zh-CN" altLang="en-US" sz="1500" b="1" spc="-5" dirty="0">
                <a:solidFill>
                  <a:srgbClr val="333333"/>
                </a:solidFill>
                <a:latin typeface="Songti TC" panose="02010600040101010101" pitchFamily="2" charset="-120"/>
                <a:ea typeface="Songti TC" panose="02010600040101010101" pitchFamily="2" charset="-120"/>
              </a:rPr>
              <a:t>用于设计 </a:t>
            </a:r>
            <a:r>
              <a:rPr lang="en-US" altLang="zh-CN" sz="1500" b="1" spc="-5" dirty="0">
                <a:solidFill>
                  <a:srgbClr val="333333"/>
                </a:solidFill>
                <a:latin typeface="Songti TC" panose="02010600040101010101" pitchFamily="2" charset="-120"/>
                <a:ea typeface="Songti TC" panose="02010600040101010101" pitchFamily="2" charset="-120"/>
              </a:rPr>
              <a:t>Kubernetes </a:t>
            </a:r>
            <a:r>
              <a:rPr lang="zh-CN" altLang="en-US" sz="1500" b="1" spc="-5" dirty="0">
                <a:solidFill>
                  <a:srgbClr val="333333"/>
                </a:solidFill>
                <a:latin typeface="Songti TC" panose="02010600040101010101" pitchFamily="2" charset="-120"/>
                <a:ea typeface="Songti TC" panose="02010600040101010101" pitchFamily="2" charset="-120"/>
              </a:rPr>
              <a:t>中处理应用配置的不同方式。该模式包含将应用连接至其配置的具体步骤</a:t>
            </a:r>
            <a:endParaRPr lang="en-US" altLang="zh-CN" sz="1500" b="1" spc="-5" dirty="0">
              <a:solidFill>
                <a:srgbClr val="333333"/>
              </a:solidFill>
              <a:latin typeface="Songti TC" panose="02010600040101010101" pitchFamily="2" charset="-120"/>
              <a:ea typeface="Songti TC" panose="02010600040101010101" pitchFamily="2" charset="-120"/>
            </a:endParaRPr>
          </a:p>
          <a:p>
            <a:pPr marL="379085" indent="-367021">
              <a:spcBef>
                <a:spcPts val="450"/>
              </a:spcBef>
              <a:spcAft>
                <a:spcPts val="450"/>
              </a:spcAft>
              <a:buChar char="●"/>
              <a:tabLst>
                <a:tab pos="379085" algn="l"/>
                <a:tab pos="379721" algn="l"/>
              </a:tabLst>
            </a:pPr>
            <a:r>
              <a:rPr lang="en-US" altLang="zh-CN" sz="1500" b="1" spc="-5" dirty="0">
                <a:solidFill>
                  <a:srgbClr val="333333"/>
                </a:solidFill>
                <a:latin typeface="Songti TC" panose="02010600040101010101" pitchFamily="2" charset="-120"/>
                <a:ea typeface="Songti TC" panose="02010600040101010101" pitchFamily="2" charset="-120"/>
              </a:rPr>
              <a:t>Advanced Patterns</a:t>
            </a:r>
            <a:r>
              <a:rPr lang="zh-CN" altLang="en-US" sz="1500" b="1" spc="-5" dirty="0">
                <a:solidFill>
                  <a:srgbClr val="333333"/>
                </a:solidFill>
                <a:latin typeface="Songti TC" panose="02010600040101010101" pitchFamily="2" charset="-120"/>
                <a:ea typeface="Songti TC" panose="02010600040101010101" pitchFamily="2" charset="-120"/>
              </a:rPr>
              <a:t> </a:t>
            </a:r>
            <a:r>
              <a:rPr lang="en-US" altLang="zh-CN" sz="1500" b="1" spc="-5" dirty="0">
                <a:solidFill>
                  <a:srgbClr val="333333"/>
                </a:solidFill>
                <a:latin typeface="Songti TC" panose="02010600040101010101" pitchFamily="2" charset="-120"/>
                <a:ea typeface="Songti TC" panose="02010600040101010101" pitchFamily="2" charset="-120"/>
              </a:rPr>
              <a:t>-</a:t>
            </a:r>
            <a:r>
              <a:rPr lang="zh-CN" altLang="en-US" sz="1500" b="1" spc="-5" dirty="0">
                <a:solidFill>
                  <a:srgbClr val="333333"/>
                </a:solidFill>
                <a:latin typeface="Songti TC" panose="02010600040101010101" pitchFamily="2" charset="-120"/>
                <a:ea typeface="Songti TC" panose="02010600040101010101" pitchFamily="2" charset="-120"/>
              </a:rPr>
              <a:t> 高级模式</a:t>
            </a:r>
            <a:endParaRPr lang="en-US" altLang="zh-CN" sz="1500" b="1" spc="-5" dirty="0">
              <a:solidFill>
                <a:srgbClr val="333333"/>
              </a:solidFill>
              <a:latin typeface="Songti TC" panose="02010600040101010101" pitchFamily="2" charset="-120"/>
              <a:ea typeface="Songti TC" panose="02010600040101010101" pitchFamily="2" charset="-120"/>
            </a:endParaRPr>
          </a:p>
          <a:p>
            <a:pPr marL="407194">
              <a:spcBef>
                <a:spcPts val="450"/>
              </a:spcBef>
              <a:spcAft>
                <a:spcPts val="450"/>
              </a:spcAft>
              <a:tabLst>
                <a:tab pos="378619" algn="l"/>
              </a:tabLst>
            </a:pPr>
            <a:r>
              <a:rPr lang="zh-CN" altLang="en-US" sz="1500" b="1" spc="-5" dirty="0">
                <a:solidFill>
                  <a:srgbClr val="333333"/>
                </a:solidFill>
                <a:latin typeface="Songti TC" panose="02010600040101010101" pitchFamily="2" charset="-120"/>
                <a:ea typeface="Songti TC" panose="02010600040101010101" pitchFamily="2" charset="-120"/>
              </a:rPr>
              <a:t>包含了复杂的主题和最新的模式</a:t>
            </a:r>
            <a:endParaRPr sz="1500" b="1" spc="-5" dirty="0">
              <a:solidFill>
                <a:srgbClr val="333333"/>
              </a:solidFill>
              <a:latin typeface="Songti TC" panose="02010600040101010101" pitchFamily="2" charset="-120"/>
              <a:ea typeface="Songti TC" panose="02010600040101010101" pitchFamily="2" charset="-120"/>
            </a:endParaRPr>
          </a:p>
        </p:txBody>
      </p:sp>
    </p:spTree>
    <p:extLst>
      <p:ext uri="{BB962C8B-B14F-4D97-AF65-F5344CB8AC3E}">
        <p14:creationId xmlns:p14="http://schemas.microsoft.com/office/powerpoint/2010/main" val="748900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7575726"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基础模式 </a:t>
            </a:r>
            <a:r>
              <a:rPr lang="en-US" altLang="zh-CN" sz="2800" b="1" dirty="0">
                <a:solidFill>
                  <a:srgbClr val="283296"/>
                </a:solidFill>
                <a:latin typeface="思源黑体 CN Bold" panose="020B0800000000000000" pitchFamily="34" charset="-122"/>
                <a:ea typeface="思源黑体 CN Bold" panose="020B0800000000000000" pitchFamily="34" charset="-122"/>
              </a:rPr>
              <a:t>- Foundational Patterns</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195F7216-9FD5-8446-9934-602FE9BEE58C}"/>
              </a:ext>
            </a:extLst>
          </p:cNvPr>
          <p:cNvSpPr txBox="1"/>
          <p:nvPr/>
        </p:nvSpPr>
        <p:spPr>
          <a:xfrm>
            <a:off x="672168" y="1120227"/>
            <a:ext cx="8042065" cy="2356413"/>
          </a:xfrm>
          <a:prstGeom prst="rect">
            <a:avLst/>
          </a:prstGeom>
        </p:spPr>
        <p:txBody>
          <a:bodyPr vert="horz" wrap="square" lIns="0" tIns="52704" rIns="0" bIns="0" rtlCol="0">
            <a:spAutoFit/>
          </a:bodyPr>
          <a:lstStyle/>
          <a:p>
            <a:pPr marL="328287" indent="-316222">
              <a:spcBef>
                <a:spcPts val="450"/>
              </a:spcBef>
              <a:spcAft>
                <a:spcPts val="450"/>
              </a:spcAft>
              <a:buFont typeface="Arial"/>
              <a:buChar char="●"/>
              <a:tabLst>
                <a:tab pos="328287" algn="l"/>
                <a:tab pos="328922" algn="l"/>
              </a:tabLst>
            </a:pPr>
            <a:r>
              <a:rPr b="1" spc="-5" dirty="0">
                <a:solidFill>
                  <a:srgbClr val="333333"/>
                </a:solidFill>
                <a:latin typeface="Songti TC" panose="02010600040101010101" pitchFamily="2" charset="-120"/>
                <a:ea typeface="Songti TC" panose="02010600040101010101" pitchFamily="2" charset="-120"/>
              </a:rPr>
              <a:t>Automatable Unit</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自动化单元</a:t>
            </a:r>
            <a:endParaRPr b="1" spc="-5" dirty="0">
              <a:solidFill>
                <a:srgbClr val="333333"/>
              </a:solidFill>
              <a:latin typeface="Songti TC" panose="02010600040101010101" pitchFamily="2" charset="-120"/>
              <a:ea typeface="Songti TC" panose="02010600040101010101" pitchFamily="2" charset="-120"/>
            </a:endParaRPr>
          </a:p>
          <a:p>
            <a:pPr marL="328287" indent="-316222">
              <a:spcBef>
                <a:spcPts val="450"/>
              </a:spcBef>
              <a:spcAft>
                <a:spcPts val="450"/>
              </a:spcAft>
              <a:buFont typeface="Arial"/>
              <a:buChar char="●"/>
              <a:tabLst>
                <a:tab pos="328287" algn="l"/>
                <a:tab pos="328922" algn="l"/>
              </a:tabLst>
            </a:pPr>
            <a:r>
              <a:rPr b="1" spc="-5" dirty="0">
                <a:solidFill>
                  <a:srgbClr val="333333"/>
                </a:solidFill>
                <a:latin typeface="Songti TC" panose="02010600040101010101" pitchFamily="2" charset="-120"/>
                <a:ea typeface="Songti TC" panose="02010600040101010101" pitchFamily="2" charset="-120"/>
              </a:rPr>
              <a:t>Predictable Demands</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需求可预测</a:t>
            </a:r>
            <a:endParaRPr b="1" spc="-5" dirty="0">
              <a:solidFill>
                <a:srgbClr val="333333"/>
              </a:solidFill>
              <a:latin typeface="Songti TC" panose="02010600040101010101" pitchFamily="2" charset="-120"/>
              <a:ea typeface="Songti TC" panose="02010600040101010101" pitchFamily="2" charset="-120"/>
            </a:endParaRPr>
          </a:p>
          <a:p>
            <a:pPr marL="328287" indent="-316222">
              <a:spcBef>
                <a:spcPts val="450"/>
              </a:spcBef>
              <a:spcAft>
                <a:spcPts val="450"/>
              </a:spcAft>
              <a:buFont typeface="Arial"/>
              <a:buChar char="●"/>
              <a:tabLst>
                <a:tab pos="328287" algn="l"/>
                <a:tab pos="328922" algn="l"/>
              </a:tabLst>
            </a:pPr>
            <a:r>
              <a:rPr b="1" spc="-5" dirty="0">
                <a:solidFill>
                  <a:srgbClr val="333333"/>
                </a:solidFill>
                <a:latin typeface="Songti TC" panose="02010600040101010101" pitchFamily="2" charset="-120"/>
                <a:ea typeface="Songti TC" panose="02010600040101010101" pitchFamily="2" charset="-120"/>
              </a:rPr>
              <a:t>Dynamic Placement</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动态布置</a:t>
            </a:r>
            <a:endParaRPr b="1" spc="-5" dirty="0">
              <a:solidFill>
                <a:srgbClr val="333333"/>
              </a:solidFill>
              <a:latin typeface="Songti TC" panose="02010600040101010101" pitchFamily="2" charset="-120"/>
              <a:ea typeface="Songti TC" panose="02010600040101010101" pitchFamily="2" charset="-120"/>
            </a:endParaRPr>
          </a:p>
          <a:p>
            <a:pPr marL="328287" indent="-316222">
              <a:spcBef>
                <a:spcPts val="450"/>
              </a:spcBef>
              <a:spcAft>
                <a:spcPts val="450"/>
              </a:spcAft>
              <a:buFont typeface="Arial"/>
              <a:buChar char="●"/>
              <a:tabLst>
                <a:tab pos="328287" algn="l"/>
                <a:tab pos="328922" algn="l"/>
              </a:tabLst>
            </a:pPr>
            <a:r>
              <a:rPr b="1" spc="-5" dirty="0">
                <a:solidFill>
                  <a:srgbClr val="333333"/>
                </a:solidFill>
                <a:latin typeface="Songti TC" panose="02010600040101010101" pitchFamily="2" charset="-120"/>
                <a:ea typeface="Songti TC" panose="02010600040101010101" pitchFamily="2" charset="-120"/>
              </a:rPr>
              <a:t>Declarative Deployment</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声明式部署</a:t>
            </a:r>
            <a:endParaRPr b="1" spc="-5" dirty="0">
              <a:solidFill>
                <a:srgbClr val="333333"/>
              </a:solidFill>
              <a:latin typeface="Songti TC" panose="02010600040101010101" pitchFamily="2" charset="-120"/>
              <a:ea typeface="Songti TC" panose="02010600040101010101" pitchFamily="2" charset="-120"/>
            </a:endParaRPr>
          </a:p>
          <a:p>
            <a:pPr marL="328287" indent="-316222">
              <a:spcBef>
                <a:spcPts val="450"/>
              </a:spcBef>
              <a:spcAft>
                <a:spcPts val="450"/>
              </a:spcAft>
              <a:buFont typeface="Arial"/>
              <a:buChar char="●"/>
              <a:tabLst>
                <a:tab pos="328287" algn="l"/>
                <a:tab pos="328922" algn="l"/>
              </a:tabLst>
            </a:pPr>
            <a:r>
              <a:rPr b="1" spc="-5" dirty="0">
                <a:solidFill>
                  <a:srgbClr val="333333"/>
                </a:solidFill>
                <a:latin typeface="Songti TC" panose="02010600040101010101" pitchFamily="2" charset="-120"/>
                <a:ea typeface="Songti TC" panose="02010600040101010101" pitchFamily="2" charset="-120"/>
              </a:rPr>
              <a:t>Observable Interior</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内部可观测</a:t>
            </a:r>
            <a:endParaRPr b="1" spc="-5" dirty="0">
              <a:solidFill>
                <a:srgbClr val="333333"/>
              </a:solidFill>
              <a:latin typeface="Songti TC" panose="02010600040101010101" pitchFamily="2" charset="-120"/>
              <a:ea typeface="Songti TC" panose="02010600040101010101" pitchFamily="2" charset="-120"/>
            </a:endParaRPr>
          </a:p>
          <a:p>
            <a:pPr marL="328287" indent="-316222">
              <a:spcBef>
                <a:spcPts val="450"/>
              </a:spcBef>
              <a:spcAft>
                <a:spcPts val="450"/>
              </a:spcAft>
              <a:buFont typeface="Arial"/>
              <a:buChar char="●"/>
              <a:tabLst>
                <a:tab pos="328287" algn="l"/>
                <a:tab pos="328922" algn="l"/>
              </a:tabLst>
            </a:pPr>
            <a:r>
              <a:rPr b="1" spc="-5" dirty="0">
                <a:solidFill>
                  <a:srgbClr val="333333"/>
                </a:solidFill>
                <a:latin typeface="Songti TC" panose="02010600040101010101" pitchFamily="2" charset="-120"/>
                <a:ea typeface="Songti TC" panose="02010600040101010101" pitchFamily="2" charset="-120"/>
              </a:rPr>
              <a:t>Life-Cycle Conformance</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一致的生命周期</a:t>
            </a:r>
            <a:endParaRPr b="1" spc="-5" dirty="0">
              <a:solidFill>
                <a:srgbClr val="333333"/>
              </a:solidFill>
              <a:latin typeface="Songti TC" panose="02010600040101010101" pitchFamily="2" charset="-120"/>
              <a:ea typeface="Songti TC" panose="02010600040101010101" pitchFamily="2" charset="-120"/>
            </a:endParaRPr>
          </a:p>
        </p:txBody>
      </p:sp>
    </p:spTree>
    <p:extLst>
      <p:ext uri="{BB962C8B-B14F-4D97-AF65-F5344CB8AC3E}">
        <p14:creationId xmlns:p14="http://schemas.microsoft.com/office/powerpoint/2010/main" val="271081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919020" y="1550497"/>
            <a:ext cx="5462589" cy="523220"/>
          </a:xfrm>
          <a:prstGeom prst="rect">
            <a:avLst/>
          </a:prstGeom>
          <a:noFill/>
        </p:spPr>
        <p:txBody>
          <a:bodyPr wrap="square" rtlCol="0">
            <a:spAutoFit/>
          </a:bodyPr>
          <a:lstStyle/>
          <a:p>
            <a:pPr algn="ctr"/>
            <a:r>
              <a:rPr kumimoji="1" lang="zh-CN" altLang="en-US" sz="2800" b="1" dirty="0">
                <a:solidFill>
                  <a:schemeClr val="bg1"/>
                </a:solidFill>
                <a:latin typeface="思源黑体 CN Bold" panose="020B0800000000000000" pitchFamily="34" charset="-122"/>
                <a:ea typeface="思源黑体 CN Bold" panose="020B0800000000000000" pitchFamily="34" charset="-122"/>
              </a:rPr>
              <a:t>云原生应用容器化与编排</a:t>
            </a:r>
          </a:p>
        </p:txBody>
      </p:sp>
      <p:sp>
        <p:nvSpPr>
          <p:cNvPr id="9" name="矩形 8"/>
          <p:cNvSpPr/>
          <p:nvPr/>
        </p:nvSpPr>
        <p:spPr>
          <a:xfrm>
            <a:off x="1365653" y="2315352"/>
            <a:ext cx="771526" cy="17145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线连接符 9"/>
          <p:cNvCxnSpPr/>
          <p:nvPr/>
        </p:nvCxnSpPr>
        <p:spPr>
          <a:xfrm>
            <a:off x="2137179" y="2384144"/>
            <a:ext cx="5761760" cy="0"/>
          </a:xfrm>
          <a:prstGeom prst="line">
            <a:avLst/>
          </a:prstGeom>
          <a:ln>
            <a:solidFill>
              <a:schemeClr val="bg1">
                <a:lumMod val="85000"/>
                <a:alpha val="44000"/>
              </a:schemeClr>
            </a:solidFill>
          </a:ln>
        </p:spPr>
        <p:style>
          <a:lnRef idx="1">
            <a:schemeClr val="accent1"/>
          </a:lnRef>
          <a:fillRef idx="0">
            <a:schemeClr val="accent1"/>
          </a:fillRef>
          <a:effectRef idx="0">
            <a:schemeClr val="accent1"/>
          </a:effectRef>
          <a:fontRef idx="minor">
            <a:schemeClr val="tx1"/>
          </a:fontRef>
        </p:style>
      </p:cxnSp>
      <p:sp>
        <p:nvSpPr>
          <p:cNvPr id="5" name="文本框 7">
            <a:extLst>
              <a:ext uri="{FF2B5EF4-FFF2-40B4-BE49-F238E27FC236}">
                <a16:creationId xmlns:a16="http://schemas.microsoft.com/office/drawing/2014/main" id="{95BAB935-68CF-AA42-82F0-545668D445AA}"/>
              </a:ext>
            </a:extLst>
          </p:cNvPr>
          <p:cNvSpPr txBox="1"/>
          <p:nvPr/>
        </p:nvSpPr>
        <p:spPr>
          <a:xfrm>
            <a:off x="1575706" y="2798479"/>
            <a:ext cx="6149215" cy="523220"/>
          </a:xfrm>
          <a:prstGeom prst="rect">
            <a:avLst/>
          </a:prstGeom>
          <a:noFill/>
        </p:spPr>
        <p:txBody>
          <a:bodyPr wrap="square" rtlCol="0">
            <a:spAutoFit/>
          </a:bodyPr>
          <a:lstStyle/>
          <a:p>
            <a:pPr algn="ctr"/>
            <a:r>
              <a:rPr kumimoji="1" lang="zh-CN" altLang="en-US" sz="2800" b="1" dirty="0">
                <a:solidFill>
                  <a:schemeClr val="bg1"/>
                </a:solidFill>
                <a:latin typeface="思源黑体 CN Bold" panose="020B0800000000000000" pitchFamily="34" charset="-122"/>
                <a:ea typeface="思源黑体 CN Bold" panose="020B0800000000000000" pitchFamily="34" charset="-122"/>
              </a:rPr>
              <a:t>为什么要云原生</a:t>
            </a:r>
          </a:p>
        </p:txBody>
      </p:sp>
    </p:spTree>
    <p:extLst>
      <p:ext uri="{BB962C8B-B14F-4D97-AF65-F5344CB8AC3E}">
        <p14:creationId xmlns:p14="http://schemas.microsoft.com/office/powerpoint/2010/main" val="1008067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7325560"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行为模式 </a:t>
            </a:r>
            <a:r>
              <a:rPr lang="en-US" altLang="zh-CN" sz="2800" b="1" dirty="0">
                <a:solidFill>
                  <a:srgbClr val="283296"/>
                </a:solidFill>
                <a:latin typeface="思源黑体 CN Bold" panose="020B0800000000000000" pitchFamily="34" charset="-122"/>
                <a:ea typeface="思源黑体 CN Bold" panose="020B0800000000000000" pitchFamily="34" charset="-122"/>
              </a:rPr>
              <a:t>- Behavioral Patterns</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700C30BF-5B63-784E-A7FD-4202CBC311EB}"/>
              </a:ext>
            </a:extLst>
          </p:cNvPr>
          <p:cNvSpPr txBox="1"/>
          <p:nvPr/>
        </p:nvSpPr>
        <p:spPr>
          <a:xfrm>
            <a:off x="669058" y="937347"/>
            <a:ext cx="7057622" cy="2761652"/>
          </a:xfrm>
          <a:prstGeom prst="rect">
            <a:avLst/>
          </a:prstGeom>
        </p:spPr>
        <p:txBody>
          <a:bodyPr vert="horz" wrap="square" lIns="0" tIns="52704" rIns="0" bIns="0" rtlCol="0">
            <a:spAutoFit/>
          </a:bodyPr>
          <a:lstStyle/>
          <a:p>
            <a:pPr marL="328287" indent="-316222">
              <a:spcBef>
                <a:spcPts val="450"/>
              </a:spcBef>
              <a:spcAft>
                <a:spcPts val="450"/>
              </a:spcAft>
              <a:buFont typeface="Arial"/>
              <a:buChar char="●"/>
              <a:tabLst>
                <a:tab pos="328287" algn="l"/>
                <a:tab pos="328922" algn="l"/>
              </a:tabLst>
            </a:pPr>
            <a:r>
              <a:rPr b="1" spc="-5" dirty="0">
                <a:solidFill>
                  <a:srgbClr val="333333"/>
                </a:solidFill>
                <a:latin typeface="Songti TC" panose="02010600040101010101" pitchFamily="2" charset="-120"/>
                <a:ea typeface="Songti TC" panose="02010600040101010101" pitchFamily="2" charset="-120"/>
              </a:rPr>
              <a:t>Batch Job</a:t>
            </a:r>
            <a:r>
              <a:rPr lang="en-US" b="1" spc="-5" dirty="0">
                <a:solidFill>
                  <a:srgbClr val="333333"/>
                </a:solidFill>
                <a:latin typeface="Songti TC" panose="02010600040101010101" pitchFamily="2" charset="-120"/>
                <a:ea typeface="Songti TC" panose="02010600040101010101" pitchFamily="2" charset="-120"/>
              </a:rPr>
              <a:t> – </a:t>
            </a:r>
            <a:r>
              <a:rPr lang="zh-CN" altLang="en-US" b="1" spc="-5" dirty="0">
                <a:solidFill>
                  <a:srgbClr val="333333"/>
                </a:solidFill>
                <a:latin typeface="Songti TC" panose="02010600040101010101" pitchFamily="2" charset="-120"/>
                <a:ea typeface="Songti TC" panose="02010600040101010101" pitchFamily="2" charset="-120"/>
              </a:rPr>
              <a:t>批处理任务</a:t>
            </a:r>
            <a:endParaRPr b="1" spc="-5" dirty="0">
              <a:solidFill>
                <a:srgbClr val="333333"/>
              </a:solidFill>
              <a:latin typeface="Songti TC" panose="02010600040101010101" pitchFamily="2" charset="-120"/>
              <a:ea typeface="Songti TC" panose="02010600040101010101" pitchFamily="2" charset="-120"/>
            </a:endParaRPr>
          </a:p>
          <a:p>
            <a:pPr marL="328287" indent="-316222">
              <a:spcBef>
                <a:spcPts val="450"/>
              </a:spcBef>
              <a:spcAft>
                <a:spcPts val="450"/>
              </a:spcAft>
              <a:buFont typeface="Arial"/>
              <a:buChar char="●"/>
              <a:tabLst>
                <a:tab pos="328287" algn="l"/>
                <a:tab pos="328922" algn="l"/>
              </a:tabLst>
            </a:pPr>
            <a:r>
              <a:rPr b="1" spc="-5" dirty="0">
                <a:solidFill>
                  <a:srgbClr val="333333"/>
                </a:solidFill>
                <a:latin typeface="Songti TC" panose="02010600040101010101" pitchFamily="2" charset="-120"/>
                <a:ea typeface="Songti TC" panose="02010600040101010101" pitchFamily="2" charset="-120"/>
              </a:rPr>
              <a:t>Scheduled Job</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定时任务</a:t>
            </a:r>
            <a:endParaRPr b="1" spc="-5" dirty="0">
              <a:solidFill>
                <a:srgbClr val="333333"/>
              </a:solidFill>
              <a:latin typeface="Songti TC" panose="02010600040101010101" pitchFamily="2" charset="-120"/>
              <a:ea typeface="Songti TC" panose="02010600040101010101" pitchFamily="2" charset="-120"/>
            </a:endParaRPr>
          </a:p>
          <a:p>
            <a:pPr marL="328287" indent="-316222">
              <a:spcBef>
                <a:spcPts val="450"/>
              </a:spcBef>
              <a:spcAft>
                <a:spcPts val="450"/>
              </a:spcAft>
              <a:buFont typeface="Arial"/>
              <a:buChar char="●"/>
              <a:tabLst>
                <a:tab pos="328287" algn="l"/>
                <a:tab pos="328922" algn="l"/>
              </a:tabLst>
            </a:pPr>
            <a:r>
              <a:rPr b="1" spc="-5" dirty="0">
                <a:solidFill>
                  <a:srgbClr val="333333"/>
                </a:solidFill>
                <a:latin typeface="Songti TC" panose="02010600040101010101" pitchFamily="2" charset="-120"/>
                <a:ea typeface="Songti TC" panose="02010600040101010101" pitchFamily="2" charset="-120"/>
              </a:rPr>
              <a:t>Daemon Service</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守护服务</a:t>
            </a:r>
            <a:endParaRPr b="1" spc="-5" dirty="0">
              <a:solidFill>
                <a:srgbClr val="333333"/>
              </a:solidFill>
              <a:latin typeface="Songti TC" panose="02010600040101010101" pitchFamily="2" charset="-120"/>
              <a:ea typeface="Songti TC" panose="02010600040101010101" pitchFamily="2" charset="-120"/>
            </a:endParaRPr>
          </a:p>
          <a:p>
            <a:pPr marL="328287" indent="-316222">
              <a:spcBef>
                <a:spcPts val="450"/>
              </a:spcBef>
              <a:spcAft>
                <a:spcPts val="450"/>
              </a:spcAft>
              <a:buFont typeface="Arial"/>
              <a:buChar char="●"/>
              <a:tabLst>
                <a:tab pos="328287" algn="l"/>
                <a:tab pos="328922" algn="l"/>
              </a:tabLst>
            </a:pPr>
            <a:r>
              <a:rPr b="1" spc="-5" dirty="0">
                <a:solidFill>
                  <a:srgbClr val="333333"/>
                </a:solidFill>
                <a:latin typeface="Songti TC" panose="02010600040101010101" pitchFamily="2" charset="-120"/>
                <a:ea typeface="Songti TC" panose="02010600040101010101" pitchFamily="2" charset="-120"/>
              </a:rPr>
              <a:t>Singleton Service</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单例服务</a:t>
            </a:r>
            <a:endParaRPr lang="en-US" altLang="zh-CN" b="1" spc="-5" dirty="0">
              <a:solidFill>
                <a:srgbClr val="333333"/>
              </a:solidFill>
              <a:latin typeface="Songti TC" panose="02010600040101010101" pitchFamily="2" charset="-120"/>
              <a:ea typeface="Songti TC" panose="02010600040101010101" pitchFamily="2" charset="-120"/>
            </a:endParaRPr>
          </a:p>
          <a:p>
            <a:pPr marL="328287" indent="-316222">
              <a:spcBef>
                <a:spcPts val="450"/>
              </a:spcBef>
              <a:spcAft>
                <a:spcPts val="450"/>
              </a:spcAft>
              <a:buFont typeface="Arial"/>
              <a:buChar char="●"/>
              <a:tabLst>
                <a:tab pos="328287" algn="l"/>
                <a:tab pos="328922" algn="l"/>
              </a:tabLst>
            </a:pPr>
            <a:r>
              <a:rPr lang="en-US" altLang="zh-CN" b="1" spc="-5" dirty="0">
                <a:solidFill>
                  <a:srgbClr val="333333"/>
                </a:solidFill>
                <a:latin typeface="Songti TC" panose="02010600040101010101" pitchFamily="2" charset="-120"/>
                <a:ea typeface="Songti TC" panose="02010600040101010101" pitchFamily="2" charset="-120"/>
              </a:rPr>
              <a:t>Stateful</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Service</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有状态服务</a:t>
            </a:r>
            <a:endParaRPr lang="en-US" altLang="zh-CN" b="1" spc="-5" dirty="0">
              <a:solidFill>
                <a:srgbClr val="333333"/>
              </a:solidFill>
              <a:latin typeface="Songti TC" panose="02010600040101010101" pitchFamily="2" charset="-120"/>
              <a:ea typeface="Songti TC" panose="02010600040101010101" pitchFamily="2" charset="-120"/>
            </a:endParaRPr>
          </a:p>
          <a:p>
            <a:pPr marL="328287" indent="-316222">
              <a:spcBef>
                <a:spcPts val="450"/>
              </a:spcBef>
              <a:spcAft>
                <a:spcPts val="450"/>
              </a:spcAft>
              <a:buFont typeface="Arial"/>
              <a:buChar char="●"/>
              <a:tabLst>
                <a:tab pos="328287" algn="l"/>
                <a:tab pos="328922" algn="l"/>
              </a:tabLst>
            </a:pPr>
            <a:r>
              <a:rPr lang="en-US" altLang="zh-CN" b="1" spc="-5" dirty="0">
                <a:solidFill>
                  <a:srgbClr val="333333"/>
                </a:solidFill>
                <a:latin typeface="Songti TC" panose="02010600040101010101" pitchFamily="2" charset="-120"/>
                <a:ea typeface="Songti TC" panose="02010600040101010101" pitchFamily="2" charset="-120"/>
              </a:rPr>
              <a:t>Service Discovery – </a:t>
            </a:r>
            <a:r>
              <a:rPr lang="zh-CN" altLang="en-US" b="1" spc="-5" dirty="0">
                <a:solidFill>
                  <a:srgbClr val="333333"/>
                </a:solidFill>
                <a:latin typeface="Songti TC" panose="02010600040101010101" pitchFamily="2" charset="-120"/>
                <a:ea typeface="Songti TC" panose="02010600040101010101" pitchFamily="2" charset="-120"/>
              </a:rPr>
              <a:t>服务发现</a:t>
            </a:r>
            <a:endParaRPr b="1" spc="-5" dirty="0">
              <a:solidFill>
                <a:srgbClr val="333333"/>
              </a:solidFill>
              <a:latin typeface="Songti TC" panose="02010600040101010101" pitchFamily="2" charset="-120"/>
              <a:ea typeface="Songti TC" panose="02010600040101010101" pitchFamily="2" charset="-120"/>
            </a:endParaRPr>
          </a:p>
          <a:p>
            <a:pPr marL="328287" indent="-316222">
              <a:spcBef>
                <a:spcPts val="450"/>
              </a:spcBef>
              <a:spcAft>
                <a:spcPts val="450"/>
              </a:spcAft>
              <a:buFont typeface="Arial"/>
              <a:buChar char="●"/>
              <a:tabLst>
                <a:tab pos="328287" algn="l"/>
                <a:tab pos="328922" algn="l"/>
              </a:tabLst>
            </a:pPr>
            <a:r>
              <a:rPr b="1" spc="-5" dirty="0">
                <a:solidFill>
                  <a:srgbClr val="333333"/>
                </a:solidFill>
                <a:latin typeface="Songti TC" panose="02010600040101010101" pitchFamily="2" charset="-120"/>
                <a:ea typeface="Songti TC" panose="02010600040101010101" pitchFamily="2" charset="-120"/>
              </a:rPr>
              <a:t>Self Awareness</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自我感知</a:t>
            </a:r>
            <a:endParaRPr b="1" spc="-5" dirty="0">
              <a:solidFill>
                <a:srgbClr val="333333"/>
              </a:solidFill>
              <a:latin typeface="Songti TC" panose="02010600040101010101" pitchFamily="2" charset="-120"/>
              <a:ea typeface="Songti TC" panose="02010600040101010101" pitchFamily="2" charset="-120"/>
            </a:endParaRPr>
          </a:p>
        </p:txBody>
      </p:sp>
    </p:spTree>
    <p:extLst>
      <p:ext uri="{BB962C8B-B14F-4D97-AF65-F5344CB8AC3E}">
        <p14:creationId xmlns:p14="http://schemas.microsoft.com/office/powerpoint/2010/main" val="2632095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5346800"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结构模式 </a:t>
            </a:r>
            <a:r>
              <a:rPr lang="en-US" altLang="zh-CN" sz="2800" b="1" dirty="0">
                <a:solidFill>
                  <a:srgbClr val="283296"/>
                </a:solidFill>
                <a:latin typeface="思源黑体 CN Bold" panose="020B0800000000000000" pitchFamily="34" charset="-122"/>
                <a:ea typeface="思源黑体 CN Bold" panose="020B0800000000000000" pitchFamily="34" charset="-122"/>
              </a:rPr>
              <a:t>- Structural Patterns</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22CEEE03-19CC-924C-9BEF-968452AEE8F6}"/>
              </a:ext>
            </a:extLst>
          </p:cNvPr>
          <p:cNvSpPr txBox="1"/>
          <p:nvPr/>
        </p:nvSpPr>
        <p:spPr>
          <a:xfrm>
            <a:off x="669060" y="983068"/>
            <a:ext cx="6710149" cy="1545935"/>
          </a:xfrm>
          <a:prstGeom prst="rect">
            <a:avLst/>
          </a:prstGeom>
        </p:spPr>
        <p:txBody>
          <a:bodyPr vert="horz" wrap="square" lIns="0" tIns="52704" rIns="0" bIns="0" rtlCol="0">
            <a:spAutoFit/>
          </a:bodyPr>
          <a:lstStyle/>
          <a:p>
            <a:pPr marL="328287" indent="-316222">
              <a:spcBef>
                <a:spcPts val="450"/>
              </a:spcBef>
              <a:spcAft>
                <a:spcPts val="450"/>
              </a:spcAft>
              <a:buFont typeface="Arial"/>
              <a:buChar char="●"/>
              <a:tabLst>
                <a:tab pos="328287" algn="l"/>
                <a:tab pos="328922" algn="l"/>
              </a:tabLst>
            </a:pPr>
            <a:r>
              <a:rPr b="1" spc="-5" dirty="0">
                <a:solidFill>
                  <a:srgbClr val="333333"/>
                </a:solidFill>
                <a:latin typeface="Songti TC" panose="02010600040101010101" pitchFamily="2" charset="-120"/>
                <a:ea typeface="Songti TC" panose="02010600040101010101" pitchFamily="2" charset="-120"/>
              </a:rPr>
              <a:t>Sidecar</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边车</a:t>
            </a:r>
            <a:endParaRPr b="1" spc="-5" dirty="0">
              <a:solidFill>
                <a:srgbClr val="333333"/>
              </a:solidFill>
              <a:latin typeface="Songti TC" panose="02010600040101010101" pitchFamily="2" charset="-120"/>
              <a:ea typeface="Songti TC" panose="02010600040101010101" pitchFamily="2" charset="-120"/>
            </a:endParaRPr>
          </a:p>
          <a:p>
            <a:pPr marL="328287" indent="-316222">
              <a:spcBef>
                <a:spcPts val="450"/>
              </a:spcBef>
              <a:spcAft>
                <a:spcPts val="450"/>
              </a:spcAft>
              <a:buFont typeface="Arial"/>
              <a:buChar char="●"/>
              <a:tabLst>
                <a:tab pos="328287" algn="l"/>
                <a:tab pos="328922" algn="l"/>
              </a:tabLst>
            </a:pPr>
            <a:r>
              <a:rPr b="1" spc="-5" dirty="0">
                <a:solidFill>
                  <a:srgbClr val="333333"/>
                </a:solidFill>
                <a:latin typeface="Songti TC" panose="02010600040101010101" pitchFamily="2" charset="-120"/>
                <a:ea typeface="Songti TC" panose="02010600040101010101" pitchFamily="2" charset="-120"/>
              </a:rPr>
              <a:t>Initializer</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初始化器</a:t>
            </a:r>
            <a:endParaRPr b="1" spc="-5" dirty="0">
              <a:solidFill>
                <a:srgbClr val="333333"/>
              </a:solidFill>
              <a:latin typeface="Songti TC" panose="02010600040101010101" pitchFamily="2" charset="-120"/>
              <a:ea typeface="Songti TC" panose="02010600040101010101" pitchFamily="2" charset="-120"/>
            </a:endParaRPr>
          </a:p>
          <a:p>
            <a:pPr marL="328287" indent="-316222">
              <a:spcBef>
                <a:spcPts val="450"/>
              </a:spcBef>
              <a:spcAft>
                <a:spcPts val="450"/>
              </a:spcAft>
              <a:buFont typeface="Arial"/>
              <a:buChar char="●"/>
              <a:tabLst>
                <a:tab pos="328287" algn="l"/>
                <a:tab pos="328922" algn="l"/>
              </a:tabLst>
            </a:pPr>
            <a:r>
              <a:rPr b="1" spc="-5" dirty="0">
                <a:solidFill>
                  <a:srgbClr val="333333"/>
                </a:solidFill>
                <a:latin typeface="Songti TC" panose="02010600040101010101" pitchFamily="2" charset="-120"/>
                <a:ea typeface="Songti TC" panose="02010600040101010101" pitchFamily="2" charset="-120"/>
              </a:rPr>
              <a:t>Ambassador</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大使</a:t>
            </a:r>
            <a:endParaRPr b="1" spc="-5" dirty="0">
              <a:solidFill>
                <a:srgbClr val="333333"/>
              </a:solidFill>
              <a:latin typeface="Songti TC" panose="02010600040101010101" pitchFamily="2" charset="-120"/>
              <a:ea typeface="Songti TC" panose="02010600040101010101" pitchFamily="2" charset="-120"/>
            </a:endParaRPr>
          </a:p>
          <a:p>
            <a:pPr marL="328287" indent="-316222">
              <a:spcBef>
                <a:spcPts val="450"/>
              </a:spcBef>
              <a:spcAft>
                <a:spcPts val="450"/>
              </a:spcAft>
              <a:buFont typeface="Arial"/>
              <a:buChar char="●"/>
              <a:tabLst>
                <a:tab pos="328287" algn="l"/>
                <a:tab pos="328922" algn="l"/>
              </a:tabLst>
            </a:pPr>
            <a:r>
              <a:rPr b="1" spc="-5" dirty="0">
                <a:solidFill>
                  <a:srgbClr val="333333"/>
                </a:solidFill>
                <a:latin typeface="Songti TC" panose="02010600040101010101" pitchFamily="2" charset="-120"/>
                <a:ea typeface="Songti TC" panose="02010600040101010101" pitchFamily="2" charset="-120"/>
              </a:rPr>
              <a:t>Adapter</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适配器</a:t>
            </a:r>
            <a:endParaRPr b="1" spc="-5" dirty="0">
              <a:solidFill>
                <a:srgbClr val="333333"/>
              </a:solidFill>
              <a:latin typeface="Songti TC" panose="02010600040101010101" pitchFamily="2" charset="-120"/>
              <a:ea typeface="Songti TC" panose="02010600040101010101" pitchFamily="2" charset="-120"/>
            </a:endParaRPr>
          </a:p>
        </p:txBody>
      </p:sp>
    </p:spTree>
    <p:extLst>
      <p:ext uri="{BB962C8B-B14F-4D97-AF65-F5344CB8AC3E}">
        <p14:creationId xmlns:p14="http://schemas.microsoft.com/office/powerpoint/2010/main" val="1072854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7696496"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配置模式 </a:t>
            </a:r>
            <a:r>
              <a:rPr lang="en-US" altLang="zh-CN" sz="2800" b="1" dirty="0">
                <a:solidFill>
                  <a:srgbClr val="283296"/>
                </a:solidFill>
                <a:latin typeface="思源黑体 CN Bold" panose="020B0800000000000000" pitchFamily="34" charset="-122"/>
                <a:ea typeface="思源黑体 CN Bold" panose="020B0800000000000000" pitchFamily="34" charset="-122"/>
              </a:rPr>
              <a:t>- Configuration Patterns</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0D3900EF-7241-C64C-A362-6C8C5FA1BD78}"/>
              </a:ext>
            </a:extLst>
          </p:cNvPr>
          <p:cNvSpPr txBox="1"/>
          <p:nvPr/>
        </p:nvSpPr>
        <p:spPr>
          <a:xfrm>
            <a:off x="640080" y="875075"/>
            <a:ext cx="7715135" cy="3110403"/>
          </a:xfrm>
          <a:prstGeom prst="rect">
            <a:avLst/>
          </a:prstGeom>
        </p:spPr>
        <p:txBody>
          <a:bodyPr vert="horz" wrap="square" lIns="0" tIns="12700" rIns="0" bIns="0" rtlCol="0">
            <a:spAutoFit/>
          </a:bodyPr>
          <a:lstStyle/>
          <a:p>
            <a:pPr marL="328287" indent="-316222">
              <a:lnSpc>
                <a:spcPct val="150000"/>
              </a:lnSpc>
              <a:spcBef>
                <a:spcPts val="450"/>
              </a:spcBef>
              <a:spcAft>
                <a:spcPts val="450"/>
              </a:spcAft>
              <a:buFont typeface="Arial"/>
              <a:buChar char="●"/>
              <a:tabLst>
                <a:tab pos="328287" algn="l"/>
                <a:tab pos="328922" algn="l"/>
              </a:tabLst>
            </a:pPr>
            <a:r>
              <a:rPr lang="zh-CN" altLang="en-US" b="1" spc="-5" dirty="0">
                <a:solidFill>
                  <a:srgbClr val="333333"/>
                </a:solidFill>
                <a:latin typeface="Songti TC" panose="02010600040101010101" pitchFamily="2" charset="-120"/>
                <a:ea typeface="Songti TC" panose="02010600040101010101" pitchFamily="2" charset="-120"/>
              </a:rPr>
              <a:t>如何通过外部配置自定义应用程序，以及如何适应各种运行时环境？</a:t>
            </a:r>
            <a:endParaRPr lang="en-US" altLang="zh-CN" b="1" spc="-5" dirty="0">
              <a:solidFill>
                <a:srgbClr val="333333"/>
              </a:solidFill>
              <a:latin typeface="Songti TC" panose="02010600040101010101" pitchFamily="2" charset="-120"/>
              <a:ea typeface="Songti TC" panose="02010600040101010101" pitchFamily="2" charset="-120"/>
            </a:endParaRPr>
          </a:p>
          <a:p>
            <a:pPr marL="571500" lvl="1" indent="-300038">
              <a:lnSpc>
                <a:spcPct val="150000"/>
              </a:lnSpc>
              <a:spcBef>
                <a:spcPts val="450"/>
              </a:spcBef>
              <a:spcAft>
                <a:spcPts val="450"/>
              </a:spcAft>
              <a:buFont typeface="Courier New" panose="02070309020205020404" pitchFamily="49" charset="0"/>
              <a:buChar char="o"/>
            </a:pPr>
            <a:r>
              <a:rPr b="1" spc="-5" dirty="0" err="1">
                <a:solidFill>
                  <a:srgbClr val="333333"/>
                </a:solidFill>
                <a:latin typeface="Songti TC" panose="02010600040101010101" pitchFamily="2" charset="-120"/>
                <a:ea typeface="Songti TC" panose="02010600040101010101" pitchFamily="2" charset="-120"/>
              </a:rPr>
              <a:t>EnvVar</a:t>
            </a:r>
            <a:r>
              <a:rPr b="1" spc="-5" dirty="0">
                <a:solidFill>
                  <a:srgbClr val="333333"/>
                </a:solidFill>
                <a:latin typeface="Songti TC" panose="02010600040101010101" pitchFamily="2" charset="-120"/>
                <a:ea typeface="Songti TC" panose="02010600040101010101" pitchFamily="2" charset="-120"/>
              </a:rPr>
              <a:t> Configuration</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环境变量配置</a:t>
            </a:r>
            <a:endParaRPr b="1" spc="-5" dirty="0">
              <a:solidFill>
                <a:srgbClr val="333333"/>
              </a:solidFill>
              <a:latin typeface="Songti TC" panose="02010600040101010101" pitchFamily="2" charset="-120"/>
              <a:ea typeface="Songti TC" panose="02010600040101010101" pitchFamily="2" charset="-120"/>
            </a:endParaRPr>
          </a:p>
          <a:p>
            <a:pPr marL="571500" lvl="1" indent="-300038">
              <a:lnSpc>
                <a:spcPct val="150000"/>
              </a:lnSpc>
              <a:spcBef>
                <a:spcPts val="450"/>
              </a:spcBef>
              <a:spcAft>
                <a:spcPts val="450"/>
              </a:spcAft>
              <a:buFont typeface="Courier New" panose="02070309020205020404" pitchFamily="49" charset="0"/>
              <a:buChar char="o"/>
            </a:pPr>
            <a:r>
              <a:rPr b="1" spc="-5" dirty="0">
                <a:solidFill>
                  <a:srgbClr val="333333"/>
                </a:solidFill>
                <a:latin typeface="Songti TC" panose="02010600040101010101" pitchFamily="2" charset="-120"/>
                <a:ea typeface="Songti TC" panose="02010600040101010101" pitchFamily="2" charset="-120"/>
              </a:rPr>
              <a:t>Configuration Resource</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配置资源</a:t>
            </a:r>
            <a:endParaRPr b="1" spc="-5" dirty="0">
              <a:solidFill>
                <a:srgbClr val="333333"/>
              </a:solidFill>
              <a:latin typeface="Songti TC" panose="02010600040101010101" pitchFamily="2" charset="-120"/>
              <a:ea typeface="Songti TC" panose="02010600040101010101" pitchFamily="2" charset="-120"/>
            </a:endParaRPr>
          </a:p>
          <a:p>
            <a:pPr marL="571500" lvl="1" indent="-300038">
              <a:lnSpc>
                <a:spcPct val="150000"/>
              </a:lnSpc>
              <a:spcBef>
                <a:spcPts val="450"/>
              </a:spcBef>
              <a:spcAft>
                <a:spcPts val="450"/>
              </a:spcAft>
              <a:buFont typeface="Courier New" panose="02070309020205020404" pitchFamily="49" charset="0"/>
              <a:buChar char="o"/>
            </a:pPr>
            <a:r>
              <a:rPr b="1" spc="-5" dirty="0">
                <a:solidFill>
                  <a:srgbClr val="333333"/>
                </a:solidFill>
                <a:latin typeface="Songti TC" panose="02010600040101010101" pitchFamily="2" charset="-120"/>
                <a:ea typeface="Songti TC" panose="02010600040101010101" pitchFamily="2" charset="-120"/>
              </a:rPr>
              <a:t>Configuration Template</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配置模版</a:t>
            </a:r>
            <a:endParaRPr b="1" spc="-5" dirty="0">
              <a:solidFill>
                <a:srgbClr val="333333"/>
              </a:solidFill>
              <a:latin typeface="Songti TC" panose="02010600040101010101" pitchFamily="2" charset="-120"/>
              <a:ea typeface="Songti TC" panose="02010600040101010101" pitchFamily="2" charset="-120"/>
            </a:endParaRPr>
          </a:p>
          <a:p>
            <a:pPr marL="571500" lvl="1" indent="-300038">
              <a:lnSpc>
                <a:spcPct val="150000"/>
              </a:lnSpc>
              <a:spcBef>
                <a:spcPts val="450"/>
              </a:spcBef>
              <a:spcAft>
                <a:spcPts val="450"/>
              </a:spcAft>
              <a:buFont typeface="Courier New" panose="02070309020205020404" pitchFamily="49" charset="0"/>
              <a:buChar char="o"/>
            </a:pPr>
            <a:r>
              <a:rPr b="1" spc="-5" dirty="0">
                <a:solidFill>
                  <a:srgbClr val="333333"/>
                </a:solidFill>
                <a:latin typeface="Songti TC" panose="02010600040101010101" pitchFamily="2" charset="-120"/>
                <a:ea typeface="Songti TC" panose="02010600040101010101" pitchFamily="2" charset="-120"/>
              </a:rPr>
              <a:t>Immutable Configuration</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不可变配置</a:t>
            </a:r>
            <a:endParaRPr b="1" spc="-5" dirty="0">
              <a:solidFill>
                <a:srgbClr val="333333"/>
              </a:solidFill>
              <a:latin typeface="Songti TC" panose="02010600040101010101" pitchFamily="2" charset="-120"/>
              <a:ea typeface="Songti TC" panose="02010600040101010101" pitchFamily="2" charset="-120"/>
            </a:endParaRPr>
          </a:p>
          <a:p>
            <a:pPr marL="571500" lvl="1" indent="-300038">
              <a:lnSpc>
                <a:spcPct val="150000"/>
              </a:lnSpc>
              <a:spcBef>
                <a:spcPts val="450"/>
              </a:spcBef>
              <a:spcAft>
                <a:spcPts val="450"/>
              </a:spcAft>
              <a:buFont typeface="Courier New" panose="02070309020205020404" pitchFamily="49" charset="0"/>
              <a:buChar char="o"/>
            </a:pPr>
            <a:r>
              <a:rPr b="1" spc="-5" dirty="0">
                <a:solidFill>
                  <a:srgbClr val="333333"/>
                </a:solidFill>
                <a:latin typeface="Songti TC" panose="02010600040101010101" pitchFamily="2" charset="-120"/>
                <a:ea typeface="Songti TC" panose="02010600040101010101" pitchFamily="2" charset="-120"/>
              </a:rPr>
              <a:t>Configuration Service</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配置服务</a:t>
            </a:r>
            <a:endParaRPr b="1" spc="-5" dirty="0">
              <a:solidFill>
                <a:srgbClr val="333333"/>
              </a:solidFill>
              <a:latin typeface="Songti TC" panose="02010600040101010101" pitchFamily="2" charset="-120"/>
              <a:ea typeface="Songti TC" panose="02010600040101010101" pitchFamily="2" charset="-120"/>
            </a:endParaRPr>
          </a:p>
        </p:txBody>
      </p:sp>
    </p:spTree>
    <p:extLst>
      <p:ext uri="{BB962C8B-B14F-4D97-AF65-F5344CB8AC3E}">
        <p14:creationId xmlns:p14="http://schemas.microsoft.com/office/powerpoint/2010/main" val="2986518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5346800"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高级模式 </a:t>
            </a:r>
            <a:r>
              <a:rPr lang="en-US" altLang="zh-CN" sz="2800" b="1" dirty="0">
                <a:solidFill>
                  <a:srgbClr val="283296"/>
                </a:solidFill>
                <a:latin typeface="思源黑体 CN Bold" panose="020B0800000000000000" pitchFamily="34" charset="-122"/>
                <a:ea typeface="思源黑体 CN Bold" panose="020B0800000000000000" pitchFamily="34" charset="-122"/>
              </a:rPr>
              <a:t>- Advanced Patterns</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FE298F1E-6F6E-B844-A473-AC2738CC3F9E}"/>
              </a:ext>
            </a:extLst>
          </p:cNvPr>
          <p:cNvSpPr txBox="1"/>
          <p:nvPr/>
        </p:nvSpPr>
        <p:spPr>
          <a:xfrm>
            <a:off x="640080" y="875075"/>
            <a:ext cx="7715135" cy="2022926"/>
          </a:xfrm>
          <a:prstGeom prst="rect">
            <a:avLst/>
          </a:prstGeom>
        </p:spPr>
        <p:txBody>
          <a:bodyPr vert="horz" wrap="square" lIns="0" tIns="12700" rIns="0" bIns="0" rtlCol="0">
            <a:spAutoFit/>
          </a:bodyPr>
          <a:lstStyle/>
          <a:p>
            <a:pPr marL="328287" indent="-316222">
              <a:lnSpc>
                <a:spcPct val="150000"/>
              </a:lnSpc>
              <a:spcBef>
                <a:spcPts val="450"/>
              </a:spcBef>
              <a:spcAft>
                <a:spcPts val="450"/>
              </a:spcAft>
              <a:buFont typeface="Arial"/>
              <a:buChar char="●"/>
              <a:tabLst>
                <a:tab pos="328287" algn="l"/>
                <a:tab pos="328922" algn="l"/>
              </a:tabLst>
            </a:pPr>
            <a:r>
              <a:rPr lang="en-US" altLang="zh-CN" b="1" spc="-5" dirty="0">
                <a:solidFill>
                  <a:srgbClr val="333333"/>
                </a:solidFill>
                <a:latin typeface="Songti TC" panose="02010600040101010101" pitchFamily="2" charset="-120"/>
                <a:ea typeface="Songti TC" panose="02010600040101010101" pitchFamily="2" charset="-120"/>
              </a:rPr>
              <a:t>Controller</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控制器</a:t>
            </a:r>
            <a:endParaRPr lang="en-US" altLang="zh-CN" b="1" spc="-5" dirty="0">
              <a:solidFill>
                <a:srgbClr val="333333"/>
              </a:solidFill>
              <a:latin typeface="Songti TC" panose="02010600040101010101" pitchFamily="2" charset="-120"/>
              <a:ea typeface="Songti TC" panose="02010600040101010101" pitchFamily="2" charset="-120"/>
            </a:endParaRPr>
          </a:p>
          <a:p>
            <a:pPr marL="328287" indent="-316222">
              <a:lnSpc>
                <a:spcPct val="150000"/>
              </a:lnSpc>
              <a:spcBef>
                <a:spcPts val="450"/>
              </a:spcBef>
              <a:spcAft>
                <a:spcPts val="450"/>
              </a:spcAft>
              <a:buFont typeface="Arial"/>
              <a:buChar char="●"/>
              <a:tabLst>
                <a:tab pos="328287" algn="l"/>
                <a:tab pos="328922" algn="l"/>
              </a:tabLst>
            </a:pPr>
            <a:r>
              <a:rPr lang="en-US" b="1" spc="-5" dirty="0">
                <a:solidFill>
                  <a:srgbClr val="333333"/>
                </a:solidFill>
                <a:latin typeface="Songti TC" panose="02010600040101010101" pitchFamily="2" charset="-120"/>
                <a:ea typeface="Songti TC" panose="02010600040101010101" pitchFamily="2" charset="-120"/>
              </a:rPr>
              <a:t>Operator</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操作器</a:t>
            </a:r>
            <a:endParaRPr lang="en-US" altLang="zh-CN" b="1" spc="-5" dirty="0">
              <a:solidFill>
                <a:srgbClr val="333333"/>
              </a:solidFill>
              <a:latin typeface="Songti TC" panose="02010600040101010101" pitchFamily="2" charset="-120"/>
              <a:ea typeface="Songti TC" panose="02010600040101010101" pitchFamily="2" charset="-120"/>
            </a:endParaRPr>
          </a:p>
          <a:p>
            <a:pPr marL="328287" indent="-316222">
              <a:lnSpc>
                <a:spcPct val="150000"/>
              </a:lnSpc>
              <a:spcBef>
                <a:spcPts val="450"/>
              </a:spcBef>
              <a:spcAft>
                <a:spcPts val="450"/>
              </a:spcAft>
              <a:buFont typeface="Arial"/>
              <a:buChar char="●"/>
              <a:tabLst>
                <a:tab pos="328287" algn="l"/>
                <a:tab pos="328922" algn="l"/>
              </a:tabLst>
            </a:pPr>
            <a:r>
              <a:rPr lang="en-US" b="1" spc="-5" dirty="0">
                <a:solidFill>
                  <a:srgbClr val="333333"/>
                </a:solidFill>
                <a:latin typeface="Songti TC" panose="02010600040101010101" pitchFamily="2" charset="-120"/>
                <a:ea typeface="Songti TC" panose="02010600040101010101" pitchFamily="2" charset="-120"/>
              </a:rPr>
              <a:t>Elastic Scale</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弹性伸缩</a:t>
            </a:r>
            <a:endParaRPr lang="en-US" altLang="zh-CN" b="1" spc="-5" dirty="0">
              <a:solidFill>
                <a:srgbClr val="333333"/>
              </a:solidFill>
              <a:latin typeface="Songti TC" panose="02010600040101010101" pitchFamily="2" charset="-120"/>
              <a:ea typeface="Songti TC" panose="02010600040101010101" pitchFamily="2" charset="-120"/>
            </a:endParaRPr>
          </a:p>
          <a:p>
            <a:pPr marL="328287" indent="-316222">
              <a:lnSpc>
                <a:spcPct val="150000"/>
              </a:lnSpc>
              <a:spcBef>
                <a:spcPts val="450"/>
              </a:spcBef>
              <a:spcAft>
                <a:spcPts val="450"/>
              </a:spcAft>
              <a:buFont typeface="Arial"/>
              <a:buChar char="●"/>
              <a:tabLst>
                <a:tab pos="328287" algn="l"/>
                <a:tab pos="328922" algn="l"/>
              </a:tabLst>
            </a:pPr>
            <a:r>
              <a:rPr lang="en-US" b="1" spc="-5" dirty="0">
                <a:solidFill>
                  <a:srgbClr val="333333"/>
                </a:solidFill>
                <a:latin typeface="Songti TC" panose="02010600040101010101" pitchFamily="2" charset="-120"/>
                <a:ea typeface="Songti TC" panose="02010600040101010101" pitchFamily="2" charset="-120"/>
              </a:rPr>
              <a:t>Image Builder</a:t>
            </a:r>
            <a:r>
              <a:rPr lang="zh-CN" altLang="en-US" b="1" spc="-5" dirty="0">
                <a:solidFill>
                  <a:srgbClr val="333333"/>
                </a:solidFill>
                <a:latin typeface="Songti TC" panose="02010600040101010101" pitchFamily="2" charset="-120"/>
                <a:ea typeface="Songti TC" panose="02010600040101010101" pitchFamily="2" charset="-120"/>
              </a:rPr>
              <a:t> </a:t>
            </a:r>
            <a:r>
              <a:rPr lang="en-US" altLang="zh-CN" b="1" spc="-5" dirty="0">
                <a:solidFill>
                  <a:srgbClr val="333333"/>
                </a:solidFill>
                <a:latin typeface="Songti TC" panose="02010600040101010101" pitchFamily="2" charset="-120"/>
                <a:ea typeface="Songti TC" panose="02010600040101010101" pitchFamily="2" charset="-120"/>
              </a:rPr>
              <a:t>–</a:t>
            </a:r>
            <a:r>
              <a:rPr lang="zh-CN" altLang="en-US" b="1" spc="-5" dirty="0">
                <a:solidFill>
                  <a:srgbClr val="333333"/>
                </a:solidFill>
                <a:latin typeface="Songti TC" panose="02010600040101010101" pitchFamily="2" charset="-120"/>
                <a:ea typeface="Songti TC" panose="02010600040101010101" pitchFamily="2" charset="-120"/>
              </a:rPr>
              <a:t> 镜像构建</a:t>
            </a:r>
            <a:endParaRPr b="1" spc="-5" dirty="0">
              <a:solidFill>
                <a:srgbClr val="333333"/>
              </a:solidFill>
              <a:latin typeface="Songti TC" panose="02010600040101010101" pitchFamily="2" charset="-120"/>
              <a:ea typeface="Songti TC" panose="02010600040101010101" pitchFamily="2" charset="-120"/>
            </a:endParaRPr>
          </a:p>
        </p:txBody>
      </p:sp>
    </p:spTree>
    <p:extLst>
      <p:ext uri="{BB962C8B-B14F-4D97-AF65-F5344CB8AC3E}">
        <p14:creationId xmlns:p14="http://schemas.microsoft.com/office/powerpoint/2010/main" val="239757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5346800"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回顾</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F0519B7C-ECBA-B14A-97BE-044D16BE6179}"/>
              </a:ext>
            </a:extLst>
          </p:cNvPr>
          <p:cNvSpPr txBox="1"/>
          <p:nvPr/>
        </p:nvSpPr>
        <p:spPr>
          <a:xfrm>
            <a:off x="705391" y="1050505"/>
            <a:ext cx="7377905" cy="2533322"/>
          </a:xfrm>
          <a:prstGeom prst="rect">
            <a:avLst/>
          </a:prstGeom>
        </p:spPr>
        <p:txBody>
          <a:bodyPr vert="horz" wrap="square" lIns="0" tIns="12700" rIns="0" bIns="0" rtlCol="0">
            <a:spAutoFit/>
          </a:bodyPr>
          <a:lstStyle/>
          <a:p>
            <a:pPr marL="379085" indent="-367021">
              <a:lnSpc>
                <a:spcPct val="150000"/>
              </a:lnSpc>
              <a:spcBef>
                <a:spcPts val="100"/>
              </a:spcBef>
              <a:buChar char="●"/>
              <a:tabLst>
                <a:tab pos="379085" algn="l"/>
                <a:tab pos="379721" algn="l"/>
              </a:tabLst>
            </a:pPr>
            <a:r>
              <a:rPr lang="zh-CN" altLang="en-US" spc="-5" dirty="0">
                <a:solidFill>
                  <a:srgbClr val="333333"/>
                </a:solidFill>
                <a:latin typeface="Songti TC" panose="02010600040101010101" pitchFamily="2" charset="-120"/>
                <a:ea typeface="Songti TC" panose="02010600040101010101" pitchFamily="2" charset="-120"/>
              </a:rPr>
              <a:t>为什么要云原生</a:t>
            </a:r>
            <a:endParaRPr lang="en-US" altLang="zh-CN" spc="-5" dirty="0">
              <a:solidFill>
                <a:srgbClr val="333333"/>
              </a:solidFill>
              <a:latin typeface="Songti TC" panose="02010600040101010101" pitchFamily="2" charset="-120"/>
              <a:ea typeface="Songti TC" panose="02010600040101010101" pitchFamily="2" charset="-120"/>
            </a:endParaRPr>
          </a:p>
          <a:p>
            <a:pPr marL="379085" indent="-367021">
              <a:lnSpc>
                <a:spcPct val="150000"/>
              </a:lnSpc>
              <a:spcBef>
                <a:spcPts val="100"/>
              </a:spcBef>
              <a:buChar char="●"/>
              <a:tabLst>
                <a:tab pos="379085" algn="l"/>
                <a:tab pos="379721" algn="l"/>
              </a:tabLst>
            </a:pPr>
            <a:r>
              <a:rPr lang="zh-CN" altLang="en-US" spc="-5" dirty="0">
                <a:solidFill>
                  <a:srgbClr val="333333"/>
                </a:solidFill>
                <a:latin typeface="Songti TC" panose="02010600040101010101" pitchFamily="2" charset="-120"/>
                <a:ea typeface="Songti TC" panose="02010600040101010101" pitchFamily="2" charset="-120"/>
              </a:rPr>
              <a:t>云原生的知识体系</a:t>
            </a:r>
            <a:endParaRPr lang="en-US" altLang="zh-CN" spc="-5" dirty="0">
              <a:solidFill>
                <a:srgbClr val="333333"/>
              </a:solidFill>
              <a:latin typeface="Songti TC" panose="02010600040101010101" pitchFamily="2" charset="-120"/>
              <a:ea typeface="Songti TC" panose="02010600040101010101" pitchFamily="2" charset="-120"/>
            </a:endParaRPr>
          </a:p>
          <a:p>
            <a:pPr marL="379085" indent="-367021">
              <a:lnSpc>
                <a:spcPct val="150000"/>
              </a:lnSpc>
              <a:spcBef>
                <a:spcPts val="100"/>
              </a:spcBef>
              <a:buChar char="●"/>
              <a:tabLst>
                <a:tab pos="379085" algn="l"/>
                <a:tab pos="379721" algn="l"/>
              </a:tabLst>
            </a:pPr>
            <a:r>
              <a:rPr lang="zh-CN" altLang="en-US" spc="-5" dirty="0">
                <a:solidFill>
                  <a:srgbClr val="333333"/>
                </a:solidFill>
                <a:latin typeface="Songti TC" panose="02010600040101010101" pitchFamily="2" charset="-120"/>
                <a:ea typeface="Songti TC" panose="02010600040101010101" pitchFamily="2" charset="-120"/>
              </a:rPr>
              <a:t>基于容器的设计原则</a:t>
            </a:r>
            <a:r>
              <a:rPr lang="en-US" altLang="zh-CN" spc="-5" dirty="0">
                <a:solidFill>
                  <a:srgbClr val="333333"/>
                </a:solidFill>
                <a:latin typeface="Songti TC" panose="02010600040101010101" pitchFamily="2" charset="-120"/>
                <a:ea typeface="Songti TC" panose="02010600040101010101" pitchFamily="2" charset="-120"/>
              </a:rPr>
              <a:t>(Container)</a:t>
            </a:r>
          </a:p>
          <a:p>
            <a:pPr marL="379085" indent="-367021">
              <a:lnSpc>
                <a:spcPct val="150000"/>
              </a:lnSpc>
              <a:spcBef>
                <a:spcPts val="100"/>
              </a:spcBef>
              <a:buChar char="●"/>
              <a:tabLst>
                <a:tab pos="379085" algn="l"/>
                <a:tab pos="379721" algn="l"/>
              </a:tabLst>
            </a:pPr>
            <a:r>
              <a:rPr lang="zh-CN" altLang="en-US" spc="-5" dirty="0">
                <a:solidFill>
                  <a:srgbClr val="333333"/>
                </a:solidFill>
                <a:latin typeface="Songti TC" panose="02010600040101010101" pitchFamily="2" charset="-120"/>
                <a:ea typeface="Songti TC" panose="02010600040101010101" pitchFamily="2" charset="-120"/>
              </a:rPr>
              <a:t>容器化应用的最佳实践</a:t>
            </a:r>
            <a:endParaRPr lang="en-US" altLang="zh-CN" spc="-5" dirty="0">
              <a:solidFill>
                <a:srgbClr val="333333"/>
              </a:solidFill>
              <a:latin typeface="Songti TC" panose="02010600040101010101" pitchFamily="2" charset="-120"/>
              <a:ea typeface="Songti TC" panose="02010600040101010101" pitchFamily="2" charset="-120"/>
            </a:endParaRPr>
          </a:p>
          <a:p>
            <a:pPr marL="379085" indent="-367021">
              <a:lnSpc>
                <a:spcPct val="150000"/>
              </a:lnSpc>
              <a:spcBef>
                <a:spcPts val="100"/>
              </a:spcBef>
              <a:buChar char="●"/>
              <a:tabLst>
                <a:tab pos="379085" algn="l"/>
                <a:tab pos="379721" algn="l"/>
              </a:tabLst>
            </a:pPr>
            <a:r>
              <a:rPr lang="zh-CN" altLang="en-US" spc="-5" dirty="0">
                <a:solidFill>
                  <a:srgbClr val="333333"/>
                </a:solidFill>
                <a:latin typeface="Songti TC" panose="02010600040101010101" pitchFamily="2" charset="-120"/>
                <a:ea typeface="Songti TC" panose="02010600040101010101" pitchFamily="2" charset="-120"/>
              </a:rPr>
              <a:t>容器化应用的反模式</a:t>
            </a:r>
            <a:endParaRPr lang="en-US" altLang="zh-CN" spc="-5" dirty="0">
              <a:solidFill>
                <a:srgbClr val="333333"/>
              </a:solidFill>
              <a:latin typeface="Songti TC" panose="02010600040101010101" pitchFamily="2" charset="-120"/>
              <a:ea typeface="Songti TC" panose="02010600040101010101" pitchFamily="2" charset="-120"/>
            </a:endParaRPr>
          </a:p>
          <a:p>
            <a:pPr marL="379085" indent="-367021">
              <a:lnSpc>
                <a:spcPct val="150000"/>
              </a:lnSpc>
              <a:spcBef>
                <a:spcPts val="100"/>
              </a:spcBef>
              <a:buChar char="●"/>
              <a:tabLst>
                <a:tab pos="379085" algn="l"/>
                <a:tab pos="379721" algn="l"/>
              </a:tabLst>
            </a:pPr>
            <a:r>
              <a:rPr lang="zh-CN" altLang="en-US" spc="-5" dirty="0">
                <a:solidFill>
                  <a:srgbClr val="333333"/>
                </a:solidFill>
                <a:latin typeface="Songti TC" panose="02010600040101010101" pitchFamily="2" charset="-120"/>
                <a:ea typeface="Songti TC" panose="02010600040101010101" pitchFamily="2" charset="-120"/>
              </a:rPr>
              <a:t>基于云的设计原则 </a:t>
            </a:r>
            <a:r>
              <a:rPr lang="en-US" altLang="zh-CN" spc="-5" dirty="0">
                <a:solidFill>
                  <a:srgbClr val="333333"/>
                </a:solidFill>
                <a:latin typeface="Songti TC" panose="02010600040101010101" pitchFamily="2" charset="-120"/>
                <a:ea typeface="Songti TC" panose="02010600040101010101" pitchFamily="2" charset="-120"/>
              </a:rPr>
              <a:t>(Kubernetes)</a:t>
            </a:r>
            <a:endParaRPr lang="zh-CN" altLang="en-US" spc="-5" dirty="0">
              <a:solidFill>
                <a:srgbClr val="333333"/>
              </a:solidFill>
              <a:latin typeface="Songti TC" panose="02010600040101010101" pitchFamily="2" charset="-120"/>
              <a:ea typeface="Songti TC" panose="02010600040101010101" pitchFamily="2" charset="-120"/>
            </a:endParaRPr>
          </a:p>
        </p:txBody>
      </p:sp>
    </p:spTree>
    <p:extLst>
      <p:ext uri="{BB962C8B-B14F-4D97-AF65-F5344CB8AC3E}">
        <p14:creationId xmlns:p14="http://schemas.microsoft.com/office/powerpoint/2010/main" val="4128656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5346800"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参考资料</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2141024E-90AC-5E4C-BAF4-62375A6A7D18}"/>
              </a:ext>
            </a:extLst>
          </p:cNvPr>
          <p:cNvSpPr txBox="1"/>
          <p:nvPr/>
        </p:nvSpPr>
        <p:spPr>
          <a:xfrm>
            <a:off x="599643" y="3722267"/>
            <a:ext cx="7200189" cy="628377"/>
          </a:xfrm>
          <a:prstGeom prst="rect">
            <a:avLst/>
          </a:prstGeom>
        </p:spPr>
        <p:txBody>
          <a:bodyPr vert="horz" wrap="square" lIns="0" tIns="12700" rIns="0" bIns="0" rtlCol="0">
            <a:spAutoFit/>
          </a:bodyPr>
          <a:lstStyle/>
          <a:p>
            <a:pPr marL="302252" indent="-290188">
              <a:spcBef>
                <a:spcPts val="100"/>
              </a:spcBef>
              <a:buClr>
                <a:srgbClr val="333333"/>
              </a:buClr>
              <a:buChar char="●"/>
              <a:tabLst>
                <a:tab pos="302252" algn="l"/>
                <a:tab pos="302888" algn="l"/>
              </a:tabLst>
            </a:pPr>
            <a:r>
              <a:rPr sz="800" u="sng" spc="-5" dirty="0">
                <a:solidFill>
                  <a:srgbClr val="0000FF"/>
                </a:solidFill>
                <a:uFill>
                  <a:solidFill>
                    <a:srgbClr val="0000FF"/>
                  </a:solidFill>
                </a:uFill>
                <a:hlinkClick r:id="rId2"/>
              </a:rPr>
              <a:t>https://leanpub.com/k8spatterns</a:t>
            </a:r>
            <a:endParaRPr sz="800" dirty="0"/>
          </a:p>
          <a:p>
            <a:pPr marL="302252" indent="-290188">
              <a:spcBef>
                <a:spcPts val="15"/>
              </a:spcBef>
              <a:buClr>
                <a:srgbClr val="333333"/>
              </a:buClr>
              <a:buChar char="●"/>
              <a:tabLst>
                <a:tab pos="302252" algn="l"/>
                <a:tab pos="302888" algn="l"/>
              </a:tabLst>
            </a:pPr>
            <a:r>
              <a:rPr sz="800" u="sng" spc="-5" dirty="0">
                <a:solidFill>
                  <a:srgbClr val="0000FF"/>
                </a:solidFill>
                <a:uFill>
                  <a:solidFill>
                    <a:srgbClr val="0000FF"/>
                  </a:solidFill>
                </a:uFill>
                <a:hlinkClick r:id="rId3"/>
              </a:rPr>
              <a:t>https://leanpub.com/camel-design-patterns</a:t>
            </a:r>
            <a:endParaRPr sz="800" dirty="0"/>
          </a:p>
          <a:p>
            <a:pPr marL="302252" indent="-290188">
              <a:spcBef>
                <a:spcPts val="15"/>
              </a:spcBef>
              <a:buClr>
                <a:srgbClr val="333333"/>
              </a:buClr>
              <a:buChar char="●"/>
              <a:tabLst>
                <a:tab pos="302252" algn="l"/>
                <a:tab pos="302888" algn="l"/>
              </a:tabLst>
            </a:pPr>
            <a:r>
              <a:rPr sz="800" u="sng" spc="-5" dirty="0">
                <a:solidFill>
                  <a:srgbClr val="0000FF"/>
                </a:solidFill>
                <a:uFill>
                  <a:solidFill>
                    <a:srgbClr val="0000FF"/>
                  </a:solidFill>
                </a:uFill>
                <a:hlinkClick r:id="rId4"/>
              </a:rPr>
              <a:t>http://www.ofbizian.com/</a:t>
            </a:r>
            <a:endParaRPr sz="800" dirty="0"/>
          </a:p>
          <a:p>
            <a:pPr marL="302252" indent="-282568">
              <a:spcBef>
                <a:spcPts val="15"/>
              </a:spcBef>
              <a:buClr>
                <a:srgbClr val="333333"/>
              </a:buClr>
              <a:buSzPct val="87500"/>
              <a:buChar char="●"/>
              <a:tabLst>
                <a:tab pos="302252" algn="l"/>
                <a:tab pos="302888" algn="l"/>
              </a:tabLst>
            </a:pPr>
            <a:r>
              <a:rPr sz="800" u="sng" spc="-5" dirty="0">
                <a:solidFill>
                  <a:srgbClr val="0000FF"/>
                </a:solidFill>
                <a:uFill>
                  <a:solidFill>
                    <a:srgbClr val="0000FF"/>
                  </a:solidFill>
                </a:uFill>
                <a:hlinkClick r:id="rId5"/>
              </a:rPr>
              <a:t>https://ro14nd.de/</a:t>
            </a:r>
            <a:endParaRPr sz="800" dirty="0"/>
          </a:p>
          <a:p>
            <a:pPr marL="302252" indent="-290188">
              <a:spcBef>
                <a:spcPts val="15"/>
              </a:spcBef>
              <a:buClr>
                <a:srgbClr val="333333"/>
              </a:buClr>
              <a:buChar char="●"/>
              <a:tabLst>
                <a:tab pos="302252" algn="l"/>
                <a:tab pos="302888" algn="l"/>
              </a:tabLst>
            </a:pPr>
            <a:r>
              <a:rPr sz="800" u="sng" spc="-5" dirty="0">
                <a:solidFill>
                  <a:srgbClr val="0000FF"/>
                </a:solidFill>
                <a:uFill>
                  <a:solidFill>
                    <a:srgbClr val="0000FF"/>
                  </a:solidFill>
                </a:uFill>
                <a:hlinkClick r:id="rId6"/>
              </a:rPr>
              <a:t>https://github.com/k8spatterns</a:t>
            </a:r>
            <a:endParaRPr sz="800" dirty="0"/>
          </a:p>
        </p:txBody>
      </p:sp>
      <p:sp>
        <p:nvSpPr>
          <p:cNvPr id="5" name="object 4">
            <a:extLst>
              <a:ext uri="{FF2B5EF4-FFF2-40B4-BE49-F238E27FC236}">
                <a16:creationId xmlns:a16="http://schemas.microsoft.com/office/drawing/2014/main" id="{D9C11D2E-913A-8842-976C-A80E0683F411}"/>
              </a:ext>
            </a:extLst>
          </p:cNvPr>
          <p:cNvSpPr/>
          <p:nvPr/>
        </p:nvSpPr>
        <p:spPr>
          <a:xfrm>
            <a:off x="4301000" y="1079877"/>
            <a:ext cx="1960149" cy="2532295"/>
          </a:xfrm>
          <a:prstGeom prst="rect">
            <a:avLst/>
          </a:prstGeom>
          <a:blipFill>
            <a:blip r:embed="rId7" cstate="print"/>
            <a:stretch>
              <a:fillRect/>
            </a:stretch>
          </a:blipFill>
        </p:spPr>
        <p:txBody>
          <a:bodyPr wrap="square" lIns="0" tIns="0" rIns="0" bIns="0" rtlCol="0"/>
          <a:lstStyle/>
          <a:p>
            <a:endParaRPr sz="1400"/>
          </a:p>
        </p:txBody>
      </p:sp>
      <p:sp>
        <p:nvSpPr>
          <p:cNvPr id="6" name="object 5">
            <a:extLst>
              <a:ext uri="{FF2B5EF4-FFF2-40B4-BE49-F238E27FC236}">
                <a16:creationId xmlns:a16="http://schemas.microsoft.com/office/drawing/2014/main" id="{12496686-BC3C-AC43-A63C-AC14ADE38C39}"/>
              </a:ext>
            </a:extLst>
          </p:cNvPr>
          <p:cNvSpPr/>
          <p:nvPr/>
        </p:nvSpPr>
        <p:spPr>
          <a:xfrm>
            <a:off x="2141625" y="1079874"/>
            <a:ext cx="1960150" cy="2527549"/>
          </a:xfrm>
          <a:prstGeom prst="rect">
            <a:avLst/>
          </a:prstGeom>
          <a:blipFill>
            <a:blip r:embed="rId8" cstate="print"/>
            <a:stretch>
              <a:fillRect/>
            </a:stretch>
          </a:blipFill>
        </p:spPr>
        <p:txBody>
          <a:bodyPr wrap="square" lIns="0" tIns="0" rIns="0" bIns="0" rtlCol="0"/>
          <a:lstStyle/>
          <a:p>
            <a:endParaRPr sz="1400"/>
          </a:p>
        </p:txBody>
      </p:sp>
    </p:spTree>
    <p:extLst>
      <p:ext uri="{BB962C8B-B14F-4D97-AF65-F5344CB8AC3E}">
        <p14:creationId xmlns:p14="http://schemas.microsoft.com/office/powerpoint/2010/main" val="3012733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5346800"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资源推荐</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F68BEF7F-91B7-CC49-B8AD-CE9692D2902F}"/>
              </a:ext>
            </a:extLst>
          </p:cNvPr>
          <p:cNvSpPr txBox="1"/>
          <p:nvPr/>
        </p:nvSpPr>
        <p:spPr>
          <a:xfrm>
            <a:off x="744362" y="1224830"/>
            <a:ext cx="7197090" cy="3244478"/>
          </a:xfrm>
          <a:prstGeom prst="rect">
            <a:avLst/>
          </a:prstGeom>
        </p:spPr>
        <p:txBody>
          <a:bodyPr vert="horz" wrap="square" lIns="0" tIns="50800" rIns="0" bIns="0" rtlCol="0">
            <a:spAutoFit/>
          </a:bodyPr>
          <a:lstStyle/>
          <a:p>
            <a:pPr marL="356226" indent="-344162">
              <a:spcBef>
                <a:spcPts val="400"/>
              </a:spcBef>
              <a:buChar char="●"/>
              <a:tabLst>
                <a:tab pos="356226" algn="l"/>
                <a:tab pos="356861" algn="l"/>
              </a:tabLst>
            </a:pPr>
            <a:r>
              <a:rPr sz="1500" u="heavy" spc="-5" dirty="0">
                <a:solidFill>
                  <a:srgbClr val="4A86E7"/>
                </a:solidFill>
                <a:uFill>
                  <a:solidFill>
                    <a:srgbClr val="4A86E7"/>
                  </a:solidFill>
                </a:uFill>
                <a:hlinkClick r:id="rId2"/>
              </a:rPr>
              <a:t>https://www.slideshare.net/luebken/container-patterns</a:t>
            </a:r>
            <a:endParaRPr sz="1500" dirty="0"/>
          </a:p>
          <a:p>
            <a:pPr marL="356226" indent="-344162">
              <a:spcBef>
                <a:spcPts val="300"/>
              </a:spcBef>
              <a:buChar char="●"/>
              <a:tabLst>
                <a:tab pos="356226" algn="l"/>
                <a:tab pos="356861" algn="l"/>
              </a:tabLst>
            </a:pPr>
            <a:r>
              <a:rPr sz="1500" u="heavy" spc="-5" dirty="0">
                <a:solidFill>
                  <a:srgbClr val="4A86E7"/>
                </a:solidFill>
                <a:uFill>
                  <a:solidFill>
                    <a:srgbClr val="4A86E7"/>
                  </a:solidFill>
                </a:uFill>
                <a:hlinkClick r:id="rId3"/>
              </a:rPr>
              <a:t>https://docs.docker.com/engine/userguide/eng-image/dockerfile_best-practices</a:t>
            </a:r>
            <a:endParaRPr sz="1500" dirty="0"/>
          </a:p>
          <a:p>
            <a:pPr marL="356226" indent="-344162">
              <a:spcBef>
                <a:spcPts val="300"/>
              </a:spcBef>
              <a:buChar char="●"/>
              <a:tabLst>
                <a:tab pos="356226" algn="l"/>
                <a:tab pos="356861" algn="l"/>
              </a:tabLst>
            </a:pPr>
            <a:r>
              <a:rPr sz="1500" u="heavy" spc="-5" dirty="0">
                <a:solidFill>
                  <a:srgbClr val="4A86E7"/>
                </a:solidFill>
                <a:uFill>
                  <a:solidFill>
                    <a:srgbClr val="4A86E7"/>
                  </a:solidFill>
                </a:uFill>
                <a:hlinkClick r:id="rId4"/>
              </a:rPr>
              <a:t>http://docs.projectatomic.io/container-best-practices</a:t>
            </a:r>
            <a:endParaRPr sz="1500" dirty="0"/>
          </a:p>
          <a:p>
            <a:pPr marL="356226" indent="-344162">
              <a:spcBef>
                <a:spcPts val="300"/>
              </a:spcBef>
              <a:buChar char="●"/>
              <a:tabLst>
                <a:tab pos="356226" algn="l"/>
                <a:tab pos="356861" algn="l"/>
              </a:tabLst>
            </a:pPr>
            <a:r>
              <a:rPr sz="1500" u="heavy" spc="-5" dirty="0">
                <a:solidFill>
                  <a:srgbClr val="4A86E7"/>
                </a:solidFill>
                <a:uFill>
                  <a:solidFill>
                    <a:srgbClr val="4A86E7"/>
                  </a:solidFill>
                </a:uFill>
                <a:hlinkClick r:id="rId5"/>
              </a:rPr>
              <a:t>https://docs.openshift.com/enterprise/3.0/creating_images/guidelines.html</a:t>
            </a:r>
            <a:endParaRPr sz="1500" dirty="0"/>
          </a:p>
          <a:p>
            <a:pPr marL="356226" indent="-344162">
              <a:spcBef>
                <a:spcPts val="300"/>
              </a:spcBef>
              <a:buChar char="●"/>
              <a:tabLst>
                <a:tab pos="356226" algn="l"/>
                <a:tab pos="356861" algn="l"/>
              </a:tabLst>
            </a:pPr>
            <a:r>
              <a:rPr sz="1500" u="heavy" spc="-5" dirty="0">
                <a:solidFill>
                  <a:srgbClr val="4A86E7"/>
                </a:solidFill>
                <a:uFill>
                  <a:solidFill>
                    <a:srgbClr val="4A86E7"/>
                  </a:solidFill>
                </a:uFill>
                <a:hlinkClick r:id="rId6"/>
              </a:rPr>
              <a:t>https://www.usenix.org/system/files/conference/hotcloud16/hotcloud16_burns.pdf</a:t>
            </a:r>
            <a:endParaRPr sz="1500" dirty="0"/>
          </a:p>
          <a:p>
            <a:pPr marL="356226" indent="-344162">
              <a:spcBef>
                <a:spcPts val="300"/>
              </a:spcBef>
              <a:buChar char="●"/>
              <a:tabLst>
                <a:tab pos="356226" algn="l"/>
                <a:tab pos="356861" algn="l"/>
              </a:tabLst>
            </a:pPr>
            <a:r>
              <a:rPr sz="1500" u="heavy" spc="-5" dirty="0">
                <a:solidFill>
                  <a:srgbClr val="4A86E7"/>
                </a:solidFill>
                <a:uFill>
                  <a:solidFill>
                    <a:srgbClr val="4A86E7"/>
                  </a:solidFill>
                </a:uFill>
                <a:hlinkClick r:id="rId7"/>
              </a:rPr>
              <a:t>https://leanpub.com/k8spatterns/</a:t>
            </a:r>
            <a:endParaRPr sz="1500" dirty="0"/>
          </a:p>
          <a:p>
            <a:pPr marL="356226" indent="-344162">
              <a:spcBef>
                <a:spcPts val="300"/>
              </a:spcBef>
              <a:buChar char="●"/>
              <a:tabLst>
                <a:tab pos="356226" algn="l"/>
                <a:tab pos="356861" algn="l"/>
              </a:tabLst>
            </a:pPr>
            <a:r>
              <a:rPr sz="1500" u="heavy" spc="-5" dirty="0">
                <a:solidFill>
                  <a:srgbClr val="4A86E7"/>
                </a:solidFill>
                <a:uFill>
                  <a:solidFill>
                    <a:srgbClr val="4A86E7"/>
                  </a:solidFill>
                </a:uFill>
                <a:hlinkClick r:id="rId8"/>
              </a:rPr>
              <a:t>https://www.redhat.com/en/resources/cloud-native-container-design-whitepaper</a:t>
            </a:r>
            <a:endParaRPr sz="1500" dirty="0"/>
          </a:p>
          <a:p>
            <a:pPr marL="356226" indent="-344162">
              <a:spcBef>
                <a:spcPts val="300"/>
              </a:spcBef>
              <a:buChar char="●"/>
              <a:tabLst>
                <a:tab pos="356226" algn="l"/>
                <a:tab pos="356861" algn="l"/>
              </a:tabLst>
            </a:pPr>
            <a:r>
              <a:rPr sz="1500" u="heavy" spc="-5" dirty="0">
                <a:solidFill>
                  <a:srgbClr val="4A86E7"/>
                </a:solidFill>
                <a:uFill>
                  <a:solidFill>
                    <a:srgbClr val="4A86E7"/>
                  </a:solidFill>
                </a:uFill>
                <a:hlinkClick r:id="rId9"/>
              </a:rPr>
              <a:t>https://12factor.net/</a:t>
            </a:r>
            <a:endParaRPr sz="1500" dirty="0"/>
          </a:p>
          <a:p>
            <a:pPr marL="356226" indent="-344162">
              <a:spcBef>
                <a:spcPts val="300"/>
              </a:spcBef>
              <a:buFont typeface="Arial"/>
              <a:buChar char="●"/>
              <a:tabLst>
                <a:tab pos="356226" algn="l"/>
                <a:tab pos="356861" algn="l"/>
              </a:tabLst>
            </a:pPr>
            <a:r>
              <a:rPr sz="1500" u="heavy" spc="-5" dirty="0">
                <a:solidFill>
                  <a:srgbClr val="4A86E7"/>
                </a:solidFill>
                <a:uFill>
                  <a:solidFill>
                    <a:srgbClr val="4A86E7"/>
                  </a:solidFill>
                </a:uFill>
                <a:hlinkClick r:id="rId10"/>
              </a:rPr>
              <a:t>https://blog.openshift.com/</a:t>
            </a:r>
            <a:endParaRPr sz="1500" dirty="0"/>
          </a:p>
          <a:p>
            <a:pPr marL="356226" indent="-344162">
              <a:spcBef>
                <a:spcPts val="300"/>
              </a:spcBef>
              <a:buFont typeface="Arial"/>
              <a:buChar char="●"/>
              <a:tabLst>
                <a:tab pos="356226" algn="l"/>
                <a:tab pos="356861" algn="l"/>
              </a:tabLst>
            </a:pPr>
            <a:r>
              <a:rPr sz="1500" u="heavy" spc="-5" dirty="0">
                <a:solidFill>
                  <a:srgbClr val="4A86E7"/>
                </a:solidFill>
                <a:uFill>
                  <a:solidFill>
                    <a:srgbClr val="4A86E7"/>
                  </a:solidFill>
                </a:uFill>
                <a:hlinkClick r:id="rId11"/>
              </a:rPr>
              <a:t>https://developers.redhat.com/blog/</a:t>
            </a:r>
            <a:endParaRPr sz="1500" dirty="0"/>
          </a:p>
          <a:p>
            <a:pPr marL="356226" indent="-344162">
              <a:spcBef>
                <a:spcPts val="300"/>
              </a:spcBef>
              <a:buFont typeface="Arial"/>
              <a:buChar char="●"/>
              <a:tabLst>
                <a:tab pos="356226" algn="l"/>
                <a:tab pos="356861" algn="l"/>
              </a:tabLst>
            </a:pPr>
            <a:r>
              <a:rPr sz="1500" u="heavy" spc="-5" dirty="0">
                <a:solidFill>
                  <a:srgbClr val="4A86E7"/>
                </a:solidFill>
                <a:uFill>
                  <a:solidFill>
                    <a:srgbClr val="4A86E7"/>
                  </a:solidFill>
                </a:uFill>
                <a:hlinkClick r:id="rId12"/>
              </a:rPr>
              <a:t>https://opensource.com/tags/containers</a:t>
            </a:r>
            <a:endParaRPr sz="1500" dirty="0"/>
          </a:p>
          <a:p>
            <a:pPr marL="356226" indent="-344162">
              <a:spcBef>
                <a:spcPts val="300"/>
              </a:spcBef>
              <a:buFont typeface="Arial"/>
              <a:buChar char="●"/>
              <a:tabLst>
                <a:tab pos="356226" algn="l"/>
                <a:tab pos="356861" algn="l"/>
              </a:tabLst>
            </a:pPr>
            <a:r>
              <a:rPr sz="1500" u="heavy" spc="-5" dirty="0">
                <a:solidFill>
                  <a:srgbClr val="4A86E7"/>
                </a:solidFill>
                <a:uFill>
                  <a:solidFill>
                    <a:srgbClr val="4A86E7"/>
                  </a:solidFill>
                </a:uFill>
                <a:hlinkClick r:id="rId13"/>
              </a:rPr>
              <a:t>http://www.ofbizian.com/</a:t>
            </a:r>
            <a:endParaRPr sz="1500" dirty="0"/>
          </a:p>
        </p:txBody>
      </p:sp>
    </p:spTree>
    <p:extLst>
      <p:ext uri="{BB962C8B-B14F-4D97-AF65-F5344CB8AC3E}">
        <p14:creationId xmlns:p14="http://schemas.microsoft.com/office/powerpoint/2010/main" val="2205469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5346800" cy="523220"/>
          </a:xfrm>
          <a:prstGeom prst="rect">
            <a:avLst/>
          </a:prstGeom>
          <a:noFill/>
        </p:spPr>
        <p:txBody>
          <a:bodyPr wrap="square" rtlCol="0">
            <a:spAutoFit/>
          </a:bodyPr>
          <a:lstStyle/>
          <a:p>
            <a:pPr lvl="0">
              <a:defRPr/>
            </a:pPr>
            <a:r>
              <a:rPr lang="en-US" altLang="zh-CN" sz="2800" b="1" dirty="0">
                <a:solidFill>
                  <a:srgbClr val="283296"/>
                </a:solidFill>
                <a:latin typeface="思源黑体 CN Bold" panose="020B0800000000000000" pitchFamily="34" charset="-122"/>
                <a:ea typeface="思源黑体 CN Bold" panose="020B0800000000000000" pitchFamily="34" charset="-122"/>
              </a:rPr>
              <a:t>Q&amp;A</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A07F0558-DB8A-F044-8CD9-22B3A224F09A}"/>
              </a:ext>
            </a:extLst>
          </p:cNvPr>
          <p:cNvSpPr/>
          <p:nvPr/>
        </p:nvSpPr>
        <p:spPr>
          <a:xfrm>
            <a:off x="1027486" y="2625850"/>
            <a:ext cx="1583474" cy="2050849"/>
          </a:xfrm>
          <a:prstGeom prst="rect">
            <a:avLst/>
          </a:prstGeom>
          <a:blipFill>
            <a:blip r:embed="rId2" cstate="print"/>
            <a:stretch>
              <a:fillRect/>
            </a:stretch>
          </a:blipFill>
        </p:spPr>
        <p:txBody>
          <a:bodyPr wrap="square" lIns="0" tIns="0" rIns="0" bIns="0" rtlCol="0"/>
          <a:lstStyle/>
          <a:p>
            <a:endParaRPr sz="1400"/>
          </a:p>
        </p:txBody>
      </p:sp>
      <p:sp>
        <p:nvSpPr>
          <p:cNvPr id="5" name="object 4">
            <a:extLst>
              <a:ext uri="{FF2B5EF4-FFF2-40B4-BE49-F238E27FC236}">
                <a16:creationId xmlns:a16="http://schemas.microsoft.com/office/drawing/2014/main" id="{3169EF7A-0170-4340-94DB-A2F5A6374A37}"/>
              </a:ext>
            </a:extLst>
          </p:cNvPr>
          <p:cNvSpPr/>
          <p:nvPr/>
        </p:nvSpPr>
        <p:spPr>
          <a:xfrm>
            <a:off x="1819101" y="569016"/>
            <a:ext cx="3214274" cy="2057158"/>
          </a:xfrm>
          <a:prstGeom prst="rect">
            <a:avLst/>
          </a:prstGeom>
          <a:blipFill>
            <a:blip r:embed="rId3" cstate="print"/>
            <a:stretch>
              <a:fillRect/>
            </a:stretch>
          </a:blipFill>
        </p:spPr>
        <p:txBody>
          <a:bodyPr wrap="square" lIns="0" tIns="0" rIns="0" bIns="0" rtlCol="0"/>
          <a:lstStyle/>
          <a:p>
            <a:endParaRPr sz="1400"/>
          </a:p>
        </p:txBody>
      </p:sp>
      <p:sp>
        <p:nvSpPr>
          <p:cNvPr id="6" name="object 5">
            <a:extLst>
              <a:ext uri="{FF2B5EF4-FFF2-40B4-BE49-F238E27FC236}">
                <a16:creationId xmlns:a16="http://schemas.microsoft.com/office/drawing/2014/main" id="{C3B97518-6E79-EC40-82FF-CABA6BEB703D}"/>
              </a:ext>
            </a:extLst>
          </p:cNvPr>
          <p:cNvSpPr/>
          <p:nvPr/>
        </p:nvSpPr>
        <p:spPr>
          <a:xfrm>
            <a:off x="2610946" y="2619550"/>
            <a:ext cx="4950979" cy="2063437"/>
          </a:xfrm>
          <a:prstGeom prst="rect">
            <a:avLst/>
          </a:prstGeom>
          <a:blipFill>
            <a:blip r:embed="rId4" cstate="print"/>
            <a:stretch>
              <a:fillRect/>
            </a:stretch>
          </a:blipFill>
        </p:spPr>
        <p:txBody>
          <a:bodyPr wrap="square" lIns="0" tIns="0" rIns="0" bIns="0" rtlCol="0"/>
          <a:lstStyle/>
          <a:p>
            <a:endParaRPr sz="1400"/>
          </a:p>
        </p:txBody>
      </p:sp>
      <p:sp>
        <p:nvSpPr>
          <p:cNvPr id="7" name="object 6">
            <a:extLst>
              <a:ext uri="{FF2B5EF4-FFF2-40B4-BE49-F238E27FC236}">
                <a16:creationId xmlns:a16="http://schemas.microsoft.com/office/drawing/2014/main" id="{2C3520A6-B3A7-F845-A323-4D45CD42EAC7}"/>
              </a:ext>
            </a:extLst>
          </p:cNvPr>
          <p:cNvSpPr/>
          <p:nvPr/>
        </p:nvSpPr>
        <p:spPr>
          <a:xfrm>
            <a:off x="5033372" y="563953"/>
            <a:ext cx="1641925" cy="2060330"/>
          </a:xfrm>
          <a:prstGeom prst="rect">
            <a:avLst/>
          </a:prstGeom>
          <a:blipFill>
            <a:blip r:embed="rId5" cstate="print"/>
            <a:stretch>
              <a:fillRect/>
            </a:stretch>
          </a:blipFill>
        </p:spPr>
        <p:txBody>
          <a:bodyPr wrap="square" lIns="0" tIns="0" rIns="0" bIns="0" rtlCol="0"/>
          <a:lstStyle/>
          <a:p>
            <a:endParaRPr sz="1400"/>
          </a:p>
        </p:txBody>
      </p:sp>
    </p:spTree>
    <p:extLst>
      <p:ext uri="{BB962C8B-B14F-4D97-AF65-F5344CB8AC3E}">
        <p14:creationId xmlns:p14="http://schemas.microsoft.com/office/powerpoint/2010/main" val="1462115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475" y="244660"/>
            <a:ext cx="5883910" cy="2955290"/>
          </a:xfrm>
          <a:prstGeom prst="rect">
            <a:avLst/>
          </a:prstGeom>
        </p:spPr>
      </p:pic>
      <p:sp>
        <p:nvSpPr>
          <p:cNvPr id="7" name="矩形 6"/>
          <p:cNvSpPr/>
          <p:nvPr/>
        </p:nvSpPr>
        <p:spPr>
          <a:xfrm>
            <a:off x="2745740" y="3074670"/>
            <a:ext cx="3510915" cy="829945"/>
          </a:xfrm>
          <a:prstGeom prst="rect">
            <a:avLst/>
          </a:prstGeom>
        </p:spPr>
        <p:txBody>
          <a:bodyPr wrap="square">
            <a:spAutoFit/>
          </a:bodyPr>
          <a:lstStyle/>
          <a:p>
            <a:pPr algn="ctr"/>
            <a:r>
              <a:rPr lang="zh-CN" altLang="en-US" sz="4800" b="1" spc="300" dirty="0">
                <a:solidFill>
                  <a:schemeClr val="bg1"/>
                </a:solidFill>
                <a:latin typeface="微软雅黑" panose="020B0503020204020204" charset="-122"/>
                <a:ea typeface="微软雅黑" panose="020B0503020204020204" charset="-122"/>
                <a:cs typeface="Noto Sans S Chinese DemiLight" panose="02000503000000000000" charset="0"/>
              </a:rPr>
              <a:t>THANKS</a:t>
            </a:r>
          </a:p>
        </p:txBody>
      </p:sp>
      <p:pic>
        <p:nvPicPr>
          <p:cNvPr id="8" name="Picture 7">
            <a:extLst>
              <a:ext uri="{FF2B5EF4-FFF2-40B4-BE49-F238E27FC236}">
                <a16:creationId xmlns:a16="http://schemas.microsoft.com/office/drawing/2014/main" id="{0641F843-55B1-9441-8F71-4DF40A66BB90}"/>
              </a:ext>
            </a:extLst>
          </p:cNvPr>
          <p:cNvPicPr>
            <a:picLocks noChangeAspect="1"/>
          </p:cNvPicPr>
          <p:nvPr/>
        </p:nvPicPr>
        <p:blipFill>
          <a:blip r:embed="rId3"/>
          <a:stretch>
            <a:fillRect/>
          </a:stretch>
        </p:blipFill>
        <p:spPr>
          <a:xfrm>
            <a:off x="3980111" y="1201219"/>
            <a:ext cx="1042171" cy="10421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5346800"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为什么要云原生</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535DF852-9C97-4B41-8950-0C995C27C79E}"/>
              </a:ext>
            </a:extLst>
          </p:cNvPr>
          <p:cNvSpPr txBox="1"/>
          <p:nvPr/>
        </p:nvSpPr>
        <p:spPr>
          <a:xfrm>
            <a:off x="633154" y="876769"/>
            <a:ext cx="7559870" cy="3715697"/>
          </a:xfrm>
          <a:prstGeom prst="rect">
            <a:avLst/>
          </a:prstGeom>
        </p:spPr>
        <p:txBody>
          <a:bodyPr vert="horz" wrap="square" lIns="0" tIns="12700" rIns="0" bIns="0" rtlCol="0">
            <a:spAutoFit/>
          </a:bodyPr>
          <a:lstStyle/>
          <a:p>
            <a:pPr marL="12700">
              <a:lnSpc>
                <a:spcPct val="150000"/>
              </a:lnSpc>
              <a:spcBef>
                <a:spcPts val="100"/>
              </a:spcBef>
            </a:pPr>
            <a:r>
              <a:rPr lang="zh-CN" altLang="en-US" b="1" spc="-5" dirty="0">
                <a:solidFill>
                  <a:srgbClr val="333333"/>
                </a:solidFill>
                <a:latin typeface="Songti TC" panose="02010600040101010101" pitchFamily="2" charset="-120"/>
                <a:ea typeface="Songti TC" panose="02010600040101010101" pitchFamily="2" charset="-120"/>
              </a:rPr>
              <a:t>面临问题</a:t>
            </a:r>
            <a:endParaRPr b="1" dirty="0">
              <a:latin typeface="Songti TC" panose="02010600040101010101" pitchFamily="2" charset="-120"/>
              <a:ea typeface="Songti TC" panose="02010600040101010101" pitchFamily="2" charset="-120"/>
            </a:endParaRPr>
          </a:p>
          <a:p>
            <a:pPr marL="469889" indent="-367021">
              <a:lnSpc>
                <a:spcPct val="150000"/>
              </a:lnSpc>
              <a:buChar char="●"/>
              <a:tabLst>
                <a:tab pos="469253" algn="l"/>
                <a:tab pos="469889" algn="l"/>
              </a:tabLst>
            </a:pPr>
            <a:r>
              <a:rPr lang="zh-CN" altLang="en-US" spc="-5" dirty="0">
                <a:solidFill>
                  <a:srgbClr val="333333"/>
                </a:solidFill>
                <a:latin typeface="Songti TC" panose="02010600040101010101" pitchFamily="2" charset="-120"/>
                <a:ea typeface="Songti TC" panose="02010600040101010101" pitchFamily="2" charset="-120"/>
              </a:rPr>
              <a:t>市场和业务要求不断创新</a:t>
            </a:r>
            <a:endParaRPr lang="en-US" altLang="zh-CN" spc="-5" dirty="0">
              <a:solidFill>
                <a:srgbClr val="333333"/>
              </a:solidFill>
              <a:latin typeface="Songti TC" panose="02010600040101010101" pitchFamily="2" charset="-120"/>
              <a:ea typeface="Songti TC" panose="02010600040101010101" pitchFamily="2" charset="-120"/>
            </a:endParaRPr>
          </a:p>
          <a:p>
            <a:pPr marL="469889" indent="-367021">
              <a:lnSpc>
                <a:spcPct val="150000"/>
              </a:lnSpc>
              <a:buChar char="●"/>
              <a:tabLst>
                <a:tab pos="469253" algn="l"/>
                <a:tab pos="469889" algn="l"/>
              </a:tabLst>
            </a:pPr>
            <a:r>
              <a:rPr lang="zh-CN" altLang="en-US" spc="-5" dirty="0">
                <a:solidFill>
                  <a:srgbClr val="333333"/>
                </a:solidFill>
                <a:latin typeface="Songti TC" panose="02010600040101010101" pitchFamily="2" charset="-120"/>
                <a:ea typeface="Songti TC" panose="02010600040101010101" pitchFamily="2" charset="-120"/>
              </a:rPr>
              <a:t>构建快速、高质量、一致性的应用</a:t>
            </a:r>
            <a:endParaRPr dirty="0">
              <a:latin typeface="Songti TC" panose="02010600040101010101" pitchFamily="2" charset="-120"/>
              <a:ea typeface="Songti TC" panose="02010600040101010101" pitchFamily="2" charset="-120"/>
            </a:endParaRPr>
          </a:p>
          <a:p>
            <a:pPr marL="469889" indent="-367021">
              <a:lnSpc>
                <a:spcPct val="150000"/>
              </a:lnSpc>
              <a:spcBef>
                <a:spcPts val="15"/>
              </a:spcBef>
              <a:buChar char="●"/>
              <a:tabLst>
                <a:tab pos="469253" algn="l"/>
                <a:tab pos="469889" algn="l"/>
              </a:tabLst>
            </a:pPr>
            <a:r>
              <a:rPr lang="zh-CN" altLang="en-US" spc="-5" dirty="0">
                <a:solidFill>
                  <a:srgbClr val="333333"/>
                </a:solidFill>
                <a:latin typeface="Songti TC" panose="02010600040101010101" pitchFamily="2" charset="-120"/>
                <a:ea typeface="Songti TC" panose="02010600040101010101" pitchFamily="2" charset="-120"/>
              </a:rPr>
              <a:t>更快的开发、更快的测试、更快的部署</a:t>
            </a:r>
            <a:endParaRPr sz="1900" dirty="0">
              <a:latin typeface="Songti TC" panose="02010600040101010101" pitchFamily="2" charset="-120"/>
              <a:ea typeface="Songti TC" panose="02010600040101010101" pitchFamily="2" charset="-120"/>
              <a:cs typeface="Times New Roman"/>
            </a:endParaRPr>
          </a:p>
          <a:p>
            <a:pPr marL="12700">
              <a:lnSpc>
                <a:spcPct val="150000"/>
              </a:lnSpc>
            </a:pPr>
            <a:r>
              <a:rPr lang="zh-CN" altLang="en-US" b="1" spc="-5" dirty="0">
                <a:solidFill>
                  <a:srgbClr val="333333"/>
                </a:solidFill>
                <a:latin typeface="Songti TC" panose="02010600040101010101" pitchFamily="2" charset="-120"/>
                <a:ea typeface="Songti TC" panose="02010600040101010101" pitchFamily="2" charset="-120"/>
              </a:rPr>
              <a:t>解决方案</a:t>
            </a:r>
          </a:p>
          <a:p>
            <a:pPr marL="469889" marR="5080" indent="-367021">
              <a:lnSpc>
                <a:spcPct val="150000"/>
              </a:lnSpc>
              <a:buChar char="●"/>
              <a:tabLst>
                <a:tab pos="469253" algn="l"/>
                <a:tab pos="469889" algn="l"/>
              </a:tabLst>
            </a:pPr>
            <a:r>
              <a:rPr lang="zh-CN" altLang="en-US" spc="-5" dirty="0">
                <a:solidFill>
                  <a:srgbClr val="333333"/>
                </a:solidFill>
                <a:latin typeface="Songti TC" panose="02010600040101010101" pitchFamily="2" charset="-120"/>
                <a:ea typeface="Songti TC" panose="02010600040101010101" pitchFamily="2" charset="-120"/>
              </a:rPr>
              <a:t>专门为，在基于云的基础架构上运行，而设计的应用程序</a:t>
            </a:r>
            <a:endParaRPr lang="en-US" altLang="zh-CN" spc="-5" dirty="0">
              <a:solidFill>
                <a:srgbClr val="333333"/>
              </a:solidFill>
              <a:latin typeface="Songti TC" panose="02010600040101010101" pitchFamily="2" charset="-120"/>
              <a:ea typeface="Songti TC" panose="02010600040101010101" pitchFamily="2" charset="-120"/>
            </a:endParaRPr>
          </a:p>
          <a:p>
            <a:pPr marL="469889" marR="5080" indent="-367021">
              <a:lnSpc>
                <a:spcPct val="150000"/>
              </a:lnSpc>
              <a:buChar char="●"/>
              <a:tabLst>
                <a:tab pos="469253" algn="l"/>
                <a:tab pos="469889" algn="l"/>
              </a:tabLst>
            </a:pPr>
            <a:r>
              <a:rPr lang="zh-CN" altLang="en-US" spc="-5" dirty="0">
                <a:solidFill>
                  <a:srgbClr val="333333"/>
                </a:solidFill>
                <a:latin typeface="Songti TC" panose="02010600040101010101" pitchFamily="2" charset="-120"/>
                <a:ea typeface="Songti TC" panose="02010600040101010101" pitchFamily="2" charset="-120"/>
              </a:rPr>
              <a:t>松耦合的微服务</a:t>
            </a:r>
            <a:endParaRPr dirty="0">
              <a:latin typeface="Songti TC" panose="02010600040101010101" pitchFamily="2" charset="-120"/>
              <a:ea typeface="Songti TC" panose="02010600040101010101" pitchFamily="2" charset="-120"/>
            </a:endParaRPr>
          </a:p>
          <a:p>
            <a:pPr marL="469889" indent="-367021">
              <a:lnSpc>
                <a:spcPct val="150000"/>
              </a:lnSpc>
              <a:spcBef>
                <a:spcPts val="15"/>
              </a:spcBef>
              <a:buChar char="●"/>
              <a:tabLst>
                <a:tab pos="469253" algn="l"/>
                <a:tab pos="469889" algn="l"/>
              </a:tabLst>
            </a:pPr>
            <a:r>
              <a:rPr lang="zh-CN" altLang="en-US" spc="-5" dirty="0">
                <a:solidFill>
                  <a:srgbClr val="333333"/>
                </a:solidFill>
                <a:latin typeface="Songti TC" panose="02010600040101010101" pitchFamily="2" charset="-120"/>
                <a:ea typeface="Songti TC" panose="02010600040101010101" pitchFamily="2" charset="-120"/>
              </a:rPr>
              <a:t>以容器的方式运行</a:t>
            </a:r>
            <a:endParaRPr dirty="0">
              <a:latin typeface="Songti TC" panose="02010600040101010101" pitchFamily="2" charset="-120"/>
              <a:ea typeface="Songti TC" panose="02010600040101010101" pitchFamily="2" charset="-120"/>
            </a:endParaRPr>
          </a:p>
          <a:p>
            <a:pPr marL="469889" indent="-367021">
              <a:lnSpc>
                <a:spcPct val="150000"/>
              </a:lnSpc>
              <a:spcBef>
                <a:spcPts val="15"/>
              </a:spcBef>
              <a:buChar char="●"/>
              <a:tabLst>
                <a:tab pos="469253" algn="l"/>
                <a:tab pos="469889" algn="l"/>
              </a:tabLst>
            </a:pPr>
            <a:r>
              <a:rPr lang="zh-CN" altLang="en-US" dirty="0">
                <a:solidFill>
                  <a:srgbClr val="333333"/>
                </a:solidFill>
                <a:latin typeface="Songti TC" panose="02010600040101010101" pitchFamily="2" charset="-120"/>
                <a:ea typeface="Songti TC" panose="02010600040101010101" pitchFamily="2" charset="-120"/>
              </a:rPr>
              <a:t>以容器编排管理平台来纳管运行的容器</a:t>
            </a:r>
            <a:endParaRPr dirty="0">
              <a:latin typeface="Songti TC" panose="02010600040101010101" pitchFamily="2" charset="-120"/>
              <a:ea typeface="Songti TC" panose="02010600040101010101" pitchFamily="2" charset="-120"/>
            </a:endParaRPr>
          </a:p>
        </p:txBody>
      </p:sp>
    </p:spTree>
    <p:extLst>
      <p:ext uri="{BB962C8B-B14F-4D97-AF65-F5344CB8AC3E}">
        <p14:creationId xmlns:p14="http://schemas.microsoft.com/office/powerpoint/2010/main" val="160203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5346800"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为什么要云原生</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 name="object 3">
            <a:extLst>
              <a:ext uri="{FF2B5EF4-FFF2-40B4-BE49-F238E27FC236}">
                <a16:creationId xmlns:a16="http://schemas.microsoft.com/office/drawing/2014/main" id="{208DB6C7-938D-8F41-9394-5E6A2E14AF01}"/>
              </a:ext>
            </a:extLst>
          </p:cNvPr>
          <p:cNvSpPr txBox="1"/>
          <p:nvPr/>
        </p:nvSpPr>
        <p:spPr>
          <a:xfrm>
            <a:off x="651552" y="867625"/>
            <a:ext cx="7486609" cy="3766993"/>
          </a:xfrm>
          <a:prstGeom prst="rect">
            <a:avLst/>
          </a:prstGeom>
        </p:spPr>
        <p:txBody>
          <a:bodyPr vert="horz" wrap="square" lIns="0" tIns="12700" rIns="0" bIns="0" rtlCol="0">
            <a:spAutoFit/>
          </a:bodyPr>
          <a:lstStyle/>
          <a:p>
            <a:pPr>
              <a:lnSpc>
                <a:spcPct val="150000"/>
              </a:lnSpc>
              <a:spcBef>
                <a:spcPts val="100"/>
              </a:spcBef>
              <a:buSzPts val="2100"/>
              <a:tabLst>
                <a:tab pos="425439" algn="l"/>
                <a:tab pos="426074" algn="l"/>
              </a:tabLst>
            </a:pPr>
            <a:r>
              <a:rPr lang="zh-CN" altLang="en-US" b="1" spc="-5" dirty="0">
                <a:solidFill>
                  <a:srgbClr val="333333"/>
                </a:solidFill>
                <a:latin typeface="Songti TC" panose="02010600040101010101" pitchFamily="2" charset="-120"/>
                <a:ea typeface="Songti TC" panose="02010600040101010101" pitchFamily="2" charset="-120"/>
                <a:sym typeface="Overpass Light"/>
              </a:rPr>
              <a:t>具备云原生的能力</a:t>
            </a:r>
          </a:p>
          <a:p>
            <a:pPr marL="424805" indent="-367021">
              <a:lnSpc>
                <a:spcPct val="150000"/>
              </a:lnSpc>
              <a:spcBef>
                <a:spcPts val="100"/>
              </a:spcBef>
              <a:buSzPts val="2100"/>
              <a:buFont typeface="Arial"/>
              <a:buChar char="●"/>
              <a:tabLst>
                <a:tab pos="425439" algn="l"/>
                <a:tab pos="426074" algn="l"/>
              </a:tabLst>
            </a:pPr>
            <a:r>
              <a:rPr lang="zh-CN" altLang="en-US" b="1" spc="-5" dirty="0">
                <a:solidFill>
                  <a:srgbClr val="333333"/>
                </a:solidFill>
                <a:latin typeface="Songti TC" panose="02010600040101010101" pitchFamily="2" charset="-120"/>
                <a:ea typeface="Songti TC" panose="02010600040101010101" pitchFamily="2" charset="-120"/>
                <a:sym typeface="Overpass Light"/>
              </a:rPr>
              <a:t>云原生平台对运行在平台上的应用设定了一系列契约和约束</a:t>
            </a:r>
            <a:endParaRPr lang="zh-CN" altLang="en-US" spc="-5" dirty="0">
              <a:solidFill>
                <a:srgbClr val="333333"/>
              </a:solidFill>
              <a:latin typeface="Songti TC" panose="02010600040101010101" pitchFamily="2" charset="-120"/>
              <a:ea typeface="Songti TC" panose="02010600040101010101" pitchFamily="2" charset="-120"/>
              <a:sym typeface="Overpass Light"/>
            </a:endParaRPr>
          </a:p>
          <a:p>
            <a:pPr marL="424805" indent="-367021">
              <a:lnSpc>
                <a:spcPct val="150000"/>
              </a:lnSpc>
              <a:spcBef>
                <a:spcPts val="100"/>
              </a:spcBef>
              <a:buSzPts val="2100"/>
              <a:buFont typeface="Overpass Light"/>
              <a:buChar char="●"/>
              <a:tabLst>
                <a:tab pos="425439" algn="l"/>
                <a:tab pos="426074" algn="l"/>
              </a:tabLst>
            </a:pPr>
            <a:r>
              <a:rPr lang="zh-CN" altLang="en-US" spc="-5" dirty="0">
                <a:solidFill>
                  <a:srgbClr val="333333"/>
                </a:solidFill>
                <a:latin typeface="Songti TC" panose="02010600040101010101" pitchFamily="2" charset="-120"/>
                <a:ea typeface="Songti TC" panose="02010600040101010101" pitchFamily="2" charset="-120"/>
                <a:sym typeface="Overpass Light"/>
              </a:rPr>
              <a:t>这些契约规定应用要符合一定的约束条件，从而平台有能力自动管理这些以容器方式的应用</a:t>
            </a:r>
            <a:endParaRPr lang="en-US" spc="-5" dirty="0">
              <a:solidFill>
                <a:srgbClr val="333333"/>
              </a:solidFill>
              <a:latin typeface="Songti TC" panose="02010600040101010101" pitchFamily="2" charset="-120"/>
              <a:ea typeface="Songti TC" panose="02010600040101010101" pitchFamily="2" charset="-120"/>
              <a:sym typeface="Overpass Light"/>
            </a:endParaRPr>
          </a:p>
          <a:p>
            <a:pPr marL="424805" indent="-367021">
              <a:lnSpc>
                <a:spcPct val="150000"/>
              </a:lnSpc>
              <a:spcBef>
                <a:spcPts val="100"/>
              </a:spcBef>
              <a:buSzPts val="2100"/>
              <a:buFont typeface="Overpass Light"/>
              <a:buChar char="●"/>
              <a:tabLst>
                <a:tab pos="425439" algn="l"/>
                <a:tab pos="426074" algn="l"/>
              </a:tabLst>
            </a:pPr>
            <a:r>
              <a:rPr lang="zh-CN" altLang="en-US" spc="-5" dirty="0">
                <a:solidFill>
                  <a:srgbClr val="333333"/>
                </a:solidFill>
                <a:latin typeface="Songti TC" panose="02010600040101010101" pitchFamily="2" charset="-120"/>
                <a:ea typeface="Songti TC" panose="02010600040101010101" pitchFamily="2" charset="-120"/>
                <a:sym typeface="Overpass Light"/>
              </a:rPr>
              <a:t>云原生应用就可以</a:t>
            </a:r>
            <a:endParaRPr lang="en-US" spc="-5" dirty="0">
              <a:solidFill>
                <a:srgbClr val="333333"/>
              </a:solidFill>
              <a:latin typeface="Songti TC" panose="02010600040101010101" pitchFamily="2" charset="-120"/>
              <a:ea typeface="Songti TC" panose="02010600040101010101" pitchFamily="2" charset="-120"/>
              <a:sym typeface="Overpass Light"/>
            </a:endParaRPr>
          </a:p>
          <a:p>
            <a:pPr marL="881993" lvl="1" indent="-367021">
              <a:lnSpc>
                <a:spcPct val="150000"/>
              </a:lnSpc>
              <a:spcBef>
                <a:spcPts val="15"/>
              </a:spcBef>
              <a:buSzPts val="1600"/>
              <a:buFont typeface="Overpass Light"/>
              <a:buChar char="○"/>
              <a:tabLst>
                <a:tab pos="882628" algn="l"/>
                <a:tab pos="883263" algn="l"/>
              </a:tabLst>
            </a:pPr>
            <a:r>
              <a:rPr lang="zh-CN" altLang="en-US" spc="-5" dirty="0">
                <a:solidFill>
                  <a:srgbClr val="333333"/>
                </a:solidFill>
                <a:latin typeface="Songti TC" panose="02010600040101010101" pitchFamily="2" charset="-120"/>
                <a:ea typeface="Songti TC" panose="02010600040101010101" pitchFamily="2" charset="-120"/>
                <a:sym typeface="Overpass Light"/>
              </a:rPr>
              <a:t>在失败中恢复</a:t>
            </a:r>
            <a:endParaRPr lang="en-US" spc="-5" dirty="0">
              <a:solidFill>
                <a:srgbClr val="333333"/>
              </a:solidFill>
              <a:latin typeface="Songti TC" panose="02010600040101010101" pitchFamily="2" charset="-120"/>
              <a:ea typeface="Songti TC" panose="02010600040101010101" pitchFamily="2" charset="-120"/>
              <a:sym typeface="Overpass Light"/>
            </a:endParaRPr>
          </a:p>
          <a:p>
            <a:pPr marL="881993" lvl="1" indent="-367021">
              <a:lnSpc>
                <a:spcPct val="150000"/>
              </a:lnSpc>
              <a:spcBef>
                <a:spcPts val="15"/>
              </a:spcBef>
              <a:buSzPts val="1600"/>
              <a:buFont typeface="Overpass Light"/>
              <a:buChar char="○"/>
              <a:tabLst>
                <a:tab pos="882628" algn="l"/>
                <a:tab pos="883263" algn="l"/>
              </a:tabLst>
            </a:pPr>
            <a:r>
              <a:rPr lang="zh-CN" altLang="en-US" spc="-5" dirty="0">
                <a:solidFill>
                  <a:srgbClr val="333333"/>
                </a:solidFill>
                <a:latin typeface="Songti TC" panose="02010600040101010101" pitchFamily="2" charset="-120"/>
                <a:ea typeface="Songti TC" panose="02010600040101010101" pitchFamily="2" charset="-120"/>
                <a:sym typeface="Overpass Light"/>
              </a:rPr>
              <a:t>可靠的运行和扩展</a:t>
            </a:r>
            <a:endParaRPr lang="en-US" spc="-5" dirty="0">
              <a:solidFill>
                <a:srgbClr val="333333"/>
              </a:solidFill>
              <a:latin typeface="Songti TC" panose="02010600040101010101" pitchFamily="2" charset="-120"/>
              <a:ea typeface="Songti TC" panose="02010600040101010101" pitchFamily="2" charset="-120"/>
              <a:sym typeface="Overpass Light"/>
            </a:endParaRPr>
          </a:p>
          <a:p>
            <a:pPr marL="424805" indent="-367021">
              <a:lnSpc>
                <a:spcPct val="150000"/>
              </a:lnSpc>
              <a:spcBef>
                <a:spcPts val="100"/>
              </a:spcBef>
              <a:buSzPts val="2100"/>
              <a:buFont typeface="Overpass Light"/>
              <a:buChar char="●"/>
              <a:tabLst>
                <a:tab pos="425439" algn="l"/>
                <a:tab pos="426074" algn="l"/>
              </a:tabLst>
            </a:pPr>
            <a:r>
              <a:rPr lang="zh-CN" altLang="en-US" spc="-5" dirty="0">
                <a:solidFill>
                  <a:srgbClr val="333333"/>
                </a:solidFill>
                <a:latin typeface="Songti TC" panose="02010600040101010101" pitchFamily="2" charset="-120"/>
                <a:ea typeface="Songti TC" panose="02010600040101010101" pitchFamily="2" charset="-120"/>
                <a:sym typeface="Overpass Light"/>
              </a:rPr>
              <a:t>为了成为云原生的优等公民，云原生应用程序必须遵循一定的原则，模式和实践</a:t>
            </a:r>
            <a:endParaRPr lang="en-US" spc="-5" dirty="0">
              <a:solidFill>
                <a:srgbClr val="333333"/>
              </a:solidFill>
              <a:latin typeface="Songti TC" panose="02010600040101010101" pitchFamily="2" charset="-120"/>
              <a:ea typeface="Songti TC" panose="02010600040101010101" pitchFamily="2" charset="-120"/>
              <a:sym typeface="Overpass Light"/>
            </a:endParaRPr>
          </a:p>
        </p:txBody>
      </p:sp>
    </p:spTree>
    <p:extLst>
      <p:ext uri="{BB962C8B-B14F-4D97-AF65-F5344CB8AC3E}">
        <p14:creationId xmlns:p14="http://schemas.microsoft.com/office/powerpoint/2010/main" val="1739911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919020" y="1550497"/>
            <a:ext cx="5462589" cy="523220"/>
          </a:xfrm>
          <a:prstGeom prst="rect">
            <a:avLst/>
          </a:prstGeom>
          <a:noFill/>
        </p:spPr>
        <p:txBody>
          <a:bodyPr wrap="square" rtlCol="0">
            <a:spAutoFit/>
          </a:bodyPr>
          <a:lstStyle/>
          <a:p>
            <a:pPr algn="ctr"/>
            <a:r>
              <a:rPr kumimoji="1" lang="zh-CN" altLang="en-US" sz="2800" b="1" dirty="0">
                <a:solidFill>
                  <a:schemeClr val="bg1"/>
                </a:solidFill>
                <a:latin typeface="思源黑体 CN Bold" panose="020B0800000000000000" pitchFamily="34" charset="-122"/>
                <a:ea typeface="思源黑体 CN Bold" panose="020B0800000000000000" pitchFamily="34" charset="-122"/>
              </a:rPr>
              <a:t>云原生应用容器化与编排</a:t>
            </a:r>
          </a:p>
        </p:txBody>
      </p:sp>
      <p:sp>
        <p:nvSpPr>
          <p:cNvPr id="9" name="矩形 8"/>
          <p:cNvSpPr/>
          <p:nvPr/>
        </p:nvSpPr>
        <p:spPr>
          <a:xfrm>
            <a:off x="1365653" y="2315352"/>
            <a:ext cx="771526" cy="17145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线连接符 9"/>
          <p:cNvCxnSpPr/>
          <p:nvPr/>
        </p:nvCxnSpPr>
        <p:spPr>
          <a:xfrm>
            <a:off x="2137179" y="2384144"/>
            <a:ext cx="5761760" cy="0"/>
          </a:xfrm>
          <a:prstGeom prst="line">
            <a:avLst/>
          </a:prstGeom>
          <a:ln>
            <a:solidFill>
              <a:schemeClr val="bg1">
                <a:lumMod val="85000"/>
                <a:alpha val="44000"/>
              </a:schemeClr>
            </a:solidFill>
          </a:ln>
        </p:spPr>
        <p:style>
          <a:lnRef idx="1">
            <a:schemeClr val="accent1"/>
          </a:lnRef>
          <a:fillRef idx="0">
            <a:schemeClr val="accent1"/>
          </a:fillRef>
          <a:effectRef idx="0">
            <a:schemeClr val="accent1"/>
          </a:effectRef>
          <a:fontRef idx="minor">
            <a:schemeClr val="tx1"/>
          </a:fontRef>
        </p:style>
      </p:cxnSp>
      <p:sp>
        <p:nvSpPr>
          <p:cNvPr id="5" name="文本框 7">
            <a:extLst>
              <a:ext uri="{FF2B5EF4-FFF2-40B4-BE49-F238E27FC236}">
                <a16:creationId xmlns:a16="http://schemas.microsoft.com/office/drawing/2014/main" id="{95BAB935-68CF-AA42-82F0-545668D445AA}"/>
              </a:ext>
            </a:extLst>
          </p:cNvPr>
          <p:cNvSpPr txBox="1"/>
          <p:nvPr/>
        </p:nvSpPr>
        <p:spPr>
          <a:xfrm>
            <a:off x="1575706" y="2798479"/>
            <a:ext cx="6149215" cy="523220"/>
          </a:xfrm>
          <a:prstGeom prst="rect">
            <a:avLst/>
          </a:prstGeom>
          <a:noFill/>
        </p:spPr>
        <p:txBody>
          <a:bodyPr wrap="square" rtlCol="0">
            <a:spAutoFit/>
          </a:bodyPr>
          <a:lstStyle/>
          <a:p>
            <a:pPr algn="ctr"/>
            <a:r>
              <a:rPr kumimoji="1" lang="zh-CN" altLang="en-US" sz="2800" b="1" dirty="0">
                <a:solidFill>
                  <a:schemeClr val="bg1"/>
                </a:solidFill>
                <a:latin typeface="思源黑体 CN Bold" panose="020B0800000000000000" pitchFamily="34" charset="-122"/>
                <a:ea typeface="思源黑体 CN Bold" panose="020B0800000000000000" pitchFamily="34" charset="-122"/>
              </a:rPr>
              <a:t>云原生的知识体系</a:t>
            </a:r>
          </a:p>
        </p:txBody>
      </p:sp>
    </p:spTree>
    <p:extLst>
      <p:ext uri="{BB962C8B-B14F-4D97-AF65-F5344CB8AC3E}">
        <p14:creationId xmlns:p14="http://schemas.microsoft.com/office/powerpoint/2010/main" val="279434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5346800"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云原生的知识体系</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AEFDB517-4A48-8144-B179-83365A8EE939}"/>
              </a:ext>
            </a:extLst>
          </p:cNvPr>
          <p:cNvSpPr/>
          <p:nvPr/>
        </p:nvSpPr>
        <p:spPr>
          <a:xfrm>
            <a:off x="4129827" y="817811"/>
            <a:ext cx="3641899" cy="3734349"/>
          </a:xfrm>
          <a:prstGeom prst="rect">
            <a:avLst/>
          </a:prstGeom>
          <a:blipFill>
            <a:blip r:embed="rId2" cstate="print"/>
            <a:stretch>
              <a:fillRect/>
            </a:stretch>
          </a:blipFill>
        </p:spPr>
        <p:txBody>
          <a:bodyPr wrap="square" lIns="0" tIns="0" rIns="0" bIns="0" rtlCol="0"/>
          <a:lstStyle/>
          <a:p>
            <a:endParaRPr sz="1400" dirty="0"/>
          </a:p>
        </p:txBody>
      </p:sp>
      <p:sp>
        <p:nvSpPr>
          <p:cNvPr id="5" name="object 4">
            <a:extLst>
              <a:ext uri="{FF2B5EF4-FFF2-40B4-BE49-F238E27FC236}">
                <a16:creationId xmlns:a16="http://schemas.microsoft.com/office/drawing/2014/main" id="{3F827F6D-782B-064D-953E-89BB0CB2D5A3}"/>
              </a:ext>
            </a:extLst>
          </p:cNvPr>
          <p:cNvSpPr txBox="1"/>
          <p:nvPr/>
        </p:nvSpPr>
        <p:spPr>
          <a:xfrm>
            <a:off x="550968" y="992856"/>
            <a:ext cx="3578860" cy="1698542"/>
          </a:xfrm>
          <a:prstGeom prst="rect">
            <a:avLst/>
          </a:prstGeom>
        </p:spPr>
        <p:txBody>
          <a:bodyPr vert="horz" wrap="square" lIns="0" tIns="10795" rIns="0" bIns="0" rtlCol="0">
            <a:spAutoFit/>
          </a:bodyPr>
          <a:lstStyle/>
          <a:p>
            <a:pPr marL="379085" marR="899138" indent="-367021">
              <a:lnSpc>
                <a:spcPct val="200000"/>
              </a:lnSpc>
              <a:spcBef>
                <a:spcPts val="85"/>
              </a:spcBef>
              <a:buFont typeface="Arial"/>
              <a:buChar char="●"/>
              <a:tabLst>
                <a:tab pos="379085" algn="l"/>
                <a:tab pos="379721" algn="l"/>
              </a:tabLst>
            </a:pPr>
            <a:r>
              <a:rPr lang="zh-CN" altLang="en-US" b="1" spc="-5" dirty="0">
                <a:solidFill>
                  <a:srgbClr val="333333"/>
                </a:solidFill>
                <a:latin typeface="Songti TC" panose="02010600040101010101" pitchFamily="2" charset="-120"/>
                <a:ea typeface="Songti TC" panose="02010600040101010101" pitchFamily="2" charset="-120"/>
              </a:rPr>
              <a:t>体系的透视图很复杂</a:t>
            </a:r>
            <a:endParaRPr lang="en-US" altLang="zh-CN" b="1" spc="-5" dirty="0">
              <a:solidFill>
                <a:srgbClr val="333333"/>
              </a:solidFill>
              <a:latin typeface="Songti TC" panose="02010600040101010101" pitchFamily="2" charset="-120"/>
              <a:ea typeface="Songti TC" panose="02010600040101010101" pitchFamily="2" charset="-120"/>
            </a:endParaRPr>
          </a:p>
          <a:p>
            <a:pPr marL="379085" marR="899138" indent="-367021">
              <a:spcBef>
                <a:spcPts val="85"/>
              </a:spcBef>
              <a:buFont typeface="Arial"/>
              <a:buChar char="●"/>
              <a:tabLst>
                <a:tab pos="379085" algn="l"/>
                <a:tab pos="379721" algn="l"/>
              </a:tabLst>
            </a:pPr>
            <a:r>
              <a:rPr lang="zh-CN" altLang="en-US" b="1" spc="-5" dirty="0">
                <a:solidFill>
                  <a:srgbClr val="333333"/>
                </a:solidFill>
                <a:latin typeface="Songti TC" panose="02010600040101010101" pitchFamily="2" charset="-120"/>
                <a:ea typeface="Songti TC" panose="02010600040101010101" pitchFamily="2" charset="-120"/>
              </a:rPr>
              <a:t>不同层次复杂程度各有不同</a:t>
            </a:r>
            <a:endParaRPr lang="en-US" altLang="zh-CN" b="1" spc="-5" dirty="0">
              <a:solidFill>
                <a:srgbClr val="333333"/>
              </a:solidFill>
              <a:latin typeface="Songti TC" panose="02010600040101010101" pitchFamily="2" charset="-120"/>
              <a:ea typeface="Songti TC" panose="02010600040101010101" pitchFamily="2" charset="-120"/>
            </a:endParaRPr>
          </a:p>
          <a:p>
            <a:pPr marL="379085" marR="899138" indent="-367021">
              <a:spcBef>
                <a:spcPts val="85"/>
              </a:spcBef>
              <a:buFont typeface="Arial"/>
              <a:buChar char="●"/>
              <a:tabLst>
                <a:tab pos="379085" algn="l"/>
                <a:tab pos="379721" algn="l"/>
              </a:tabLst>
            </a:pPr>
            <a:r>
              <a:rPr lang="zh-CN" altLang="en-US" b="1" spc="-5" dirty="0">
                <a:solidFill>
                  <a:srgbClr val="333333"/>
                </a:solidFill>
                <a:latin typeface="Songti TC" panose="02010600040101010101" pitchFamily="2" charset="-120"/>
                <a:ea typeface="Songti TC" panose="02010600040101010101" pitchFamily="2" charset="-120"/>
              </a:rPr>
              <a:t>每个层次需要各自不同的技能</a:t>
            </a:r>
            <a:endParaRPr lang="en-US" b="1" spc="-5" dirty="0">
              <a:solidFill>
                <a:srgbClr val="333333"/>
              </a:solidFill>
              <a:latin typeface="Songti TC" panose="02010600040101010101" pitchFamily="2" charset="-120"/>
              <a:ea typeface="Songti TC" panose="02010600040101010101" pitchFamily="2" charset="-120"/>
            </a:endParaRPr>
          </a:p>
        </p:txBody>
      </p:sp>
    </p:spTree>
    <p:extLst>
      <p:ext uri="{BB962C8B-B14F-4D97-AF65-F5344CB8AC3E}">
        <p14:creationId xmlns:p14="http://schemas.microsoft.com/office/powerpoint/2010/main" val="3980051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5346800" cy="523220"/>
          </a:xfrm>
          <a:prstGeom prst="rect">
            <a:avLst/>
          </a:prstGeom>
          <a:noFill/>
        </p:spPr>
        <p:txBody>
          <a:bodyPr wrap="square" rtlCol="0">
            <a:spAutoFit/>
          </a:bodyPr>
          <a:lstStyle/>
          <a:p>
            <a:pPr lvl="0">
              <a:defRPr/>
            </a:pPr>
            <a:r>
              <a:rPr lang="en-US" altLang="zh-CN" sz="2800" b="1" dirty="0">
                <a:solidFill>
                  <a:srgbClr val="283296"/>
                </a:solidFill>
                <a:latin typeface="思源黑体 CN Bold" panose="020B0800000000000000" pitchFamily="34" charset="-122"/>
                <a:ea typeface="思源黑体 CN Bold" panose="020B0800000000000000" pitchFamily="34" charset="-122"/>
              </a:rPr>
              <a:t>SOLID </a:t>
            </a:r>
            <a:r>
              <a:rPr lang="zh-CN" altLang="en-US" sz="2800" b="1" dirty="0">
                <a:solidFill>
                  <a:srgbClr val="283296"/>
                </a:solidFill>
                <a:latin typeface="思源黑体 CN Bold" panose="020B0800000000000000" pitchFamily="34" charset="-122"/>
                <a:ea typeface="思源黑体 CN Bold" panose="020B0800000000000000" pitchFamily="34" charset="-122"/>
              </a:rPr>
              <a:t>设计原则和 </a:t>
            </a:r>
            <a:r>
              <a:rPr lang="en-US" altLang="zh-CN" sz="2800" b="1" dirty="0">
                <a:solidFill>
                  <a:srgbClr val="283296"/>
                </a:solidFill>
                <a:latin typeface="思源黑体 CN Bold" panose="020B0800000000000000" pitchFamily="34" charset="-122"/>
                <a:ea typeface="思源黑体 CN Bold" panose="020B0800000000000000" pitchFamily="34" charset="-122"/>
              </a:rPr>
              <a:t>Clean Code</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5">
            <a:extLst>
              <a:ext uri="{FF2B5EF4-FFF2-40B4-BE49-F238E27FC236}">
                <a16:creationId xmlns:a16="http://schemas.microsoft.com/office/drawing/2014/main" id="{9482BA18-F990-814F-B180-334FFCCADC1C}"/>
              </a:ext>
            </a:extLst>
          </p:cNvPr>
          <p:cNvSpPr/>
          <p:nvPr/>
        </p:nvSpPr>
        <p:spPr>
          <a:xfrm>
            <a:off x="639566" y="1745136"/>
            <a:ext cx="7718564" cy="467359"/>
          </a:xfrm>
          <a:custGeom>
            <a:avLst/>
            <a:gdLst/>
            <a:ahLst/>
            <a:cxnLst/>
            <a:rect l="l" t="t" r="r" b="b"/>
            <a:pathLst>
              <a:path w="5758180" h="467360">
                <a:moveTo>
                  <a:pt x="5679798" y="466799"/>
                </a:moveTo>
                <a:lnTo>
                  <a:pt x="77801" y="466799"/>
                </a:lnTo>
                <a:lnTo>
                  <a:pt x="47517" y="460685"/>
                </a:lnTo>
                <a:lnTo>
                  <a:pt x="22787" y="444012"/>
                </a:lnTo>
                <a:lnTo>
                  <a:pt x="6114" y="419282"/>
                </a:lnTo>
                <a:lnTo>
                  <a:pt x="0" y="388998"/>
                </a:lnTo>
                <a:lnTo>
                  <a:pt x="0" y="77801"/>
                </a:lnTo>
                <a:lnTo>
                  <a:pt x="6114" y="47517"/>
                </a:lnTo>
                <a:lnTo>
                  <a:pt x="22787" y="22787"/>
                </a:lnTo>
                <a:lnTo>
                  <a:pt x="47517" y="6114"/>
                </a:lnTo>
                <a:lnTo>
                  <a:pt x="77801" y="0"/>
                </a:lnTo>
                <a:lnTo>
                  <a:pt x="5679798" y="0"/>
                </a:lnTo>
                <a:lnTo>
                  <a:pt x="5722962" y="13071"/>
                </a:lnTo>
                <a:lnTo>
                  <a:pt x="5751677" y="48028"/>
                </a:lnTo>
                <a:lnTo>
                  <a:pt x="5757599" y="77801"/>
                </a:lnTo>
                <a:lnTo>
                  <a:pt x="5757599" y="388998"/>
                </a:lnTo>
                <a:lnTo>
                  <a:pt x="5751485" y="419282"/>
                </a:lnTo>
                <a:lnTo>
                  <a:pt x="5734812" y="444012"/>
                </a:lnTo>
                <a:lnTo>
                  <a:pt x="5710082" y="460685"/>
                </a:lnTo>
                <a:lnTo>
                  <a:pt x="5679798" y="466799"/>
                </a:lnTo>
                <a:close/>
              </a:path>
            </a:pathLst>
          </a:custGeom>
          <a:solidFill>
            <a:srgbClr val="FCE4CD"/>
          </a:solidFill>
        </p:spPr>
        <p:txBody>
          <a:bodyPr wrap="square" lIns="0" tIns="0" rIns="0" bIns="0" rtlCol="0"/>
          <a:lstStyle/>
          <a:p>
            <a:endParaRPr sz="1400"/>
          </a:p>
        </p:txBody>
      </p:sp>
      <p:sp>
        <p:nvSpPr>
          <p:cNvPr id="5" name="object 3">
            <a:extLst>
              <a:ext uri="{FF2B5EF4-FFF2-40B4-BE49-F238E27FC236}">
                <a16:creationId xmlns:a16="http://schemas.microsoft.com/office/drawing/2014/main" id="{A5206AD8-C55E-D948-BA68-88EE0086C45D}"/>
              </a:ext>
            </a:extLst>
          </p:cNvPr>
          <p:cNvSpPr/>
          <p:nvPr/>
        </p:nvSpPr>
        <p:spPr>
          <a:xfrm>
            <a:off x="639566" y="1102960"/>
            <a:ext cx="7718564" cy="467359"/>
          </a:xfrm>
          <a:custGeom>
            <a:avLst/>
            <a:gdLst/>
            <a:ahLst/>
            <a:cxnLst/>
            <a:rect l="l" t="t" r="r" b="b"/>
            <a:pathLst>
              <a:path w="5758180" h="467359">
                <a:moveTo>
                  <a:pt x="5679798" y="466799"/>
                </a:moveTo>
                <a:lnTo>
                  <a:pt x="77801" y="466799"/>
                </a:lnTo>
                <a:lnTo>
                  <a:pt x="47517" y="460685"/>
                </a:lnTo>
                <a:lnTo>
                  <a:pt x="22787" y="444012"/>
                </a:lnTo>
                <a:lnTo>
                  <a:pt x="6114" y="419282"/>
                </a:lnTo>
                <a:lnTo>
                  <a:pt x="0" y="388998"/>
                </a:lnTo>
                <a:lnTo>
                  <a:pt x="0" y="77801"/>
                </a:lnTo>
                <a:lnTo>
                  <a:pt x="6114" y="47517"/>
                </a:lnTo>
                <a:lnTo>
                  <a:pt x="22787" y="22787"/>
                </a:lnTo>
                <a:lnTo>
                  <a:pt x="47517" y="6114"/>
                </a:lnTo>
                <a:lnTo>
                  <a:pt x="77801" y="0"/>
                </a:lnTo>
                <a:lnTo>
                  <a:pt x="5679798" y="0"/>
                </a:lnTo>
                <a:lnTo>
                  <a:pt x="5722962" y="13071"/>
                </a:lnTo>
                <a:lnTo>
                  <a:pt x="5751677" y="48028"/>
                </a:lnTo>
                <a:lnTo>
                  <a:pt x="5757599" y="77801"/>
                </a:lnTo>
                <a:lnTo>
                  <a:pt x="5757599" y="388998"/>
                </a:lnTo>
                <a:lnTo>
                  <a:pt x="5751485" y="419282"/>
                </a:lnTo>
                <a:lnTo>
                  <a:pt x="5734812" y="444012"/>
                </a:lnTo>
                <a:lnTo>
                  <a:pt x="5710082" y="460685"/>
                </a:lnTo>
                <a:lnTo>
                  <a:pt x="5679798" y="466799"/>
                </a:lnTo>
                <a:close/>
              </a:path>
            </a:pathLst>
          </a:custGeom>
          <a:solidFill>
            <a:srgbClr val="D9D1E9"/>
          </a:solidFill>
        </p:spPr>
        <p:txBody>
          <a:bodyPr wrap="square" lIns="0" tIns="0" rIns="0" bIns="0" rtlCol="0"/>
          <a:lstStyle/>
          <a:p>
            <a:endParaRPr sz="1400" dirty="0"/>
          </a:p>
        </p:txBody>
      </p:sp>
      <p:sp>
        <p:nvSpPr>
          <p:cNvPr id="6" name="object 4">
            <a:extLst>
              <a:ext uri="{FF2B5EF4-FFF2-40B4-BE49-F238E27FC236}">
                <a16:creationId xmlns:a16="http://schemas.microsoft.com/office/drawing/2014/main" id="{1DCEA7F8-EC82-4942-8D35-CCE447C3CF9F}"/>
              </a:ext>
            </a:extLst>
          </p:cNvPr>
          <p:cNvSpPr/>
          <p:nvPr/>
        </p:nvSpPr>
        <p:spPr>
          <a:xfrm>
            <a:off x="639566" y="1102960"/>
            <a:ext cx="7718564" cy="467359"/>
          </a:xfrm>
          <a:custGeom>
            <a:avLst/>
            <a:gdLst/>
            <a:ahLst/>
            <a:cxnLst/>
            <a:rect l="l" t="t" r="r" b="b"/>
            <a:pathLst>
              <a:path w="5758180" h="467359">
                <a:moveTo>
                  <a:pt x="0" y="77801"/>
                </a:moveTo>
                <a:lnTo>
                  <a:pt x="6114" y="47517"/>
                </a:lnTo>
                <a:lnTo>
                  <a:pt x="22787" y="22787"/>
                </a:lnTo>
                <a:lnTo>
                  <a:pt x="47517" y="6114"/>
                </a:lnTo>
                <a:lnTo>
                  <a:pt x="77801" y="0"/>
                </a:lnTo>
                <a:lnTo>
                  <a:pt x="5679798" y="0"/>
                </a:lnTo>
                <a:lnTo>
                  <a:pt x="5722962" y="13071"/>
                </a:lnTo>
                <a:lnTo>
                  <a:pt x="5751677" y="48028"/>
                </a:lnTo>
                <a:lnTo>
                  <a:pt x="5757599" y="77801"/>
                </a:lnTo>
                <a:lnTo>
                  <a:pt x="5757599" y="388998"/>
                </a:lnTo>
                <a:lnTo>
                  <a:pt x="5751485" y="419282"/>
                </a:lnTo>
                <a:lnTo>
                  <a:pt x="5734812" y="444012"/>
                </a:lnTo>
                <a:lnTo>
                  <a:pt x="5710082" y="460685"/>
                </a:lnTo>
                <a:lnTo>
                  <a:pt x="5679798" y="466799"/>
                </a:lnTo>
                <a:lnTo>
                  <a:pt x="77801" y="466799"/>
                </a:lnTo>
                <a:lnTo>
                  <a:pt x="47517" y="460685"/>
                </a:lnTo>
                <a:lnTo>
                  <a:pt x="22787" y="444012"/>
                </a:lnTo>
                <a:lnTo>
                  <a:pt x="6114" y="419282"/>
                </a:lnTo>
                <a:lnTo>
                  <a:pt x="0" y="388998"/>
                </a:lnTo>
                <a:lnTo>
                  <a:pt x="0" y="77801"/>
                </a:lnTo>
                <a:close/>
              </a:path>
            </a:pathLst>
          </a:custGeom>
          <a:ln w="9524">
            <a:solidFill>
              <a:srgbClr val="1F497D"/>
            </a:solidFill>
          </a:ln>
        </p:spPr>
        <p:txBody>
          <a:bodyPr wrap="square" lIns="0" tIns="0" rIns="0" bIns="0" rtlCol="0"/>
          <a:lstStyle/>
          <a:p>
            <a:endParaRPr sz="1400"/>
          </a:p>
        </p:txBody>
      </p:sp>
      <p:sp>
        <p:nvSpPr>
          <p:cNvPr id="7" name="object 6">
            <a:extLst>
              <a:ext uri="{FF2B5EF4-FFF2-40B4-BE49-F238E27FC236}">
                <a16:creationId xmlns:a16="http://schemas.microsoft.com/office/drawing/2014/main" id="{CC38A28A-7CDD-A24D-B3F1-B20D79655E81}"/>
              </a:ext>
            </a:extLst>
          </p:cNvPr>
          <p:cNvSpPr/>
          <p:nvPr/>
        </p:nvSpPr>
        <p:spPr>
          <a:xfrm>
            <a:off x="639566" y="1745136"/>
            <a:ext cx="7718564" cy="467359"/>
          </a:xfrm>
          <a:custGeom>
            <a:avLst/>
            <a:gdLst/>
            <a:ahLst/>
            <a:cxnLst/>
            <a:rect l="l" t="t" r="r" b="b"/>
            <a:pathLst>
              <a:path w="5758180" h="467360">
                <a:moveTo>
                  <a:pt x="0" y="77801"/>
                </a:moveTo>
                <a:lnTo>
                  <a:pt x="6114" y="47517"/>
                </a:lnTo>
                <a:lnTo>
                  <a:pt x="22787" y="22787"/>
                </a:lnTo>
                <a:lnTo>
                  <a:pt x="47517" y="6114"/>
                </a:lnTo>
                <a:lnTo>
                  <a:pt x="77801" y="0"/>
                </a:lnTo>
                <a:lnTo>
                  <a:pt x="5679798" y="0"/>
                </a:lnTo>
                <a:lnTo>
                  <a:pt x="5722962" y="13071"/>
                </a:lnTo>
                <a:lnTo>
                  <a:pt x="5751677" y="48028"/>
                </a:lnTo>
                <a:lnTo>
                  <a:pt x="5757599" y="77801"/>
                </a:lnTo>
                <a:lnTo>
                  <a:pt x="5757599" y="388998"/>
                </a:lnTo>
                <a:lnTo>
                  <a:pt x="5751485" y="419282"/>
                </a:lnTo>
                <a:lnTo>
                  <a:pt x="5734812" y="444012"/>
                </a:lnTo>
                <a:lnTo>
                  <a:pt x="5710082" y="460685"/>
                </a:lnTo>
                <a:lnTo>
                  <a:pt x="5679798" y="466799"/>
                </a:lnTo>
                <a:lnTo>
                  <a:pt x="77801" y="466799"/>
                </a:lnTo>
                <a:lnTo>
                  <a:pt x="47517" y="460685"/>
                </a:lnTo>
                <a:lnTo>
                  <a:pt x="22787" y="444012"/>
                </a:lnTo>
                <a:lnTo>
                  <a:pt x="6114" y="419282"/>
                </a:lnTo>
                <a:lnTo>
                  <a:pt x="0" y="388998"/>
                </a:lnTo>
                <a:lnTo>
                  <a:pt x="0" y="77801"/>
                </a:lnTo>
                <a:close/>
              </a:path>
            </a:pathLst>
          </a:custGeom>
          <a:ln w="9524">
            <a:solidFill>
              <a:srgbClr val="1F497D"/>
            </a:solidFill>
          </a:ln>
        </p:spPr>
        <p:txBody>
          <a:bodyPr wrap="square" lIns="0" tIns="0" rIns="0" bIns="0" rtlCol="0"/>
          <a:lstStyle/>
          <a:p>
            <a:endParaRPr sz="1400"/>
          </a:p>
        </p:txBody>
      </p:sp>
      <p:sp>
        <p:nvSpPr>
          <p:cNvPr id="8" name="object 7">
            <a:extLst>
              <a:ext uri="{FF2B5EF4-FFF2-40B4-BE49-F238E27FC236}">
                <a16:creationId xmlns:a16="http://schemas.microsoft.com/office/drawing/2014/main" id="{A09B0128-25D9-BD4E-8ED9-8986D690350E}"/>
              </a:ext>
            </a:extLst>
          </p:cNvPr>
          <p:cNvSpPr/>
          <p:nvPr/>
        </p:nvSpPr>
        <p:spPr>
          <a:xfrm>
            <a:off x="639566" y="2387311"/>
            <a:ext cx="7718564" cy="467359"/>
          </a:xfrm>
          <a:custGeom>
            <a:avLst/>
            <a:gdLst/>
            <a:ahLst/>
            <a:cxnLst/>
            <a:rect l="l" t="t" r="r" b="b"/>
            <a:pathLst>
              <a:path w="5758180" h="467360">
                <a:moveTo>
                  <a:pt x="5679798" y="466799"/>
                </a:moveTo>
                <a:lnTo>
                  <a:pt x="77801" y="466799"/>
                </a:lnTo>
                <a:lnTo>
                  <a:pt x="47517" y="460685"/>
                </a:lnTo>
                <a:lnTo>
                  <a:pt x="22787" y="444012"/>
                </a:lnTo>
                <a:lnTo>
                  <a:pt x="6114" y="419282"/>
                </a:lnTo>
                <a:lnTo>
                  <a:pt x="0" y="388998"/>
                </a:lnTo>
                <a:lnTo>
                  <a:pt x="0" y="77801"/>
                </a:lnTo>
                <a:lnTo>
                  <a:pt x="6114" y="47517"/>
                </a:lnTo>
                <a:lnTo>
                  <a:pt x="22787" y="22787"/>
                </a:lnTo>
                <a:lnTo>
                  <a:pt x="47517" y="6114"/>
                </a:lnTo>
                <a:lnTo>
                  <a:pt x="77801" y="0"/>
                </a:lnTo>
                <a:lnTo>
                  <a:pt x="5679798" y="0"/>
                </a:lnTo>
                <a:lnTo>
                  <a:pt x="5722962" y="13071"/>
                </a:lnTo>
                <a:lnTo>
                  <a:pt x="5751677" y="48028"/>
                </a:lnTo>
                <a:lnTo>
                  <a:pt x="5757599" y="77801"/>
                </a:lnTo>
                <a:lnTo>
                  <a:pt x="5757599" y="388998"/>
                </a:lnTo>
                <a:lnTo>
                  <a:pt x="5751485" y="419282"/>
                </a:lnTo>
                <a:lnTo>
                  <a:pt x="5734812" y="444012"/>
                </a:lnTo>
                <a:lnTo>
                  <a:pt x="5710082" y="460685"/>
                </a:lnTo>
                <a:lnTo>
                  <a:pt x="5679798" y="466799"/>
                </a:lnTo>
                <a:close/>
              </a:path>
            </a:pathLst>
          </a:custGeom>
          <a:solidFill>
            <a:srgbClr val="D9EAD3"/>
          </a:solidFill>
        </p:spPr>
        <p:txBody>
          <a:bodyPr wrap="square" lIns="0" tIns="0" rIns="0" bIns="0" rtlCol="0"/>
          <a:lstStyle/>
          <a:p>
            <a:endParaRPr sz="1400"/>
          </a:p>
        </p:txBody>
      </p:sp>
      <p:sp>
        <p:nvSpPr>
          <p:cNvPr id="9" name="object 8">
            <a:extLst>
              <a:ext uri="{FF2B5EF4-FFF2-40B4-BE49-F238E27FC236}">
                <a16:creationId xmlns:a16="http://schemas.microsoft.com/office/drawing/2014/main" id="{13509BBE-C6E9-FD47-BF1E-9779D5E22721}"/>
              </a:ext>
            </a:extLst>
          </p:cNvPr>
          <p:cNvSpPr/>
          <p:nvPr/>
        </p:nvSpPr>
        <p:spPr>
          <a:xfrm>
            <a:off x="639566" y="2387311"/>
            <a:ext cx="7718564" cy="467359"/>
          </a:xfrm>
          <a:custGeom>
            <a:avLst/>
            <a:gdLst/>
            <a:ahLst/>
            <a:cxnLst/>
            <a:rect l="l" t="t" r="r" b="b"/>
            <a:pathLst>
              <a:path w="5758180" h="467360">
                <a:moveTo>
                  <a:pt x="0" y="77801"/>
                </a:moveTo>
                <a:lnTo>
                  <a:pt x="6114" y="47517"/>
                </a:lnTo>
                <a:lnTo>
                  <a:pt x="22787" y="22787"/>
                </a:lnTo>
                <a:lnTo>
                  <a:pt x="47517" y="6114"/>
                </a:lnTo>
                <a:lnTo>
                  <a:pt x="77801" y="0"/>
                </a:lnTo>
                <a:lnTo>
                  <a:pt x="5679798" y="0"/>
                </a:lnTo>
                <a:lnTo>
                  <a:pt x="5722962" y="13071"/>
                </a:lnTo>
                <a:lnTo>
                  <a:pt x="5751677" y="48028"/>
                </a:lnTo>
                <a:lnTo>
                  <a:pt x="5757599" y="77801"/>
                </a:lnTo>
                <a:lnTo>
                  <a:pt x="5757599" y="388998"/>
                </a:lnTo>
                <a:lnTo>
                  <a:pt x="5751485" y="419282"/>
                </a:lnTo>
                <a:lnTo>
                  <a:pt x="5734812" y="444012"/>
                </a:lnTo>
                <a:lnTo>
                  <a:pt x="5710082" y="460685"/>
                </a:lnTo>
                <a:lnTo>
                  <a:pt x="5679798" y="466799"/>
                </a:lnTo>
                <a:lnTo>
                  <a:pt x="77801" y="466799"/>
                </a:lnTo>
                <a:lnTo>
                  <a:pt x="47517" y="460685"/>
                </a:lnTo>
                <a:lnTo>
                  <a:pt x="22787" y="444012"/>
                </a:lnTo>
                <a:lnTo>
                  <a:pt x="6114" y="419282"/>
                </a:lnTo>
                <a:lnTo>
                  <a:pt x="0" y="388998"/>
                </a:lnTo>
                <a:lnTo>
                  <a:pt x="0" y="77801"/>
                </a:lnTo>
                <a:close/>
              </a:path>
            </a:pathLst>
          </a:custGeom>
          <a:ln w="9524">
            <a:solidFill>
              <a:srgbClr val="1F497D"/>
            </a:solidFill>
          </a:ln>
        </p:spPr>
        <p:txBody>
          <a:bodyPr wrap="square" lIns="0" tIns="0" rIns="0" bIns="0" rtlCol="0"/>
          <a:lstStyle/>
          <a:p>
            <a:endParaRPr sz="1400"/>
          </a:p>
        </p:txBody>
      </p:sp>
      <p:sp>
        <p:nvSpPr>
          <p:cNvPr id="10" name="object 9">
            <a:extLst>
              <a:ext uri="{FF2B5EF4-FFF2-40B4-BE49-F238E27FC236}">
                <a16:creationId xmlns:a16="http://schemas.microsoft.com/office/drawing/2014/main" id="{D00A8B2E-B3B9-F341-BDCE-40DE54BE1644}"/>
              </a:ext>
            </a:extLst>
          </p:cNvPr>
          <p:cNvSpPr/>
          <p:nvPr/>
        </p:nvSpPr>
        <p:spPr>
          <a:xfrm>
            <a:off x="639566" y="3029486"/>
            <a:ext cx="7718564" cy="467359"/>
          </a:xfrm>
          <a:custGeom>
            <a:avLst/>
            <a:gdLst/>
            <a:ahLst/>
            <a:cxnLst/>
            <a:rect l="l" t="t" r="r" b="b"/>
            <a:pathLst>
              <a:path w="5758180" h="467360">
                <a:moveTo>
                  <a:pt x="5679798" y="466799"/>
                </a:moveTo>
                <a:lnTo>
                  <a:pt x="77801" y="466799"/>
                </a:lnTo>
                <a:lnTo>
                  <a:pt x="47517" y="460685"/>
                </a:lnTo>
                <a:lnTo>
                  <a:pt x="22787" y="444012"/>
                </a:lnTo>
                <a:lnTo>
                  <a:pt x="6114" y="419282"/>
                </a:lnTo>
                <a:lnTo>
                  <a:pt x="0" y="388998"/>
                </a:lnTo>
                <a:lnTo>
                  <a:pt x="0" y="77801"/>
                </a:lnTo>
                <a:lnTo>
                  <a:pt x="6114" y="47517"/>
                </a:lnTo>
                <a:lnTo>
                  <a:pt x="22787" y="22787"/>
                </a:lnTo>
                <a:lnTo>
                  <a:pt x="47517" y="6114"/>
                </a:lnTo>
                <a:lnTo>
                  <a:pt x="77801" y="0"/>
                </a:lnTo>
                <a:lnTo>
                  <a:pt x="5679798" y="0"/>
                </a:lnTo>
                <a:lnTo>
                  <a:pt x="5722962" y="13071"/>
                </a:lnTo>
                <a:lnTo>
                  <a:pt x="5751677" y="48028"/>
                </a:lnTo>
                <a:lnTo>
                  <a:pt x="5757599" y="77801"/>
                </a:lnTo>
                <a:lnTo>
                  <a:pt x="5757599" y="388998"/>
                </a:lnTo>
                <a:lnTo>
                  <a:pt x="5751485" y="419282"/>
                </a:lnTo>
                <a:lnTo>
                  <a:pt x="5734812" y="444012"/>
                </a:lnTo>
                <a:lnTo>
                  <a:pt x="5710082" y="460685"/>
                </a:lnTo>
                <a:lnTo>
                  <a:pt x="5679798" y="466799"/>
                </a:lnTo>
                <a:close/>
              </a:path>
            </a:pathLst>
          </a:custGeom>
          <a:solidFill>
            <a:srgbClr val="F4CCCC"/>
          </a:solidFill>
        </p:spPr>
        <p:txBody>
          <a:bodyPr wrap="square" lIns="0" tIns="0" rIns="0" bIns="0" rtlCol="0"/>
          <a:lstStyle/>
          <a:p>
            <a:endParaRPr sz="1400"/>
          </a:p>
        </p:txBody>
      </p:sp>
      <p:sp>
        <p:nvSpPr>
          <p:cNvPr id="11" name="object 10">
            <a:extLst>
              <a:ext uri="{FF2B5EF4-FFF2-40B4-BE49-F238E27FC236}">
                <a16:creationId xmlns:a16="http://schemas.microsoft.com/office/drawing/2014/main" id="{6C2B7E8F-9918-574D-9E6C-5CB8B3D97EAA}"/>
              </a:ext>
            </a:extLst>
          </p:cNvPr>
          <p:cNvSpPr/>
          <p:nvPr/>
        </p:nvSpPr>
        <p:spPr>
          <a:xfrm>
            <a:off x="639566" y="3029486"/>
            <a:ext cx="7718564" cy="467359"/>
          </a:xfrm>
          <a:custGeom>
            <a:avLst/>
            <a:gdLst/>
            <a:ahLst/>
            <a:cxnLst/>
            <a:rect l="l" t="t" r="r" b="b"/>
            <a:pathLst>
              <a:path w="5758180" h="467360">
                <a:moveTo>
                  <a:pt x="0" y="77801"/>
                </a:moveTo>
                <a:lnTo>
                  <a:pt x="6114" y="47517"/>
                </a:lnTo>
                <a:lnTo>
                  <a:pt x="22787" y="22787"/>
                </a:lnTo>
                <a:lnTo>
                  <a:pt x="47517" y="6114"/>
                </a:lnTo>
                <a:lnTo>
                  <a:pt x="77801" y="0"/>
                </a:lnTo>
                <a:lnTo>
                  <a:pt x="5679798" y="0"/>
                </a:lnTo>
                <a:lnTo>
                  <a:pt x="5722962" y="13071"/>
                </a:lnTo>
                <a:lnTo>
                  <a:pt x="5751677" y="48028"/>
                </a:lnTo>
                <a:lnTo>
                  <a:pt x="5757599" y="77801"/>
                </a:lnTo>
                <a:lnTo>
                  <a:pt x="5757599" y="388998"/>
                </a:lnTo>
                <a:lnTo>
                  <a:pt x="5751485" y="419282"/>
                </a:lnTo>
                <a:lnTo>
                  <a:pt x="5734812" y="444012"/>
                </a:lnTo>
                <a:lnTo>
                  <a:pt x="5710082" y="460685"/>
                </a:lnTo>
                <a:lnTo>
                  <a:pt x="5679798" y="466799"/>
                </a:lnTo>
                <a:lnTo>
                  <a:pt x="77801" y="466799"/>
                </a:lnTo>
                <a:lnTo>
                  <a:pt x="47517" y="460685"/>
                </a:lnTo>
                <a:lnTo>
                  <a:pt x="22787" y="444012"/>
                </a:lnTo>
                <a:lnTo>
                  <a:pt x="6114" y="419282"/>
                </a:lnTo>
                <a:lnTo>
                  <a:pt x="0" y="388998"/>
                </a:lnTo>
                <a:lnTo>
                  <a:pt x="0" y="77801"/>
                </a:lnTo>
                <a:close/>
              </a:path>
            </a:pathLst>
          </a:custGeom>
          <a:ln w="9524">
            <a:solidFill>
              <a:srgbClr val="1F497D"/>
            </a:solidFill>
          </a:ln>
        </p:spPr>
        <p:txBody>
          <a:bodyPr wrap="square" lIns="0" tIns="0" rIns="0" bIns="0" rtlCol="0"/>
          <a:lstStyle/>
          <a:p>
            <a:endParaRPr sz="1400"/>
          </a:p>
        </p:txBody>
      </p:sp>
      <p:sp>
        <p:nvSpPr>
          <p:cNvPr id="12" name="object 11">
            <a:extLst>
              <a:ext uri="{FF2B5EF4-FFF2-40B4-BE49-F238E27FC236}">
                <a16:creationId xmlns:a16="http://schemas.microsoft.com/office/drawing/2014/main" id="{BD3458E3-0C50-F94C-9B18-DDB563C48F36}"/>
              </a:ext>
            </a:extLst>
          </p:cNvPr>
          <p:cNvSpPr/>
          <p:nvPr/>
        </p:nvSpPr>
        <p:spPr>
          <a:xfrm>
            <a:off x="639566" y="3713260"/>
            <a:ext cx="7718564" cy="467359"/>
          </a:xfrm>
          <a:custGeom>
            <a:avLst/>
            <a:gdLst/>
            <a:ahLst/>
            <a:cxnLst/>
            <a:rect l="l" t="t" r="r" b="b"/>
            <a:pathLst>
              <a:path w="5758180" h="467360">
                <a:moveTo>
                  <a:pt x="5679798" y="466799"/>
                </a:moveTo>
                <a:lnTo>
                  <a:pt x="77801" y="466799"/>
                </a:lnTo>
                <a:lnTo>
                  <a:pt x="47517" y="460685"/>
                </a:lnTo>
                <a:lnTo>
                  <a:pt x="22787" y="444012"/>
                </a:lnTo>
                <a:lnTo>
                  <a:pt x="6114" y="419282"/>
                </a:lnTo>
                <a:lnTo>
                  <a:pt x="0" y="388998"/>
                </a:lnTo>
                <a:lnTo>
                  <a:pt x="0" y="77801"/>
                </a:lnTo>
                <a:lnTo>
                  <a:pt x="6114" y="47517"/>
                </a:lnTo>
                <a:lnTo>
                  <a:pt x="22787" y="22787"/>
                </a:lnTo>
                <a:lnTo>
                  <a:pt x="47517" y="6114"/>
                </a:lnTo>
                <a:lnTo>
                  <a:pt x="77801" y="0"/>
                </a:lnTo>
                <a:lnTo>
                  <a:pt x="5679798" y="0"/>
                </a:lnTo>
                <a:lnTo>
                  <a:pt x="5722962" y="13071"/>
                </a:lnTo>
                <a:lnTo>
                  <a:pt x="5751677" y="48028"/>
                </a:lnTo>
                <a:lnTo>
                  <a:pt x="5757599" y="77801"/>
                </a:lnTo>
                <a:lnTo>
                  <a:pt x="5757599" y="388998"/>
                </a:lnTo>
                <a:lnTo>
                  <a:pt x="5751485" y="419282"/>
                </a:lnTo>
                <a:lnTo>
                  <a:pt x="5734812" y="444012"/>
                </a:lnTo>
                <a:lnTo>
                  <a:pt x="5710082" y="460685"/>
                </a:lnTo>
                <a:lnTo>
                  <a:pt x="5679798" y="466799"/>
                </a:lnTo>
                <a:close/>
              </a:path>
            </a:pathLst>
          </a:custGeom>
          <a:solidFill>
            <a:srgbClr val="CEE1F3"/>
          </a:solidFill>
        </p:spPr>
        <p:txBody>
          <a:bodyPr wrap="square" lIns="0" tIns="0" rIns="0" bIns="0" rtlCol="0"/>
          <a:lstStyle/>
          <a:p>
            <a:endParaRPr sz="1400"/>
          </a:p>
        </p:txBody>
      </p:sp>
      <p:sp>
        <p:nvSpPr>
          <p:cNvPr id="13" name="object 12">
            <a:extLst>
              <a:ext uri="{FF2B5EF4-FFF2-40B4-BE49-F238E27FC236}">
                <a16:creationId xmlns:a16="http://schemas.microsoft.com/office/drawing/2014/main" id="{C7DB21F4-92CB-314E-A6AC-9FAB880D3228}"/>
              </a:ext>
            </a:extLst>
          </p:cNvPr>
          <p:cNvSpPr/>
          <p:nvPr/>
        </p:nvSpPr>
        <p:spPr>
          <a:xfrm>
            <a:off x="639566" y="3713260"/>
            <a:ext cx="7718564" cy="467359"/>
          </a:xfrm>
          <a:custGeom>
            <a:avLst/>
            <a:gdLst/>
            <a:ahLst/>
            <a:cxnLst/>
            <a:rect l="l" t="t" r="r" b="b"/>
            <a:pathLst>
              <a:path w="5758180" h="467360">
                <a:moveTo>
                  <a:pt x="0" y="77801"/>
                </a:moveTo>
                <a:lnTo>
                  <a:pt x="6114" y="47517"/>
                </a:lnTo>
                <a:lnTo>
                  <a:pt x="22787" y="22787"/>
                </a:lnTo>
                <a:lnTo>
                  <a:pt x="47517" y="6114"/>
                </a:lnTo>
                <a:lnTo>
                  <a:pt x="77801" y="0"/>
                </a:lnTo>
                <a:lnTo>
                  <a:pt x="5679798" y="0"/>
                </a:lnTo>
                <a:lnTo>
                  <a:pt x="5722962" y="13071"/>
                </a:lnTo>
                <a:lnTo>
                  <a:pt x="5751677" y="48028"/>
                </a:lnTo>
                <a:lnTo>
                  <a:pt x="5757599" y="77801"/>
                </a:lnTo>
                <a:lnTo>
                  <a:pt x="5757599" y="388998"/>
                </a:lnTo>
                <a:lnTo>
                  <a:pt x="5751485" y="419282"/>
                </a:lnTo>
                <a:lnTo>
                  <a:pt x="5734812" y="444012"/>
                </a:lnTo>
                <a:lnTo>
                  <a:pt x="5710082" y="460685"/>
                </a:lnTo>
                <a:lnTo>
                  <a:pt x="5679798" y="466799"/>
                </a:lnTo>
                <a:lnTo>
                  <a:pt x="77801" y="466799"/>
                </a:lnTo>
                <a:lnTo>
                  <a:pt x="47517" y="460685"/>
                </a:lnTo>
                <a:lnTo>
                  <a:pt x="22787" y="444012"/>
                </a:lnTo>
                <a:lnTo>
                  <a:pt x="6114" y="419282"/>
                </a:lnTo>
                <a:lnTo>
                  <a:pt x="0" y="388998"/>
                </a:lnTo>
                <a:lnTo>
                  <a:pt x="0" y="77801"/>
                </a:lnTo>
                <a:close/>
              </a:path>
            </a:pathLst>
          </a:custGeom>
          <a:ln w="9524">
            <a:solidFill>
              <a:srgbClr val="1F497D"/>
            </a:solidFill>
          </a:ln>
        </p:spPr>
        <p:txBody>
          <a:bodyPr wrap="square" lIns="0" tIns="0" rIns="0" bIns="0" rtlCol="0"/>
          <a:lstStyle/>
          <a:p>
            <a:endParaRPr sz="1400"/>
          </a:p>
        </p:txBody>
      </p:sp>
      <p:sp>
        <p:nvSpPr>
          <p:cNvPr id="14" name="object 13">
            <a:extLst>
              <a:ext uri="{FF2B5EF4-FFF2-40B4-BE49-F238E27FC236}">
                <a16:creationId xmlns:a16="http://schemas.microsoft.com/office/drawing/2014/main" id="{3E923F78-33A1-F844-87F6-E10B7E26E655}"/>
              </a:ext>
            </a:extLst>
          </p:cNvPr>
          <p:cNvSpPr txBox="1"/>
          <p:nvPr/>
        </p:nvSpPr>
        <p:spPr>
          <a:xfrm>
            <a:off x="735379" y="1176404"/>
            <a:ext cx="5400245" cy="289823"/>
          </a:xfrm>
          <a:prstGeom prst="rect">
            <a:avLst/>
          </a:prstGeom>
        </p:spPr>
        <p:txBody>
          <a:bodyPr vert="horz" wrap="square" lIns="0" tIns="12700" rIns="0" bIns="0" rtlCol="0">
            <a:spAutoFit/>
          </a:bodyPr>
          <a:lstStyle/>
          <a:p>
            <a:pPr marL="12700">
              <a:spcBef>
                <a:spcPts val="100"/>
              </a:spcBef>
            </a:pPr>
            <a:r>
              <a:rPr spc="-5" dirty="0"/>
              <a:t>SRP </a:t>
            </a:r>
            <a:r>
              <a:rPr dirty="0"/>
              <a:t>- </a:t>
            </a:r>
            <a:r>
              <a:rPr spc="-5" dirty="0"/>
              <a:t>Single Responsibility</a:t>
            </a:r>
            <a:r>
              <a:rPr spc="-80" dirty="0"/>
              <a:t> </a:t>
            </a:r>
            <a:r>
              <a:rPr spc="-5" dirty="0"/>
              <a:t>Principle</a:t>
            </a:r>
            <a:r>
              <a:rPr lang="zh-CN" altLang="en-US" spc="-5" dirty="0"/>
              <a:t> </a:t>
            </a:r>
            <a:r>
              <a:rPr lang="en-US" altLang="zh-CN" spc="-5" dirty="0"/>
              <a:t>–</a:t>
            </a:r>
            <a:r>
              <a:rPr lang="zh-CN" altLang="en-US" spc="-5" dirty="0"/>
              <a:t> </a:t>
            </a:r>
            <a:r>
              <a:rPr lang="zh-CN" altLang="en-US" spc="-5" dirty="0">
                <a:latin typeface="Songti TC" panose="02010600040101010101" pitchFamily="2" charset="-120"/>
                <a:ea typeface="Songti TC" panose="02010600040101010101" pitchFamily="2" charset="-120"/>
              </a:rPr>
              <a:t>单一功能原则</a:t>
            </a:r>
            <a:endParaRPr dirty="0">
              <a:latin typeface="Songti TC" panose="02010600040101010101" pitchFamily="2" charset="-120"/>
              <a:ea typeface="Songti TC" panose="02010600040101010101" pitchFamily="2" charset="-120"/>
            </a:endParaRPr>
          </a:p>
        </p:txBody>
      </p:sp>
      <p:sp>
        <p:nvSpPr>
          <p:cNvPr id="15" name="object 13">
            <a:extLst>
              <a:ext uri="{FF2B5EF4-FFF2-40B4-BE49-F238E27FC236}">
                <a16:creationId xmlns:a16="http://schemas.microsoft.com/office/drawing/2014/main" id="{F638F277-8629-6841-8524-706E5298E8D9}"/>
              </a:ext>
            </a:extLst>
          </p:cNvPr>
          <p:cNvSpPr txBox="1"/>
          <p:nvPr/>
        </p:nvSpPr>
        <p:spPr>
          <a:xfrm>
            <a:off x="735378" y="1839753"/>
            <a:ext cx="5400245" cy="289823"/>
          </a:xfrm>
          <a:prstGeom prst="rect">
            <a:avLst/>
          </a:prstGeom>
        </p:spPr>
        <p:txBody>
          <a:bodyPr vert="horz" wrap="square" lIns="0" tIns="12700" rIns="0" bIns="0" rtlCol="0">
            <a:spAutoFit/>
          </a:bodyPr>
          <a:lstStyle/>
          <a:p>
            <a:pPr marL="12700"/>
            <a:r>
              <a:rPr spc="-5" dirty="0"/>
              <a:t>OCP </a:t>
            </a:r>
            <a:r>
              <a:rPr dirty="0"/>
              <a:t>- </a:t>
            </a:r>
            <a:r>
              <a:rPr spc="-5" dirty="0"/>
              <a:t>Open/Closed</a:t>
            </a:r>
            <a:r>
              <a:rPr spc="-30" dirty="0"/>
              <a:t> </a:t>
            </a:r>
            <a:r>
              <a:rPr spc="-5" dirty="0"/>
              <a:t>Principle</a:t>
            </a:r>
            <a:r>
              <a:rPr lang="zh-CN" altLang="en-US" spc="-5" dirty="0"/>
              <a:t> </a:t>
            </a:r>
            <a:r>
              <a:rPr lang="en-US" altLang="zh-CN" spc="-5" dirty="0"/>
              <a:t>–</a:t>
            </a:r>
            <a:r>
              <a:rPr lang="zh-CN" altLang="en-US" spc="-5" dirty="0"/>
              <a:t> </a:t>
            </a:r>
            <a:r>
              <a:rPr lang="zh-CN" altLang="en-US" spc="-5" dirty="0">
                <a:latin typeface="Songti TC" panose="02010600040101010101" pitchFamily="2" charset="-120"/>
                <a:ea typeface="Songti TC" panose="02010600040101010101" pitchFamily="2" charset="-120"/>
              </a:rPr>
              <a:t>开闭原则</a:t>
            </a:r>
            <a:endParaRPr spc="-5" dirty="0">
              <a:latin typeface="Songti TC" panose="02010600040101010101" pitchFamily="2" charset="-120"/>
              <a:ea typeface="Songti TC" panose="02010600040101010101" pitchFamily="2" charset="-120"/>
            </a:endParaRPr>
          </a:p>
        </p:txBody>
      </p:sp>
      <p:sp>
        <p:nvSpPr>
          <p:cNvPr id="16" name="object 13">
            <a:extLst>
              <a:ext uri="{FF2B5EF4-FFF2-40B4-BE49-F238E27FC236}">
                <a16:creationId xmlns:a16="http://schemas.microsoft.com/office/drawing/2014/main" id="{397589A0-79E1-394D-9ED6-0F831E34882A}"/>
              </a:ext>
            </a:extLst>
          </p:cNvPr>
          <p:cNvSpPr txBox="1"/>
          <p:nvPr/>
        </p:nvSpPr>
        <p:spPr>
          <a:xfrm>
            <a:off x="715560" y="2469332"/>
            <a:ext cx="5400245" cy="566822"/>
          </a:xfrm>
          <a:prstGeom prst="rect">
            <a:avLst/>
          </a:prstGeom>
        </p:spPr>
        <p:txBody>
          <a:bodyPr vert="horz" wrap="square" lIns="0" tIns="12700" rIns="0" bIns="0" rtlCol="0">
            <a:spAutoFit/>
          </a:bodyPr>
          <a:lstStyle/>
          <a:p>
            <a:pPr marL="12700"/>
            <a:r>
              <a:rPr lang="en-US" spc="-5" dirty="0"/>
              <a:t>LSP - </a:t>
            </a:r>
            <a:r>
              <a:rPr lang="en-US" spc="-5" dirty="0" err="1"/>
              <a:t>Liskov</a:t>
            </a:r>
            <a:r>
              <a:rPr lang="en-US" spc="-5" dirty="0"/>
              <a:t> Substitution Principle</a:t>
            </a:r>
            <a:r>
              <a:rPr lang="zh-CN" altLang="en-US" spc="-5" dirty="0"/>
              <a:t> </a:t>
            </a:r>
            <a:r>
              <a:rPr lang="en-US" altLang="zh-CN" spc="-5" dirty="0"/>
              <a:t>-</a:t>
            </a:r>
            <a:r>
              <a:rPr lang="zh-CN" altLang="en-US" spc="-5" dirty="0"/>
              <a:t> </a:t>
            </a:r>
            <a:r>
              <a:rPr lang="zh-CN" altLang="en-US" spc="-5" dirty="0">
                <a:latin typeface="Songti TC" panose="02010600040101010101" pitchFamily="2" charset="-120"/>
                <a:ea typeface="Songti TC" panose="02010600040101010101" pitchFamily="2" charset="-120"/>
              </a:rPr>
              <a:t>里氏替换原则</a:t>
            </a:r>
          </a:p>
          <a:p>
            <a:pPr marL="12700"/>
            <a:endParaRPr lang="en-US" spc="-5" dirty="0"/>
          </a:p>
        </p:txBody>
      </p:sp>
      <p:sp>
        <p:nvSpPr>
          <p:cNvPr id="17" name="object 13">
            <a:extLst>
              <a:ext uri="{FF2B5EF4-FFF2-40B4-BE49-F238E27FC236}">
                <a16:creationId xmlns:a16="http://schemas.microsoft.com/office/drawing/2014/main" id="{48E64A93-4C1D-C848-B848-3200887208EA}"/>
              </a:ext>
            </a:extLst>
          </p:cNvPr>
          <p:cNvSpPr txBox="1"/>
          <p:nvPr/>
        </p:nvSpPr>
        <p:spPr>
          <a:xfrm>
            <a:off x="735378" y="3118254"/>
            <a:ext cx="5400245" cy="289823"/>
          </a:xfrm>
          <a:prstGeom prst="rect">
            <a:avLst/>
          </a:prstGeom>
        </p:spPr>
        <p:txBody>
          <a:bodyPr vert="horz" wrap="square" lIns="0" tIns="12700" rIns="0" bIns="0" rtlCol="0">
            <a:spAutoFit/>
          </a:bodyPr>
          <a:lstStyle/>
          <a:p>
            <a:pPr marL="12700"/>
            <a:r>
              <a:rPr lang="en-US" spc="-5" dirty="0"/>
              <a:t>ISP - Interface Segregation Principle</a:t>
            </a:r>
            <a:r>
              <a:rPr lang="zh-CN" altLang="en-US" spc="-5" dirty="0"/>
              <a:t> </a:t>
            </a:r>
            <a:r>
              <a:rPr lang="en-US" altLang="zh-CN" spc="-5" dirty="0"/>
              <a:t>-</a:t>
            </a:r>
            <a:r>
              <a:rPr lang="zh-CN" altLang="en-US" spc="-5" dirty="0"/>
              <a:t> </a:t>
            </a:r>
            <a:r>
              <a:rPr lang="zh-CN" altLang="en-US" spc="-5" dirty="0">
                <a:latin typeface="Songti TC" panose="02010600040101010101" pitchFamily="2" charset="-120"/>
                <a:ea typeface="Songti TC" panose="02010600040101010101" pitchFamily="2" charset="-120"/>
              </a:rPr>
              <a:t>接口隔离原则</a:t>
            </a:r>
            <a:endParaRPr lang="en-US" spc="-5" dirty="0">
              <a:latin typeface="Songti TC" panose="02010600040101010101" pitchFamily="2" charset="-120"/>
              <a:ea typeface="Songti TC" panose="02010600040101010101" pitchFamily="2" charset="-120"/>
            </a:endParaRPr>
          </a:p>
        </p:txBody>
      </p:sp>
      <p:sp>
        <p:nvSpPr>
          <p:cNvPr id="18" name="object 13">
            <a:extLst>
              <a:ext uri="{FF2B5EF4-FFF2-40B4-BE49-F238E27FC236}">
                <a16:creationId xmlns:a16="http://schemas.microsoft.com/office/drawing/2014/main" id="{8D3FB187-918E-4641-9070-B091C9F1020F}"/>
              </a:ext>
            </a:extLst>
          </p:cNvPr>
          <p:cNvSpPr txBox="1"/>
          <p:nvPr/>
        </p:nvSpPr>
        <p:spPr>
          <a:xfrm>
            <a:off x="715559" y="3802028"/>
            <a:ext cx="5400245" cy="289823"/>
          </a:xfrm>
          <a:prstGeom prst="rect">
            <a:avLst/>
          </a:prstGeom>
        </p:spPr>
        <p:txBody>
          <a:bodyPr vert="horz" wrap="square" lIns="0" tIns="12700" rIns="0" bIns="0" rtlCol="0">
            <a:spAutoFit/>
          </a:bodyPr>
          <a:lstStyle/>
          <a:p>
            <a:pPr marL="12700"/>
            <a:r>
              <a:rPr lang="en-US" spc="-5" dirty="0"/>
              <a:t>DIP </a:t>
            </a:r>
            <a:r>
              <a:rPr lang="en-US" dirty="0"/>
              <a:t>- </a:t>
            </a:r>
            <a:r>
              <a:rPr lang="en-US" spc="-5" dirty="0"/>
              <a:t>Dependency Inversion</a:t>
            </a:r>
            <a:r>
              <a:rPr lang="en-US" spc="-90" dirty="0"/>
              <a:t> </a:t>
            </a:r>
            <a:r>
              <a:rPr lang="en-US" spc="-5" dirty="0"/>
              <a:t>Principle</a:t>
            </a:r>
            <a:r>
              <a:rPr lang="zh-CN" altLang="en-US" spc="-5" dirty="0"/>
              <a:t> </a:t>
            </a:r>
            <a:r>
              <a:rPr lang="en-US" altLang="zh-CN" spc="-5" dirty="0"/>
              <a:t>-</a:t>
            </a:r>
            <a:r>
              <a:rPr lang="zh-CN" altLang="en-US" spc="-5" dirty="0"/>
              <a:t> </a:t>
            </a:r>
            <a:r>
              <a:rPr lang="zh-CN" altLang="en-US" spc="-5" dirty="0">
                <a:latin typeface="Songti TC" panose="02010600040101010101" pitchFamily="2" charset="-120"/>
                <a:ea typeface="Songti TC" panose="02010600040101010101" pitchFamily="2" charset="-120"/>
              </a:rPr>
              <a:t>依赖反转原则 </a:t>
            </a:r>
            <a:endParaRPr lang="en-US" spc="-5" dirty="0">
              <a:latin typeface="Songti TC" panose="02010600040101010101" pitchFamily="2" charset="-120"/>
              <a:ea typeface="Songti TC" panose="02010600040101010101" pitchFamily="2" charset="-120"/>
            </a:endParaRPr>
          </a:p>
        </p:txBody>
      </p:sp>
    </p:spTree>
    <p:extLst>
      <p:ext uri="{BB962C8B-B14F-4D97-AF65-F5344CB8AC3E}">
        <p14:creationId xmlns:p14="http://schemas.microsoft.com/office/powerpoint/2010/main" val="332633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112C46-500F-864C-9FBA-0FA3833F3A5B}"/>
              </a:ext>
            </a:extLst>
          </p:cNvPr>
          <p:cNvSpPr txBox="1"/>
          <p:nvPr/>
        </p:nvSpPr>
        <p:spPr>
          <a:xfrm>
            <a:off x="420961" y="204370"/>
            <a:ext cx="5346800" cy="523220"/>
          </a:xfrm>
          <a:prstGeom prst="rect">
            <a:avLst/>
          </a:prstGeom>
          <a:noFill/>
        </p:spPr>
        <p:txBody>
          <a:bodyPr wrap="square" rtlCol="0">
            <a:spAutoFit/>
          </a:bodyPr>
          <a:lstStyle/>
          <a:p>
            <a:pPr lvl="0">
              <a:defRPr/>
            </a:pPr>
            <a:r>
              <a:rPr lang="zh-CN" altLang="en-US" sz="2800" b="1" dirty="0">
                <a:solidFill>
                  <a:srgbClr val="283296"/>
                </a:solidFill>
                <a:latin typeface="思源黑体 CN Bold" panose="020B0800000000000000" pitchFamily="34" charset="-122"/>
                <a:ea typeface="思源黑体 CN Bold" panose="020B0800000000000000" pitchFamily="34" charset="-122"/>
              </a:rPr>
              <a:t>领域驱动设计</a:t>
            </a:r>
            <a:r>
              <a:rPr lang="en-US" altLang="zh-CN" sz="2800" b="1" dirty="0">
                <a:solidFill>
                  <a:srgbClr val="283296"/>
                </a:solidFill>
                <a:latin typeface="思源黑体 CN Bold" panose="020B0800000000000000" pitchFamily="34" charset="-122"/>
                <a:ea typeface="思源黑体 CN Bold" panose="020B0800000000000000" pitchFamily="34" charset="-122"/>
              </a:rPr>
              <a:t>(DDD)</a:t>
            </a:r>
          </a:p>
        </p:txBody>
      </p:sp>
      <p:sp>
        <p:nvSpPr>
          <p:cNvPr id="3" name="矩形 2">
            <a:extLst>
              <a:ext uri="{FF2B5EF4-FFF2-40B4-BE49-F238E27FC236}">
                <a16:creationId xmlns:a16="http://schemas.microsoft.com/office/drawing/2014/main" id="{ECD7A65C-AC61-6B43-9B06-10C798D01266}"/>
              </a:ext>
            </a:extLst>
          </p:cNvPr>
          <p:cNvSpPr/>
          <p:nvPr/>
        </p:nvSpPr>
        <p:spPr>
          <a:xfrm rot="5400000">
            <a:off x="-24856" y="341171"/>
            <a:ext cx="358321" cy="308610"/>
          </a:xfrm>
          <a:prstGeom prst="rect">
            <a:avLst/>
          </a:prstGeom>
          <a:solidFill>
            <a:srgbClr val="87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object 3">
            <a:extLst>
              <a:ext uri="{FF2B5EF4-FFF2-40B4-BE49-F238E27FC236}">
                <a16:creationId xmlns:a16="http://schemas.microsoft.com/office/drawing/2014/main" id="{3CBB59D2-1F52-1049-B03D-2AD517740879}"/>
              </a:ext>
            </a:extLst>
          </p:cNvPr>
          <p:cNvSpPr/>
          <p:nvPr/>
        </p:nvSpPr>
        <p:spPr>
          <a:xfrm>
            <a:off x="2233513" y="1091702"/>
            <a:ext cx="3830954" cy="467359"/>
          </a:xfrm>
          <a:custGeom>
            <a:avLst/>
            <a:gdLst/>
            <a:ahLst/>
            <a:cxnLst/>
            <a:rect l="l" t="t" r="r" b="b"/>
            <a:pathLst>
              <a:path w="3830954" h="467359">
                <a:moveTo>
                  <a:pt x="3752598" y="466799"/>
                </a:moveTo>
                <a:lnTo>
                  <a:pt x="77801" y="466799"/>
                </a:lnTo>
                <a:lnTo>
                  <a:pt x="47517" y="460685"/>
                </a:lnTo>
                <a:lnTo>
                  <a:pt x="22787" y="444012"/>
                </a:lnTo>
                <a:lnTo>
                  <a:pt x="6114" y="419282"/>
                </a:lnTo>
                <a:lnTo>
                  <a:pt x="0" y="388998"/>
                </a:lnTo>
                <a:lnTo>
                  <a:pt x="0" y="77801"/>
                </a:lnTo>
                <a:lnTo>
                  <a:pt x="6114" y="47517"/>
                </a:lnTo>
                <a:lnTo>
                  <a:pt x="22787" y="22787"/>
                </a:lnTo>
                <a:lnTo>
                  <a:pt x="47517" y="6114"/>
                </a:lnTo>
                <a:lnTo>
                  <a:pt x="77801" y="0"/>
                </a:lnTo>
                <a:lnTo>
                  <a:pt x="3752598" y="0"/>
                </a:lnTo>
                <a:lnTo>
                  <a:pt x="3795762" y="13071"/>
                </a:lnTo>
                <a:lnTo>
                  <a:pt x="3824477" y="48028"/>
                </a:lnTo>
                <a:lnTo>
                  <a:pt x="3830399" y="77801"/>
                </a:lnTo>
                <a:lnTo>
                  <a:pt x="3830399" y="388998"/>
                </a:lnTo>
                <a:lnTo>
                  <a:pt x="3824285" y="419282"/>
                </a:lnTo>
                <a:lnTo>
                  <a:pt x="3807612" y="444012"/>
                </a:lnTo>
                <a:lnTo>
                  <a:pt x="3782882" y="460685"/>
                </a:lnTo>
                <a:lnTo>
                  <a:pt x="3752598" y="466799"/>
                </a:lnTo>
                <a:close/>
              </a:path>
            </a:pathLst>
          </a:custGeom>
          <a:solidFill>
            <a:srgbClr val="F4CCCC"/>
          </a:solidFill>
        </p:spPr>
        <p:txBody>
          <a:bodyPr wrap="square" lIns="0" tIns="0" rIns="0" bIns="0" rtlCol="0"/>
          <a:lstStyle/>
          <a:p>
            <a:endParaRPr sz="1400"/>
          </a:p>
        </p:txBody>
      </p:sp>
      <p:sp>
        <p:nvSpPr>
          <p:cNvPr id="5" name="object 4">
            <a:extLst>
              <a:ext uri="{FF2B5EF4-FFF2-40B4-BE49-F238E27FC236}">
                <a16:creationId xmlns:a16="http://schemas.microsoft.com/office/drawing/2014/main" id="{17AF94C2-1100-B640-9BB8-3B1CACA41758}"/>
              </a:ext>
            </a:extLst>
          </p:cNvPr>
          <p:cNvSpPr/>
          <p:nvPr/>
        </p:nvSpPr>
        <p:spPr>
          <a:xfrm>
            <a:off x="2233513" y="1091702"/>
            <a:ext cx="3830954" cy="467359"/>
          </a:xfrm>
          <a:custGeom>
            <a:avLst/>
            <a:gdLst/>
            <a:ahLst/>
            <a:cxnLst/>
            <a:rect l="l" t="t" r="r" b="b"/>
            <a:pathLst>
              <a:path w="3830954" h="467359">
                <a:moveTo>
                  <a:pt x="0" y="77801"/>
                </a:moveTo>
                <a:lnTo>
                  <a:pt x="6114" y="47517"/>
                </a:lnTo>
                <a:lnTo>
                  <a:pt x="22787" y="22787"/>
                </a:lnTo>
                <a:lnTo>
                  <a:pt x="47517" y="6114"/>
                </a:lnTo>
                <a:lnTo>
                  <a:pt x="77801" y="0"/>
                </a:lnTo>
                <a:lnTo>
                  <a:pt x="3752598" y="0"/>
                </a:lnTo>
                <a:lnTo>
                  <a:pt x="3795762" y="13071"/>
                </a:lnTo>
                <a:lnTo>
                  <a:pt x="3824477" y="48028"/>
                </a:lnTo>
                <a:lnTo>
                  <a:pt x="3830399" y="77801"/>
                </a:lnTo>
                <a:lnTo>
                  <a:pt x="3830399" y="388998"/>
                </a:lnTo>
                <a:lnTo>
                  <a:pt x="3824285" y="419282"/>
                </a:lnTo>
                <a:lnTo>
                  <a:pt x="3807612" y="444012"/>
                </a:lnTo>
                <a:lnTo>
                  <a:pt x="3782882" y="460685"/>
                </a:lnTo>
                <a:lnTo>
                  <a:pt x="3752598" y="466799"/>
                </a:lnTo>
                <a:lnTo>
                  <a:pt x="77801" y="466799"/>
                </a:lnTo>
                <a:lnTo>
                  <a:pt x="47517" y="460685"/>
                </a:lnTo>
                <a:lnTo>
                  <a:pt x="22787" y="444012"/>
                </a:lnTo>
                <a:lnTo>
                  <a:pt x="6114" y="419282"/>
                </a:lnTo>
                <a:lnTo>
                  <a:pt x="0" y="388998"/>
                </a:lnTo>
                <a:lnTo>
                  <a:pt x="0" y="77801"/>
                </a:lnTo>
                <a:close/>
              </a:path>
            </a:pathLst>
          </a:custGeom>
          <a:ln w="9524">
            <a:solidFill>
              <a:srgbClr val="1F497D"/>
            </a:solidFill>
          </a:ln>
        </p:spPr>
        <p:txBody>
          <a:bodyPr wrap="square" lIns="0" tIns="0" rIns="0" bIns="0" rtlCol="0"/>
          <a:lstStyle/>
          <a:p>
            <a:endParaRPr sz="1400"/>
          </a:p>
        </p:txBody>
      </p:sp>
      <p:sp>
        <p:nvSpPr>
          <p:cNvPr id="6" name="object 5">
            <a:extLst>
              <a:ext uri="{FF2B5EF4-FFF2-40B4-BE49-F238E27FC236}">
                <a16:creationId xmlns:a16="http://schemas.microsoft.com/office/drawing/2014/main" id="{0C7D3F3F-232B-254E-A081-290F30B9B98B}"/>
              </a:ext>
            </a:extLst>
          </p:cNvPr>
          <p:cNvSpPr txBox="1"/>
          <p:nvPr/>
        </p:nvSpPr>
        <p:spPr>
          <a:xfrm>
            <a:off x="3418177" y="1165144"/>
            <a:ext cx="1459230" cy="289823"/>
          </a:xfrm>
          <a:prstGeom prst="rect">
            <a:avLst/>
          </a:prstGeom>
        </p:spPr>
        <p:txBody>
          <a:bodyPr vert="horz" wrap="square" lIns="0" tIns="12700" rIns="0" bIns="0" rtlCol="0">
            <a:spAutoFit/>
          </a:bodyPr>
          <a:lstStyle/>
          <a:p>
            <a:pPr marL="12700">
              <a:spcBef>
                <a:spcPts val="100"/>
              </a:spcBef>
            </a:pPr>
            <a:r>
              <a:rPr spc="-5" dirty="0"/>
              <a:t>User</a:t>
            </a:r>
            <a:r>
              <a:rPr spc="-80" dirty="0"/>
              <a:t> </a:t>
            </a:r>
            <a:r>
              <a:rPr spc="-5" dirty="0"/>
              <a:t>Interface</a:t>
            </a:r>
            <a:endParaRPr dirty="0"/>
          </a:p>
        </p:txBody>
      </p:sp>
      <p:sp>
        <p:nvSpPr>
          <p:cNvPr id="7" name="object 6">
            <a:extLst>
              <a:ext uri="{FF2B5EF4-FFF2-40B4-BE49-F238E27FC236}">
                <a16:creationId xmlns:a16="http://schemas.microsoft.com/office/drawing/2014/main" id="{03134729-BAD4-E84E-9E6A-77E1338FC7BD}"/>
              </a:ext>
            </a:extLst>
          </p:cNvPr>
          <p:cNvSpPr/>
          <p:nvPr/>
        </p:nvSpPr>
        <p:spPr>
          <a:xfrm>
            <a:off x="2233513" y="2805950"/>
            <a:ext cx="3830954" cy="885825"/>
          </a:xfrm>
          <a:custGeom>
            <a:avLst/>
            <a:gdLst/>
            <a:ahLst/>
            <a:cxnLst/>
            <a:rect l="l" t="t" r="r" b="b"/>
            <a:pathLst>
              <a:path w="3830954" h="885825">
                <a:moveTo>
                  <a:pt x="3682796" y="885599"/>
                </a:moveTo>
                <a:lnTo>
                  <a:pt x="147602" y="885599"/>
                </a:lnTo>
                <a:lnTo>
                  <a:pt x="100949" y="878075"/>
                </a:lnTo>
                <a:lnTo>
                  <a:pt x="60430" y="857121"/>
                </a:lnTo>
                <a:lnTo>
                  <a:pt x="28478" y="825169"/>
                </a:lnTo>
                <a:lnTo>
                  <a:pt x="7524" y="784651"/>
                </a:lnTo>
                <a:lnTo>
                  <a:pt x="0" y="737996"/>
                </a:lnTo>
                <a:lnTo>
                  <a:pt x="0" y="147602"/>
                </a:lnTo>
                <a:lnTo>
                  <a:pt x="7524" y="100949"/>
                </a:lnTo>
                <a:lnTo>
                  <a:pt x="28478" y="60430"/>
                </a:lnTo>
                <a:lnTo>
                  <a:pt x="60430" y="28478"/>
                </a:lnTo>
                <a:lnTo>
                  <a:pt x="100949" y="7524"/>
                </a:lnTo>
                <a:lnTo>
                  <a:pt x="147602" y="0"/>
                </a:lnTo>
                <a:lnTo>
                  <a:pt x="3682796" y="0"/>
                </a:lnTo>
                <a:lnTo>
                  <a:pt x="3739282" y="11235"/>
                </a:lnTo>
                <a:lnTo>
                  <a:pt x="3787167" y="43231"/>
                </a:lnTo>
                <a:lnTo>
                  <a:pt x="3819164" y="91117"/>
                </a:lnTo>
                <a:lnTo>
                  <a:pt x="3830399" y="147602"/>
                </a:lnTo>
                <a:lnTo>
                  <a:pt x="3830399" y="737996"/>
                </a:lnTo>
                <a:lnTo>
                  <a:pt x="3822875" y="784651"/>
                </a:lnTo>
                <a:lnTo>
                  <a:pt x="3801921" y="825169"/>
                </a:lnTo>
                <a:lnTo>
                  <a:pt x="3769969" y="857121"/>
                </a:lnTo>
                <a:lnTo>
                  <a:pt x="3729450" y="878075"/>
                </a:lnTo>
                <a:lnTo>
                  <a:pt x="3682796" y="885599"/>
                </a:lnTo>
                <a:close/>
              </a:path>
            </a:pathLst>
          </a:custGeom>
          <a:solidFill>
            <a:srgbClr val="C9DAF7"/>
          </a:solidFill>
        </p:spPr>
        <p:txBody>
          <a:bodyPr wrap="square" lIns="0" tIns="0" rIns="0" bIns="0" rtlCol="0"/>
          <a:lstStyle/>
          <a:p>
            <a:endParaRPr sz="1400"/>
          </a:p>
        </p:txBody>
      </p:sp>
      <p:sp>
        <p:nvSpPr>
          <p:cNvPr id="8" name="object 7">
            <a:extLst>
              <a:ext uri="{FF2B5EF4-FFF2-40B4-BE49-F238E27FC236}">
                <a16:creationId xmlns:a16="http://schemas.microsoft.com/office/drawing/2014/main" id="{CC88AAD5-865D-B847-8E5C-02FFA1528658}"/>
              </a:ext>
            </a:extLst>
          </p:cNvPr>
          <p:cNvSpPr/>
          <p:nvPr/>
        </p:nvSpPr>
        <p:spPr>
          <a:xfrm>
            <a:off x="2233513" y="2805950"/>
            <a:ext cx="3830954" cy="885825"/>
          </a:xfrm>
          <a:custGeom>
            <a:avLst/>
            <a:gdLst/>
            <a:ahLst/>
            <a:cxnLst/>
            <a:rect l="l" t="t" r="r" b="b"/>
            <a:pathLst>
              <a:path w="3830954" h="885825">
                <a:moveTo>
                  <a:pt x="0" y="147602"/>
                </a:moveTo>
                <a:lnTo>
                  <a:pt x="7524" y="100949"/>
                </a:lnTo>
                <a:lnTo>
                  <a:pt x="28478" y="60430"/>
                </a:lnTo>
                <a:lnTo>
                  <a:pt x="60430" y="28478"/>
                </a:lnTo>
                <a:lnTo>
                  <a:pt x="100949" y="7524"/>
                </a:lnTo>
                <a:lnTo>
                  <a:pt x="147602" y="0"/>
                </a:lnTo>
                <a:lnTo>
                  <a:pt x="3682796" y="0"/>
                </a:lnTo>
                <a:lnTo>
                  <a:pt x="3739282" y="11235"/>
                </a:lnTo>
                <a:lnTo>
                  <a:pt x="3787167" y="43231"/>
                </a:lnTo>
                <a:lnTo>
                  <a:pt x="3819164" y="91117"/>
                </a:lnTo>
                <a:lnTo>
                  <a:pt x="3830399" y="147602"/>
                </a:lnTo>
                <a:lnTo>
                  <a:pt x="3830399" y="737996"/>
                </a:lnTo>
                <a:lnTo>
                  <a:pt x="3822875" y="784651"/>
                </a:lnTo>
                <a:lnTo>
                  <a:pt x="3801921" y="825169"/>
                </a:lnTo>
                <a:lnTo>
                  <a:pt x="3769969" y="857121"/>
                </a:lnTo>
                <a:lnTo>
                  <a:pt x="3729450" y="878075"/>
                </a:lnTo>
                <a:lnTo>
                  <a:pt x="3682796" y="885599"/>
                </a:lnTo>
                <a:lnTo>
                  <a:pt x="147602" y="885599"/>
                </a:lnTo>
                <a:lnTo>
                  <a:pt x="100949" y="878075"/>
                </a:lnTo>
                <a:lnTo>
                  <a:pt x="60430" y="857121"/>
                </a:lnTo>
                <a:lnTo>
                  <a:pt x="28478" y="825169"/>
                </a:lnTo>
                <a:lnTo>
                  <a:pt x="7524" y="784651"/>
                </a:lnTo>
                <a:lnTo>
                  <a:pt x="0" y="737996"/>
                </a:lnTo>
                <a:lnTo>
                  <a:pt x="0" y="147602"/>
                </a:lnTo>
                <a:close/>
              </a:path>
            </a:pathLst>
          </a:custGeom>
          <a:ln w="9524">
            <a:solidFill>
              <a:srgbClr val="1F497D"/>
            </a:solidFill>
          </a:ln>
        </p:spPr>
        <p:txBody>
          <a:bodyPr wrap="square" lIns="0" tIns="0" rIns="0" bIns="0" rtlCol="0"/>
          <a:lstStyle/>
          <a:p>
            <a:endParaRPr sz="1400"/>
          </a:p>
        </p:txBody>
      </p:sp>
      <p:sp>
        <p:nvSpPr>
          <p:cNvPr id="9" name="object 8">
            <a:extLst>
              <a:ext uri="{FF2B5EF4-FFF2-40B4-BE49-F238E27FC236}">
                <a16:creationId xmlns:a16="http://schemas.microsoft.com/office/drawing/2014/main" id="{6B706514-B2C1-DC4D-8871-00DDC9ABCDDA}"/>
              </a:ext>
            </a:extLst>
          </p:cNvPr>
          <p:cNvSpPr txBox="1"/>
          <p:nvPr/>
        </p:nvSpPr>
        <p:spPr>
          <a:xfrm>
            <a:off x="3399090" y="3088794"/>
            <a:ext cx="1498600" cy="289823"/>
          </a:xfrm>
          <a:prstGeom prst="rect">
            <a:avLst/>
          </a:prstGeom>
        </p:spPr>
        <p:txBody>
          <a:bodyPr vert="horz" wrap="square" lIns="0" tIns="12700" rIns="0" bIns="0" rtlCol="0">
            <a:spAutoFit/>
          </a:bodyPr>
          <a:lstStyle/>
          <a:p>
            <a:pPr marL="12700">
              <a:spcBef>
                <a:spcPts val="100"/>
              </a:spcBef>
            </a:pPr>
            <a:r>
              <a:rPr spc="-5" dirty="0"/>
              <a:t>Domain</a:t>
            </a:r>
            <a:r>
              <a:rPr spc="-85" dirty="0"/>
              <a:t> </a:t>
            </a:r>
            <a:r>
              <a:rPr dirty="0"/>
              <a:t>Model</a:t>
            </a:r>
          </a:p>
        </p:txBody>
      </p:sp>
      <p:sp>
        <p:nvSpPr>
          <p:cNvPr id="10" name="object 9">
            <a:extLst>
              <a:ext uri="{FF2B5EF4-FFF2-40B4-BE49-F238E27FC236}">
                <a16:creationId xmlns:a16="http://schemas.microsoft.com/office/drawing/2014/main" id="{F9DFD287-9BD0-1B45-8427-0774985EAA10}"/>
              </a:ext>
            </a:extLst>
          </p:cNvPr>
          <p:cNvSpPr/>
          <p:nvPr/>
        </p:nvSpPr>
        <p:spPr>
          <a:xfrm>
            <a:off x="2233513" y="3772152"/>
            <a:ext cx="3830954" cy="467359"/>
          </a:xfrm>
          <a:custGeom>
            <a:avLst/>
            <a:gdLst/>
            <a:ahLst/>
            <a:cxnLst/>
            <a:rect l="l" t="t" r="r" b="b"/>
            <a:pathLst>
              <a:path w="3830954" h="467360">
                <a:moveTo>
                  <a:pt x="3752598" y="466799"/>
                </a:moveTo>
                <a:lnTo>
                  <a:pt x="77801" y="466799"/>
                </a:lnTo>
                <a:lnTo>
                  <a:pt x="47517" y="460685"/>
                </a:lnTo>
                <a:lnTo>
                  <a:pt x="22787" y="444012"/>
                </a:lnTo>
                <a:lnTo>
                  <a:pt x="6114" y="419282"/>
                </a:lnTo>
                <a:lnTo>
                  <a:pt x="0" y="388998"/>
                </a:lnTo>
                <a:lnTo>
                  <a:pt x="0" y="77801"/>
                </a:lnTo>
                <a:lnTo>
                  <a:pt x="6114" y="47517"/>
                </a:lnTo>
                <a:lnTo>
                  <a:pt x="22787" y="22787"/>
                </a:lnTo>
                <a:lnTo>
                  <a:pt x="47517" y="6114"/>
                </a:lnTo>
                <a:lnTo>
                  <a:pt x="77801" y="0"/>
                </a:lnTo>
                <a:lnTo>
                  <a:pt x="3752598" y="0"/>
                </a:lnTo>
                <a:lnTo>
                  <a:pt x="3795762" y="13071"/>
                </a:lnTo>
                <a:lnTo>
                  <a:pt x="3824477" y="48028"/>
                </a:lnTo>
                <a:lnTo>
                  <a:pt x="3830399" y="77801"/>
                </a:lnTo>
                <a:lnTo>
                  <a:pt x="3830399" y="388998"/>
                </a:lnTo>
                <a:lnTo>
                  <a:pt x="3824285" y="419282"/>
                </a:lnTo>
                <a:lnTo>
                  <a:pt x="3807612" y="444012"/>
                </a:lnTo>
                <a:lnTo>
                  <a:pt x="3782882" y="460685"/>
                </a:lnTo>
                <a:lnTo>
                  <a:pt x="3752598" y="466799"/>
                </a:lnTo>
                <a:close/>
              </a:path>
            </a:pathLst>
          </a:custGeom>
          <a:solidFill>
            <a:srgbClr val="D9D1E9"/>
          </a:solidFill>
        </p:spPr>
        <p:txBody>
          <a:bodyPr wrap="square" lIns="0" tIns="0" rIns="0" bIns="0" rtlCol="0"/>
          <a:lstStyle/>
          <a:p>
            <a:endParaRPr sz="1400"/>
          </a:p>
        </p:txBody>
      </p:sp>
      <p:sp>
        <p:nvSpPr>
          <p:cNvPr id="11" name="object 10">
            <a:extLst>
              <a:ext uri="{FF2B5EF4-FFF2-40B4-BE49-F238E27FC236}">
                <a16:creationId xmlns:a16="http://schemas.microsoft.com/office/drawing/2014/main" id="{A7BABEF2-80D9-7A4D-B238-5AC4D00F48A0}"/>
              </a:ext>
            </a:extLst>
          </p:cNvPr>
          <p:cNvSpPr/>
          <p:nvPr/>
        </p:nvSpPr>
        <p:spPr>
          <a:xfrm>
            <a:off x="2233513" y="3772152"/>
            <a:ext cx="3830954" cy="467359"/>
          </a:xfrm>
          <a:custGeom>
            <a:avLst/>
            <a:gdLst/>
            <a:ahLst/>
            <a:cxnLst/>
            <a:rect l="l" t="t" r="r" b="b"/>
            <a:pathLst>
              <a:path w="3830954" h="467360">
                <a:moveTo>
                  <a:pt x="0" y="77801"/>
                </a:moveTo>
                <a:lnTo>
                  <a:pt x="6114" y="47517"/>
                </a:lnTo>
                <a:lnTo>
                  <a:pt x="22787" y="22787"/>
                </a:lnTo>
                <a:lnTo>
                  <a:pt x="47517" y="6114"/>
                </a:lnTo>
                <a:lnTo>
                  <a:pt x="77801" y="0"/>
                </a:lnTo>
                <a:lnTo>
                  <a:pt x="3752598" y="0"/>
                </a:lnTo>
                <a:lnTo>
                  <a:pt x="3795762" y="13071"/>
                </a:lnTo>
                <a:lnTo>
                  <a:pt x="3824477" y="48028"/>
                </a:lnTo>
                <a:lnTo>
                  <a:pt x="3830399" y="77801"/>
                </a:lnTo>
                <a:lnTo>
                  <a:pt x="3830399" y="388998"/>
                </a:lnTo>
                <a:lnTo>
                  <a:pt x="3824285" y="419282"/>
                </a:lnTo>
                <a:lnTo>
                  <a:pt x="3807612" y="444012"/>
                </a:lnTo>
                <a:lnTo>
                  <a:pt x="3782882" y="460685"/>
                </a:lnTo>
                <a:lnTo>
                  <a:pt x="3752598" y="466799"/>
                </a:lnTo>
                <a:lnTo>
                  <a:pt x="77801" y="466799"/>
                </a:lnTo>
                <a:lnTo>
                  <a:pt x="47517" y="460685"/>
                </a:lnTo>
                <a:lnTo>
                  <a:pt x="22787" y="444012"/>
                </a:lnTo>
                <a:lnTo>
                  <a:pt x="6114" y="419282"/>
                </a:lnTo>
                <a:lnTo>
                  <a:pt x="0" y="388998"/>
                </a:lnTo>
                <a:lnTo>
                  <a:pt x="0" y="77801"/>
                </a:lnTo>
                <a:close/>
              </a:path>
            </a:pathLst>
          </a:custGeom>
          <a:ln w="9524">
            <a:solidFill>
              <a:srgbClr val="1F497D"/>
            </a:solidFill>
          </a:ln>
        </p:spPr>
        <p:txBody>
          <a:bodyPr wrap="square" lIns="0" tIns="0" rIns="0" bIns="0" rtlCol="0"/>
          <a:lstStyle/>
          <a:p>
            <a:endParaRPr sz="1400"/>
          </a:p>
        </p:txBody>
      </p:sp>
      <p:sp>
        <p:nvSpPr>
          <p:cNvPr id="12" name="object 11">
            <a:extLst>
              <a:ext uri="{FF2B5EF4-FFF2-40B4-BE49-F238E27FC236}">
                <a16:creationId xmlns:a16="http://schemas.microsoft.com/office/drawing/2014/main" id="{49859BCB-DB5A-CC48-917F-1BFF8C296A7E}"/>
              </a:ext>
            </a:extLst>
          </p:cNvPr>
          <p:cNvSpPr txBox="1"/>
          <p:nvPr/>
        </p:nvSpPr>
        <p:spPr>
          <a:xfrm>
            <a:off x="2827368" y="3845595"/>
            <a:ext cx="2635885" cy="289823"/>
          </a:xfrm>
          <a:prstGeom prst="rect">
            <a:avLst/>
          </a:prstGeom>
        </p:spPr>
        <p:txBody>
          <a:bodyPr vert="horz" wrap="square" lIns="0" tIns="12700" rIns="0" bIns="0" rtlCol="0">
            <a:spAutoFit/>
          </a:bodyPr>
          <a:lstStyle/>
          <a:p>
            <a:pPr marL="12700">
              <a:spcBef>
                <a:spcPts val="100"/>
              </a:spcBef>
            </a:pPr>
            <a:r>
              <a:rPr spc="-5" dirty="0"/>
              <a:t>Infrastructure and</a:t>
            </a:r>
            <a:r>
              <a:rPr spc="-85" dirty="0"/>
              <a:t> </a:t>
            </a:r>
            <a:r>
              <a:rPr spc="-5" dirty="0"/>
              <a:t>System</a:t>
            </a:r>
            <a:endParaRPr dirty="0"/>
          </a:p>
        </p:txBody>
      </p:sp>
      <p:sp>
        <p:nvSpPr>
          <p:cNvPr id="13" name="object 12">
            <a:extLst>
              <a:ext uri="{FF2B5EF4-FFF2-40B4-BE49-F238E27FC236}">
                <a16:creationId xmlns:a16="http://schemas.microsoft.com/office/drawing/2014/main" id="{2F330255-B2DE-EC4D-AEC1-734E80545169}"/>
              </a:ext>
            </a:extLst>
          </p:cNvPr>
          <p:cNvSpPr/>
          <p:nvPr/>
        </p:nvSpPr>
        <p:spPr>
          <a:xfrm>
            <a:off x="2233513" y="2258552"/>
            <a:ext cx="3830954" cy="467359"/>
          </a:xfrm>
          <a:custGeom>
            <a:avLst/>
            <a:gdLst/>
            <a:ahLst/>
            <a:cxnLst/>
            <a:rect l="l" t="t" r="r" b="b"/>
            <a:pathLst>
              <a:path w="3830954" h="467360">
                <a:moveTo>
                  <a:pt x="3752598" y="466799"/>
                </a:moveTo>
                <a:lnTo>
                  <a:pt x="77801" y="466799"/>
                </a:lnTo>
                <a:lnTo>
                  <a:pt x="47517" y="460685"/>
                </a:lnTo>
                <a:lnTo>
                  <a:pt x="22787" y="444012"/>
                </a:lnTo>
                <a:lnTo>
                  <a:pt x="6114" y="419282"/>
                </a:lnTo>
                <a:lnTo>
                  <a:pt x="0" y="388998"/>
                </a:lnTo>
                <a:lnTo>
                  <a:pt x="0" y="77801"/>
                </a:lnTo>
                <a:lnTo>
                  <a:pt x="6114" y="47517"/>
                </a:lnTo>
                <a:lnTo>
                  <a:pt x="22787" y="22787"/>
                </a:lnTo>
                <a:lnTo>
                  <a:pt x="47517" y="6114"/>
                </a:lnTo>
                <a:lnTo>
                  <a:pt x="77801" y="0"/>
                </a:lnTo>
                <a:lnTo>
                  <a:pt x="3752598" y="0"/>
                </a:lnTo>
                <a:lnTo>
                  <a:pt x="3795762" y="13071"/>
                </a:lnTo>
                <a:lnTo>
                  <a:pt x="3824477" y="48028"/>
                </a:lnTo>
                <a:lnTo>
                  <a:pt x="3830399" y="77801"/>
                </a:lnTo>
                <a:lnTo>
                  <a:pt x="3830399" y="388998"/>
                </a:lnTo>
                <a:lnTo>
                  <a:pt x="3824285" y="419282"/>
                </a:lnTo>
                <a:lnTo>
                  <a:pt x="3807612" y="444012"/>
                </a:lnTo>
                <a:lnTo>
                  <a:pt x="3782882" y="460685"/>
                </a:lnTo>
                <a:lnTo>
                  <a:pt x="3752598" y="466799"/>
                </a:lnTo>
                <a:close/>
              </a:path>
            </a:pathLst>
          </a:custGeom>
          <a:solidFill>
            <a:srgbClr val="C9DAF7"/>
          </a:solidFill>
        </p:spPr>
        <p:txBody>
          <a:bodyPr wrap="square" lIns="0" tIns="0" rIns="0" bIns="0" rtlCol="0"/>
          <a:lstStyle/>
          <a:p>
            <a:endParaRPr sz="1400"/>
          </a:p>
        </p:txBody>
      </p:sp>
      <p:sp>
        <p:nvSpPr>
          <p:cNvPr id="14" name="object 13">
            <a:extLst>
              <a:ext uri="{FF2B5EF4-FFF2-40B4-BE49-F238E27FC236}">
                <a16:creationId xmlns:a16="http://schemas.microsoft.com/office/drawing/2014/main" id="{512EC10E-AF32-7841-98D0-7465C651EF25}"/>
              </a:ext>
            </a:extLst>
          </p:cNvPr>
          <p:cNvSpPr/>
          <p:nvPr/>
        </p:nvSpPr>
        <p:spPr>
          <a:xfrm>
            <a:off x="2233513" y="2258552"/>
            <a:ext cx="3830954" cy="467359"/>
          </a:xfrm>
          <a:custGeom>
            <a:avLst/>
            <a:gdLst/>
            <a:ahLst/>
            <a:cxnLst/>
            <a:rect l="l" t="t" r="r" b="b"/>
            <a:pathLst>
              <a:path w="3830954" h="467360">
                <a:moveTo>
                  <a:pt x="0" y="77801"/>
                </a:moveTo>
                <a:lnTo>
                  <a:pt x="6114" y="47517"/>
                </a:lnTo>
                <a:lnTo>
                  <a:pt x="22787" y="22787"/>
                </a:lnTo>
                <a:lnTo>
                  <a:pt x="47517" y="6114"/>
                </a:lnTo>
                <a:lnTo>
                  <a:pt x="77801" y="0"/>
                </a:lnTo>
                <a:lnTo>
                  <a:pt x="3752598" y="0"/>
                </a:lnTo>
                <a:lnTo>
                  <a:pt x="3795762" y="13071"/>
                </a:lnTo>
                <a:lnTo>
                  <a:pt x="3824477" y="48028"/>
                </a:lnTo>
                <a:lnTo>
                  <a:pt x="3830399" y="77801"/>
                </a:lnTo>
                <a:lnTo>
                  <a:pt x="3830399" y="388998"/>
                </a:lnTo>
                <a:lnTo>
                  <a:pt x="3824285" y="419282"/>
                </a:lnTo>
                <a:lnTo>
                  <a:pt x="3807612" y="444012"/>
                </a:lnTo>
                <a:lnTo>
                  <a:pt x="3782882" y="460685"/>
                </a:lnTo>
                <a:lnTo>
                  <a:pt x="3752598" y="466799"/>
                </a:lnTo>
                <a:lnTo>
                  <a:pt x="77801" y="466799"/>
                </a:lnTo>
                <a:lnTo>
                  <a:pt x="47517" y="460685"/>
                </a:lnTo>
                <a:lnTo>
                  <a:pt x="22787" y="444012"/>
                </a:lnTo>
                <a:lnTo>
                  <a:pt x="6114" y="419282"/>
                </a:lnTo>
                <a:lnTo>
                  <a:pt x="0" y="388998"/>
                </a:lnTo>
                <a:lnTo>
                  <a:pt x="0" y="77801"/>
                </a:lnTo>
                <a:close/>
              </a:path>
            </a:pathLst>
          </a:custGeom>
          <a:ln w="9524">
            <a:solidFill>
              <a:srgbClr val="1F497D"/>
            </a:solidFill>
          </a:ln>
        </p:spPr>
        <p:txBody>
          <a:bodyPr wrap="square" lIns="0" tIns="0" rIns="0" bIns="0" rtlCol="0"/>
          <a:lstStyle/>
          <a:p>
            <a:endParaRPr sz="1400"/>
          </a:p>
        </p:txBody>
      </p:sp>
      <p:sp>
        <p:nvSpPr>
          <p:cNvPr id="15" name="object 14">
            <a:extLst>
              <a:ext uri="{FF2B5EF4-FFF2-40B4-BE49-F238E27FC236}">
                <a16:creationId xmlns:a16="http://schemas.microsoft.com/office/drawing/2014/main" id="{6CBE6143-AEE1-7240-8441-D3C3DE58965D}"/>
              </a:ext>
            </a:extLst>
          </p:cNvPr>
          <p:cNvSpPr txBox="1"/>
          <p:nvPr/>
        </p:nvSpPr>
        <p:spPr>
          <a:xfrm>
            <a:off x="3272122" y="2331994"/>
            <a:ext cx="1751330" cy="289823"/>
          </a:xfrm>
          <a:prstGeom prst="rect">
            <a:avLst/>
          </a:prstGeom>
        </p:spPr>
        <p:txBody>
          <a:bodyPr vert="horz" wrap="square" lIns="0" tIns="12700" rIns="0" bIns="0" rtlCol="0">
            <a:spAutoFit/>
          </a:bodyPr>
          <a:lstStyle/>
          <a:p>
            <a:pPr marL="12700">
              <a:spcBef>
                <a:spcPts val="100"/>
              </a:spcBef>
            </a:pPr>
            <a:r>
              <a:rPr spc="-5" dirty="0"/>
              <a:t>Domain</a:t>
            </a:r>
            <a:r>
              <a:rPr spc="-80" dirty="0"/>
              <a:t> </a:t>
            </a:r>
            <a:r>
              <a:rPr spc="-5" dirty="0"/>
              <a:t>Services</a:t>
            </a:r>
            <a:endParaRPr dirty="0"/>
          </a:p>
        </p:txBody>
      </p:sp>
      <p:sp>
        <p:nvSpPr>
          <p:cNvPr id="16" name="object 15">
            <a:extLst>
              <a:ext uri="{FF2B5EF4-FFF2-40B4-BE49-F238E27FC236}">
                <a16:creationId xmlns:a16="http://schemas.microsoft.com/office/drawing/2014/main" id="{638D83D2-6AE2-3C40-80ED-64EE951FB5C5}"/>
              </a:ext>
            </a:extLst>
          </p:cNvPr>
          <p:cNvSpPr/>
          <p:nvPr/>
        </p:nvSpPr>
        <p:spPr>
          <a:xfrm>
            <a:off x="2233513" y="1675126"/>
            <a:ext cx="3830954" cy="467359"/>
          </a:xfrm>
          <a:custGeom>
            <a:avLst/>
            <a:gdLst/>
            <a:ahLst/>
            <a:cxnLst/>
            <a:rect l="l" t="t" r="r" b="b"/>
            <a:pathLst>
              <a:path w="3830954" h="467360">
                <a:moveTo>
                  <a:pt x="3752598" y="466799"/>
                </a:moveTo>
                <a:lnTo>
                  <a:pt x="77801" y="466799"/>
                </a:lnTo>
                <a:lnTo>
                  <a:pt x="47517" y="460685"/>
                </a:lnTo>
                <a:lnTo>
                  <a:pt x="22787" y="444012"/>
                </a:lnTo>
                <a:lnTo>
                  <a:pt x="6114" y="419282"/>
                </a:lnTo>
                <a:lnTo>
                  <a:pt x="0" y="388998"/>
                </a:lnTo>
                <a:lnTo>
                  <a:pt x="0" y="77801"/>
                </a:lnTo>
                <a:lnTo>
                  <a:pt x="6114" y="47517"/>
                </a:lnTo>
                <a:lnTo>
                  <a:pt x="22787" y="22787"/>
                </a:lnTo>
                <a:lnTo>
                  <a:pt x="47517" y="6114"/>
                </a:lnTo>
                <a:lnTo>
                  <a:pt x="77801" y="0"/>
                </a:lnTo>
                <a:lnTo>
                  <a:pt x="3752598" y="0"/>
                </a:lnTo>
                <a:lnTo>
                  <a:pt x="3795762" y="13071"/>
                </a:lnTo>
                <a:lnTo>
                  <a:pt x="3824477" y="48028"/>
                </a:lnTo>
                <a:lnTo>
                  <a:pt x="3830399" y="77801"/>
                </a:lnTo>
                <a:lnTo>
                  <a:pt x="3830399" y="388998"/>
                </a:lnTo>
                <a:lnTo>
                  <a:pt x="3824285" y="419282"/>
                </a:lnTo>
                <a:lnTo>
                  <a:pt x="3807612" y="444012"/>
                </a:lnTo>
                <a:lnTo>
                  <a:pt x="3782882" y="460685"/>
                </a:lnTo>
                <a:lnTo>
                  <a:pt x="3752598" y="466799"/>
                </a:lnTo>
                <a:close/>
              </a:path>
            </a:pathLst>
          </a:custGeom>
          <a:solidFill>
            <a:srgbClr val="D9EAD3"/>
          </a:solidFill>
        </p:spPr>
        <p:txBody>
          <a:bodyPr wrap="square" lIns="0" tIns="0" rIns="0" bIns="0" rtlCol="0"/>
          <a:lstStyle/>
          <a:p>
            <a:endParaRPr sz="1400"/>
          </a:p>
        </p:txBody>
      </p:sp>
      <p:sp>
        <p:nvSpPr>
          <p:cNvPr id="17" name="object 16">
            <a:extLst>
              <a:ext uri="{FF2B5EF4-FFF2-40B4-BE49-F238E27FC236}">
                <a16:creationId xmlns:a16="http://schemas.microsoft.com/office/drawing/2014/main" id="{155ECE2F-9129-EA4D-8C9F-EB358277C886}"/>
              </a:ext>
            </a:extLst>
          </p:cNvPr>
          <p:cNvSpPr/>
          <p:nvPr/>
        </p:nvSpPr>
        <p:spPr>
          <a:xfrm>
            <a:off x="2233513" y="1675126"/>
            <a:ext cx="3830954" cy="467359"/>
          </a:xfrm>
          <a:custGeom>
            <a:avLst/>
            <a:gdLst/>
            <a:ahLst/>
            <a:cxnLst/>
            <a:rect l="l" t="t" r="r" b="b"/>
            <a:pathLst>
              <a:path w="3830954" h="467360">
                <a:moveTo>
                  <a:pt x="0" y="77801"/>
                </a:moveTo>
                <a:lnTo>
                  <a:pt x="6114" y="47517"/>
                </a:lnTo>
                <a:lnTo>
                  <a:pt x="22787" y="22787"/>
                </a:lnTo>
                <a:lnTo>
                  <a:pt x="47517" y="6114"/>
                </a:lnTo>
                <a:lnTo>
                  <a:pt x="77801" y="0"/>
                </a:lnTo>
                <a:lnTo>
                  <a:pt x="3752598" y="0"/>
                </a:lnTo>
                <a:lnTo>
                  <a:pt x="3795762" y="13071"/>
                </a:lnTo>
                <a:lnTo>
                  <a:pt x="3824477" y="48028"/>
                </a:lnTo>
                <a:lnTo>
                  <a:pt x="3830399" y="77801"/>
                </a:lnTo>
                <a:lnTo>
                  <a:pt x="3830399" y="388998"/>
                </a:lnTo>
                <a:lnTo>
                  <a:pt x="3824285" y="419282"/>
                </a:lnTo>
                <a:lnTo>
                  <a:pt x="3807612" y="444012"/>
                </a:lnTo>
                <a:lnTo>
                  <a:pt x="3782882" y="460685"/>
                </a:lnTo>
                <a:lnTo>
                  <a:pt x="3752598" y="466799"/>
                </a:lnTo>
                <a:lnTo>
                  <a:pt x="77801" y="466799"/>
                </a:lnTo>
                <a:lnTo>
                  <a:pt x="47517" y="460685"/>
                </a:lnTo>
                <a:lnTo>
                  <a:pt x="22787" y="444012"/>
                </a:lnTo>
                <a:lnTo>
                  <a:pt x="6114" y="419282"/>
                </a:lnTo>
                <a:lnTo>
                  <a:pt x="0" y="388998"/>
                </a:lnTo>
                <a:lnTo>
                  <a:pt x="0" y="77801"/>
                </a:lnTo>
                <a:close/>
              </a:path>
            </a:pathLst>
          </a:custGeom>
          <a:ln w="9524">
            <a:solidFill>
              <a:srgbClr val="1F497D"/>
            </a:solidFill>
          </a:ln>
        </p:spPr>
        <p:txBody>
          <a:bodyPr wrap="square" lIns="0" tIns="0" rIns="0" bIns="0" rtlCol="0"/>
          <a:lstStyle/>
          <a:p>
            <a:endParaRPr sz="1400"/>
          </a:p>
        </p:txBody>
      </p:sp>
      <p:sp>
        <p:nvSpPr>
          <p:cNvPr id="18" name="object 17">
            <a:extLst>
              <a:ext uri="{FF2B5EF4-FFF2-40B4-BE49-F238E27FC236}">
                <a16:creationId xmlns:a16="http://schemas.microsoft.com/office/drawing/2014/main" id="{49CE72E7-3E32-2F46-B6A7-9C572AEE82C8}"/>
              </a:ext>
            </a:extLst>
          </p:cNvPr>
          <p:cNvSpPr txBox="1"/>
          <p:nvPr/>
        </p:nvSpPr>
        <p:spPr>
          <a:xfrm>
            <a:off x="3106811" y="1748569"/>
            <a:ext cx="2077085" cy="289823"/>
          </a:xfrm>
          <a:prstGeom prst="rect">
            <a:avLst/>
          </a:prstGeom>
        </p:spPr>
        <p:txBody>
          <a:bodyPr vert="horz" wrap="square" lIns="0" tIns="12700" rIns="0" bIns="0" rtlCol="0">
            <a:spAutoFit/>
          </a:bodyPr>
          <a:lstStyle/>
          <a:p>
            <a:pPr marL="12700">
              <a:spcBef>
                <a:spcPts val="100"/>
              </a:spcBef>
            </a:pPr>
            <a:r>
              <a:rPr spc="-5" dirty="0"/>
              <a:t>Application</a:t>
            </a:r>
            <a:r>
              <a:rPr spc="-85" dirty="0"/>
              <a:t> </a:t>
            </a:r>
            <a:r>
              <a:rPr spc="-5" dirty="0"/>
              <a:t>Services</a:t>
            </a:r>
            <a:endParaRPr dirty="0"/>
          </a:p>
        </p:txBody>
      </p:sp>
      <p:sp>
        <p:nvSpPr>
          <p:cNvPr id="19" name="object 18">
            <a:extLst>
              <a:ext uri="{FF2B5EF4-FFF2-40B4-BE49-F238E27FC236}">
                <a16:creationId xmlns:a16="http://schemas.microsoft.com/office/drawing/2014/main" id="{48EE0950-812C-114F-B902-2BDC927C66D8}"/>
              </a:ext>
            </a:extLst>
          </p:cNvPr>
          <p:cNvSpPr/>
          <p:nvPr/>
        </p:nvSpPr>
        <p:spPr>
          <a:xfrm>
            <a:off x="6087657" y="1786250"/>
            <a:ext cx="2658745" cy="632460"/>
          </a:xfrm>
          <a:custGeom>
            <a:avLst/>
            <a:gdLst/>
            <a:ahLst/>
            <a:cxnLst/>
            <a:rect l="l" t="t" r="r" b="b"/>
            <a:pathLst>
              <a:path w="2658745" h="632460">
                <a:moveTo>
                  <a:pt x="0" y="632102"/>
                </a:moveTo>
                <a:lnTo>
                  <a:pt x="1139506" y="352274"/>
                </a:lnTo>
                <a:lnTo>
                  <a:pt x="1139506" y="100649"/>
                </a:lnTo>
                <a:lnTo>
                  <a:pt x="1147415" y="61472"/>
                </a:lnTo>
                <a:lnTo>
                  <a:pt x="1168985" y="29479"/>
                </a:lnTo>
                <a:lnTo>
                  <a:pt x="1200978" y="7909"/>
                </a:lnTo>
                <a:lnTo>
                  <a:pt x="1240156" y="0"/>
                </a:lnTo>
                <a:lnTo>
                  <a:pt x="2558056" y="0"/>
                </a:lnTo>
                <a:lnTo>
                  <a:pt x="2596573" y="7661"/>
                </a:lnTo>
                <a:lnTo>
                  <a:pt x="2629226" y="29479"/>
                </a:lnTo>
                <a:lnTo>
                  <a:pt x="2651044" y="62132"/>
                </a:lnTo>
                <a:lnTo>
                  <a:pt x="2658706" y="100649"/>
                </a:lnTo>
                <a:lnTo>
                  <a:pt x="2658706" y="503249"/>
                </a:lnTo>
                <a:lnTo>
                  <a:pt x="1139506" y="503249"/>
                </a:lnTo>
                <a:lnTo>
                  <a:pt x="0" y="632102"/>
                </a:lnTo>
                <a:close/>
              </a:path>
              <a:path w="2658745" h="632460">
                <a:moveTo>
                  <a:pt x="2558056" y="603899"/>
                </a:moveTo>
                <a:lnTo>
                  <a:pt x="1240156" y="603899"/>
                </a:lnTo>
                <a:lnTo>
                  <a:pt x="1200978" y="595990"/>
                </a:lnTo>
                <a:lnTo>
                  <a:pt x="1168985" y="574420"/>
                </a:lnTo>
                <a:lnTo>
                  <a:pt x="1147415" y="542427"/>
                </a:lnTo>
                <a:lnTo>
                  <a:pt x="1139506" y="503249"/>
                </a:lnTo>
                <a:lnTo>
                  <a:pt x="2658706" y="503249"/>
                </a:lnTo>
                <a:lnTo>
                  <a:pt x="2650796" y="542427"/>
                </a:lnTo>
                <a:lnTo>
                  <a:pt x="2629226" y="574420"/>
                </a:lnTo>
                <a:lnTo>
                  <a:pt x="2597233" y="595990"/>
                </a:lnTo>
                <a:lnTo>
                  <a:pt x="2558056" y="603899"/>
                </a:lnTo>
                <a:close/>
              </a:path>
            </a:pathLst>
          </a:custGeom>
          <a:solidFill>
            <a:srgbClr val="EEECE1"/>
          </a:solidFill>
        </p:spPr>
        <p:txBody>
          <a:bodyPr wrap="square" lIns="0" tIns="0" rIns="0" bIns="0" rtlCol="0"/>
          <a:lstStyle/>
          <a:p>
            <a:endParaRPr sz="1400"/>
          </a:p>
        </p:txBody>
      </p:sp>
      <p:sp>
        <p:nvSpPr>
          <p:cNvPr id="20" name="object 19">
            <a:extLst>
              <a:ext uri="{FF2B5EF4-FFF2-40B4-BE49-F238E27FC236}">
                <a16:creationId xmlns:a16="http://schemas.microsoft.com/office/drawing/2014/main" id="{577EBF0D-DFFE-C749-9892-D4CFDB71924D}"/>
              </a:ext>
            </a:extLst>
          </p:cNvPr>
          <p:cNvSpPr/>
          <p:nvPr/>
        </p:nvSpPr>
        <p:spPr>
          <a:xfrm>
            <a:off x="6087657" y="1786250"/>
            <a:ext cx="2658745" cy="632460"/>
          </a:xfrm>
          <a:custGeom>
            <a:avLst/>
            <a:gdLst/>
            <a:ahLst/>
            <a:cxnLst/>
            <a:rect l="l" t="t" r="r" b="b"/>
            <a:pathLst>
              <a:path w="2658745" h="632460">
                <a:moveTo>
                  <a:pt x="1139506" y="100649"/>
                </a:moveTo>
                <a:lnTo>
                  <a:pt x="1147415" y="61472"/>
                </a:lnTo>
                <a:lnTo>
                  <a:pt x="1168985" y="29479"/>
                </a:lnTo>
                <a:lnTo>
                  <a:pt x="1200978" y="7909"/>
                </a:lnTo>
                <a:lnTo>
                  <a:pt x="1240156" y="0"/>
                </a:lnTo>
                <a:lnTo>
                  <a:pt x="1392706" y="0"/>
                </a:lnTo>
                <a:lnTo>
                  <a:pt x="1772506" y="0"/>
                </a:lnTo>
                <a:lnTo>
                  <a:pt x="2558056" y="0"/>
                </a:lnTo>
                <a:lnTo>
                  <a:pt x="2577783" y="1951"/>
                </a:lnTo>
                <a:lnTo>
                  <a:pt x="2613896" y="16910"/>
                </a:lnTo>
                <a:lnTo>
                  <a:pt x="2641795" y="44809"/>
                </a:lnTo>
                <a:lnTo>
                  <a:pt x="2656754" y="80922"/>
                </a:lnTo>
                <a:lnTo>
                  <a:pt x="2658706" y="100649"/>
                </a:lnTo>
                <a:lnTo>
                  <a:pt x="2658706" y="352274"/>
                </a:lnTo>
                <a:lnTo>
                  <a:pt x="2658706" y="503249"/>
                </a:lnTo>
                <a:lnTo>
                  <a:pt x="2650796" y="542427"/>
                </a:lnTo>
                <a:lnTo>
                  <a:pt x="2629226" y="574420"/>
                </a:lnTo>
                <a:lnTo>
                  <a:pt x="2597233" y="595990"/>
                </a:lnTo>
                <a:lnTo>
                  <a:pt x="2558056" y="603899"/>
                </a:lnTo>
                <a:lnTo>
                  <a:pt x="1772506" y="603899"/>
                </a:lnTo>
                <a:lnTo>
                  <a:pt x="1392706" y="603899"/>
                </a:lnTo>
                <a:lnTo>
                  <a:pt x="1240156" y="603899"/>
                </a:lnTo>
                <a:lnTo>
                  <a:pt x="1200978" y="595990"/>
                </a:lnTo>
                <a:lnTo>
                  <a:pt x="1168985" y="574420"/>
                </a:lnTo>
                <a:lnTo>
                  <a:pt x="1147415" y="542427"/>
                </a:lnTo>
                <a:lnTo>
                  <a:pt x="1139506" y="503249"/>
                </a:lnTo>
                <a:lnTo>
                  <a:pt x="0" y="632102"/>
                </a:lnTo>
                <a:lnTo>
                  <a:pt x="1139506" y="352274"/>
                </a:lnTo>
                <a:lnTo>
                  <a:pt x="1139506" y="100649"/>
                </a:lnTo>
                <a:close/>
              </a:path>
            </a:pathLst>
          </a:custGeom>
          <a:ln w="9524">
            <a:solidFill>
              <a:srgbClr val="1F497D"/>
            </a:solidFill>
          </a:ln>
        </p:spPr>
        <p:txBody>
          <a:bodyPr wrap="square" lIns="0" tIns="0" rIns="0" bIns="0" rtlCol="0"/>
          <a:lstStyle/>
          <a:p>
            <a:endParaRPr sz="1400"/>
          </a:p>
        </p:txBody>
      </p:sp>
      <p:sp>
        <p:nvSpPr>
          <p:cNvPr id="21" name="object 20">
            <a:extLst>
              <a:ext uri="{FF2B5EF4-FFF2-40B4-BE49-F238E27FC236}">
                <a16:creationId xmlns:a16="http://schemas.microsoft.com/office/drawing/2014/main" id="{601BA3AC-1C1B-E940-A652-9EB1C9B338C4}"/>
              </a:ext>
            </a:extLst>
          </p:cNvPr>
          <p:cNvSpPr txBox="1"/>
          <p:nvPr/>
        </p:nvSpPr>
        <p:spPr>
          <a:xfrm>
            <a:off x="7329668" y="1918022"/>
            <a:ext cx="1288415" cy="320601"/>
          </a:xfrm>
          <a:prstGeom prst="rect">
            <a:avLst/>
          </a:prstGeom>
        </p:spPr>
        <p:txBody>
          <a:bodyPr vert="horz" wrap="square" lIns="0" tIns="12700" rIns="0" bIns="0" rtlCol="0">
            <a:spAutoFit/>
          </a:bodyPr>
          <a:lstStyle/>
          <a:p>
            <a:pPr marL="12700" marR="5080">
              <a:spcBef>
                <a:spcPts val="100"/>
              </a:spcBef>
            </a:pPr>
            <a:r>
              <a:rPr sz="1000" spc="-5" dirty="0"/>
              <a:t>Domain logic involving  </a:t>
            </a:r>
            <a:r>
              <a:rPr sz="1000" dirty="0"/>
              <a:t>several</a:t>
            </a:r>
            <a:r>
              <a:rPr sz="1000" spc="-15" dirty="0"/>
              <a:t> </a:t>
            </a:r>
            <a:r>
              <a:rPr sz="1000" spc="-5" dirty="0"/>
              <a:t>entities</a:t>
            </a:r>
            <a:endParaRPr sz="1000"/>
          </a:p>
        </p:txBody>
      </p:sp>
      <p:sp>
        <p:nvSpPr>
          <p:cNvPr id="22" name="object 21">
            <a:extLst>
              <a:ext uri="{FF2B5EF4-FFF2-40B4-BE49-F238E27FC236}">
                <a16:creationId xmlns:a16="http://schemas.microsoft.com/office/drawing/2014/main" id="{8E775325-3203-B847-ACED-7F5F921A3572}"/>
              </a:ext>
            </a:extLst>
          </p:cNvPr>
          <p:cNvSpPr/>
          <p:nvPr/>
        </p:nvSpPr>
        <p:spPr>
          <a:xfrm>
            <a:off x="6087657" y="2583325"/>
            <a:ext cx="2658745" cy="632460"/>
          </a:xfrm>
          <a:custGeom>
            <a:avLst/>
            <a:gdLst/>
            <a:ahLst/>
            <a:cxnLst/>
            <a:rect l="l" t="t" r="r" b="b"/>
            <a:pathLst>
              <a:path w="2658745" h="632460">
                <a:moveTo>
                  <a:pt x="0" y="632102"/>
                </a:moveTo>
                <a:lnTo>
                  <a:pt x="1139506" y="352274"/>
                </a:lnTo>
                <a:lnTo>
                  <a:pt x="1139506" y="100649"/>
                </a:lnTo>
                <a:lnTo>
                  <a:pt x="1147415" y="61472"/>
                </a:lnTo>
                <a:lnTo>
                  <a:pt x="1168985" y="29479"/>
                </a:lnTo>
                <a:lnTo>
                  <a:pt x="1200978" y="7909"/>
                </a:lnTo>
                <a:lnTo>
                  <a:pt x="1240156" y="0"/>
                </a:lnTo>
                <a:lnTo>
                  <a:pt x="2558056" y="0"/>
                </a:lnTo>
                <a:lnTo>
                  <a:pt x="2596573" y="7661"/>
                </a:lnTo>
                <a:lnTo>
                  <a:pt x="2629226" y="29479"/>
                </a:lnTo>
                <a:lnTo>
                  <a:pt x="2651044" y="62132"/>
                </a:lnTo>
                <a:lnTo>
                  <a:pt x="2658706" y="100649"/>
                </a:lnTo>
                <a:lnTo>
                  <a:pt x="2658706" y="503249"/>
                </a:lnTo>
                <a:lnTo>
                  <a:pt x="1139506" y="503249"/>
                </a:lnTo>
                <a:lnTo>
                  <a:pt x="0" y="632102"/>
                </a:lnTo>
                <a:close/>
              </a:path>
              <a:path w="2658745" h="632460">
                <a:moveTo>
                  <a:pt x="2558056" y="603899"/>
                </a:moveTo>
                <a:lnTo>
                  <a:pt x="1240156" y="603899"/>
                </a:lnTo>
                <a:lnTo>
                  <a:pt x="1200978" y="595990"/>
                </a:lnTo>
                <a:lnTo>
                  <a:pt x="1168985" y="574420"/>
                </a:lnTo>
                <a:lnTo>
                  <a:pt x="1147415" y="542427"/>
                </a:lnTo>
                <a:lnTo>
                  <a:pt x="1139506" y="503249"/>
                </a:lnTo>
                <a:lnTo>
                  <a:pt x="2658706" y="503249"/>
                </a:lnTo>
                <a:lnTo>
                  <a:pt x="2650796" y="542427"/>
                </a:lnTo>
                <a:lnTo>
                  <a:pt x="2629226" y="574420"/>
                </a:lnTo>
                <a:lnTo>
                  <a:pt x="2597233" y="595990"/>
                </a:lnTo>
                <a:lnTo>
                  <a:pt x="2558056" y="603899"/>
                </a:lnTo>
                <a:close/>
              </a:path>
            </a:pathLst>
          </a:custGeom>
          <a:solidFill>
            <a:srgbClr val="EEECE1"/>
          </a:solidFill>
        </p:spPr>
        <p:txBody>
          <a:bodyPr wrap="square" lIns="0" tIns="0" rIns="0" bIns="0" rtlCol="0"/>
          <a:lstStyle/>
          <a:p>
            <a:endParaRPr sz="1400"/>
          </a:p>
        </p:txBody>
      </p:sp>
      <p:sp>
        <p:nvSpPr>
          <p:cNvPr id="23" name="object 22">
            <a:extLst>
              <a:ext uri="{FF2B5EF4-FFF2-40B4-BE49-F238E27FC236}">
                <a16:creationId xmlns:a16="http://schemas.microsoft.com/office/drawing/2014/main" id="{485631D6-CE09-2443-A82A-361876EE32B7}"/>
              </a:ext>
            </a:extLst>
          </p:cNvPr>
          <p:cNvSpPr/>
          <p:nvPr/>
        </p:nvSpPr>
        <p:spPr>
          <a:xfrm>
            <a:off x="6087657" y="2583325"/>
            <a:ext cx="2658745" cy="632460"/>
          </a:xfrm>
          <a:custGeom>
            <a:avLst/>
            <a:gdLst/>
            <a:ahLst/>
            <a:cxnLst/>
            <a:rect l="l" t="t" r="r" b="b"/>
            <a:pathLst>
              <a:path w="2658745" h="632460">
                <a:moveTo>
                  <a:pt x="1139506" y="100649"/>
                </a:moveTo>
                <a:lnTo>
                  <a:pt x="1147415" y="61472"/>
                </a:lnTo>
                <a:lnTo>
                  <a:pt x="1168985" y="29479"/>
                </a:lnTo>
                <a:lnTo>
                  <a:pt x="1200978" y="7909"/>
                </a:lnTo>
                <a:lnTo>
                  <a:pt x="1240156" y="0"/>
                </a:lnTo>
                <a:lnTo>
                  <a:pt x="1392706" y="0"/>
                </a:lnTo>
                <a:lnTo>
                  <a:pt x="1772506" y="0"/>
                </a:lnTo>
                <a:lnTo>
                  <a:pt x="2558056" y="0"/>
                </a:lnTo>
                <a:lnTo>
                  <a:pt x="2577783" y="1951"/>
                </a:lnTo>
                <a:lnTo>
                  <a:pt x="2613896" y="16910"/>
                </a:lnTo>
                <a:lnTo>
                  <a:pt x="2641795" y="44809"/>
                </a:lnTo>
                <a:lnTo>
                  <a:pt x="2656754" y="80922"/>
                </a:lnTo>
                <a:lnTo>
                  <a:pt x="2658706" y="100649"/>
                </a:lnTo>
                <a:lnTo>
                  <a:pt x="2658706" y="352274"/>
                </a:lnTo>
                <a:lnTo>
                  <a:pt x="2658706" y="503249"/>
                </a:lnTo>
                <a:lnTo>
                  <a:pt x="2650796" y="542427"/>
                </a:lnTo>
                <a:lnTo>
                  <a:pt x="2629226" y="574420"/>
                </a:lnTo>
                <a:lnTo>
                  <a:pt x="2597233" y="595990"/>
                </a:lnTo>
                <a:lnTo>
                  <a:pt x="2558056" y="603899"/>
                </a:lnTo>
                <a:lnTo>
                  <a:pt x="1772506" y="603899"/>
                </a:lnTo>
                <a:lnTo>
                  <a:pt x="1392706" y="603899"/>
                </a:lnTo>
                <a:lnTo>
                  <a:pt x="1240156" y="603899"/>
                </a:lnTo>
                <a:lnTo>
                  <a:pt x="1200978" y="595990"/>
                </a:lnTo>
                <a:lnTo>
                  <a:pt x="1168985" y="574420"/>
                </a:lnTo>
                <a:lnTo>
                  <a:pt x="1147415" y="542427"/>
                </a:lnTo>
                <a:lnTo>
                  <a:pt x="1139506" y="503249"/>
                </a:lnTo>
                <a:lnTo>
                  <a:pt x="0" y="632102"/>
                </a:lnTo>
                <a:lnTo>
                  <a:pt x="1139506" y="352274"/>
                </a:lnTo>
                <a:lnTo>
                  <a:pt x="1139506" y="100649"/>
                </a:lnTo>
                <a:close/>
              </a:path>
            </a:pathLst>
          </a:custGeom>
          <a:ln w="9524">
            <a:solidFill>
              <a:srgbClr val="1F497D"/>
            </a:solidFill>
          </a:ln>
        </p:spPr>
        <p:txBody>
          <a:bodyPr wrap="square" lIns="0" tIns="0" rIns="0" bIns="0" rtlCol="0"/>
          <a:lstStyle/>
          <a:p>
            <a:endParaRPr sz="1400"/>
          </a:p>
        </p:txBody>
      </p:sp>
      <p:sp>
        <p:nvSpPr>
          <p:cNvPr id="24" name="object 23">
            <a:extLst>
              <a:ext uri="{FF2B5EF4-FFF2-40B4-BE49-F238E27FC236}">
                <a16:creationId xmlns:a16="http://schemas.microsoft.com/office/drawing/2014/main" id="{F33C1C39-DBA1-B444-944D-B492612BC36B}"/>
              </a:ext>
            </a:extLst>
          </p:cNvPr>
          <p:cNvSpPr txBox="1"/>
          <p:nvPr/>
        </p:nvSpPr>
        <p:spPr>
          <a:xfrm>
            <a:off x="7329667" y="2638897"/>
            <a:ext cx="1286510" cy="320601"/>
          </a:xfrm>
          <a:prstGeom prst="rect">
            <a:avLst/>
          </a:prstGeom>
        </p:spPr>
        <p:txBody>
          <a:bodyPr vert="horz" wrap="square" lIns="0" tIns="12700" rIns="0" bIns="0" rtlCol="0">
            <a:spAutoFit/>
          </a:bodyPr>
          <a:lstStyle/>
          <a:p>
            <a:pPr marL="12700" marR="5080">
              <a:spcBef>
                <a:spcPts val="100"/>
              </a:spcBef>
            </a:pPr>
            <a:r>
              <a:rPr sz="1000" spc="-5" dirty="0"/>
              <a:t>Business </a:t>
            </a:r>
            <a:r>
              <a:rPr sz="1000" dirty="0"/>
              <a:t>rules</a:t>
            </a:r>
            <a:r>
              <a:rPr sz="1000" spc="-90" dirty="0"/>
              <a:t> </a:t>
            </a:r>
            <a:r>
              <a:rPr sz="1000" spc="-5" dirty="0"/>
              <a:t>objects  </a:t>
            </a:r>
            <a:r>
              <a:rPr sz="1000" dirty="0"/>
              <a:t>(entities, value  </a:t>
            </a:r>
            <a:r>
              <a:rPr sz="1000" spc="-5" dirty="0"/>
              <a:t>objects)</a:t>
            </a:r>
            <a:endParaRPr sz="1000" dirty="0"/>
          </a:p>
        </p:txBody>
      </p:sp>
      <p:sp>
        <p:nvSpPr>
          <p:cNvPr id="25" name="object 24">
            <a:extLst>
              <a:ext uri="{FF2B5EF4-FFF2-40B4-BE49-F238E27FC236}">
                <a16:creationId xmlns:a16="http://schemas.microsoft.com/office/drawing/2014/main" id="{065EAC16-1D48-1F4B-B345-694D484E9279}"/>
              </a:ext>
            </a:extLst>
          </p:cNvPr>
          <p:cNvSpPr/>
          <p:nvPr/>
        </p:nvSpPr>
        <p:spPr>
          <a:xfrm>
            <a:off x="362813" y="1421176"/>
            <a:ext cx="1870075" cy="604520"/>
          </a:xfrm>
          <a:custGeom>
            <a:avLst/>
            <a:gdLst/>
            <a:ahLst/>
            <a:cxnLst/>
            <a:rect l="l" t="t" r="r" b="b"/>
            <a:pathLst>
              <a:path w="1870075" h="604519">
                <a:moveTo>
                  <a:pt x="1418549" y="603899"/>
                </a:moveTo>
                <a:lnTo>
                  <a:pt x="100649" y="603899"/>
                </a:lnTo>
                <a:lnTo>
                  <a:pt x="61472" y="595990"/>
                </a:lnTo>
                <a:lnTo>
                  <a:pt x="29479" y="574420"/>
                </a:lnTo>
                <a:lnTo>
                  <a:pt x="7909" y="542427"/>
                </a:lnTo>
                <a:lnTo>
                  <a:pt x="0" y="503249"/>
                </a:lnTo>
                <a:lnTo>
                  <a:pt x="0" y="100649"/>
                </a:lnTo>
                <a:lnTo>
                  <a:pt x="7909" y="61472"/>
                </a:lnTo>
                <a:lnTo>
                  <a:pt x="29479" y="29479"/>
                </a:lnTo>
                <a:lnTo>
                  <a:pt x="61472" y="7909"/>
                </a:lnTo>
                <a:lnTo>
                  <a:pt x="100649" y="0"/>
                </a:lnTo>
                <a:lnTo>
                  <a:pt x="1418549" y="0"/>
                </a:lnTo>
                <a:lnTo>
                  <a:pt x="1457067" y="7661"/>
                </a:lnTo>
                <a:lnTo>
                  <a:pt x="1489720" y="29479"/>
                </a:lnTo>
                <a:lnTo>
                  <a:pt x="1511538" y="62132"/>
                </a:lnTo>
                <a:lnTo>
                  <a:pt x="1519199" y="100649"/>
                </a:lnTo>
                <a:lnTo>
                  <a:pt x="1519199" y="352274"/>
                </a:lnTo>
                <a:lnTo>
                  <a:pt x="1797387" y="503249"/>
                </a:lnTo>
                <a:lnTo>
                  <a:pt x="1519199" y="503249"/>
                </a:lnTo>
                <a:lnTo>
                  <a:pt x="1511290" y="542427"/>
                </a:lnTo>
                <a:lnTo>
                  <a:pt x="1489720" y="574420"/>
                </a:lnTo>
                <a:lnTo>
                  <a:pt x="1457727" y="595990"/>
                </a:lnTo>
                <a:lnTo>
                  <a:pt x="1418549" y="603899"/>
                </a:lnTo>
                <a:close/>
              </a:path>
              <a:path w="1870075" h="604519">
                <a:moveTo>
                  <a:pt x="1869846" y="542573"/>
                </a:moveTo>
                <a:lnTo>
                  <a:pt x="1519199" y="503249"/>
                </a:lnTo>
                <a:lnTo>
                  <a:pt x="1797387" y="503249"/>
                </a:lnTo>
                <a:lnTo>
                  <a:pt x="1869846" y="542573"/>
                </a:lnTo>
                <a:close/>
              </a:path>
            </a:pathLst>
          </a:custGeom>
          <a:solidFill>
            <a:srgbClr val="EEECE1"/>
          </a:solidFill>
        </p:spPr>
        <p:txBody>
          <a:bodyPr wrap="square" lIns="0" tIns="0" rIns="0" bIns="0" rtlCol="0"/>
          <a:lstStyle/>
          <a:p>
            <a:endParaRPr sz="1400"/>
          </a:p>
        </p:txBody>
      </p:sp>
      <p:sp>
        <p:nvSpPr>
          <p:cNvPr id="26" name="object 25">
            <a:extLst>
              <a:ext uri="{FF2B5EF4-FFF2-40B4-BE49-F238E27FC236}">
                <a16:creationId xmlns:a16="http://schemas.microsoft.com/office/drawing/2014/main" id="{A14A99B5-EB35-6A4D-A573-16DBE5096CFB}"/>
              </a:ext>
            </a:extLst>
          </p:cNvPr>
          <p:cNvSpPr/>
          <p:nvPr/>
        </p:nvSpPr>
        <p:spPr>
          <a:xfrm>
            <a:off x="362813" y="1421176"/>
            <a:ext cx="1870075" cy="604520"/>
          </a:xfrm>
          <a:custGeom>
            <a:avLst/>
            <a:gdLst/>
            <a:ahLst/>
            <a:cxnLst/>
            <a:rect l="l" t="t" r="r" b="b"/>
            <a:pathLst>
              <a:path w="1870075" h="604519">
                <a:moveTo>
                  <a:pt x="0" y="100649"/>
                </a:moveTo>
                <a:lnTo>
                  <a:pt x="7909" y="61472"/>
                </a:lnTo>
                <a:lnTo>
                  <a:pt x="29479" y="29479"/>
                </a:lnTo>
                <a:lnTo>
                  <a:pt x="61472" y="7909"/>
                </a:lnTo>
                <a:lnTo>
                  <a:pt x="100649" y="0"/>
                </a:lnTo>
                <a:lnTo>
                  <a:pt x="886199" y="0"/>
                </a:lnTo>
                <a:lnTo>
                  <a:pt x="1265999" y="0"/>
                </a:lnTo>
                <a:lnTo>
                  <a:pt x="1418549" y="0"/>
                </a:lnTo>
                <a:lnTo>
                  <a:pt x="1438277" y="1951"/>
                </a:lnTo>
                <a:lnTo>
                  <a:pt x="1474390" y="16910"/>
                </a:lnTo>
                <a:lnTo>
                  <a:pt x="1502289" y="44809"/>
                </a:lnTo>
                <a:lnTo>
                  <a:pt x="1517248" y="80922"/>
                </a:lnTo>
                <a:lnTo>
                  <a:pt x="1519199" y="100649"/>
                </a:lnTo>
                <a:lnTo>
                  <a:pt x="1519199" y="352274"/>
                </a:lnTo>
                <a:lnTo>
                  <a:pt x="1869846" y="542573"/>
                </a:lnTo>
                <a:lnTo>
                  <a:pt x="1519199" y="503249"/>
                </a:lnTo>
                <a:lnTo>
                  <a:pt x="1511290" y="542427"/>
                </a:lnTo>
                <a:lnTo>
                  <a:pt x="1489720" y="574420"/>
                </a:lnTo>
                <a:lnTo>
                  <a:pt x="1457727" y="595990"/>
                </a:lnTo>
                <a:lnTo>
                  <a:pt x="1418549" y="603899"/>
                </a:lnTo>
                <a:lnTo>
                  <a:pt x="1265999" y="603899"/>
                </a:lnTo>
                <a:lnTo>
                  <a:pt x="886199" y="603899"/>
                </a:lnTo>
                <a:lnTo>
                  <a:pt x="100649" y="603899"/>
                </a:lnTo>
                <a:lnTo>
                  <a:pt x="61472" y="595990"/>
                </a:lnTo>
                <a:lnTo>
                  <a:pt x="29479" y="574420"/>
                </a:lnTo>
                <a:lnTo>
                  <a:pt x="7909" y="542427"/>
                </a:lnTo>
                <a:lnTo>
                  <a:pt x="0" y="503249"/>
                </a:lnTo>
                <a:lnTo>
                  <a:pt x="0" y="352274"/>
                </a:lnTo>
                <a:lnTo>
                  <a:pt x="0" y="100649"/>
                </a:lnTo>
                <a:close/>
              </a:path>
            </a:pathLst>
          </a:custGeom>
          <a:ln w="9524">
            <a:solidFill>
              <a:srgbClr val="1F497D"/>
            </a:solidFill>
          </a:ln>
        </p:spPr>
        <p:txBody>
          <a:bodyPr wrap="square" lIns="0" tIns="0" rIns="0" bIns="0" rtlCol="0"/>
          <a:lstStyle/>
          <a:p>
            <a:endParaRPr sz="1400"/>
          </a:p>
        </p:txBody>
      </p:sp>
      <p:sp>
        <p:nvSpPr>
          <p:cNvPr id="27" name="object 26">
            <a:extLst>
              <a:ext uri="{FF2B5EF4-FFF2-40B4-BE49-F238E27FC236}">
                <a16:creationId xmlns:a16="http://schemas.microsoft.com/office/drawing/2014/main" id="{757E5AAC-2AC6-A943-B20D-E1E8A78D2CA9}"/>
              </a:ext>
            </a:extLst>
          </p:cNvPr>
          <p:cNvSpPr txBox="1"/>
          <p:nvPr/>
        </p:nvSpPr>
        <p:spPr>
          <a:xfrm>
            <a:off x="465318" y="1476748"/>
            <a:ext cx="1174115" cy="474489"/>
          </a:xfrm>
          <a:prstGeom prst="rect">
            <a:avLst/>
          </a:prstGeom>
        </p:spPr>
        <p:txBody>
          <a:bodyPr vert="horz" wrap="square" lIns="0" tIns="12700" rIns="0" bIns="0" rtlCol="0">
            <a:spAutoFit/>
          </a:bodyPr>
          <a:lstStyle/>
          <a:p>
            <a:pPr marL="12700" marR="5080">
              <a:spcBef>
                <a:spcPts val="100"/>
              </a:spcBef>
            </a:pPr>
            <a:r>
              <a:rPr sz="1000" spc="-5" dirty="0"/>
              <a:t>Entry and exit</a:t>
            </a:r>
            <a:r>
              <a:rPr sz="1000" spc="-85" dirty="0"/>
              <a:t> </a:t>
            </a:r>
            <a:r>
              <a:rPr sz="1000" spc="-5" dirty="0"/>
              <a:t>points  to the applications  </a:t>
            </a:r>
            <a:r>
              <a:rPr sz="1000" dirty="0"/>
              <a:t>(thin)</a:t>
            </a:r>
          </a:p>
        </p:txBody>
      </p:sp>
      <p:sp>
        <p:nvSpPr>
          <p:cNvPr id="28" name="object 27">
            <a:extLst>
              <a:ext uri="{FF2B5EF4-FFF2-40B4-BE49-F238E27FC236}">
                <a16:creationId xmlns:a16="http://schemas.microsoft.com/office/drawing/2014/main" id="{EF95CF5E-319D-4F40-81F6-B2FC4A027654}"/>
              </a:ext>
            </a:extLst>
          </p:cNvPr>
          <p:cNvSpPr/>
          <p:nvPr/>
        </p:nvSpPr>
        <p:spPr>
          <a:xfrm>
            <a:off x="7095438" y="3772152"/>
            <a:ext cx="822960" cy="604520"/>
          </a:xfrm>
          <a:custGeom>
            <a:avLst/>
            <a:gdLst/>
            <a:ahLst/>
            <a:cxnLst/>
            <a:rect l="l" t="t" r="r" b="b"/>
            <a:pathLst>
              <a:path w="822959" h="604520">
                <a:moveTo>
                  <a:pt x="411262" y="603899"/>
                </a:moveTo>
                <a:lnTo>
                  <a:pt x="337337" y="602278"/>
                </a:lnTo>
                <a:lnTo>
                  <a:pt x="267759" y="597603"/>
                </a:lnTo>
                <a:lnTo>
                  <a:pt x="203690" y="590158"/>
                </a:lnTo>
                <a:lnTo>
                  <a:pt x="146291" y="580228"/>
                </a:lnTo>
                <a:lnTo>
                  <a:pt x="96723" y="568097"/>
                </a:lnTo>
                <a:lnTo>
                  <a:pt x="56149" y="554049"/>
                </a:lnTo>
                <a:lnTo>
                  <a:pt x="6625" y="521341"/>
                </a:lnTo>
                <a:lnTo>
                  <a:pt x="0" y="503249"/>
                </a:lnTo>
                <a:lnTo>
                  <a:pt x="0" y="100649"/>
                </a:lnTo>
                <a:lnTo>
                  <a:pt x="25729" y="65529"/>
                </a:lnTo>
                <a:lnTo>
                  <a:pt x="96723" y="35802"/>
                </a:lnTo>
                <a:lnTo>
                  <a:pt x="146291" y="23671"/>
                </a:lnTo>
                <a:lnTo>
                  <a:pt x="203690" y="13741"/>
                </a:lnTo>
                <a:lnTo>
                  <a:pt x="267759" y="6296"/>
                </a:lnTo>
                <a:lnTo>
                  <a:pt x="337337" y="1621"/>
                </a:lnTo>
                <a:lnTo>
                  <a:pt x="411262" y="0"/>
                </a:lnTo>
                <a:lnTo>
                  <a:pt x="485187" y="1621"/>
                </a:lnTo>
                <a:lnTo>
                  <a:pt x="554765" y="6296"/>
                </a:lnTo>
                <a:lnTo>
                  <a:pt x="618834" y="13741"/>
                </a:lnTo>
                <a:lnTo>
                  <a:pt x="676233" y="23671"/>
                </a:lnTo>
                <a:lnTo>
                  <a:pt x="725801" y="35802"/>
                </a:lnTo>
                <a:lnTo>
                  <a:pt x="766375" y="49849"/>
                </a:lnTo>
                <a:lnTo>
                  <a:pt x="815899" y="82558"/>
                </a:lnTo>
                <a:lnTo>
                  <a:pt x="822524" y="100649"/>
                </a:lnTo>
                <a:lnTo>
                  <a:pt x="822524" y="503249"/>
                </a:lnTo>
                <a:lnTo>
                  <a:pt x="796795" y="538370"/>
                </a:lnTo>
                <a:lnTo>
                  <a:pt x="725801" y="568097"/>
                </a:lnTo>
                <a:lnTo>
                  <a:pt x="676233" y="580228"/>
                </a:lnTo>
                <a:lnTo>
                  <a:pt x="618834" y="590158"/>
                </a:lnTo>
                <a:lnTo>
                  <a:pt x="554765" y="597603"/>
                </a:lnTo>
                <a:lnTo>
                  <a:pt x="485187" y="602278"/>
                </a:lnTo>
                <a:lnTo>
                  <a:pt x="411262" y="603899"/>
                </a:lnTo>
                <a:close/>
              </a:path>
            </a:pathLst>
          </a:custGeom>
          <a:solidFill>
            <a:srgbClr val="E6B8AE"/>
          </a:solidFill>
        </p:spPr>
        <p:txBody>
          <a:bodyPr wrap="square" lIns="0" tIns="0" rIns="0" bIns="0" rtlCol="0"/>
          <a:lstStyle/>
          <a:p>
            <a:endParaRPr sz="1400"/>
          </a:p>
        </p:txBody>
      </p:sp>
      <p:sp>
        <p:nvSpPr>
          <p:cNvPr id="29" name="object 28">
            <a:extLst>
              <a:ext uri="{FF2B5EF4-FFF2-40B4-BE49-F238E27FC236}">
                <a16:creationId xmlns:a16="http://schemas.microsoft.com/office/drawing/2014/main" id="{4A767F92-16BA-5641-B576-7BCEBAF354CB}"/>
              </a:ext>
            </a:extLst>
          </p:cNvPr>
          <p:cNvSpPr/>
          <p:nvPr/>
        </p:nvSpPr>
        <p:spPr>
          <a:xfrm>
            <a:off x="7095438" y="3872801"/>
            <a:ext cx="822960" cy="100965"/>
          </a:xfrm>
          <a:custGeom>
            <a:avLst/>
            <a:gdLst/>
            <a:ahLst/>
            <a:cxnLst/>
            <a:rect l="l" t="t" r="r" b="b"/>
            <a:pathLst>
              <a:path w="822959" h="100964">
                <a:moveTo>
                  <a:pt x="822524" y="0"/>
                </a:moveTo>
                <a:lnTo>
                  <a:pt x="815899" y="18091"/>
                </a:lnTo>
                <a:lnTo>
                  <a:pt x="796795" y="35120"/>
                </a:lnTo>
                <a:lnTo>
                  <a:pt x="725801" y="64847"/>
                </a:lnTo>
                <a:lnTo>
                  <a:pt x="676233" y="76978"/>
                </a:lnTo>
                <a:lnTo>
                  <a:pt x="618834" y="86908"/>
                </a:lnTo>
                <a:lnTo>
                  <a:pt x="554765" y="94353"/>
                </a:lnTo>
                <a:lnTo>
                  <a:pt x="485187" y="99028"/>
                </a:lnTo>
                <a:lnTo>
                  <a:pt x="411262" y="100649"/>
                </a:lnTo>
                <a:lnTo>
                  <a:pt x="337337" y="99028"/>
                </a:lnTo>
                <a:lnTo>
                  <a:pt x="267759" y="94353"/>
                </a:lnTo>
                <a:lnTo>
                  <a:pt x="203690" y="86908"/>
                </a:lnTo>
                <a:lnTo>
                  <a:pt x="146291" y="76978"/>
                </a:lnTo>
                <a:lnTo>
                  <a:pt x="96723" y="64847"/>
                </a:lnTo>
                <a:lnTo>
                  <a:pt x="56149" y="50799"/>
                </a:lnTo>
                <a:lnTo>
                  <a:pt x="6625" y="18091"/>
                </a:lnTo>
                <a:lnTo>
                  <a:pt x="0" y="0"/>
                </a:lnTo>
              </a:path>
            </a:pathLst>
          </a:custGeom>
          <a:ln w="9524">
            <a:solidFill>
              <a:srgbClr val="1F497D"/>
            </a:solidFill>
          </a:ln>
        </p:spPr>
        <p:txBody>
          <a:bodyPr wrap="square" lIns="0" tIns="0" rIns="0" bIns="0" rtlCol="0"/>
          <a:lstStyle/>
          <a:p>
            <a:endParaRPr sz="1400"/>
          </a:p>
        </p:txBody>
      </p:sp>
      <p:sp>
        <p:nvSpPr>
          <p:cNvPr id="30" name="object 29">
            <a:extLst>
              <a:ext uri="{FF2B5EF4-FFF2-40B4-BE49-F238E27FC236}">
                <a16:creationId xmlns:a16="http://schemas.microsoft.com/office/drawing/2014/main" id="{81DEAEAA-A279-624D-BB5F-481B8689B27A}"/>
              </a:ext>
            </a:extLst>
          </p:cNvPr>
          <p:cNvSpPr/>
          <p:nvPr/>
        </p:nvSpPr>
        <p:spPr>
          <a:xfrm>
            <a:off x="7095438" y="3772152"/>
            <a:ext cx="822960" cy="604520"/>
          </a:xfrm>
          <a:custGeom>
            <a:avLst/>
            <a:gdLst/>
            <a:ahLst/>
            <a:cxnLst/>
            <a:rect l="l" t="t" r="r" b="b"/>
            <a:pathLst>
              <a:path w="822959" h="604520">
                <a:moveTo>
                  <a:pt x="0" y="100649"/>
                </a:moveTo>
                <a:lnTo>
                  <a:pt x="6625" y="82558"/>
                </a:lnTo>
                <a:lnTo>
                  <a:pt x="25729" y="65529"/>
                </a:lnTo>
                <a:lnTo>
                  <a:pt x="96723" y="35802"/>
                </a:lnTo>
                <a:lnTo>
                  <a:pt x="146291" y="23671"/>
                </a:lnTo>
                <a:lnTo>
                  <a:pt x="203690" y="13741"/>
                </a:lnTo>
                <a:lnTo>
                  <a:pt x="267759" y="6296"/>
                </a:lnTo>
                <a:lnTo>
                  <a:pt x="337337" y="1621"/>
                </a:lnTo>
                <a:lnTo>
                  <a:pt x="411262" y="0"/>
                </a:lnTo>
                <a:lnTo>
                  <a:pt x="485187" y="1621"/>
                </a:lnTo>
                <a:lnTo>
                  <a:pt x="554765" y="6296"/>
                </a:lnTo>
                <a:lnTo>
                  <a:pt x="618834" y="13741"/>
                </a:lnTo>
                <a:lnTo>
                  <a:pt x="676233" y="23671"/>
                </a:lnTo>
                <a:lnTo>
                  <a:pt x="725801" y="35802"/>
                </a:lnTo>
                <a:lnTo>
                  <a:pt x="766375" y="49849"/>
                </a:lnTo>
                <a:lnTo>
                  <a:pt x="815899" y="82558"/>
                </a:lnTo>
                <a:lnTo>
                  <a:pt x="822524" y="100649"/>
                </a:lnTo>
                <a:lnTo>
                  <a:pt x="822524" y="503249"/>
                </a:lnTo>
                <a:lnTo>
                  <a:pt x="796795" y="538370"/>
                </a:lnTo>
                <a:lnTo>
                  <a:pt x="725801" y="568097"/>
                </a:lnTo>
                <a:lnTo>
                  <a:pt x="676233" y="580228"/>
                </a:lnTo>
                <a:lnTo>
                  <a:pt x="618834" y="590158"/>
                </a:lnTo>
                <a:lnTo>
                  <a:pt x="554765" y="597603"/>
                </a:lnTo>
                <a:lnTo>
                  <a:pt x="485187" y="602278"/>
                </a:lnTo>
                <a:lnTo>
                  <a:pt x="411262" y="603899"/>
                </a:lnTo>
                <a:lnTo>
                  <a:pt x="337337" y="602278"/>
                </a:lnTo>
                <a:lnTo>
                  <a:pt x="267759" y="597603"/>
                </a:lnTo>
                <a:lnTo>
                  <a:pt x="203690" y="590158"/>
                </a:lnTo>
                <a:lnTo>
                  <a:pt x="146291" y="580228"/>
                </a:lnTo>
                <a:lnTo>
                  <a:pt x="96723" y="568097"/>
                </a:lnTo>
                <a:lnTo>
                  <a:pt x="56149" y="554049"/>
                </a:lnTo>
                <a:lnTo>
                  <a:pt x="6625" y="521341"/>
                </a:lnTo>
                <a:lnTo>
                  <a:pt x="0" y="503249"/>
                </a:lnTo>
                <a:lnTo>
                  <a:pt x="0" y="100649"/>
                </a:lnTo>
                <a:close/>
              </a:path>
            </a:pathLst>
          </a:custGeom>
          <a:ln w="9524">
            <a:solidFill>
              <a:srgbClr val="1F497D"/>
            </a:solidFill>
          </a:ln>
        </p:spPr>
        <p:txBody>
          <a:bodyPr wrap="square" lIns="0" tIns="0" rIns="0" bIns="0" rtlCol="0"/>
          <a:lstStyle/>
          <a:p>
            <a:endParaRPr sz="1400"/>
          </a:p>
        </p:txBody>
      </p:sp>
      <p:sp>
        <p:nvSpPr>
          <p:cNvPr id="31" name="object 30">
            <a:extLst>
              <a:ext uri="{FF2B5EF4-FFF2-40B4-BE49-F238E27FC236}">
                <a16:creationId xmlns:a16="http://schemas.microsoft.com/office/drawing/2014/main" id="{79CBE2B8-B13F-A347-A1E7-9212FEBA856E}"/>
              </a:ext>
            </a:extLst>
          </p:cNvPr>
          <p:cNvSpPr txBox="1"/>
          <p:nvPr/>
        </p:nvSpPr>
        <p:spPr>
          <a:xfrm>
            <a:off x="7222278" y="4030447"/>
            <a:ext cx="568960" cy="166712"/>
          </a:xfrm>
          <a:prstGeom prst="rect">
            <a:avLst/>
          </a:prstGeom>
        </p:spPr>
        <p:txBody>
          <a:bodyPr vert="horz" wrap="square" lIns="0" tIns="12700" rIns="0" bIns="0" rtlCol="0">
            <a:spAutoFit/>
          </a:bodyPr>
          <a:lstStyle/>
          <a:p>
            <a:pPr marL="12700">
              <a:spcBef>
                <a:spcPts val="100"/>
              </a:spcBef>
            </a:pPr>
            <a:r>
              <a:rPr sz="1000" spc="-5" dirty="0"/>
              <a:t>Database</a:t>
            </a:r>
            <a:endParaRPr sz="1000" dirty="0"/>
          </a:p>
        </p:txBody>
      </p:sp>
      <p:sp>
        <p:nvSpPr>
          <p:cNvPr id="32" name="object 31">
            <a:extLst>
              <a:ext uri="{FF2B5EF4-FFF2-40B4-BE49-F238E27FC236}">
                <a16:creationId xmlns:a16="http://schemas.microsoft.com/office/drawing/2014/main" id="{CA42E249-5845-5A4F-BC8F-4FBB9FB58F31}"/>
              </a:ext>
            </a:extLst>
          </p:cNvPr>
          <p:cNvSpPr/>
          <p:nvPr/>
        </p:nvSpPr>
        <p:spPr>
          <a:xfrm>
            <a:off x="7643566" y="3351773"/>
            <a:ext cx="924560" cy="710565"/>
          </a:xfrm>
          <a:custGeom>
            <a:avLst/>
            <a:gdLst/>
            <a:ahLst/>
            <a:cxnLst/>
            <a:rect l="l" t="t" r="r" b="b"/>
            <a:pathLst>
              <a:path w="924559" h="710564">
                <a:moveTo>
                  <a:pt x="796946" y="38356"/>
                </a:moveTo>
                <a:lnTo>
                  <a:pt x="638919" y="38356"/>
                </a:lnTo>
                <a:lnTo>
                  <a:pt x="661040" y="17878"/>
                </a:lnTo>
                <a:lnTo>
                  <a:pt x="687248" y="4910"/>
                </a:lnTo>
                <a:lnTo>
                  <a:pt x="715865" y="0"/>
                </a:lnTo>
                <a:lnTo>
                  <a:pt x="745211" y="3694"/>
                </a:lnTo>
                <a:lnTo>
                  <a:pt x="772379" y="15857"/>
                </a:lnTo>
                <a:lnTo>
                  <a:pt x="794788" y="35085"/>
                </a:lnTo>
                <a:lnTo>
                  <a:pt x="796946" y="38356"/>
                </a:lnTo>
                <a:close/>
              </a:path>
              <a:path w="924559" h="710564">
                <a:moveTo>
                  <a:pt x="807283" y="54020"/>
                </a:moveTo>
                <a:lnTo>
                  <a:pt x="480998" y="54020"/>
                </a:lnTo>
                <a:lnTo>
                  <a:pt x="494246" y="33305"/>
                </a:lnTo>
                <a:lnTo>
                  <a:pt x="511757" y="16989"/>
                </a:lnTo>
                <a:lnTo>
                  <a:pt x="532592" y="5748"/>
                </a:lnTo>
                <a:lnTo>
                  <a:pt x="555808" y="257"/>
                </a:lnTo>
                <a:lnTo>
                  <a:pt x="579595" y="1085"/>
                </a:lnTo>
                <a:lnTo>
                  <a:pt x="602073" y="8031"/>
                </a:lnTo>
                <a:lnTo>
                  <a:pt x="622196" y="20614"/>
                </a:lnTo>
                <a:lnTo>
                  <a:pt x="638919" y="38356"/>
                </a:lnTo>
                <a:lnTo>
                  <a:pt x="796946" y="38356"/>
                </a:lnTo>
                <a:lnTo>
                  <a:pt x="807283" y="54020"/>
                </a:lnTo>
                <a:close/>
              </a:path>
              <a:path w="924559" h="710564">
                <a:moveTo>
                  <a:pt x="818607" y="83167"/>
                </a:moveTo>
                <a:lnTo>
                  <a:pt x="300085" y="83167"/>
                </a:lnTo>
                <a:lnTo>
                  <a:pt x="315253" y="60188"/>
                </a:lnTo>
                <a:lnTo>
                  <a:pt x="334807" y="41736"/>
                </a:lnTo>
                <a:lnTo>
                  <a:pt x="357870" y="28464"/>
                </a:lnTo>
                <a:lnTo>
                  <a:pt x="383565" y="21025"/>
                </a:lnTo>
                <a:lnTo>
                  <a:pt x="410207" y="20032"/>
                </a:lnTo>
                <a:lnTo>
                  <a:pt x="436009" y="25431"/>
                </a:lnTo>
                <a:lnTo>
                  <a:pt x="459947" y="36876"/>
                </a:lnTo>
                <a:lnTo>
                  <a:pt x="480998" y="54020"/>
                </a:lnTo>
                <a:lnTo>
                  <a:pt x="807283" y="54020"/>
                </a:lnTo>
                <a:lnTo>
                  <a:pt x="811247" y="60026"/>
                </a:lnTo>
                <a:lnTo>
                  <a:pt x="818607" y="83167"/>
                </a:lnTo>
                <a:close/>
              </a:path>
              <a:path w="924559" h="710564">
                <a:moveTo>
                  <a:pt x="258900" y="668642"/>
                </a:moveTo>
                <a:lnTo>
                  <a:pt x="195373" y="651274"/>
                </a:lnTo>
                <a:lnTo>
                  <a:pt x="143714" y="609802"/>
                </a:lnTo>
                <a:lnTo>
                  <a:pt x="124540" y="581605"/>
                </a:lnTo>
                <a:lnTo>
                  <a:pt x="95889" y="580492"/>
                </a:lnTo>
                <a:lnTo>
                  <a:pt x="47041" y="553080"/>
                </a:lnTo>
                <a:lnTo>
                  <a:pt x="21499" y="500270"/>
                </a:lnTo>
                <a:lnTo>
                  <a:pt x="21267" y="470988"/>
                </a:lnTo>
                <a:lnTo>
                  <a:pt x="29366" y="442953"/>
                </a:lnTo>
                <a:lnTo>
                  <a:pt x="45515" y="418218"/>
                </a:lnTo>
                <a:lnTo>
                  <a:pt x="22814" y="398569"/>
                </a:lnTo>
                <a:lnTo>
                  <a:pt x="7354" y="373099"/>
                </a:lnTo>
                <a:lnTo>
                  <a:pt x="0" y="343882"/>
                </a:lnTo>
                <a:lnTo>
                  <a:pt x="1617" y="312995"/>
                </a:lnTo>
                <a:lnTo>
                  <a:pt x="12299" y="284175"/>
                </a:lnTo>
                <a:lnTo>
                  <a:pt x="30490" y="260788"/>
                </a:lnTo>
                <a:lnTo>
                  <a:pt x="54586" y="244344"/>
                </a:lnTo>
                <a:lnTo>
                  <a:pt x="82980" y="236356"/>
                </a:lnTo>
                <a:lnTo>
                  <a:pt x="83759" y="234140"/>
                </a:lnTo>
                <a:lnTo>
                  <a:pt x="83993" y="191586"/>
                </a:lnTo>
                <a:lnTo>
                  <a:pt x="95230" y="151509"/>
                </a:lnTo>
                <a:lnTo>
                  <a:pt x="116495" y="116168"/>
                </a:lnTo>
                <a:lnTo>
                  <a:pt x="146815" y="87823"/>
                </a:lnTo>
                <a:lnTo>
                  <a:pt x="183470" y="69426"/>
                </a:lnTo>
                <a:lnTo>
                  <a:pt x="222812" y="62470"/>
                </a:lnTo>
                <a:lnTo>
                  <a:pt x="262473" y="67026"/>
                </a:lnTo>
                <a:lnTo>
                  <a:pt x="300085" y="83167"/>
                </a:lnTo>
                <a:lnTo>
                  <a:pt x="818607" y="83167"/>
                </a:lnTo>
                <a:lnTo>
                  <a:pt x="820565" y="89325"/>
                </a:lnTo>
                <a:lnTo>
                  <a:pt x="843371" y="98695"/>
                </a:lnTo>
                <a:lnTo>
                  <a:pt x="863536" y="112771"/>
                </a:lnTo>
                <a:lnTo>
                  <a:pt x="880419" y="130992"/>
                </a:lnTo>
                <a:lnTo>
                  <a:pt x="893374" y="152798"/>
                </a:lnTo>
                <a:lnTo>
                  <a:pt x="901600" y="177000"/>
                </a:lnTo>
                <a:lnTo>
                  <a:pt x="904708" y="202200"/>
                </a:lnTo>
                <a:lnTo>
                  <a:pt x="902680" y="227521"/>
                </a:lnTo>
                <a:lnTo>
                  <a:pt x="895498" y="252086"/>
                </a:lnTo>
                <a:lnTo>
                  <a:pt x="914491" y="286513"/>
                </a:lnTo>
                <a:lnTo>
                  <a:pt x="924209" y="324281"/>
                </a:lnTo>
                <a:lnTo>
                  <a:pt x="924394" y="363394"/>
                </a:lnTo>
                <a:lnTo>
                  <a:pt x="914788" y="401859"/>
                </a:lnTo>
                <a:lnTo>
                  <a:pt x="895980" y="436397"/>
                </a:lnTo>
                <a:lnTo>
                  <a:pt x="869737" y="464238"/>
                </a:lnTo>
                <a:lnTo>
                  <a:pt x="837573" y="484142"/>
                </a:lnTo>
                <a:lnTo>
                  <a:pt x="801004" y="494871"/>
                </a:lnTo>
                <a:lnTo>
                  <a:pt x="796345" y="529059"/>
                </a:lnTo>
                <a:lnTo>
                  <a:pt x="783498" y="560242"/>
                </a:lnTo>
                <a:lnTo>
                  <a:pt x="763352" y="586866"/>
                </a:lnTo>
                <a:lnTo>
                  <a:pt x="741522" y="603725"/>
                </a:lnTo>
                <a:lnTo>
                  <a:pt x="611583" y="603725"/>
                </a:lnTo>
                <a:lnTo>
                  <a:pt x="594231" y="642787"/>
                </a:lnTo>
                <a:lnTo>
                  <a:pt x="593149" y="644085"/>
                </a:lnTo>
                <a:lnTo>
                  <a:pt x="353076" y="644085"/>
                </a:lnTo>
                <a:lnTo>
                  <a:pt x="323250" y="658886"/>
                </a:lnTo>
                <a:lnTo>
                  <a:pt x="291536" y="667120"/>
                </a:lnTo>
                <a:lnTo>
                  <a:pt x="258900" y="668642"/>
                </a:lnTo>
                <a:close/>
              </a:path>
              <a:path w="924559" h="710564">
                <a:moveTo>
                  <a:pt x="673715" y="623331"/>
                </a:moveTo>
                <a:lnTo>
                  <a:pt x="641665" y="617948"/>
                </a:lnTo>
                <a:lnTo>
                  <a:pt x="611583" y="603725"/>
                </a:lnTo>
                <a:lnTo>
                  <a:pt x="741522" y="603725"/>
                </a:lnTo>
                <a:lnTo>
                  <a:pt x="736793" y="607377"/>
                </a:lnTo>
                <a:lnTo>
                  <a:pt x="706001" y="619824"/>
                </a:lnTo>
                <a:lnTo>
                  <a:pt x="673715" y="623331"/>
                </a:lnTo>
                <a:close/>
              </a:path>
              <a:path w="924559" h="710564">
                <a:moveTo>
                  <a:pt x="453449" y="710075"/>
                </a:moveTo>
                <a:lnTo>
                  <a:pt x="414706" y="698498"/>
                </a:lnTo>
                <a:lnTo>
                  <a:pt x="380504" y="676156"/>
                </a:lnTo>
                <a:lnTo>
                  <a:pt x="353076" y="644085"/>
                </a:lnTo>
                <a:lnTo>
                  <a:pt x="593149" y="644085"/>
                </a:lnTo>
                <a:lnTo>
                  <a:pt x="567703" y="674611"/>
                </a:lnTo>
                <a:lnTo>
                  <a:pt x="533845" y="697523"/>
                </a:lnTo>
                <a:lnTo>
                  <a:pt x="494504" y="709848"/>
                </a:lnTo>
                <a:lnTo>
                  <a:pt x="453449" y="710075"/>
                </a:lnTo>
                <a:close/>
              </a:path>
            </a:pathLst>
          </a:custGeom>
          <a:solidFill>
            <a:srgbClr val="EAD1DC"/>
          </a:solidFill>
        </p:spPr>
        <p:txBody>
          <a:bodyPr wrap="square" lIns="0" tIns="0" rIns="0" bIns="0" rtlCol="0"/>
          <a:lstStyle/>
          <a:p>
            <a:endParaRPr sz="1400"/>
          </a:p>
        </p:txBody>
      </p:sp>
      <p:sp>
        <p:nvSpPr>
          <p:cNvPr id="33" name="object 32">
            <a:extLst>
              <a:ext uri="{FF2B5EF4-FFF2-40B4-BE49-F238E27FC236}">
                <a16:creationId xmlns:a16="http://schemas.microsoft.com/office/drawing/2014/main" id="{9C8A157A-3803-D24B-B52A-26D42B333D0E}"/>
              </a:ext>
            </a:extLst>
          </p:cNvPr>
          <p:cNvSpPr/>
          <p:nvPr/>
        </p:nvSpPr>
        <p:spPr>
          <a:xfrm>
            <a:off x="7643566" y="3351773"/>
            <a:ext cx="924560" cy="710565"/>
          </a:xfrm>
          <a:custGeom>
            <a:avLst/>
            <a:gdLst/>
            <a:ahLst/>
            <a:cxnLst/>
            <a:rect l="l" t="t" r="r" b="b"/>
            <a:pathLst>
              <a:path w="924559" h="710564">
                <a:moveTo>
                  <a:pt x="83759" y="234140"/>
                </a:moveTo>
                <a:lnTo>
                  <a:pt x="83993" y="191586"/>
                </a:lnTo>
                <a:lnTo>
                  <a:pt x="95230" y="151509"/>
                </a:lnTo>
                <a:lnTo>
                  <a:pt x="116495" y="116168"/>
                </a:lnTo>
                <a:lnTo>
                  <a:pt x="146815" y="87823"/>
                </a:lnTo>
                <a:lnTo>
                  <a:pt x="183470" y="69426"/>
                </a:lnTo>
                <a:lnTo>
                  <a:pt x="222812" y="62470"/>
                </a:lnTo>
                <a:lnTo>
                  <a:pt x="262473" y="67026"/>
                </a:lnTo>
                <a:lnTo>
                  <a:pt x="300085" y="83167"/>
                </a:lnTo>
                <a:lnTo>
                  <a:pt x="334807" y="41736"/>
                </a:lnTo>
                <a:lnTo>
                  <a:pt x="383565" y="21025"/>
                </a:lnTo>
                <a:lnTo>
                  <a:pt x="410207" y="20032"/>
                </a:lnTo>
                <a:lnTo>
                  <a:pt x="436009" y="25431"/>
                </a:lnTo>
                <a:lnTo>
                  <a:pt x="459947" y="36876"/>
                </a:lnTo>
                <a:lnTo>
                  <a:pt x="480998" y="54020"/>
                </a:lnTo>
                <a:lnTo>
                  <a:pt x="494246" y="33305"/>
                </a:lnTo>
                <a:lnTo>
                  <a:pt x="511757" y="16989"/>
                </a:lnTo>
                <a:lnTo>
                  <a:pt x="532592" y="5748"/>
                </a:lnTo>
                <a:lnTo>
                  <a:pt x="555808" y="257"/>
                </a:lnTo>
                <a:lnTo>
                  <a:pt x="579595" y="1085"/>
                </a:lnTo>
                <a:lnTo>
                  <a:pt x="602073" y="8031"/>
                </a:lnTo>
                <a:lnTo>
                  <a:pt x="622196" y="20614"/>
                </a:lnTo>
                <a:lnTo>
                  <a:pt x="638919" y="38356"/>
                </a:lnTo>
                <a:lnTo>
                  <a:pt x="661040" y="17878"/>
                </a:lnTo>
                <a:lnTo>
                  <a:pt x="687248" y="4910"/>
                </a:lnTo>
                <a:lnTo>
                  <a:pt x="715865" y="0"/>
                </a:lnTo>
                <a:lnTo>
                  <a:pt x="745211" y="3694"/>
                </a:lnTo>
                <a:lnTo>
                  <a:pt x="772379" y="15857"/>
                </a:lnTo>
                <a:lnTo>
                  <a:pt x="794788" y="35085"/>
                </a:lnTo>
                <a:lnTo>
                  <a:pt x="811247" y="60026"/>
                </a:lnTo>
                <a:lnTo>
                  <a:pt x="820565" y="89325"/>
                </a:lnTo>
                <a:lnTo>
                  <a:pt x="863536" y="112771"/>
                </a:lnTo>
                <a:lnTo>
                  <a:pt x="893374" y="152798"/>
                </a:lnTo>
                <a:lnTo>
                  <a:pt x="904708" y="202200"/>
                </a:lnTo>
                <a:lnTo>
                  <a:pt x="902680" y="227521"/>
                </a:lnTo>
                <a:lnTo>
                  <a:pt x="895498" y="252086"/>
                </a:lnTo>
                <a:lnTo>
                  <a:pt x="914491" y="286513"/>
                </a:lnTo>
                <a:lnTo>
                  <a:pt x="924209" y="324281"/>
                </a:lnTo>
                <a:lnTo>
                  <a:pt x="924394" y="363394"/>
                </a:lnTo>
                <a:lnTo>
                  <a:pt x="914788" y="401859"/>
                </a:lnTo>
                <a:lnTo>
                  <a:pt x="895980" y="436397"/>
                </a:lnTo>
                <a:lnTo>
                  <a:pt x="869737" y="464238"/>
                </a:lnTo>
                <a:lnTo>
                  <a:pt x="837573" y="484142"/>
                </a:lnTo>
                <a:lnTo>
                  <a:pt x="801004" y="494871"/>
                </a:lnTo>
                <a:lnTo>
                  <a:pt x="796345" y="529059"/>
                </a:lnTo>
                <a:lnTo>
                  <a:pt x="763352" y="586866"/>
                </a:lnTo>
                <a:lnTo>
                  <a:pt x="706001" y="619824"/>
                </a:lnTo>
                <a:lnTo>
                  <a:pt x="673715" y="623331"/>
                </a:lnTo>
                <a:lnTo>
                  <a:pt x="641665" y="617948"/>
                </a:lnTo>
                <a:lnTo>
                  <a:pt x="611583" y="603725"/>
                </a:lnTo>
                <a:lnTo>
                  <a:pt x="594231" y="642787"/>
                </a:lnTo>
                <a:lnTo>
                  <a:pt x="567703" y="674611"/>
                </a:lnTo>
                <a:lnTo>
                  <a:pt x="533845" y="697523"/>
                </a:lnTo>
                <a:lnTo>
                  <a:pt x="494504" y="709848"/>
                </a:lnTo>
                <a:lnTo>
                  <a:pt x="453449" y="710075"/>
                </a:lnTo>
                <a:lnTo>
                  <a:pt x="414706" y="698498"/>
                </a:lnTo>
                <a:lnTo>
                  <a:pt x="380504" y="676156"/>
                </a:lnTo>
                <a:lnTo>
                  <a:pt x="353076" y="644085"/>
                </a:lnTo>
                <a:lnTo>
                  <a:pt x="323250" y="658886"/>
                </a:lnTo>
                <a:lnTo>
                  <a:pt x="291536" y="667120"/>
                </a:lnTo>
                <a:lnTo>
                  <a:pt x="258900" y="668642"/>
                </a:lnTo>
                <a:lnTo>
                  <a:pt x="226308" y="663304"/>
                </a:lnTo>
                <a:lnTo>
                  <a:pt x="195373" y="651274"/>
                </a:lnTo>
                <a:lnTo>
                  <a:pt x="167584" y="633232"/>
                </a:lnTo>
                <a:lnTo>
                  <a:pt x="143714" y="609802"/>
                </a:lnTo>
                <a:lnTo>
                  <a:pt x="124540" y="581605"/>
                </a:lnTo>
                <a:lnTo>
                  <a:pt x="69473" y="570657"/>
                </a:lnTo>
                <a:lnTo>
                  <a:pt x="30344" y="528745"/>
                </a:lnTo>
                <a:lnTo>
                  <a:pt x="21267" y="470988"/>
                </a:lnTo>
                <a:lnTo>
                  <a:pt x="29366" y="442953"/>
                </a:lnTo>
                <a:lnTo>
                  <a:pt x="45515" y="418218"/>
                </a:lnTo>
                <a:lnTo>
                  <a:pt x="22814" y="398569"/>
                </a:lnTo>
                <a:lnTo>
                  <a:pt x="7354" y="373099"/>
                </a:lnTo>
                <a:lnTo>
                  <a:pt x="0" y="343882"/>
                </a:lnTo>
                <a:lnTo>
                  <a:pt x="1617" y="312995"/>
                </a:lnTo>
                <a:lnTo>
                  <a:pt x="12299" y="284175"/>
                </a:lnTo>
                <a:lnTo>
                  <a:pt x="30490" y="260788"/>
                </a:lnTo>
                <a:lnTo>
                  <a:pt x="54586" y="244344"/>
                </a:lnTo>
                <a:lnTo>
                  <a:pt x="82980" y="236356"/>
                </a:lnTo>
                <a:lnTo>
                  <a:pt x="83759" y="234140"/>
                </a:lnTo>
                <a:close/>
              </a:path>
            </a:pathLst>
          </a:custGeom>
          <a:ln w="9524">
            <a:solidFill>
              <a:srgbClr val="1F497D"/>
            </a:solidFill>
          </a:ln>
        </p:spPr>
        <p:txBody>
          <a:bodyPr wrap="square" lIns="0" tIns="0" rIns="0" bIns="0" rtlCol="0"/>
          <a:lstStyle/>
          <a:p>
            <a:endParaRPr sz="1400"/>
          </a:p>
        </p:txBody>
      </p:sp>
      <p:sp>
        <p:nvSpPr>
          <p:cNvPr id="34" name="object 33">
            <a:extLst>
              <a:ext uri="{FF2B5EF4-FFF2-40B4-BE49-F238E27FC236}">
                <a16:creationId xmlns:a16="http://schemas.microsoft.com/office/drawing/2014/main" id="{81E99A90-BE8B-F945-9494-3F1443F6AE7A}"/>
              </a:ext>
            </a:extLst>
          </p:cNvPr>
          <p:cNvSpPr/>
          <p:nvPr/>
        </p:nvSpPr>
        <p:spPr>
          <a:xfrm>
            <a:off x="7689093" y="3769988"/>
            <a:ext cx="54610" cy="13335"/>
          </a:xfrm>
          <a:custGeom>
            <a:avLst/>
            <a:gdLst/>
            <a:ahLst/>
            <a:cxnLst/>
            <a:rect l="l" t="t" r="r" b="b"/>
            <a:pathLst>
              <a:path w="54609" h="13335">
                <a:moveTo>
                  <a:pt x="0" y="0"/>
                </a:moveTo>
                <a:lnTo>
                  <a:pt x="12721" y="6528"/>
                </a:lnTo>
                <a:lnTo>
                  <a:pt x="26159" y="10930"/>
                </a:lnTo>
                <a:lnTo>
                  <a:pt x="40073" y="13148"/>
                </a:lnTo>
                <a:lnTo>
                  <a:pt x="54226" y="13124"/>
                </a:lnTo>
              </a:path>
            </a:pathLst>
          </a:custGeom>
          <a:ln w="9524">
            <a:solidFill>
              <a:srgbClr val="1F497D"/>
            </a:solidFill>
          </a:ln>
        </p:spPr>
        <p:txBody>
          <a:bodyPr wrap="square" lIns="0" tIns="0" rIns="0" bIns="0" rtlCol="0"/>
          <a:lstStyle/>
          <a:p>
            <a:endParaRPr sz="1400"/>
          </a:p>
        </p:txBody>
      </p:sp>
      <p:sp>
        <p:nvSpPr>
          <p:cNvPr id="35" name="object 34">
            <a:extLst>
              <a:ext uri="{FF2B5EF4-FFF2-40B4-BE49-F238E27FC236}">
                <a16:creationId xmlns:a16="http://schemas.microsoft.com/office/drawing/2014/main" id="{195506E2-F12E-B14D-8FED-4CF1CD53DAA0}"/>
              </a:ext>
            </a:extLst>
          </p:cNvPr>
          <p:cNvSpPr/>
          <p:nvPr/>
        </p:nvSpPr>
        <p:spPr>
          <a:xfrm>
            <a:off x="7768107" y="3927097"/>
            <a:ext cx="24130" cy="6350"/>
          </a:xfrm>
          <a:custGeom>
            <a:avLst/>
            <a:gdLst/>
            <a:ahLst/>
            <a:cxnLst/>
            <a:rect l="l" t="t" r="r" b="b"/>
            <a:pathLst>
              <a:path w="24129" h="6350">
                <a:moveTo>
                  <a:pt x="0" y="6281"/>
                </a:moveTo>
                <a:lnTo>
                  <a:pt x="8138" y="5284"/>
                </a:lnTo>
                <a:lnTo>
                  <a:pt x="16115" y="3172"/>
                </a:lnTo>
                <a:lnTo>
                  <a:pt x="23725" y="0"/>
                </a:lnTo>
              </a:path>
            </a:pathLst>
          </a:custGeom>
          <a:ln w="9524">
            <a:solidFill>
              <a:srgbClr val="1F497D"/>
            </a:solidFill>
          </a:ln>
        </p:spPr>
        <p:txBody>
          <a:bodyPr wrap="square" lIns="0" tIns="0" rIns="0" bIns="0" rtlCol="0"/>
          <a:lstStyle/>
          <a:p>
            <a:endParaRPr sz="1400"/>
          </a:p>
        </p:txBody>
      </p:sp>
      <p:sp>
        <p:nvSpPr>
          <p:cNvPr id="36" name="object 35">
            <a:extLst>
              <a:ext uri="{FF2B5EF4-FFF2-40B4-BE49-F238E27FC236}">
                <a16:creationId xmlns:a16="http://schemas.microsoft.com/office/drawing/2014/main" id="{06B5644F-52EA-CD43-A137-52A24BB3667B}"/>
              </a:ext>
            </a:extLst>
          </p:cNvPr>
          <p:cNvSpPr/>
          <p:nvPr/>
        </p:nvSpPr>
        <p:spPr>
          <a:xfrm>
            <a:off x="7982338" y="3967203"/>
            <a:ext cx="14604" cy="29209"/>
          </a:xfrm>
          <a:custGeom>
            <a:avLst/>
            <a:gdLst/>
            <a:ahLst/>
            <a:cxnLst/>
            <a:rect l="l" t="t" r="r" b="b"/>
            <a:pathLst>
              <a:path w="14604" h="29210">
                <a:moveTo>
                  <a:pt x="14294" y="28653"/>
                </a:moveTo>
                <a:lnTo>
                  <a:pt x="10178" y="21798"/>
                </a:lnTo>
                <a:lnTo>
                  <a:pt x="6418" y="14727"/>
                </a:lnTo>
                <a:lnTo>
                  <a:pt x="3023" y="7456"/>
                </a:lnTo>
                <a:lnTo>
                  <a:pt x="0" y="0"/>
                </a:lnTo>
              </a:path>
            </a:pathLst>
          </a:custGeom>
          <a:ln w="9524">
            <a:solidFill>
              <a:srgbClr val="1F497D"/>
            </a:solidFill>
          </a:ln>
        </p:spPr>
        <p:txBody>
          <a:bodyPr wrap="square" lIns="0" tIns="0" rIns="0" bIns="0" rtlCol="0"/>
          <a:lstStyle/>
          <a:p>
            <a:endParaRPr sz="1400"/>
          </a:p>
        </p:txBody>
      </p:sp>
      <p:sp>
        <p:nvSpPr>
          <p:cNvPr id="37" name="object 36">
            <a:extLst>
              <a:ext uri="{FF2B5EF4-FFF2-40B4-BE49-F238E27FC236}">
                <a16:creationId xmlns:a16="http://schemas.microsoft.com/office/drawing/2014/main" id="{3742841C-4E67-B948-8805-308E80EC66C3}"/>
              </a:ext>
            </a:extLst>
          </p:cNvPr>
          <p:cNvSpPr/>
          <p:nvPr/>
        </p:nvSpPr>
        <p:spPr>
          <a:xfrm>
            <a:off x="8255150" y="3924054"/>
            <a:ext cx="5715" cy="31750"/>
          </a:xfrm>
          <a:custGeom>
            <a:avLst/>
            <a:gdLst/>
            <a:ahLst/>
            <a:cxnLst/>
            <a:rect l="l" t="t" r="r" b="b"/>
            <a:pathLst>
              <a:path w="5715" h="31750">
                <a:moveTo>
                  <a:pt x="0" y="31440"/>
                </a:moveTo>
                <a:lnTo>
                  <a:pt x="2019" y="23707"/>
                </a:lnTo>
                <a:lnTo>
                  <a:pt x="3645" y="15878"/>
                </a:lnTo>
                <a:lnTo>
                  <a:pt x="4876" y="7970"/>
                </a:lnTo>
                <a:lnTo>
                  <a:pt x="5708" y="0"/>
                </a:lnTo>
              </a:path>
            </a:pathLst>
          </a:custGeom>
          <a:ln w="9524">
            <a:solidFill>
              <a:srgbClr val="1F497D"/>
            </a:solidFill>
          </a:ln>
        </p:spPr>
        <p:txBody>
          <a:bodyPr wrap="square" lIns="0" tIns="0" rIns="0" bIns="0" rtlCol="0"/>
          <a:lstStyle/>
          <a:p>
            <a:endParaRPr sz="1400"/>
          </a:p>
        </p:txBody>
      </p:sp>
      <p:sp>
        <p:nvSpPr>
          <p:cNvPr id="38" name="object 37">
            <a:extLst>
              <a:ext uri="{FF2B5EF4-FFF2-40B4-BE49-F238E27FC236}">
                <a16:creationId xmlns:a16="http://schemas.microsoft.com/office/drawing/2014/main" id="{17C71F86-1218-4849-B31A-65AA25100274}"/>
              </a:ext>
            </a:extLst>
          </p:cNvPr>
          <p:cNvSpPr/>
          <p:nvPr/>
        </p:nvSpPr>
        <p:spPr>
          <a:xfrm>
            <a:off x="8374959" y="3729137"/>
            <a:ext cx="69850" cy="118110"/>
          </a:xfrm>
          <a:custGeom>
            <a:avLst/>
            <a:gdLst/>
            <a:ahLst/>
            <a:cxnLst/>
            <a:rect l="l" t="t" r="r" b="b"/>
            <a:pathLst>
              <a:path w="69850" h="118110">
                <a:moveTo>
                  <a:pt x="69604" y="117506"/>
                </a:moveTo>
                <a:lnTo>
                  <a:pt x="64925" y="81157"/>
                </a:lnTo>
                <a:lnTo>
                  <a:pt x="51037" y="48229"/>
                </a:lnTo>
                <a:lnTo>
                  <a:pt x="29032" y="20563"/>
                </a:lnTo>
                <a:lnTo>
                  <a:pt x="0" y="0"/>
                </a:lnTo>
              </a:path>
            </a:pathLst>
          </a:custGeom>
          <a:ln w="9524">
            <a:solidFill>
              <a:srgbClr val="1F497D"/>
            </a:solidFill>
          </a:ln>
        </p:spPr>
        <p:txBody>
          <a:bodyPr wrap="square" lIns="0" tIns="0" rIns="0" bIns="0" rtlCol="0"/>
          <a:lstStyle/>
          <a:p>
            <a:endParaRPr sz="1400"/>
          </a:p>
        </p:txBody>
      </p:sp>
      <p:sp>
        <p:nvSpPr>
          <p:cNvPr id="39" name="object 38">
            <a:extLst>
              <a:ext uri="{FF2B5EF4-FFF2-40B4-BE49-F238E27FC236}">
                <a16:creationId xmlns:a16="http://schemas.microsoft.com/office/drawing/2014/main" id="{E08DE15C-5CE5-7A41-ADD7-EDC2F8DDC900}"/>
              </a:ext>
            </a:extLst>
          </p:cNvPr>
          <p:cNvSpPr/>
          <p:nvPr/>
        </p:nvSpPr>
        <p:spPr>
          <a:xfrm>
            <a:off x="8508064" y="3603864"/>
            <a:ext cx="31115" cy="44450"/>
          </a:xfrm>
          <a:custGeom>
            <a:avLst/>
            <a:gdLst/>
            <a:ahLst/>
            <a:cxnLst/>
            <a:rect l="l" t="t" r="r" b="b"/>
            <a:pathLst>
              <a:path w="31115" h="44450">
                <a:moveTo>
                  <a:pt x="30992" y="0"/>
                </a:moveTo>
                <a:lnTo>
                  <a:pt x="25108" y="12372"/>
                </a:lnTo>
                <a:lnTo>
                  <a:pt x="17929" y="23914"/>
                </a:lnTo>
                <a:lnTo>
                  <a:pt x="9533" y="34514"/>
                </a:lnTo>
                <a:lnTo>
                  <a:pt x="0" y="44061"/>
                </a:lnTo>
              </a:path>
            </a:pathLst>
          </a:custGeom>
          <a:ln w="9524">
            <a:solidFill>
              <a:srgbClr val="1F497D"/>
            </a:solidFill>
          </a:ln>
        </p:spPr>
        <p:txBody>
          <a:bodyPr wrap="square" lIns="0" tIns="0" rIns="0" bIns="0" rtlCol="0"/>
          <a:lstStyle/>
          <a:p>
            <a:endParaRPr sz="1400"/>
          </a:p>
        </p:txBody>
      </p:sp>
      <p:sp>
        <p:nvSpPr>
          <p:cNvPr id="40" name="object 39">
            <a:extLst>
              <a:ext uri="{FF2B5EF4-FFF2-40B4-BE49-F238E27FC236}">
                <a16:creationId xmlns:a16="http://schemas.microsoft.com/office/drawing/2014/main" id="{1593A701-4035-824F-9AB5-20C2A382DC94}"/>
              </a:ext>
            </a:extLst>
          </p:cNvPr>
          <p:cNvSpPr/>
          <p:nvPr/>
        </p:nvSpPr>
        <p:spPr>
          <a:xfrm>
            <a:off x="8464130" y="3441098"/>
            <a:ext cx="1905" cy="20955"/>
          </a:xfrm>
          <a:custGeom>
            <a:avLst/>
            <a:gdLst/>
            <a:ahLst/>
            <a:cxnLst/>
            <a:rect l="l" t="t" r="r" b="b"/>
            <a:pathLst>
              <a:path w="1904" h="20954">
                <a:moveTo>
                  <a:pt x="0" y="0"/>
                </a:moveTo>
                <a:lnTo>
                  <a:pt x="1183" y="6865"/>
                </a:lnTo>
                <a:lnTo>
                  <a:pt x="1731" y="13834"/>
                </a:lnTo>
                <a:lnTo>
                  <a:pt x="1635" y="20809"/>
                </a:lnTo>
              </a:path>
            </a:pathLst>
          </a:custGeom>
          <a:ln w="9524">
            <a:solidFill>
              <a:srgbClr val="1F497D"/>
            </a:solidFill>
          </a:ln>
        </p:spPr>
        <p:txBody>
          <a:bodyPr wrap="square" lIns="0" tIns="0" rIns="0" bIns="0" rtlCol="0"/>
          <a:lstStyle/>
          <a:p>
            <a:endParaRPr sz="1400"/>
          </a:p>
        </p:txBody>
      </p:sp>
      <p:sp>
        <p:nvSpPr>
          <p:cNvPr id="41" name="object 40">
            <a:extLst>
              <a:ext uri="{FF2B5EF4-FFF2-40B4-BE49-F238E27FC236}">
                <a16:creationId xmlns:a16="http://schemas.microsoft.com/office/drawing/2014/main" id="{129265D5-937A-DD4C-AEA4-1FA125F681E9}"/>
              </a:ext>
            </a:extLst>
          </p:cNvPr>
          <p:cNvSpPr/>
          <p:nvPr/>
        </p:nvSpPr>
        <p:spPr>
          <a:xfrm>
            <a:off x="8266611" y="3390131"/>
            <a:ext cx="15875" cy="26670"/>
          </a:xfrm>
          <a:custGeom>
            <a:avLst/>
            <a:gdLst/>
            <a:ahLst/>
            <a:cxnLst/>
            <a:rect l="l" t="t" r="r" b="b"/>
            <a:pathLst>
              <a:path w="15875" h="26670">
                <a:moveTo>
                  <a:pt x="15877" y="0"/>
                </a:moveTo>
                <a:lnTo>
                  <a:pt x="11225" y="6171"/>
                </a:lnTo>
                <a:lnTo>
                  <a:pt x="7018" y="12668"/>
                </a:lnTo>
                <a:lnTo>
                  <a:pt x="3271" y="19466"/>
                </a:lnTo>
                <a:lnTo>
                  <a:pt x="0" y="26538"/>
                </a:lnTo>
              </a:path>
            </a:pathLst>
          </a:custGeom>
          <a:ln w="9524">
            <a:solidFill>
              <a:srgbClr val="1F497D"/>
            </a:solidFill>
          </a:ln>
        </p:spPr>
        <p:txBody>
          <a:bodyPr wrap="square" lIns="0" tIns="0" rIns="0" bIns="0" rtlCol="0"/>
          <a:lstStyle/>
          <a:p>
            <a:endParaRPr sz="1400"/>
          </a:p>
        </p:txBody>
      </p:sp>
      <p:sp>
        <p:nvSpPr>
          <p:cNvPr id="42" name="object 41">
            <a:extLst>
              <a:ext uri="{FF2B5EF4-FFF2-40B4-BE49-F238E27FC236}">
                <a16:creationId xmlns:a16="http://schemas.microsoft.com/office/drawing/2014/main" id="{8DBC60F7-A3DF-C049-B7EB-AD9BD9B56BF9}"/>
              </a:ext>
            </a:extLst>
          </p:cNvPr>
          <p:cNvSpPr/>
          <p:nvPr/>
        </p:nvSpPr>
        <p:spPr>
          <a:xfrm>
            <a:off x="8116876" y="3405793"/>
            <a:ext cx="8255" cy="23495"/>
          </a:xfrm>
          <a:custGeom>
            <a:avLst/>
            <a:gdLst/>
            <a:ahLst/>
            <a:cxnLst/>
            <a:rect l="l" t="t" r="r" b="b"/>
            <a:pathLst>
              <a:path w="8254" h="23495">
                <a:moveTo>
                  <a:pt x="7689" y="0"/>
                </a:moveTo>
                <a:lnTo>
                  <a:pt x="4230" y="7265"/>
                </a:lnTo>
                <a:lnTo>
                  <a:pt x="1647" y="14953"/>
                </a:lnTo>
                <a:lnTo>
                  <a:pt x="0" y="22886"/>
                </a:lnTo>
              </a:path>
            </a:pathLst>
          </a:custGeom>
          <a:ln w="9524">
            <a:solidFill>
              <a:srgbClr val="1F497D"/>
            </a:solidFill>
          </a:ln>
        </p:spPr>
        <p:txBody>
          <a:bodyPr wrap="square" lIns="0" tIns="0" rIns="0" bIns="0" rtlCol="0"/>
          <a:lstStyle/>
          <a:p>
            <a:endParaRPr sz="1400"/>
          </a:p>
        </p:txBody>
      </p:sp>
      <p:sp>
        <p:nvSpPr>
          <p:cNvPr id="43" name="object 42">
            <a:extLst>
              <a:ext uri="{FF2B5EF4-FFF2-40B4-BE49-F238E27FC236}">
                <a16:creationId xmlns:a16="http://schemas.microsoft.com/office/drawing/2014/main" id="{C338AF7E-1CCE-3A4D-A830-6E8AE13F16AA}"/>
              </a:ext>
            </a:extLst>
          </p:cNvPr>
          <p:cNvSpPr/>
          <p:nvPr/>
        </p:nvSpPr>
        <p:spPr>
          <a:xfrm>
            <a:off x="7943649" y="3434940"/>
            <a:ext cx="27940" cy="22225"/>
          </a:xfrm>
          <a:custGeom>
            <a:avLst/>
            <a:gdLst/>
            <a:ahLst/>
            <a:cxnLst/>
            <a:rect l="l" t="t" r="r" b="b"/>
            <a:pathLst>
              <a:path w="27940" h="22225">
                <a:moveTo>
                  <a:pt x="0" y="0"/>
                </a:moveTo>
                <a:lnTo>
                  <a:pt x="7430" y="4879"/>
                </a:lnTo>
                <a:lnTo>
                  <a:pt x="14557" y="10217"/>
                </a:lnTo>
                <a:lnTo>
                  <a:pt x="21363" y="15997"/>
                </a:lnTo>
                <a:lnTo>
                  <a:pt x="27827" y="22204"/>
                </a:lnTo>
              </a:path>
            </a:pathLst>
          </a:custGeom>
          <a:ln w="9524">
            <a:solidFill>
              <a:srgbClr val="1F497D"/>
            </a:solidFill>
          </a:ln>
        </p:spPr>
        <p:txBody>
          <a:bodyPr wrap="square" lIns="0" tIns="0" rIns="0" bIns="0" rtlCol="0"/>
          <a:lstStyle/>
          <a:p>
            <a:endParaRPr sz="1400"/>
          </a:p>
        </p:txBody>
      </p:sp>
      <p:sp>
        <p:nvSpPr>
          <p:cNvPr id="44" name="object 43">
            <a:extLst>
              <a:ext uri="{FF2B5EF4-FFF2-40B4-BE49-F238E27FC236}">
                <a16:creationId xmlns:a16="http://schemas.microsoft.com/office/drawing/2014/main" id="{46A39322-A81D-044E-AC64-10EBAC490D59}"/>
              </a:ext>
            </a:extLst>
          </p:cNvPr>
          <p:cNvSpPr/>
          <p:nvPr/>
        </p:nvSpPr>
        <p:spPr>
          <a:xfrm>
            <a:off x="7727327" y="3585915"/>
            <a:ext cx="5080" cy="23495"/>
          </a:xfrm>
          <a:custGeom>
            <a:avLst/>
            <a:gdLst/>
            <a:ahLst/>
            <a:cxnLst/>
            <a:rect l="l" t="t" r="r" b="b"/>
            <a:pathLst>
              <a:path w="5079" h="23495">
                <a:moveTo>
                  <a:pt x="0" y="0"/>
                </a:moveTo>
                <a:lnTo>
                  <a:pt x="1028" y="7909"/>
                </a:lnTo>
                <a:lnTo>
                  <a:pt x="2651" y="15720"/>
                </a:lnTo>
                <a:lnTo>
                  <a:pt x="4855" y="23361"/>
                </a:lnTo>
              </a:path>
            </a:pathLst>
          </a:custGeom>
          <a:ln w="9524">
            <a:solidFill>
              <a:srgbClr val="1F497D"/>
            </a:solidFill>
          </a:ln>
        </p:spPr>
        <p:txBody>
          <a:bodyPr wrap="square" lIns="0" tIns="0" rIns="0" bIns="0" rtlCol="0"/>
          <a:lstStyle/>
          <a:p>
            <a:endParaRPr sz="1400"/>
          </a:p>
        </p:txBody>
      </p:sp>
      <p:sp>
        <p:nvSpPr>
          <p:cNvPr id="45" name="object 44">
            <a:extLst>
              <a:ext uri="{FF2B5EF4-FFF2-40B4-BE49-F238E27FC236}">
                <a16:creationId xmlns:a16="http://schemas.microsoft.com/office/drawing/2014/main" id="{E26810FF-0F1C-764A-81B7-3A028B36CF9D}"/>
              </a:ext>
            </a:extLst>
          </p:cNvPr>
          <p:cNvSpPr txBox="1"/>
          <p:nvPr/>
        </p:nvSpPr>
        <p:spPr>
          <a:xfrm>
            <a:off x="7894812" y="3594510"/>
            <a:ext cx="357505" cy="166712"/>
          </a:xfrm>
          <a:prstGeom prst="rect">
            <a:avLst/>
          </a:prstGeom>
        </p:spPr>
        <p:txBody>
          <a:bodyPr vert="horz" wrap="square" lIns="0" tIns="12700" rIns="0" bIns="0" rtlCol="0">
            <a:spAutoFit/>
          </a:bodyPr>
          <a:lstStyle/>
          <a:p>
            <a:pPr marL="12700">
              <a:spcBef>
                <a:spcPts val="100"/>
              </a:spcBef>
            </a:pPr>
            <a:r>
              <a:rPr sz="1000" spc="-5" dirty="0"/>
              <a:t>Cloud</a:t>
            </a:r>
            <a:endParaRPr sz="1000"/>
          </a:p>
        </p:txBody>
      </p:sp>
      <p:sp>
        <p:nvSpPr>
          <p:cNvPr id="46" name="object 45">
            <a:extLst>
              <a:ext uri="{FF2B5EF4-FFF2-40B4-BE49-F238E27FC236}">
                <a16:creationId xmlns:a16="http://schemas.microsoft.com/office/drawing/2014/main" id="{2B071A52-1CCE-AB4E-9FA9-E5781DCD9C01}"/>
              </a:ext>
            </a:extLst>
          </p:cNvPr>
          <p:cNvSpPr/>
          <p:nvPr/>
        </p:nvSpPr>
        <p:spPr>
          <a:xfrm>
            <a:off x="6633063" y="4184652"/>
            <a:ext cx="711835" cy="711835"/>
          </a:xfrm>
          <a:custGeom>
            <a:avLst/>
            <a:gdLst/>
            <a:ahLst/>
            <a:cxnLst/>
            <a:rect l="l" t="t" r="r" b="b"/>
            <a:pathLst>
              <a:path w="711834" h="711835">
                <a:moveTo>
                  <a:pt x="592747" y="711299"/>
                </a:moveTo>
                <a:lnTo>
                  <a:pt x="0" y="711299"/>
                </a:lnTo>
                <a:lnTo>
                  <a:pt x="0" y="0"/>
                </a:lnTo>
                <a:lnTo>
                  <a:pt x="711299" y="0"/>
                </a:lnTo>
                <a:lnTo>
                  <a:pt x="711299" y="592747"/>
                </a:lnTo>
                <a:lnTo>
                  <a:pt x="592747" y="711299"/>
                </a:lnTo>
                <a:close/>
              </a:path>
            </a:pathLst>
          </a:custGeom>
          <a:solidFill>
            <a:srgbClr val="FFF1CC"/>
          </a:solidFill>
        </p:spPr>
        <p:txBody>
          <a:bodyPr wrap="square" lIns="0" tIns="0" rIns="0" bIns="0" rtlCol="0"/>
          <a:lstStyle/>
          <a:p>
            <a:endParaRPr sz="1400"/>
          </a:p>
        </p:txBody>
      </p:sp>
      <p:sp>
        <p:nvSpPr>
          <p:cNvPr id="47" name="object 46">
            <a:extLst>
              <a:ext uri="{FF2B5EF4-FFF2-40B4-BE49-F238E27FC236}">
                <a16:creationId xmlns:a16="http://schemas.microsoft.com/office/drawing/2014/main" id="{9080DF81-0A6D-8A41-A70F-EAD7FCAB8F7D}"/>
              </a:ext>
            </a:extLst>
          </p:cNvPr>
          <p:cNvSpPr/>
          <p:nvPr/>
        </p:nvSpPr>
        <p:spPr>
          <a:xfrm>
            <a:off x="7225811" y="4777399"/>
            <a:ext cx="118745" cy="118745"/>
          </a:xfrm>
          <a:custGeom>
            <a:avLst/>
            <a:gdLst/>
            <a:ahLst/>
            <a:cxnLst/>
            <a:rect l="l" t="t" r="r" b="b"/>
            <a:pathLst>
              <a:path w="118745" h="118745">
                <a:moveTo>
                  <a:pt x="0" y="118552"/>
                </a:moveTo>
                <a:lnTo>
                  <a:pt x="23709" y="23710"/>
                </a:lnTo>
                <a:lnTo>
                  <a:pt x="118552" y="0"/>
                </a:lnTo>
                <a:lnTo>
                  <a:pt x="0" y="118552"/>
                </a:lnTo>
                <a:close/>
              </a:path>
            </a:pathLst>
          </a:custGeom>
          <a:solidFill>
            <a:srgbClr val="CBC1A3"/>
          </a:solidFill>
        </p:spPr>
        <p:txBody>
          <a:bodyPr wrap="square" lIns="0" tIns="0" rIns="0" bIns="0" rtlCol="0"/>
          <a:lstStyle/>
          <a:p>
            <a:endParaRPr sz="1400"/>
          </a:p>
        </p:txBody>
      </p:sp>
      <p:sp>
        <p:nvSpPr>
          <p:cNvPr id="48" name="object 47">
            <a:extLst>
              <a:ext uri="{FF2B5EF4-FFF2-40B4-BE49-F238E27FC236}">
                <a16:creationId xmlns:a16="http://schemas.microsoft.com/office/drawing/2014/main" id="{C575C326-5ADF-3D4C-8748-743EACD075A1}"/>
              </a:ext>
            </a:extLst>
          </p:cNvPr>
          <p:cNvSpPr/>
          <p:nvPr/>
        </p:nvSpPr>
        <p:spPr>
          <a:xfrm>
            <a:off x="6633063" y="4184652"/>
            <a:ext cx="711835" cy="711835"/>
          </a:xfrm>
          <a:custGeom>
            <a:avLst/>
            <a:gdLst/>
            <a:ahLst/>
            <a:cxnLst/>
            <a:rect l="l" t="t" r="r" b="b"/>
            <a:pathLst>
              <a:path w="711834" h="711835">
                <a:moveTo>
                  <a:pt x="592747" y="711299"/>
                </a:moveTo>
                <a:lnTo>
                  <a:pt x="616457" y="616458"/>
                </a:lnTo>
                <a:lnTo>
                  <a:pt x="711299" y="592747"/>
                </a:lnTo>
                <a:lnTo>
                  <a:pt x="592747" y="711299"/>
                </a:lnTo>
                <a:lnTo>
                  <a:pt x="0" y="711299"/>
                </a:lnTo>
                <a:lnTo>
                  <a:pt x="0" y="0"/>
                </a:lnTo>
                <a:lnTo>
                  <a:pt x="711299" y="0"/>
                </a:lnTo>
                <a:lnTo>
                  <a:pt x="711299" y="592747"/>
                </a:lnTo>
              </a:path>
            </a:pathLst>
          </a:custGeom>
          <a:ln w="9524">
            <a:solidFill>
              <a:srgbClr val="1F497D"/>
            </a:solidFill>
          </a:ln>
        </p:spPr>
        <p:txBody>
          <a:bodyPr wrap="square" lIns="0" tIns="0" rIns="0" bIns="0" rtlCol="0"/>
          <a:lstStyle/>
          <a:p>
            <a:endParaRPr sz="1400"/>
          </a:p>
        </p:txBody>
      </p:sp>
      <p:sp>
        <p:nvSpPr>
          <p:cNvPr id="49" name="object 48">
            <a:extLst>
              <a:ext uri="{FF2B5EF4-FFF2-40B4-BE49-F238E27FC236}">
                <a16:creationId xmlns:a16="http://schemas.microsoft.com/office/drawing/2014/main" id="{B9E7DC9B-3F1C-D84A-9A83-18B376A2C00D}"/>
              </a:ext>
            </a:extLst>
          </p:cNvPr>
          <p:cNvSpPr/>
          <p:nvPr/>
        </p:nvSpPr>
        <p:spPr>
          <a:xfrm>
            <a:off x="5745162" y="4525376"/>
            <a:ext cx="963294" cy="474345"/>
          </a:xfrm>
          <a:custGeom>
            <a:avLst/>
            <a:gdLst/>
            <a:ahLst/>
            <a:cxnLst/>
            <a:rect l="l" t="t" r="r" b="b"/>
            <a:pathLst>
              <a:path w="963295" h="474345">
                <a:moveTo>
                  <a:pt x="884249" y="474299"/>
                </a:moveTo>
                <a:lnTo>
                  <a:pt x="79049" y="474299"/>
                </a:lnTo>
                <a:lnTo>
                  <a:pt x="48280" y="468087"/>
                </a:lnTo>
                <a:lnTo>
                  <a:pt x="23153" y="451146"/>
                </a:lnTo>
                <a:lnTo>
                  <a:pt x="6212" y="426019"/>
                </a:lnTo>
                <a:lnTo>
                  <a:pt x="0" y="395249"/>
                </a:lnTo>
                <a:lnTo>
                  <a:pt x="0" y="79049"/>
                </a:lnTo>
                <a:lnTo>
                  <a:pt x="6212" y="48280"/>
                </a:lnTo>
                <a:lnTo>
                  <a:pt x="23153" y="23152"/>
                </a:lnTo>
                <a:lnTo>
                  <a:pt x="48280" y="6212"/>
                </a:lnTo>
                <a:lnTo>
                  <a:pt x="79049" y="0"/>
                </a:lnTo>
                <a:lnTo>
                  <a:pt x="884249" y="0"/>
                </a:lnTo>
                <a:lnTo>
                  <a:pt x="928107" y="13281"/>
                </a:lnTo>
                <a:lnTo>
                  <a:pt x="957282" y="48798"/>
                </a:lnTo>
                <a:lnTo>
                  <a:pt x="963299" y="79049"/>
                </a:lnTo>
                <a:lnTo>
                  <a:pt x="963299" y="395249"/>
                </a:lnTo>
                <a:lnTo>
                  <a:pt x="957087" y="426019"/>
                </a:lnTo>
                <a:lnTo>
                  <a:pt x="940146" y="451146"/>
                </a:lnTo>
                <a:lnTo>
                  <a:pt x="915019" y="468087"/>
                </a:lnTo>
                <a:lnTo>
                  <a:pt x="884249" y="474299"/>
                </a:lnTo>
                <a:close/>
              </a:path>
            </a:pathLst>
          </a:custGeom>
          <a:solidFill>
            <a:srgbClr val="FCE4CD"/>
          </a:solidFill>
        </p:spPr>
        <p:txBody>
          <a:bodyPr wrap="square" lIns="0" tIns="0" rIns="0" bIns="0" rtlCol="0"/>
          <a:lstStyle/>
          <a:p>
            <a:endParaRPr sz="1400"/>
          </a:p>
        </p:txBody>
      </p:sp>
      <p:sp>
        <p:nvSpPr>
          <p:cNvPr id="50" name="object 49">
            <a:extLst>
              <a:ext uri="{FF2B5EF4-FFF2-40B4-BE49-F238E27FC236}">
                <a16:creationId xmlns:a16="http://schemas.microsoft.com/office/drawing/2014/main" id="{1162CE0F-166B-484F-8394-5622F0BE6A51}"/>
              </a:ext>
            </a:extLst>
          </p:cNvPr>
          <p:cNvSpPr/>
          <p:nvPr/>
        </p:nvSpPr>
        <p:spPr>
          <a:xfrm>
            <a:off x="5745162" y="4525376"/>
            <a:ext cx="963294" cy="474345"/>
          </a:xfrm>
          <a:custGeom>
            <a:avLst/>
            <a:gdLst/>
            <a:ahLst/>
            <a:cxnLst/>
            <a:rect l="l" t="t" r="r" b="b"/>
            <a:pathLst>
              <a:path w="963295" h="474345">
                <a:moveTo>
                  <a:pt x="0" y="79049"/>
                </a:moveTo>
                <a:lnTo>
                  <a:pt x="6212" y="48280"/>
                </a:lnTo>
                <a:lnTo>
                  <a:pt x="23153" y="23153"/>
                </a:lnTo>
                <a:lnTo>
                  <a:pt x="48280" y="6212"/>
                </a:lnTo>
                <a:lnTo>
                  <a:pt x="79049" y="0"/>
                </a:lnTo>
                <a:lnTo>
                  <a:pt x="884249" y="0"/>
                </a:lnTo>
                <a:lnTo>
                  <a:pt x="928107" y="13281"/>
                </a:lnTo>
                <a:lnTo>
                  <a:pt x="957282" y="48798"/>
                </a:lnTo>
                <a:lnTo>
                  <a:pt x="963299" y="79049"/>
                </a:lnTo>
                <a:lnTo>
                  <a:pt x="963299" y="395249"/>
                </a:lnTo>
                <a:lnTo>
                  <a:pt x="957087" y="426019"/>
                </a:lnTo>
                <a:lnTo>
                  <a:pt x="940146" y="451146"/>
                </a:lnTo>
                <a:lnTo>
                  <a:pt x="915019" y="468087"/>
                </a:lnTo>
                <a:lnTo>
                  <a:pt x="884249" y="474299"/>
                </a:lnTo>
                <a:lnTo>
                  <a:pt x="79049" y="474299"/>
                </a:lnTo>
                <a:lnTo>
                  <a:pt x="48280" y="468087"/>
                </a:lnTo>
                <a:lnTo>
                  <a:pt x="23153" y="451146"/>
                </a:lnTo>
                <a:lnTo>
                  <a:pt x="6212" y="426019"/>
                </a:lnTo>
                <a:lnTo>
                  <a:pt x="0" y="395249"/>
                </a:lnTo>
                <a:lnTo>
                  <a:pt x="0" y="79049"/>
                </a:lnTo>
                <a:close/>
              </a:path>
            </a:pathLst>
          </a:custGeom>
          <a:ln w="9524">
            <a:solidFill>
              <a:srgbClr val="1F497D"/>
            </a:solidFill>
          </a:ln>
        </p:spPr>
        <p:txBody>
          <a:bodyPr wrap="square" lIns="0" tIns="0" rIns="0" bIns="0" rtlCol="0"/>
          <a:lstStyle/>
          <a:p>
            <a:endParaRPr sz="1400"/>
          </a:p>
        </p:txBody>
      </p:sp>
      <p:sp>
        <p:nvSpPr>
          <p:cNvPr id="51" name="object 51">
            <a:extLst>
              <a:ext uri="{FF2B5EF4-FFF2-40B4-BE49-F238E27FC236}">
                <a16:creationId xmlns:a16="http://schemas.microsoft.com/office/drawing/2014/main" id="{F83F38A9-7943-4043-B8F6-A29EFD4CF615}"/>
              </a:ext>
            </a:extLst>
          </p:cNvPr>
          <p:cNvSpPr/>
          <p:nvPr/>
        </p:nvSpPr>
        <p:spPr>
          <a:xfrm>
            <a:off x="6063914" y="4005551"/>
            <a:ext cx="146050" cy="465455"/>
          </a:xfrm>
          <a:custGeom>
            <a:avLst/>
            <a:gdLst/>
            <a:ahLst/>
            <a:cxnLst/>
            <a:rect l="l" t="t" r="r" b="b"/>
            <a:pathLst>
              <a:path w="146050" h="465454">
                <a:moveTo>
                  <a:pt x="0" y="0"/>
                </a:moveTo>
                <a:lnTo>
                  <a:pt x="145812" y="465364"/>
                </a:lnTo>
              </a:path>
            </a:pathLst>
          </a:custGeom>
          <a:ln w="9524">
            <a:solidFill>
              <a:srgbClr val="1F497D"/>
            </a:solidFill>
          </a:ln>
        </p:spPr>
        <p:txBody>
          <a:bodyPr wrap="square" lIns="0" tIns="0" rIns="0" bIns="0" rtlCol="0"/>
          <a:lstStyle/>
          <a:p>
            <a:endParaRPr sz="1400"/>
          </a:p>
        </p:txBody>
      </p:sp>
      <p:sp>
        <p:nvSpPr>
          <p:cNvPr id="52" name="object 52">
            <a:extLst>
              <a:ext uri="{FF2B5EF4-FFF2-40B4-BE49-F238E27FC236}">
                <a16:creationId xmlns:a16="http://schemas.microsoft.com/office/drawing/2014/main" id="{EB252B39-7910-3C40-B46F-8874EF077A55}"/>
              </a:ext>
            </a:extLst>
          </p:cNvPr>
          <p:cNvSpPr/>
          <p:nvPr/>
        </p:nvSpPr>
        <p:spPr>
          <a:xfrm>
            <a:off x="6194712" y="4466212"/>
            <a:ext cx="30480" cy="46355"/>
          </a:xfrm>
          <a:custGeom>
            <a:avLst/>
            <a:gdLst/>
            <a:ahLst/>
            <a:cxnLst/>
            <a:rect l="l" t="t" r="r" b="b"/>
            <a:pathLst>
              <a:path w="30479" h="46354">
                <a:moveTo>
                  <a:pt x="27937" y="45952"/>
                </a:moveTo>
                <a:lnTo>
                  <a:pt x="0" y="9408"/>
                </a:lnTo>
                <a:lnTo>
                  <a:pt x="30026" y="0"/>
                </a:lnTo>
                <a:lnTo>
                  <a:pt x="27937" y="45952"/>
                </a:lnTo>
                <a:close/>
              </a:path>
            </a:pathLst>
          </a:custGeom>
          <a:solidFill>
            <a:srgbClr val="1F497D"/>
          </a:solidFill>
        </p:spPr>
        <p:txBody>
          <a:bodyPr wrap="square" lIns="0" tIns="0" rIns="0" bIns="0" rtlCol="0"/>
          <a:lstStyle/>
          <a:p>
            <a:endParaRPr sz="1400"/>
          </a:p>
        </p:txBody>
      </p:sp>
      <p:sp>
        <p:nvSpPr>
          <p:cNvPr id="53" name="object 53">
            <a:extLst>
              <a:ext uri="{FF2B5EF4-FFF2-40B4-BE49-F238E27FC236}">
                <a16:creationId xmlns:a16="http://schemas.microsoft.com/office/drawing/2014/main" id="{C9750A9C-FEEA-7844-8022-719B4DCFF860}"/>
              </a:ext>
            </a:extLst>
          </p:cNvPr>
          <p:cNvSpPr/>
          <p:nvPr/>
        </p:nvSpPr>
        <p:spPr>
          <a:xfrm>
            <a:off x="6194712" y="4466212"/>
            <a:ext cx="30480" cy="46355"/>
          </a:xfrm>
          <a:custGeom>
            <a:avLst/>
            <a:gdLst/>
            <a:ahLst/>
            <a:cxnLst/>
            <a:rect l="l" t="t" r="r" b="b"/>
            <a:pathLst>
              <a:path w="30479" h="46354">
                <a:moveTo>
                  <a:pt x="0" y="9408"/>
                </a:moveTo>
                <a:lnTo>
                  <a:pt x="27937" y="45952"/>
                </a:lnTo>
                <a:lnTo>
                  <a:pt x="30026" y="0"/>
                </a:lnTo>
                <a:lnTo>
                  <a:pt x="0" y="9408"/>
                </a:lnTo>
                <a:close/>
              </a:path>
            </a:pathLst>
          </a:custGeom>
          <a:ln w="9524">
            <a:solidFill>
              <a:srgbClr val="1F497D"/>
            </a:solidFill>
          </a:ln>
        </p:spPr>
        <p:txBody>
          <a:bodyPr wrap="square" lIns="0" tIns="0" rIns="0" bIns="0" rtlCol="0"/>
          <a:lstStyle/>
          <a:p>
            <a:endParaRPr sz="1400"/>
          </a:p>
        </p:txBody>
      </p:sp>
      <p:sp>
        <p:nvSpPr>
          <p:cNvPr id="54" name="object 54">
            <a:extLst>
              <a:ext uri="{FF2B5EF4-FFF2-40B4-BE49-F238E27FC236}">
                <a16:creationId xmlns:a16="http://schemas.microsoft.com/office/drawing/2014/main" id="{63B3DD76-848D-3444-B0A0-28EE41455F9E}"/>
              </a:ext>
            </a:extLst>
          </p:cNvPr>
          <p:cNvSpPr/>
          <p:nvPr/>
        </p:nvSpPr>
        <p:spPr>
          <a:xfrm>
            <a:off x="6063813" y="4005551"/>
            <a:ext cx="869315" cy="168275"/>
          </a:xfrm>
          <a:custGeom>
            <a:avLst/>
            <a:gdLst/>
            <a:ahLst/>
            <a:cxnLst/>
            <a:rect l="l" t="t" r="r" b="b"/>
            <a:pathLst>
              <a:path w="869315" h="168275">
                <a:moveTo>
                  <a:pt x="0" y="0"/>
                </a:moveTo>
                <a:lnTo>
                  <a:pt x="868792" y="168234"/>
                </a:lnTo>
              </a:path>
            </a:pathLst>
          </a:custGeom>
          <a:ln w="9524">
            <a:solidFill>
              <a:srgbClr val="1F497D"/>
            </a:solidFill>
          </a:ln>
        </p:spPr>
        <p:txBody>
          <a:bodyPr wrap="square" lIns="0" tIns="0" rIns="0" bIns="0" rtlCol="0"/>
          <a:lstStyle/>
          <a:p>
            <a:endParaRPr sz="1400"/>
          </a:p>
        </p:txBody>
      </p:sp>
      <p:sp>
        <p:nvSpPr>
          <p:cNvPr id="55" name="object 55">
            <a:extLst>
              <a:ext uri="{FF2B5EF4-FFF2-40B4-BE49-F238E27FC236}">
                <a16:creationId xmlns:a16="http://schemas.microsoft.com/office/drawing/2014/main" id="{822FFB82-511A-5241-9340-D72315B52056}"/>
              </a:ext>
            </a:extLst>
          </p:cNvPr>
          <p:cNvSpPr/>
          <p:nvPr/>
        </p:nvSpPr>
        <p:spPr>
          <a:xfrm>
            <a:off x="6929614" y="4158341"/>
            <a:ext cx="45720" cy="31115"/>
          </a:xfrm>
          <a:custGeom>
            <a:avLst/>
            <a:gdLst/>
            <a:ahLst/>
            <a:cxnLst/>
            <a:rect l="l" t="t" r="r" b="b"/>
            <a:pathLst>
              <a:path w="45720" h="31114">
                <a:moveTo>
                  <a:pt x="0" y="30891"/>
                </a:moveTo>
                <a:lnTo>
                  <a:pt x="5981" y="0"/>
                </a:lnTo>
                <a:lnTo>
                  <a:pt x="45428" y="23663"/>
                </a:lnTo>
                <a:lnTo>
                  <a:pt x="0" y="30891"/>
                </a:lnTo>
                <a:close/>
              </a:path>
            </a:pathLst>
          </a:custGeom>
          <a:solidFill>
            <a:srgbClr val="1F497D"/>
          </a:solidFill>
        </p:spPr>
        <p:txBody>
          <a:bodyPr wrap="square" lIns="0" tIns="0" rIns="0" bIns="0" rtlCol="0"/>
          <a:lstStyle/>
          <a:p>
            <a:endParaRPr sz="1400"/>
          </a:p>
        </p:txBody>
      </p:sp>
      <p:sp>
        <p:nvSpPr>
          <p:cNvPr id="56" name="object 56">
            <a:extLst>
              <a:ext uri="{FF2B5EF4-FFF2-40B4-BE49-F238E27FC236}">
                <a16:creationId xmlns:a16="http://schemas.microsoft.com/office/drawing/2014/main" id="{BA680F7E-E577-B244-A379-CEA531EC9CD9}"/>
              </a:ext>
            </a:extLst>
          </p:cNvPr>
          <p:cNvSpPr/>
          <p:nvPr/>
        </p:nvSpPr>
        <p:spPr>
          <a:xfrm>
            <a:off x="6929614" y="4158341"/>
            <a:ext cx="45720" cy="31115"/>
          </a:xfrm>
          <a:custGeom>
            <a:avLst/>
            <a:gdLst/>
            <a:ahLst/>
            <a:cxnLst/>
            <a:rect l="l" t="t" r="r" b="b"/>
            <a:pathLst>
              <a:path w="45720" h="31114">
                <a:moveTo>
                  <a:pt x="0" y="30891"/>
                </a:moveTo>
                <a:lnTo>
                  <a:pt x="45428" y="23663"/>
                </a:lnTo>
                <a:lnTo>
                  <a:pt x="5981" y="0"/>
                </a:lnTo>
                <a:lnTo>
                  <a:pt x="0" y="30891"/>
                </a:lnTo>
                <a:close/>
              </a:path>
            </a:pathLst>
          </a:custGeom>
          <a:ln w="9524">
            <a:solidFill>
              <a:srgbClr val="1F497D"/>
            </a:solidFill>
          </a:ln>
        </p:spPr>
        <p:txBody>
          <a:bodyPr wrap="square" lIns="0" tIns="0" rIns="0" bIns="0" rtlCol="0"/>
          <a:lstStyle/>
          <a:p>
            <a:endParaRPr sz="1400"/>
          </a:p>
        </p:txBody>
      </p:sp>
      <p:sp>
        <p:nvSpPr>
          <p:cNvPr id="57" name="object 57">
            <a:extLst>
              <a:ext uri="{FF2B5EF4-FFF2-40B4-BE49-F238E27FC236}">
                <a16:creationId xmlns:a16="http://schemas.microsoft.com/office/drawing/2014/main" id="{CFEF236F-888D-B14E-85F1-24B4781ED19D}"/>
              </a:ext>
            </a:extLst>
          </p:cNvPr>
          <p:cNvSpPr/>
          <p:nvPr/>
        </p:nvSpPr>
        <p:spPr>
          <a:xfrm>
            <a:off x="6063914" y="4005551"/>
            <a:ext cx="974725" cy="65405"/>
          </a:xfrm>
          <a:custGeom>
            <a:avLst/>
            <a:gdLst/>
            <a:ahLst/>
            <a:cxnLst/>
            <a:rect l="l" t="t" r="r" b="b"/>
            <a:pathLst>
              <a:path w="974725" h="65404">
                <a:moveTo>
                  <a:pt x="0" y="0"/>
                </a:moveTo>
                <a:lnTo>
                  <a:pt x="974376" y="64901"/>
                </a:lnTo>
              </a:path>
            </a:pathLst>
          </a:custGeom>
          <a:ln w="9524">
            <a:solidFill>
              <a:srgbClr val="1F497D"/>
            </a:solidFill>
          </a:ln>
        </p:spPr>
        <p:txBody>
          <a:bodyPr wrap="square" lIns="0" tIns="0" rIns="0" bIns="0" rtlCol="0"/>
          <a:lstStyle/>
          <a:p>
            <a:endParaRPr sz="1400"/>
          </a:p>
        </p:txBody>
      </p:sp>
      <p:sp>
        <p:nvSpPr>
          <p:cNvPr id="58" name="object 58">
            <a:extLst>
              <a:ext uri="{FF2B5EF4-FFF2-40B4-BE49-F238E27FC236}">
                <a16:creationId xmlns:a16="http://schemas.microsoft.com/office/drawing/2014/main" id="{5CA14DAA-0692-1F44-BEB7-444D4CD82A7B}"/>
              </a:ext>
            </a:extLst>
          </p:cNvPr>
          <p:cNvSpPr/>
          <p:nvPr/>
        </p:nvSpPr>
        <p:spPr>
          <a:xfrm>
            <a:off x="7037244" y="4054755"/>
            <a:ext cx="44450" cy="31750"/>
          </a:xfrm>
          <a:custGeom>
            <a:avLst/>
            <a:gdLst/>
            <a:ahLst/>
            <a:cxnLst/>
            <a:rect l="l" t="t" r="r" b="b"/>
            <a:pathLst>
              <a:path w="44450" h="31750">
                <a:moveTo>
                  <a:pt x="0" y="31395"/>
                </a:moveTo>
                <a:lnTo>
                  <a:pt x="2091" y="0"/>
                </a:lnTo>
                <a:lnTo>
                  <a:pt x="44175" y="18570"/>
                </a:lnTo>
                <a:lnTo>
                  <a:pt x="0" y="31395"/>
                </a:lnTo>
                <a:close/>
              </a:path>
            </a:pathLst>
          </a:custGeom>
          <a:solidFill>
            <a:srgbClr val="1F497D"/>
          </a:solidFill>
        </p:spPr>
        <p:txBody>
          <a:bodyPr wrap="square" lIns="0" tIns="0" rIns="0" bIns="0" rtlCol="0"/>
          <a:lstStyle/>
          <a:p>
            <a:endParaRPr sz="1400"/>
          </a:p>
        </p:txBody>
      </p:sp>
      <p:sp>
        <p:nvSpPr>
          <p:cNvPr id="59" name="object 59">
            <a:extLst>
              <a:ext uri="{FF2B5EF4-FFF2-40B4-BE49-F238E27FC236}">
                <a16:creationId xmlns:a16="http://schemas.microsoft.com/office/drawing/2014/main" id="{3437EE9C-5F20-4E43-B1DD-B69541E5BA58}"/>
              </a:ext>
            </a:extLst>
          </p:cNvPr>
          <p:cNvSpPr/>
          <p:nvPr/>
        </p:nvSpPr>
        <p:spPr>
          <a:xfrm>
            <a:off x="7037244" y="4054755"/>
            <a:ext cx="44450" cy="31750"/>
          </a:xfrm>
          <a:custGeom>
            <a:avLst/>
            <a:gdLst/>
            <a:ahLst/>
            <a:cxnLst/>
            <a:rect l="l" t="t" r="r" b="b"/>
            <a:pathLst>
              <a:path w="44450" h="31750">
                <a:moveTo>
                  <a:pt x="0" y="31395"/>
                </a:moveTo>
                <a:lnTo>
                  <a:pt x="44175" y="18570"/>
                </a:lnTo>
                <a:lnTo>
                  <a:pt x="2091" y="0"/>
                </a:lnTo>
                <a:lnTo>
                  <a:pt x="0" y="31395"/>
                </a:lnTo>
                <a:close/>
              </a:path>
            </a:pathLst>
          </a:custGeom>
          <a:ln w="9524">
            <a:solidFill>
              <a:srgbClr val="1F497D"/>
            </a:solidFill>
          </a:ln>
        </p:spPr>
        <p:txBody>
          <a:bodyPr wrap="square" lIns="0" tIns="0" rIns="0" bIns="0" rtlCol="0"/>
          <a:lstStyle/>
          <a:p>
            <a:endParaRPr sz="1400"/>
          </a:p>
        </p:txBody>
      </p:sp>
      <p:sp>
        <p:nvSpPr>
          <p:cNvPr id="60" name="object 60">
            <a:extLst>
              <a:ext uri="{FF2B5EF4-FFF2-40B4-BE49-F238E27FC236}">
                <a16:creationId xmlns:a16="http://schemas.microsoft.com/office/drawing/2014/main" id="{39ED609B-BDB8-8247-88DD-E18E5813F86C}"/>
              </a:ext>
            </a:extLst>
          </p:cNvPr>
          <p:cNvSpPr/>
          <p:nvPr/>
        </p:nvSpPr>
        <p:spPr>
          <a:xfrm>
            <a:off x="6063914" y="3715615"/>
            <a:ext cx="1527175" cy="290195"/>
          </a:xfrm>
          <a:custGeom>
            <a:avLst/>
            <a:gdLst/>
            <a:ahLst/>
            <a:cxnLst/>
            <a:rect l="l" t="t" r="r" b="b"/>
            <a:pathLst>
              <a:path w="1527175" h="290195">
                <a:moveTo>
                  <a:pt x="0" y="289936"/>
                </a:moveTo>
                <a:lnTo>
                  <a:pt x="1526653" y="0"/>
                </a:lnTo>
              </a:path>
            </a:pathLst>
          </a:custGeom>
          <a:ln w="9524">
            <a:solidFill>
              <a:srgbClr val="1F497D"/>
            </a:solidFill>
          </a:ln>
        </p:spPr>
        <p:txBody>
          <a:bodyPr wrap="square" lIns="0" tIns="0" rIns="0" bIns="0" rtlCol="0"/>
          <a:lstStyle/>
          <a:p>
            <a:endParaRPr sz="1400"/>
          </a:p>
        </p:txBody>
      </p:sp>
      <p:sp>
        <p:nvSpPr>
          <p:cNvPr id="61" name="object 61">
            <a:extLst>
              <a:ext uri="{FF2B5EF4-FFF2-40B4-BE49-F238E27FC236}">
                <a16:creationId xmlns:a16="http://schemas.microsoft.com/office/drawing/2014/main" id="{DB2C8B3A-FDE5-6945-8FD9-16540FB70906}"/>
              </a:ext>
            </a:extLst>
          </p:cNvPr>
          <p:cNvSpPr/>
          <p:nvPr/>
        </p:nvSpPr>
        <p:spPr>
          <a:xfrm>
            <a:off x="7587630" y="3700158"/>
            <a:ext cx="45720" cy="31115"/>
          </a:xfrm>
          <a:custGeom>
            <a:avLst/>
            <a:gdLst/>
            <a:ahLst/>
            <a:cxnLst/>
            <a:rect l="l" t="t" r="r" b="b"/>
            <a:pathLst>
              <a:path w="45720" h="31114">
                <a:moveTo>
                  <a:pt x="5870" y="30912"/>
                </a:moveTo>
                <a:lnTo>
                  <a:pt x="0" y="0"/>
                </a:lnTo>
                <a:lnTo>
                  <a:pt x="45401" y="7391"/>
                </a:lnTo>
                <a:lnTo>
                  <a:pt x="5870" y="30912"/>
                </a:lnTo>
                <a:close/>
              </a:path>
            </a:pathLst>
          </a:custGeom>
          <a:solidFill>
            <a:srgbClr val="1F497D"/>
          </a:solidFill>
        </p:spPr>
        <p:txBody>
          <a:bodyPr wrap="square" lIns="0" tIns="0" rIns="0" bIns="0" rtlCol="0"/>
          <a:lstStyle/>
          <a:p>
            <a:endParaRPr sz="1400"/>
          </a:p>
        </p:txBody>
      </p:sp>
      <p:sp>
        <p:nvSpPr>
          <p:cNvPr id="62" name="object 62">
            <a:extLst>
              <a:ext uri="{FF2B5EF4-FFF2-40B4-BE49-F238E27FC236}">
                <a16:creationId xmlns:a16="http://schemas.microsoft.com/office/drawing/2014/main" id="{AA40C76B-4945-F149-9D8F-43967EBA587D}"/>
              </a:ext>
            </a:extLst>
          </p:cNvPr>
          <p:cNvSpPr/>
          <p:nvPr/>
        </p:nvSpPr>
        <p:spPr>
          <a:xfrm>
            <a:off x="7587630" y="3700158"/>
            <a:ext cx="45720" cy="31115"/>
          </a:xfrm>
          <a:custGeom>
            <a:avLst/>
            <a:gdLst/>
            <a:ahLst/>
            <a:cxnLst/>
            <a:rect l="l" t="t" r="r" b="b"/>
            <a:pathLst>
              <a:path w="45720" h="31114">
                <a:moveTo>
                  <a:pt x="5870" y="30912"/>
                </a:moveTo>
                <a:lnTo>
                  <a:pt x="45401" y="7391"/>
                </a:lnTo>
                <a:lnTo>
                  <a:pt x="0" y="0"/>
                </a:lnTo>
                <a:lnTo>
                  <a:pt x="5870" y="30912"/>
                </a:lnTo>
                <a:close/>
              </a:path>
            </a:pathLst>
          </a:custGeom>
          <a:ln w="9524">
            <a:solidFill>
              <a:srgbClr val="1F497D"/>
            </a:solidFill>
          </a:ln>
        </p:spPr>
        <p:txBody>
          <a:bodyPr wrap="square" lIns="0" tIns="0" rIns="0" bIns="0" rtlCol="0"/>
          <a:lstStyle/>
          <a:p>
            <a:endParaRPr sz="1400"/>
          </a:p>
        </p:txBody>
      </p:sp>
      <p:sp>
        <p:nvSpPr>
          <p:cNvPr id="63" name="object 63">
            <a:extLst>
              <a:ext uri="{FF2B5EF4-FFF2-40B4-BE49-F238E27FC236}">
                <a16:creationId xmlns:a16="http://schemas.microsoft.com/office/drawing/2014/main" id="{355A7F5B-8673-644A-8957-61C17F0DB053}"/>
              </a:ext>
            </a:extLst>
          </p:cNvPr>
          <p:cNvSpPr/>
          <p:nvPr/>
        </p:nvSpPr>
        <p:spPr>
          <a:xfrm>
            <a:off x="6057732" y="760226"/>
            <a:ext cx="2658745" cy="632460"/>
          </a:xfrm>
          <a:custGeom>
            <a:avLst/>
            <a:gdLst/>
            <a:ahLst/>
            <a:cxnLst/>
            <a:rect l="l" t="t" r="r" b="b"/>
            <a:pathLst>
              <a:path w="2658745" h="632460">
                <a:moveTo>
                  <a:pt x="0" y="632102"/>
                </a:moveTo>
                <a:lnTo>
                  <a:pt x="1139506" y="352274"/>
                </a:lnTo>
                <a:lnTo>
                  <a:pt x="1139506" y="100649"/>
                </a:lnTo>
                <a:lnTo>
                  <a:pt x="1147415" y="61472"/>
                </a:lnTo>
                <a:lnTo>
                  <a:pt x="1168985" y="29479"/>
                </a:lnTo>
                <a:lnTo>
                  <a:pt x="1200978" y="7909"/>
                </a:lnTo>
                <a:lnTo>
                  <a:pt x="1240156" y="0"/>
                </a:lnTo>
                <a:lnTo>
                  <a:pt x="2558056" y="0"/>
                </a:lnTo>
                <a:lnTo>
                  <a:pt x="2596573" y="7661"/>
                </a:lnTo>
                <a:lnTo>
                  <a:pt x="2629226" y="29479"/>
                </a:lnTo>
                <a:lnTo>
                  <a:pt x="2651044" y="62132"/>
                </a:lnTo>
                <a:lnTo>
                  <a:pt x="2658706" y="100649"/>
                </a:lnTo>
                <a:lnTo>
                  <a:pt x="2658706" y="503249"/>
                </a:lnTo>
                <a:lnTo>
                  <a:pt x="1139506" y="503249"/>
                </a:lnTo>
                <a:lnTo>
                  <a:pt x="0" y="632102"/>
                </a:lnTo>
                <a:close/>
              </a:path>
              <a:path w="2658745" h="632460">
                <a:moveTo>
                  <a:pt x="2558056" y="603899"/>
                </a:moveTo>
                <a:lnTo>
                  <a:pt x="1240156" y="603899"/>
                </a:lnTo>
                <a:lnTo>
                  <a:pt x="1200978" y="595990"/>
                </a:lnTo>
                <a:lnTo>
                  <a:pt x="1168985" y="574420"/>
                </a:lnTo>
                <a:lnTo>
                  <a:pt x="1147415" y="542427"/>
                </a:lnTo>
                <a:lnTo>
                  <a:pt x="1139506" y="503249"/>
                </a:lnTo>
                <a:lnTo>
                  <a:pt x="2658706" y="503249"/>
                </a:lnTo>
                <a:lnTo>
                  <a:pt x="2650796" y="542427"/>
                </a:lnTo>
                <a:lnTo>
                  <a:pt x="2629226" y="574420"/>
                </a:lnTo>
                <a:lnTo>
                  <a:pt x="2597233" y="595990"/>
                </a:lnTo>
                <a:lnTo>
                  <a:pt x="2558056" y="603899"/>
                </a:lnTo>
                <a:close/>
              </a:path>
            </a:pathLst>
          </a:custGeom>
          <a:solidFill>
            <a:srgbClr val="EEECE1"/>
          </a:solidFill>
        </p:spPr>
        <p:txBody>
          <a:bodyPr wrap="square" lIns="0" tIns="0" rIns="0" bIns="0" rtlCol="0"/>
          <a:lstStyle/>
          <a:p>
            <a:endParaRPr sz="1400"/>
          </a:p>
        </p:txBody>
      </p:sp>
      <p:sp>
        <p:nvSpPr>
          <p:cNvPr id="64" name="object 64">
            <a:extLst>
              <a:ext uri="{FF2B5EF4-FFF2-40B4-BE49-F238E27FC236}">
                <a16:creationId xmlns:a16="http://schemas.microsoft.com/office/drawing/2014/main" id="{965DE9AC-7D54-0942-A37D-9B0416F5969A}"/>
              </a:ext>
            </a:extLst>
          </p:cNvPr>
          <p:cNvSpPr/>
          <p:nvPr/>
        </p:nvSpPr>
        <p:spPr>
          <a:xfrm>
            <a:off x="6057732" y="760226"/>
            <a:ext cx="2658745" cy="632460"/>
          </a:xfrm>
          <a:custGeom>
            <a:avLst/>
            <a:gdLst/>
            <a:ahLst/>
            <a:cxnLst/>
            <a:rect l="l" t="t" r="r" b="b"/>
            <a:pathLst>
              <a:path w="2658745" h="632460">
                <a:moveTo>
                  <a:pt x="1139506" y="100649"/>
                </a:moveTo>
                <a:lnTo>
                  <a:pt x="1147415" y="61472"/>
                </a:lnTo>
                <a:lnTo>
                  <a:pt x="1168985" y="29479"/>
                </a:lnTo>
                <a:lnTo>
                  <a:pt x="1200978" y="7909"/>
                </a:lnTo>
                <a:lnTo>
                  <a:pt x="1240156" y="0"/>
                </a:lnTo>
                <a:lnTo>
                  <a:pt x="1392706" y="0"/>
                </a:lnTo>
                <a:lnTo>
                  <a:pt x="1772506" y="0"/>
                </a:lnTo>
                <a:lnTo>
                  <a:pt x="2558056" y="0"/>
                </a:lnTo>
                <a:lnTo>
                  <a:pt x="2577783" y="1951"/>
                </a:lnTo>
                <a:lnTo>
                  <a:pt x="2613896" y="16910"/>
                </a:lnTo>
                <a:lnTo>
                  <a:pt x="2641795" y="44809"/>
                </a:lnTo>
                <a:lnTo>
                  <a:pt x="2656754" y="80922"/>
                </a:lnTo>
                <a:lnTo>
                  <a:pt x="2658706" y="100649"/>
                </a:lnTo>
                <a:lnTo>
                  <a:pt x="2658706" y="352274"/>
                </a:lnTo>
                <a:lnTo>
                  <a:pt x="2658706" y="503249"/>
                </a:lnTo>
                <a:lnTo>
                  <a:pt x="2650796" y="542427"/>
                </a:lnTo>
                <a:lnTo>
                  <a:pt x="2629226" y="574420"/>
                </a:lnTo>
                <a:lnTo>
                  <a:pt x="2597233" y="595990"/>
                </a:lnTo>
                <a:lnTo>
                  <a:pt x="2558056" y="603899"/>
                </a:lnTo>
                <a:lnTo>
                  <a:pt x="1772506" y="603899"/>
                </a:lnTo>
                <a:lnTo>
                  <a:pt x="1392706" y="603899"/>
                </a:lnTo>
                <a:lnTo>
                  <a:pt x="1240156" y="603899"/>
                </a:lnTo>
                <a:lnTo>
                  <a:pt x="1200978" y="595990"/>
                </a:lnTo>
                <a:lnTo>
                  <a:pt x="1168985" y="574420"/>
                </a:lnTo>
                <a:lnTo>
                  <a:pt x="1147415" y="542427"/>
                </a:lnTo>
                <a:lnTo>
                  <a:pt x="1139506" y="503249"/>
                </a:lnTo>
                <a:lnTo>
                  <a:pt x="0" y="632102"/>
                </a:lnTo>
                <a:lnTo>
                  <a:pt x="1139506" y="352274"/>
                </a:lnTo>
                <a:lnTo>
                  <a:pt x="1139506" y="100649"/>
                </a:lnTo>
                <a:close/>
              </a:path>
            </a:pathLst>
          </a:custGeom>
          <a:ln w="9524">
            <a:solidFill>
              <a:srgbClr val="1F497D"/>
            </a:solidFill>
          </a:ln>
        </p:spPr>
        <p:txBody>
          <a:bodyPr wrap="square" lIns="0" tIns="0" rIns="0" bIns="0" rtlCol="0"/>
          <a:lstStyle/>
          <a:p>
            <a:endParaRPr sz="1400"/>
          </a:p>
        </p:txBody>
      </p:sp>
      <p:sp>
        <p:nvSpPr>
          <p:cNvPr id="65" name="object 65">
            <a:extLst>
              <a:ext uri="{FF2B5EF4-FFF2-40B4-BE49-F238E27FC236}">
                <a16:creationId xmlns:a16="http://schemas.microsoft.com/office/drawing/2014/main" id="{E80A0660-DA93-6742-A4D8-A66676972C7B}"/>
              </a:ext>
            </a:extLst>
          </p:cNvPr>
          <p:cNvSpPr txBox="1"/>
          <p:nvPr/>
        </p:nvSpPr>
        <p:spPr>
          <a:xfrm>
            <a:off x="7299743" y="891996"/>
            <a:ext cx="1200785" cy="320601"/>
          </a:xfrm>
          <a:prstGeom prst="rect">
            <a:avLst/>
          </a:prstGeom>
        </p:spPr>
        <p:txBody>
          <a:bodyPr vert="horz" wrap="square" lIns="0" tIns="12700" rIns="0" bIns="0" rtlCol="0">
            <a:spAutoFit/>
          </a:bodyPr>
          <a:lstStyle/>
          <a:p>
            <a:pPr marL="12700" marR="5080">
              <a:spcBef>
                <a:spcPts val="100"/>
              </a:spcBef>
            </a:pPr>
            <a:r>
              <a:rPr sz="1000" spc="-5" dirty="0"/>
              <a:t>Templates and  Presentation</a:t>
            </a:r>
            <a:r>
              <a:rPr sz="1000" spc="-80" dirty="0"/>
              <a:t> </a:t>
            </a:r>
            <a:r>
              <a:rPr sz="1000" spc="-5" dirty="0"/>
              <a:t>Objects</a:t>
            </a:r>
            <a:endParaRPr sz="1000"/>
          </a:p>
        </p:txBody>
      </p:sp>
      <p:sp>
        <p:nvSpPr>
          <p:cNvPr id="66" name="object 66">
            <a:extLst>
              <a:ext uri="{FF2B5EF4-FFF2-40B4-BE49-F238E27FC236}">
                <a16:creationId xmlns:a16="http://schemas.microsoft.com/office/drawing/2014/main" id="{100DA32A-1626-634B-A51E-67FF68FFDF0F}"/>
              </a:ext>
            </a:extLst>
          </p:cNvPr>
          <p:cNvSpPr/>
          <p:nvPr/>
        </p:nvSpPr>
        <p:spPr>
          <a:xfrm>
            <a:off x="362813" y="3456777"/>
            <a:ext cx="1870075" cy="604520"/>
          </a:xfrm>
          <a:custGeom>
            <a:avLst/>
            <a:gdLst/>
            <a:ahLst/>
            <a:cxnLst/>
            <a:rect l="l" t="t" r="r" b="b"/>
            <a:pathLst>
              <a:path w="1870075" h="604520">
                <a:moveTo>
                  <a:pt x="1418549" y="603899"/>
                </a:moveTo>
                <a:lnTo>
                  <a:pt x="100649" y="603899"/>
                </a:lnTo>
                <a:lnTo>
                  <a:pt x="61472" y="595990"/>
                </a:lnTo>
                <a:lnTo>
                  <a:pt x="29479" y="574420"/>
                </a:lnTo>
                <a:lnTo>
                  <a:pt x="7909" y="542427"/>
                </a:lnTo>
                <a:lnTo>
                  <a:pt x="0" y="503249"/>
                </a:lnTo>
                <a:lnTo>
                  <a:pt x="0" y="100649"/>
                </a:lnTo>
                <a:lnTo>
                  <a:pt x="7909" y="61472"/>
                </a:lnTo>
                <a:lnTo>
                  <a:pt x="29479" y="29479"/>
                </a:lnTo>
                <a:lnTo>
                  <a:pt x="61472" y="7909"/>
                </a:lnTo>
                <a:lnTo>
                  <a:pt x="100649" y="0"/>
                </a:lnTo>
                <a:lnTo>
                  <a:pt x="1418549" y="0"/>
                </a:lnTo>
                <a:lnTo>
                  <a:pt x="1457067" y="7661"/>
                </a:lnTo>
                <a:lnTo>
                  <a:pt x="1489720" y="29479"/>
                </a:lnTo>
                <a:lnTo>
                  <a:pt x="1511538" y="62132"/>
                </a:lnTo>
                <a:lnTo>
                  <a:pt x="1519199" y="100649"/>
                </a:lnTo>
                <a:lnTo>
                  <a:pt x="1519199" y="352274"/>
                </a:lnTo>
                <a:lnTo>
                  <a:pt x="1797388" y="503249"/>
                </a:lnTo>
                <a:lnTo>
                  <a:pt x="1519199" y="503249"/>
                </a:lnTo>
                <a:lnTo>
                  <a:pt x="1511290" y="542427"/>
                </a:lnTo>
                <a:lnTo>
                  <a:pt x="1489720" y="574420"/>
                </a:lnTo>
                <a:lnTo>
                  <a:pt x="1457727" y="595990"/>
                </a:lnTo>
                <a:lnTo>
                  <a:pt x="1418549" y="603899"/>
                </a:lnTo>
                <a:close/>
              </a:path>
              <a:path w="1870075" h="604520">
                <a:moveTo>
                  <a:pt x="1869846" y="542573"/>
                </a:moveTo>
                <a:lnTo>
                  <a:pt x="1519199" y="503249"/>
                </a:lnTo>
                <a:lnTo>
                  <a:pt x="1797388" y="503249"/>
                </a:lnTo>
                <a:lnTo>
                  <a:pt x="1869846" y="542573"/>
                </a:lnTo>
                <a:close/>
              </a:path>
            </a:pathLst>
          </a:custGeom>
          <a:solidFill>
            <a:srgbClr val="EEECE1"/>
          </a:solidFill>
        </p:spPr>
        <p:txBody>
          <a:bodyPr wrap="square" lIns="0" tIns="0" rIns="0" bIns="0" rtlCol="0"/>
          <a:lstStyle/>
          <a:p>
            <a:endParaRPr sz="1400"/>
          </a:p>
        </p:txBody>
      </p:sp>
      <p:sp>
        <p:nvSpPr>
          <p:cNvPr id="67" name="object 67">
            <a:extLst>
              <a:ext uri="{FF2B5EF4-FFF2-40B4-BE49-F238E27FC236}">
                <a16:creationId xmlns:a16="http://schemas.microsoft.com/office/drawing/2014/main" id="{F23F5007-D53E-C248-990E-4A5F6A8974CB}"/>
              </a:ext>
            </a:extLst>
          </p:cNvPr>
          <p:cNvSpPr/>
          <p:nvPr/>
        </p:nvSpPr>
        <p:spPr>
          <a:xfrm>
            <a:off x="362813" y="3456777"/>
            <a:ext cx="1870075" cy="604520"/>
          </a:xfrm>
          <a:custGeom>
            <a:avLst/>
            <a:gdLst/>
            <a:ahLst/>
            <a:cxnLst/>
            <a:rect l="l" t="t" r="r" b="b"/>
            <a:pathLst>
              <a:path w="1870075" h="604520">
                <a:moveTo>
                  <a:pt x="0" y="100649"/>
                </a:moveTo>
                <a:lnTo>
                  <a:pt x="7909" y="61472"/>
                </a:lnTo>
                <a:lnTo>
                  <a:pt x="29479" y="29479"/>
                </a:lnTo>
                <a:lnTo>
                  <a:pt x="61472" y="7909"/>
                </a:lnTo>
                <a:lnTo>
                  <a:pt x="100649" y="0"/>
                </a:lnTo>
                <a:lnTo>
                  <a:pt x="886199" y="0"/>
                </a:lnTo>
                <a:lnTo>
                  <a:pt x="1265999" y="0"/>
                </a:lnTo>
                <a:lnTo>
                  <a:pt x="1418549" y="0"/>
                </a:lnTo>
                <a:lnTo>
                  <a:pt x="1438277" y="1951"/>
                </a:lnTo>
                <a:lnTo>
                  <a:pt x="1474390" y="16910"/>
                </a:lnTo>
                <a:lnTo>
                  <a:pt x="1502289" y="44809"/>
                </a:lnTo>
                <a:lnTo>
                  <a:pt x="1517248" y="80922"/>
                </a:lnTo>
                <a:lnTo>
                  <a:pt x="1519199" y="100649"/>
                </a:lnTo>
                <a:lnTo>
                  <a:pt x="1519199" y="352274"/>
                </a:lnTo>
                <a:lnTo>
                  <a:pt x="1869846" y="542573"/>
                </a:lnTo>
                <a:lnTo>
                  <a:pt x="1519199" y="503249"/>
                </a:lnTo>
                <a:lnTo>
                  <a:pt x="1511290" y="542427"/>
                </a:lnTo>
                <a:lnTo>
                  <a:pt x="1489720" y="574420"/>
                </a:lnTo>
                <a:lnTo>
                  <a:pt x="1457727" y="595990"/>
                </a:lnTo>
                <a:lnTo>
                  <a:pt x="1418549" y="603899"/>
                </a:lnTo>
                <a:lnTo>
                  <a:pt x="1265999" y="603899"/>
                </a:lnTo>
                <a:lnTo>
                  <a:pt x="886199" y="603899"/>
                </a:lnTo>
                <a:lnTo>
                  <a:pt x="100649" y="603899"/>
                </a:lnTo>
                <a:lnTo>
                  <a:pt x="61472" y="595990"/>
                </a:lnTo>
                <a:lnTo>
                  <a:pt x="29479" y="574420"/>
                </a:lnTo>
                <a:lnTo>
                  <a:pt x="7909" y="542427"/>
                </a:lnTo>
                <a:lnTo>
                  <a:pt x="0" y="503249"/>
                </a:lnTo>
                <a:lnTo>
                  <a:pt x="0" y="352274"/>
                </a:lnTo>
                <a:lnTo>
                  <a:pt x="0" y="100649"/>
                </a:lnTo>
                <a:close/>
              </a:path>
            </a:pathLst>
          </a:custGeom>
          <a:ln w="9524">
            <a:solidFill>
              <a:srgbClr val="1F497D"/>
            </a:solidFill>
          </a:ln>
        </p:spPr>
        <p:txBody>
          <a:bodyPr wrap="square" lIns="0" tIns="0" rIns="0" bIns="0" rtlCol="0"/>
          <a:lstStyle/>
          <a:p>
            <a:endParaRPr sz="1400"/>
          </a:p>
        </p:txBody>
      </p:sp>
      <p:sp>
        <p:nvSpPr>
          <p:cNvPr id="68" name="object 68">
            <a:extLst>
              <a:ext uri="{FF2B5EF4-FFF2-40B4-BE49-F238E27FC236}">
                <a16:creationId xmlns:a16="http://schemas.microsoft.com/office/drawing/2014/main" id="{4E5E06E4-6A23-8846-9964-ABD21C8A5EDD}"/>
              </a:ext>
            </a:extLst>
          </p:cNvPr>
          <p:cNvSpPr txBox="1"/>
          <p:nvPr/>
        </p:nvSpPr>
        <p:spPr>
          <a:xfrm>
            <a:off x="465317" y="3512347"/>
            <a:ext cx="1243965" cy="474489"/>
          </a:xfrm>
          <a:prstGeom prst="rect">
            <a:avLst/>
          </a:prstGeom>
        </p:spPr>
        <p:txBody>
          <a:bodyPr vert="horz" wrap="square" lIns="0" tIns="12700" rIns="0" bIns="0" rtlCol="0">
            <a:spAutoFit/>
          </a:bodyPr>
          <a:lstStyle/>
          <a:p>
            <a:pPr marL="12700" marR="5080">
              <a:spcBef>
                <a:spcPts val="100"/>
              </a:spcBef>
            </a:pPr>
            <a:r>
              <a:rPr sz="1000" spc="-5" dirty="0"/>
              <a:t>Logging,</a:t>
            </a:r>
            <a:r>
              <a:rPr sz="1000" spc="-80" dirty="0"/>
              <a:t> </a:t>
            </a:r>
            <a:r>
              <a:rPr sz="1000" spc="-5" dirty="0"/>
              <a:t>Persistence,  web </a:t>
            </a:r>
            <a:r>
              <a:rPr sz="1000" dirty="0"/>
              <a:t>services, </a:t>
            </a:r>
            <a:r>
              <a:rPr sz="1000" spc="-5" dirty="0"/>
              <a:t>file  formats</a:t>
            </a:r>
            <a:endParaRPr sz="1000" dirty="0"/>
          </a:p>
        </p:txBody>
      </p:sp>
      <p:sp>
        <p:nvSpPr>
          <p:cNvPr id="69" name="object 23">
            <a:extLst>
              <a:ext uri="{FF2B5EF4-FFF2-40B4-BE49-F238E27FC236}">
                <a16:creationId xmlns:a16="http://schemas.microsoft.com/office/drawing/2014/main" id="{056D0C68-193B-384C-8197-B7982C316313}"/>
              </a:ext>
            </a:extLst>
          </p:cNvPr>
          <p:cNvSpPr txBox="1"/>
          <p:nvPr/>
        </p:nvSpPr>
        <p:spPr>
          <a:xfrm>
            <a:off x="6689277" y="4293218"/>
            <a:ext cx="632559" cy="320601"/>
          </a:xfrm>
          <a:prstGeom prst="rect">
            <a:avLst/>
          </a:prstGeom>
        </p:spPr>
        <p:txBody>
          <a:bodyPr vert="horz" wrap="square" lIns="0" tIns="12700" rIns="0" bIns="0" rtlCol="0">
            <a:spAutoFit/>
          </a:bodyPr>
          <a:lstStyle/>
          <a:p>
            <a:pPr marL="12700" marR="5080" algn="ctr">
              <a:spcBef>
                <a:spcPts val="100"/>
              </a:spcBef>
            </a:pPr>
            <a:r>
              <a:rPr lang="en-US" sz="1000" spc="-5" dirty="0"/>
              <a:t>File</a:t>
            </a:r>
            <a:r>
              <a:rPr lang="zh-CN" altLang="en-US" sz="1000" spc="-5" dirty="0"/>
              <a:t> </a:t>
            </a:r>
            <a:r>
              <a:rPr lang="en-US" altLang="zh-CN" sz="1000" spc="-5" dirty="0"/>
              <a:t>Systems</a:t>
            </a:r>
            <a:endParaRPr sz="1000" dirty="0"/>
          </a:p>
        </p:txBody>
      </p:sp>
      <p:sp>
        <p:nvSpPr>
          <p:cNvPr id="70" name="object 23">
            <a:extLst>
              <a:ext uri="{FF2B5EF4-FFF2-40B4-BE49-F238E27FC236}">
                <a16:creationId xmlns:a16="http://schemas.microsoft.com/office/drawing/2014/main" id="{ED3931D1-A070-074D-8685-2A33824401FC}"/>
              </a:ext>
            </a:extLst>
          </p:cNvPr>
          <p:cNvSpPr txBox="1"/>
          <p:nvPr/>
        </p:nvSpPr>
        <p:spPr>
          <a:xfrm>
            <a:off x="5849485" y="4665035"/>
            <a:ext cx="796427" cy="166712"/>
          </a:xfrm>
          <a:prstGeom prst="rect">
            <a:avLst/>
          </a:prstGeom>
        </p:spPr>
        <p:txBody>
          <a:bodyPr vert="horz" wrap="square" lIns="0" tIns="12700" rIns="0" bIns="0" rtlCol="0">
            <a:spAutoFit/>
          </a:bodyPr>
          <a:lstStyle/>
          <a:p>
            <a:pPr marL="12700" marR="5080" algn="ctr">
              <a:spcBef>
                <a:spcPts val="100"/>
              </a:spcBef>
            </a:pPr>
            <a:r>
              <a:rPr lang="en-US" sz="1000" spc="-5" dirty="0"/>
              <a:t>Frameworks</a:t>
            </a:r>
            <a:endParaRPr sz="1000" dirty="0"/>
          </a:p>
        </p:txBody>
      </p:sp>
    </p:spTree>
    <p:extLst>
      <p:ext uri="{BB962C8B-B14F-4D97-AF65-F5344CB8AC3E}">
        <p14:creationId xmlns:p14="http://schemas.microsoft.com/office/powerpoint/2010/main" val="43912109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6128</TotalTime>
  <Words>2600</Words>
  <Application>Microsoft Macintosh PowerPoint</Application>
  <PresentationFormat>On-screen Show (16:9)</PresentationFormat>
  <Paragraphs>275</Paragraphs>
  <Slides>38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等线</vt:lpstr>
      <vt:lpstr>等线</vt:lpstr>
      <vt:lpstr>Heiti TC Medium</vt:lpstr>
      <vt:lpstr>微软雅黑</vt:lpstr>
      <vt:lpstr>Overpass Light</vt:lpstr>
      <vt:lpstr>Songti TC</vt:lpstr>
      <vt:lpstr>思源黑体 CN Bold</vt:lpstr>
      <vt:lpstr>Arial</vt:lpstr>
      <vt:lpstr>Calibri</vt:lpstr>
      <vt:lpstr>Calibri Light</vt:lpstr>
      <vt:lpstr>Courier New</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1907420265@qq.com</dc:creator>
  <cp:lastModifiedBy>guan jonkey</cp:lastModifiedBy>
  <cp:revision>186</cp:revision>
  <dcterms:created xsi:type="dcterms:W3CDTF">2019-03-20T06:28:00Z</dcterms:created>
  <dcterms:modified xsi:type="dcterms:W3CDTF">2021-05-21T12:38:38Z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