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3"/>
  </p:sldMasterIdLst>
  <p:notesMasterIdLst>
    <p:notesMasterId r:id="rId15"/>
  </p:notesMasterIdLst>
  <p:sldIdLst>
    <p:sldId id="286" r:id="rId4"/>
    <p:sldId id="262" r:id="rId5"/>
    <p:sldId id="274" r:id="rId6"/>
    <p:sldId id="278" r:id="rId7"/>
    <p:sldId id="279" r:id="rId8"/>
    <p:sldId id="276" r:id="rId9"/>
    <p:sldId id="280" r:id="rId10"/>
    <p:sldId id="277" r:id="rId11"/>
    <p:sldId id="282" r:id="rId12"/>
    <p:sldId id="281" r:id="rId13"/>
    <p:sldId id="267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296"/>
    <a:srgbClr val="FFFFFF"/>
    <a:srgbClr val="D8FBFF"/>
    <a:srgbClr val="878CFF"/>
    <a:srgbClr val="8DA8FF"/>
    <a:srgbClr val="C9DEFF"/>
    <a:srgbClr val="092A49"/>
    <a:srgbClr val="5365E7"/>
    <a:srgbClr val="28F3E3"/>
    <a:srgbClr val="535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90"/>
    <p:restoredTop sz="96675"/>
  </p:normalViewPr>
  <p:slideViewPr>
    <p:cSldViewPr snapToGrid="0" snapToObjects="1">
      <p:cViewPr varScale="1">
        <p:scale>
          <a:sx n="148" d="100"/>
          <a:sy n="148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C524E-E378-4452-BF0A-A0A3866BC767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0"/>
      <dgm:spPr/>
    </dgm:pt>
    <dgm:pt modelId="{7E8B1F82-EF80-457C-BED7-75A20D54412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智能</a:t>
          </a:r>
          <a:r>
            <a:rPr lang="zh-CN" altLang="en-US"/>
            <a:t>化</a:t>
          </a:r>
          <a:r>
            <a:rPr lang="zh-CN" altLang="en-US"/>
            <a:t/>
          </a:r>
          <a:endParaRPr lang="zh-CN" altLang="en-US"/>
        </a:p>
      </dgm:t>
    </dgm:pt>
    <dgm:pt modelId="{7A599613-81AA-4227-B23E-7E1424FCAFFD}" cxnId="{A778BCC4-E9EF-49D2-BEDC-3A4818AB7A2A}" type="parTrans">
      <dgm:prSet/>
      <dgm:spPr/>
    </dgm:pt>
    <dgm:pt modelId="{388FB089-8815-4CC5-BEC2-8351C6C4D26E}" cxnId="{A778BCC4-E9EF-49D2-BEDC-3A4818AB7A2A}" type="sibTrans">
      <dgm:prSet/>
      <dgm:spPr/>
    </dgm:pt>
    <dgm:pt modelId="{169B2B45-EE9E-4D5E-8F79-2395CEEDDEB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数字化</a:t>
          </a:r>
          <a:r>
            <a:rPr lang="zh-CN" altLang="en-US"/>
            <a:t/>
          </a:r>
          <a:endParaRPr lang="zh-CN" altLang="en-US"/>
        </a:p>
      </dgm:t>
    </dgm:pt>
    <dgm:pt modelId="{44DC231B-242F-49CA-BDE1-754DFB780424}" cxnId="{93B866EF-43AB-464A-8926-95D2E0D13CC3}" type="parTrans">
      <dgm:prSet/>
      <dgm:spPr/>
    </dgm:pt>
    <dgm:pt modelId="{9E53AD26-49D7-417F-B52F-7FBB3C332B0F}" cxnId="{93B866EF-43AB-464A-8926-95D2E0D13CC3}" type="sibTrans">
      <dgm:prSet/>
      <dgm:spPr/>
    </dgm:pt>
    <dgm:pt modelId="{A5CBED62-2D3A-4840-A346-4A151325BF8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信息</a:t>
          </a:r>
          <a:r>
            <a:rPr lang="zh-CN" altLang="en-US"/>
            <a:t>化</a:t>
          </a:r>
          <a:r>
            <a:rPr lang="zh-CN" altLang="en-US"/>
            <a:t/>
          </a:r>
          <a:endParaRPr lang="zh-CN" altLang="en-US"/>
        </a:p>
      </dgm:t>
    </dgm:pt>
    <dgm:pt modelId="{52B71577-2B98-4615-891F-0252EEC0143E}" cxnId="{A33817B6-C8AD-486F-ADF3-1CA4458E893D}" type="parTrans">
      <dgm:prSet/>
      <dgm:spPr/>
    </dgm:pt>
    <dgm:pt modelId="{D3332EEB-0DA7-4D05-A841-61257CD17616}" cxnId="{A33817B6-C8AD-486F-ADF3-1CA4458E893D}" type="sibTrans">
      <dgm:prSet/>
      <dgm:spPr/>
    </dgm:pt>
    <dgm:pt modelId="{0AC678EE-BF41-43CC-9251-D1217E80E25E}" type="pres">
      <dgm:prSet presAssocID="{152C524E-E378-4452-BF0A-A0A3866BC76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ADEDC73-ACB3-45A3-973A-ABF8505B3A7B}" type="pres">
      <dgm:prSet presAssocID="{7E8B1F82-EF80-457C-BED7-75A20D544121}" presName="gear1" presStyleLbl="node1" presStyleIdx="0" presStyleCnt="3">
        <dgm:presLayoutVars>
          <dgm:chMax val="1"/>
          <dgm:bulletEnabled val="1"/>
        </dgm:presLayoutVars>
      </dgm:prSet>
      <dgm:spPr/>
    </dgm:pt>
    <dgm:pt modelId="{FD5126D6-DA6F-4292-A1CD-B9B71E940B47}" type="pres">
      <dgm:prSet presAssocID="{7E8B1F82-EF80-457C-BED7-75A20D544121}" presName="gear1srcNode" presStyleCnt="0"/>
      <dgm:spPr/>
    </dgm:pt>
    <dgm:pt modelId="{38377115-3CED-4DD3-BBC1-2D3BAEE3F400}" type="pres">
      <dgm:prSet presAssocID="{7E8B1F82-EF80-457C-BED7-75A20D544121}" presName="gear1dstNode" presStyleCnt="0"/>
      <dgm:spPr/>
    </dgm:pt>
    <dgm:pt modelId="{F496F5E5-47DD-4BF1-BD06-1907B05D2EC1}" type="pres">
      <dgm:prSet presAssocID="{169B2B45-EE9E-4D5E-8F79-2395CEEDDEB9}" presName="gear2" presStyleLbl="node1" presStyleIdx="1" presStyleCnt="3">
        <dgm:presLayoutVars>
          <dgm:chMax val="1"/>
          <dgm:bulletEnabled val="1"/>
        </dgm:presLayoutVars>
      </dgm:prSet>
      <dgm:spPr/>
    </dgm:pt>
    <dgm:pt modelId="{4B2CC2E8-6009-4937-9137-ADD5DC8273ED}" type="pres">
      <dgm:prSet presAssocID="{169B2B45-EE9E-4D5E-8F79-2395CEEDDEB9}" presName="gear2srcNode" presStyleCnt="0"/>
      <dgm:spPr/>
    </dgm:pt>
    <dgm:pt modelId="{CC1B951D-68BA-4CD8-9775-AEFAFF502CFD}" type="pres">
      <dgm:prSet presAssocID="{169B2B45-EE9E-4D5E-8F79-2395CEEDDEB9}" presName="gear2dstNode" presStyleCnt="0"/>
      <dgm:spPr/>
    </dgm:pt>
    <dgm:pt modelId="{76CE85FB-F342-4BD1-9F0F-FFCA043EA794}" type="pres">
      <dgm:prSet presAssocID="{A5CBED62-2D3A-4840-A346-4A151325BF8F}" presName="gear3" presStyleLbl="node1" presStyleIdx="2" presStyleCnt="3"/>
      <dgm:spPr/>
    </dgm:pt>
    <dgm:pt modelId="{E95A3E6F-3909-46F0-88ED-FD2ABE60E921}" type="pres">
      <dgm:prSet presAssocID="{A5CBED62-2D3A-4840-A346-4A151325BF8F}" presName="gear3tx" presStyleCnt="0">
        <dgm:presLayoutVars>
          <dgm:chMax val="1"/>
          <dgm:bulletEnabled val="1"/>
        </dgm:presLayoutVars>
      </dgm:prSet>
      <dgm:spPr/>
    </dgm:pt>
    <dgm:pt modelId="{7B4C9C98-24B9-4C2D-AE2C-7DA6F48E3628}" type="pres">
      <dgm:prSet presAssocID="{A5CBED62-2D3A-4840-A346-4A151325BF8F}" presName="gear3srcNode" presStyleCnt="0"/>
      <dgm:spPr/>
    </dgm:pt>
    <dgm:pt modelId="{47C1C2C8-E8F0-4BEF-B213-33A25D32490E}" type="pres">
      <dgm:prSet presAssocID="{A5CBED62-2D3A-4840-A346-4A151325BF8F}" presName="gear3dstNode" presStyleCnt="0"/>
      <dgm:spPr/>
    </dgm:pt>
    <dgm:pt modelId="{4FAAE36F-7EB2-4031-8CB6-7228D4CF8085}" type="pres">
      <dgm:prSet presAssocID="{388FB089-8815-4CC5-BEC2-8351C6C4D26E}" presName="connector1" presStyleLbl="sibTrans2D1" presStyleIdx="0" presStyleCnt="3"/>
      <dgm:spPr/>
    </dgm:pt>
    <dgm:pt modelId="{E7D6F9AF-4641-422B-BA8E-29C15AC420EB}" type="pres">
      <dgm:prSet presAssocID="{9E53AD26-49D7-417F-B52F-7FBB3C332B0F}" presName="connector2" presStyleLbl="sibTrans2D1" presStyleIdx="1" presStyleCnt="3"/>
      <dgm:spPr/>
    </dgm:pt>
    <dgm:pt modelId="{FC1BADD2-F83B-463D-AD5E-D94B5D6E0055}" type="pres">
      <dgm:prSet presAssocID="{D3332EEB-0DA7-4D05-A841-61257CD17616}" presName="connector3" presStyleLbl="sibTrans2D1" presStyleIdx="2" presStyleCnt="3"/>
      <dgm:spPr/>
    </dgm:pt>
  </dgm:ptLst>
  <dgm:cxnLst>
    <dgm:cxn modelId="{A778BCC4-E9EF-49D2-BEDC-3A4818AB7A2A}" srcId="{152C524E-E378-4452-BF0A-A0A3866BC767}" destId="{7E8B1F82-EF80-457C-BED7-75A20D544121}" srcOrd="0" destOrd="0" parTransId="{7A599613-81AA-4227-B23E-7E1424FCAFFD}" sibTransId="{388FB089-8815-4CC5-BEC2-8351C6C4D26E}"/>
    <dgm:cxn modelId="{93B866EF-43AB-464A-8926-95D2E0D13CC3}" srcId="{152C524E-E378-4452-BF0A-A0A3866BC767}" destId="{169B2B45-EE9E-4D5E-8F79-2395CEEDDEB9}" srcOrd="1" destOrd="0" parTransId="{44DC231B-242F-49CA-BDE1-754DFB780424}" sibTransId="{9E53AD26-49D7-417F-B52F-7FBB3C332B0F}"/>
    <dgm:cxn modelId="{A33817B6-C8AD-486F-ADF3-1CA4458E893D}" srcId="{152C524E-E378-4452-BF0A-A0A3866BC767}" destId="{A5CBED62-2D3A-4840-A346-4A151325BF8F}" srcOrd="2" destOrd="0" parTransId="{52B71577-2B98-4615-891F-0252EEC0143E}" sibTransId="{D3332EEB-0DA7-4D05-A841-61257CD17616}"/>
    <dgm:cxn modelId="{2F77E642-E2C1-4543-AE6B-55E7EEFDA12A}" type="presOf" srcId="{152C524E-E378-4452-BF0A-A0A3866BC767}" destId="{0AC678EE-BF41-43CC-9251-D1217E80E25E}" srcOrd="0" destOrd="0" presId="urn:microsoft.com/office/officeart/2005/8/layout/gear1"/>
    <dgm:cxn modelId="{989C6599-0C2B-47FC-BCDB-C76DC3EBF732}" type="presParOf" srcId="{0AC678EE-BF41-43CC-9251-D1217E80E25E}" destId="{AADEDC73-ACB3-45A3-973A-ABF8505B3A7B}" srcOrd="0" destOrd="0" presId="urn:microsoft.com/office/officeart/2005/8/layout/gear1"/>
    <dgm:cxn modelId="{6301CEAB-DD79-4D41-93D9-09890083931F}" type="presOf" srcId="{7E8B1F82-EF80-457C-BED7-75A20D544121}" destId="{AADEDC73-ACB3-45A3-973A-ABF8505B3A7B}" srcOrd="0" destOrd="0" presId="urn:microsoft.com/office/officeart/2005/8/layout/gear1"/>
    <dgm:cxn modelId="{95E78CF4-E738-4DB3-A215-C11E558660BC}" type="presParOf" srcId="{0AC678EE-BF41-43CC-9251-D1217E80E25E}" destId="{FD5126D6-DA6F-4292-A1CD-B9B71E940B47}" srcOrd="1" destOrd="0" presId="urn:microsoft.com/office/officeart/2005/8/layout/gear1"/>
    <dgm:cxn modelId="{E4AE569E-AAD8-417D-BBF6-9D5E28D17B8C}" type="presOf" srcId="{7E8B1F82-EF80-457C-BED7-75A20D544121}" destId="{FD5126D6-DA6F-4292-A1CD-B9B71E940B47}" srcOrd="0" destOrd="0" presId="urn:microsoft.com/office/officeart/2005/8/layout/gear1"/>
    <dgm:cxn modelId="{5B174717-F688-4B4B-900B-A1274BDC767A}" type="presParOf" srcId="{0AC678EE-BF41-43CC-9251-D1217E80E25E}" destId="{38377115-3CED-4DD3-BBC1-2D3BAEE3F400}" srcOrd="2" destOrd="0" presId="urn:microsoft.com/office/officeart/2005/8/layout/gear1"/>
    <dgm:cxn modelId="{17B1DB6D-AAB3-41B3-9148-7C7EB2E144C2}" type="presOf" srcId="{7E8B1F82-EF80-457C-BED7-75A20D544121}" destId="{38377115-3CED-4DD3-BBC1-2D3BAEE3F400}" srcOrd="0" destOrd="0" presId="urn:microsoft.com/office/officeart/2005/8/layout/gear1"/>
    <dgm:cxn modelId="{2A57C6D4-6A94-4130-BBCC-031B4A7D50F3}" type="presParOf" srcId="{0AC678EE-BF41-43CC-9251-D1217E80E25E}" destId="{F496F5E5-47DD-4BF1-BD06-1907B05D2EC1}" srcOrd="3" destOrd="0" presId="urn:microsoft.com/office/officeart/2005/8/layout/gear1"/>
    <dgm:cxn modelId="{8F62A30E-C29A-4A61-9969-5EF0A7E83B1D}" type="presOf" srcId="{169B2B45-EE9E-4D5E-8F79-2395CEEDDEB9}" destId="{F496F5E5-47DD-4BF1-BD06-1907B05D2EC1}" srcOrd="0" destOrd="0" presId="urn:microsoft.com/office/officeart/2005/8/layout/gear1"/>
    <dgm:cxn modelId="{5A6751F4-3C11-45E9-9CE6-E1E97EEBAA32}" type="presParOf" srcId="{0AC678EE-BF41-43CC-9251-D1217E80E25E}" destId="{4B2CC2E8-6009-4937-9137-ADD5DC8273ED}" srcOrd="4" destOrd="0" presId="urn:microsoft.com/office/officeart/2005/8/layout/gear1"/>
    <dgm:cxn modelId="{269F2FFD-944A-4FB2-B230-3A4EAA34DF02}" type="presOf" srcId="{169B2B45-EE9E-4D5E-8F79-2395CEEDDEB9}" destId="{4B2CC2E8-6009-4937-9137-ADD5DC8273ED}" srcOrd="0" destOrd="0" presId="urn:microsoft.com/office/officeart/2005/8/layout/gear1"/>
    <dgm:cxn modelId="{14BFB3D3-F3A4-4365-9EB0-61FCC3482CC7}" type="presParOf" srcId="{0AC678EE-BF41-43CC-9251-D1217E80E25E}" destId="{CC1B951D-68BA-4CD8-9775-AEFAFF502CFD}" srcOrd="5" destOrd="0" presId="urn:microsoft.com/office/officeart/2005/8/layout/gear1"/>
    <dgm:cxn modelId="{55BE1AEB-75E6-4C61-A846-46A4D8CC9B9D}" type="presOf" srcId="{169B2B45-EE9E-4D5E-8F79-2395CEEDDEB9}" destId="{CC1B951D-68BA-4CD8-9775-AEFAFF502CFD}" srcOrd="0" destOrd="0" presId="urn:microsoft.com/office/officeart/2005/8/layout/gear1"/>
    <dgm:cxn modelId="{AC0F600F-4D10-4AD0-84E3-C3FA9F8E90C8}" type="presParOf" srcId="{0AC678EE-BF41-43CC-9251-D1217E80E25E}" destId="{76CE85FB-F342-4BD1-9F0F-FFCA043EA794}" srcOrd="6" destOrd="0" presId="urn:microsoft.com/office/officeart/2005/8/layout/gear1"/>
    <dgm:cxn modelId="{44A3E32B-557C-4888-A700-A2ED32A02F6C}" type="presOf" srcId="{A5CBED62-2D3A-4840-A346-4A151325BF8F}" destId="{76CE85FB-F342-4BD1-9F0F-FFCA043EA794}" srcOrd="0" destOrd="0" presId="urn:microsoft.com/office/officeart/2005/8/layout/gear1"/>
    <dgm:cxn modelId="{5068FD01-4A93-4BB2-96FA-96AD2C28F11E}" type="presParOf" srcId="{0AC678EE-BF41-43CC-9251-D1217E80E25E}" destId="{E95A3E6F-3909-46F0-88ED-FD2ABE60E921}" srcOrd="7" destOrd="0" presId="urn:microsoft.com/office/officeart/2005/8/layout/gear1"/>
    <dgm:cxn modelId="{D2169A2E-9D71-4A4D-AB05-8DCB57863FC5}" type="presOf" srcId="{A5CBED62-2D3A-4840-A346-4A151325BF8F}" destId="{E95A3E6F-3909-46F0-88ED-FD2ABE60E921}" srcOrd="1" destOrd="0" presId="urn:microsoft.com/office/officeart/2005/8/layout/gear1"/>
    <dgm:cxn modelId="{62AB43E9-99FB-4E35-BC8B-F54BF7C7F6EC}" type="presParOf" srcId="{0AC678EE-BF41-43CC-9251-D1217E80E25E}" destId="{7B4C9C98-24B9-4C2D-AE2C-7DA6F48E3628}" srcOrd="8" destOrd="0" presId="urn:microsoft.com/office/officeart/2005/8/layout/gear1"/>
    <dgm:cxn modelId="{95B03795-D9C5-4B58-AD27-B562864A2F09}" type="presOf" srcId="{A5CBED62-2D3A-4840-A346-4A151325BF8F}" destId="{7B4C9C98-24B9-4C2D-AE2C-7DA6F48E3628}" srcOrd="0" destOrd="0" presId="urn:microsoft.com/office/officeart/2005/8/layout/gear1"/>
    <dgm:cxn modelId="{342E4C8A-6C18-46B5-B2E1-2CB005B6142E}" type="presParOf" srcId="{0AC678EE-BF41-43CC-9251-D1217E80E25E}" destId="{47C1C2C8-E8F0-4BEF-B213-33A25D32490E}" srcOrd="9" destOrd="0" presId="urn:microsoft.com/office/officeart/2005/8/layout/gear1"/>
    <dgm:cxn modelId="{23C4D8E8-5FBC-4580-9AB7-17E0DF6AFD66}" type="presOf" srcId="{A5CBED62-2D3A-4840-A346-4A151325BF8F}" destId="{47C1C2C8-E8F0-4BEF-B213-33A25D32490E}" srcOrd="0" destOrd="0" presId="urn:microsoft.com/office/officeart/2005/8/layout/gear1"/>
    <dgm:cxn modelId="{CF0E6782-C0B3-4C79-825B-549CDFDDABC2}" type="presParOf" srcId="{0AC678EE-BF41-43CC-9251-D1217E80E25E}" destId="{4FAAE36F-7EB2-4031-8CB6-7228D4CF8085}" srcOrd="10" destOrd="0" presId="urn:microsoft.com/office/officeart/2005/8/layout/gear1"/>
    <dgm:cxn modelId="{FB44EA0A-368E-47B8-9373-ED83D27D23A7}" type="presOf" srcId="{388FB089-8815-4CC5-BEC2-8351C6C4D26E}" destId="{4FAAE36F-7EB2-4031-8CB6-7228D4CF8085}" srcOrd="0" destOrd="0" presId="urn:microsoft.com/office/officeart/2005/8/layout/gear1"/>
    <dgm:cxn modelId="{12D439B2-08FD-4F24-9828-676525C4ABEC}" type="presParOf" srcId="{0AC678EE-BF41-43CC-9251-D1217E80E25E}" destId="{E7D6F9AF-4641-422B-BA8E-29C15AC420EB}" srcOrd="11" destOrd="0" presId="urn:microsoft.com/office/officeart/2005/8/layout/gear1"/>
    <dgm:cxn modelId="{0A56FA57-6BFD-4799-996A-8EF32D63E79C}" type="presOf" srcId="{9E53AD26-49D7-417F-B52F-7FBB3C332B0F}" destId="{E7D6F9AF-4641-422B-BA8E-29C15AC420EB}" srcOrd="0" destOrd="0" presId="urn:microsoft.com/office/officeart/2005/8/layout/gear1"/>
    <dgm:cxn modelId="{15DD8CEE-6DA9-4552-B7C8-B7FB46D906D0}" type="presParOf" srcId="{0AC678EE-BF41-43CC-9251-D1217E80E25E}" destId="{FC1BADD2-F83B-463D-AD5E-D94B5D6E0055}" srcOrd="12" destOrd="0" presId="urn:microsoft.com/office/officeart/2005/8/layout/gear1"/>
    <dgm:cxn modelId="{6F623703-339B-4BF5-B52D-368B24E4ABE9}" type="presOf" srcId="{D3332EEB-0DA7-4D05-A841-61257CD17616}" destId="{FC1BADD2-F83B-463D-AD5E-D94B5D6E0055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896110" cy="1896110"/>
        <a:chOff x="0" y="0"/>
        <a:chExt cx="1896110" cy="1896110"/>
      </a:xfrm>
    </dsp:grpSpPr>
    <dsp:sp modelId="{AADEDC73-ACB3-45A3-973A-ABF8505B3A7B}">
      <dsp:nvSpPr>
        <dsp:cNvPr id="3" name="形状 2"/>
        <dsp:cNvSpPr/>
      </dsp:nvSpPr>
      <dsp:spPr bwMode="white">
        <a:xfrm>
          <a:off x="1250760" y="853250"/>
          <a:ext cx="1042861" cy="1042861"/>
        </a:xfrm>
        <a:prstGeom prst="gear9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970" tIns="13970" rIns="13970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智能化</a:t>
          </a:r>
          <a:endParaRPr lang="zh-CN" altLang="en-US"/>
        </a:p>
      </dsp:txBody>
      <dsp:txXfrm>
        <a:off x="1250760" y="853250"/>
        <a:ext cx="1042861" cy="1042861"/>
      </dsp:txXfrm>
    </dsp:sp>
    <dsp:sp modelId="{F496F5E5-47DD-4BF1-BD06-1907B05D2EC1}">
      <dsp:nvSpPr>
        <dsp:cNvPr id="6" name="形状 5"/>
        <dsp:cNvSpPr/>
      </dsp:nvSpPr>
      <dsp:spPr bwMode="white">
        <a:xfrm>
          <a:off x="644004" y="606755"/>
          <a:ext cx="758444" cy="758444"/>
        </a:xfrm>
        <a:prstGeom prst="gear6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970" tIns="13970" rIns="13970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数字化</a:t>
          </a:r>
          <a:endParaRPr lang="zh-CN" altLang="en-US"/>
        </a:p>
      </dsp:txBody>
      <dsp:txXfrm>
        <a:off x="644004" y="606755"/>
        <a:ext cx="758444" cy="758444"/>
      </dsp:txXfrm>
    </dsp:sp>
    <dsp:sp modelId="{76CE85FB-F342-4BD1-9F0F-FFCA043EA794}">
      <dsp:nvSpPr>
        <dsp:cNvPr id="9" name="形状 8"/>
        <dsp:cNvSpPr/>
      </dsp:nvSpPr>
      <dsp:spPr bwMode="white">
        <a:xfrm rot="-900000">
          <a:off x="1068810" y="83506"/>
          <a:ext cx="743120" cy="743120"/>
        </a:xfrm>
        <a:prstGeom prst="gear6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970" tIns="13970" rIns="13970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信息化</a:t>
          </a:r>
          <a:endParaRPr lang="zh-CN" altLang="en-US"/>
        </a:p>
      </dsp:txBody>
      <dsp:txXfrm rot="-900000">
        <a:off x="1068810" y="83506"/>
        <a:ext cx="743120" cy="743120"/>
      </dsp:txXfrm>
    </dsp:sp>
    <dsp:sp modelId="{4FAAE36F-7EB2-4031-8CB6-7228D4CF8085}">
      <dsp:nvSpPr>
        <dsp:cNvPr id="12" name="环形箭头 11"/>
        <dsp:cNvSpPr/>
      </dsp:nvSpPr>
      <dsp:spPr bwMode="white">
        <a:xfrm>
          <a:off x="1149511" y="710259"/>
          <a:ext cx="1331211" cy="1331211"/>
        </a:xfrm>
        <a:prstGeom prst="circularArrow">
          <a:avLst>
            <a:gd name="adj1" fmla="val 5000"/>
            <a:gd name="adj2" fmla="val 360000"/>
            <a:gd name="adj3" fmla="val 2351591"/>
            <a:gd name="adj4" fmla="val 16105922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149511" y="710259"/>
        <a:ext cx="1331211" cy="1331211"/>
      </dsp:txXfrm>
    </dsp:sp>
    <dsp:sp modelId="{E7D6F9AF-4641-422B-BA8E-29C15AC420EB}">
      <dsp:nvSpPr>
        <dsp:cNvPr id="13" name="形状 12"/>
        <dsp:cNvSpPr/>
      </dsp:nvSpPr>
      <dsp:spPr bwMode="white">
        <a:xfrm>
          <a:off x="531585" y="470703"/>
          <a:ext cx="926060" cy="926060"/>
        </a:xfrm>
        <a:prstGeom prst="leftCircularArrow">
          <a:avLst>
            <a:gd name="adj1" fmla="val 5000"/>
            <a:gd name="adj2" fmla="val -360000"/>
            <a:gd name="adj3" fmla="val 10419125"/>
            <a:gd name="adj4" fmla="val 14837806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31585" y="470703"/>
        <a:ext cx="926060" cy="926060"/>
      </dsp:txXfrm>
    </dsp:sp>
    <dsp:sp modelId="{FC1BADD2-F83B-463D-AD5E-D94B5D6E0055}">
      <dsp:nvSpPr>
        <dsp:cNvPr id="14" name="环形箭头 13"/>
        <dsp:cNvSpPr/>
      </dsp:nvSpPr>
      <dsp:spPr bwMode="white">
        <a:xfrm>
          <a:off x="914648" y="-51674"/>
          <a:ext cx="1010247" cy="1010247"/>
        </a:xfrm>
        <a:prstGeom prst="circularArrow">
          <a:avLst>
            <a:gd name="adj1" fmla="val 5000"/>
            <a:gd name="adj2" fmla="val 360000"/>
            <a:gd name="adj3" fmla="val 13347948"/>
            <a:gd name="adj4" fmla="val 10508220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914648" y="-51674"/>
        <a:ext cx="1010247" cy="1010247"/>
      </dsp:txXfrm>
    </dsp:sp>
    <dsp:sp modelId="{FD5126D6-DA6F-4292-A1CD-B9B71E940B47}">
      <dsp:nvSpPr>
        <dsp:cNvPr id="4" name="矩形 3" hidden="1"/>
        <dsp:cNvSpPr/>
      </dsp:nvSpPr>
      <dsp:spPr>
        <a:xfrm>
          <a:off x="1762709" y="758444"/>
          <a:ext cx="36000" cy="36000"/>
        </a:xfrm>
        <a:prstGeom prst="rect">
          <a:avLst/>
        </a:prstGeom>
      </dsp:spPr>
      <dsp:txXfrm>
        <a:off x="1762709" y="758444"/>
        <a:ext cx="36000" cy="36000"/>
      </dsp:txXfrm>
    </dsp:sp>
    <dsp:sp modelId="{38377115-3CED-4DD3-BBC1-2D3BAEE3F400}">
      <dsp:nvSpPr>
        <dsp:cNvPr id="5" name="矩形 4" hidden="1"/>
        <dsp:cNvSpPr/>
      </dsp:nvSpPr>
      <dsp:spPr>
        <a:xfrm>
          <a:off x="2219698" y="1801305"/>
          <a:ext cx="36000" cy="36000"/>
        </a:xfrm>
        <a:prstGeom prst="rect">
          <a:avLst/>
        </a:prstGeom>
      </dsp:spPr>
      <dsp:txXfrm>
        <a:off x="2219698" y="1801305"/>
        <a:ext cx="36000" cy="36000"/>
      </dsp:txXfrm>
    </dsp:sp>
    <dsp:sp modelId="{4B2CC2E8-6009-4937-9137-ADD5DC8273ED}">
      <dsp:nvSpPr>
        <dsp:cNvPr id="7" name="矩形 6" hidden="1"/>
        <dsp:cNvSpPr/>
      </dsp:nvSpPr>
      <dsp:spPr>
        <a:xfrm>
          <a:off x="833615" y="530911"/>
          <a:ext cx="36000" cy="36000"/>
        </a:xfrm>
        <a:prstGeom prst="rect">
          <a:avLst/>
        </a:prstGeom>
      </dsp:spPr>
      <dsp:txXfrm>
        <a:off x="833615" y="530911"/>
        <a:ext cx="36000" cy="36000"/>
      </dsp:txXfrm>
    </dsp:sp>
    <dsp:sp modelId="{CC1B951D-68BA-4CD8-9775-AEFAFF502CFD}">
      <dsp:nvSpPr>
        <dsp:cNvPr id="8" name="矩形 7" hidden="1"/>
        <dsp:cNvSpPr/>
      </dsp:nvSpPr>
      <dsp:spPr>
        <a:xfrm>
          <a:off x="587121" y="1004938"/>
          <a:ext cx="36000" cy="36000"/>
        </a:xfrm>
        <a:prstGeom prst="rect">
          <a:avLst/>
        </a:prstGeom>
      </dsp:spPr>
      <dsp:txXfrm>
        <a:off x="587121" y="1004938"/>
        <a:ext cx="36000" cy="36000"/>
      </dsp:txXfrm>
    </dsp:sp>
    <dsp:sp modelId="{7B4C9C98-24B9-4C2D-AE2C-7DA6F48E3628}">
      <dsp:nvSpPr>
        <dsp:cNvPr id="10" name="矩形 9" hidden="1"/>
        <dsp:cNvSpPr/>
      </dsp:nvSpPr>
      <dsp:spPr>
        <a:xfrm>
          <a:off x="966343" y="474028"/>
          <a:ext cx="36000" cy="36000"/>
        </a:xfrm>
        <a:prstGeom prst="rect">
          <a:avLst/>
        </a:prstGeom>
      </dsp:spPr>
      <dsp:txXfrm>
        <a:off x="966343" y="474028"/>
        <a:ext cx="36000" cy="36000"/>
      </dsp:txXfrm>
    </dsp:sp>
    <dsp:sp modelId="{47C1C2C8-E8F0-4BEF-B213-33A25D32490E}">
      <dsp:nvSpPr>
        <dsp:cNvPr id="11" name="矩形 10" hidden="1"/>
        <dsp:cNvSpPr/>
      </dsp:nvSpPr>
      <dsp:spPr>
        <a:xfrm>
          <a:off x="1118032" y="94806"/>
          <a:ext cx="36000" cy="36000"/>
        </a:xfrm>
        <a:prstGeom prst="rect">
          <a:avLst/>
        </a:prstGeom>
      </dsp:spPr>
      <dsp:txXfrm>
        <a:off x="1118032" y="94806"/>
        <a:ext cx="36000" cy="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type="gear6" r:blip="" rot="-15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srcNode" val="gear1srcNode"/>
          <dgm:param type="dstNode" val="gear1dstNode"/>
          <dgm:param type="connRout" val="curv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srcNode" val="gear2srcNode"/>
          <dgm:param type="dstNode" val="gear2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srcNode" val="gear3srcNode"/>
          <dgm:param type="dstNode" val="gear3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AAE99-F634-0348-83D0-6527365C00F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FAE8D-8E6D-124F-890C-384622F3C2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65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39090" y="210185"/>
            <a:ext cx="1986915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lnSpc>
                <a:spcPct val="150000"/>
              </a:lnSpc>
            </a:pPr>
            <a:r>
              <a:rPr lang="zh-CN" altLang="en-US" sz="1200" b="1" spc="300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云原生社区</a:t>
            </a:r>
            <a:endParaRPr lang="en-US" altLang="zh-CN" sz="1200" b="1" spc="30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dist" fontAlgn="auto">
              <a:lnSpc>
                <a:spcPct val="150000"/>
              </a:lnSpc>
            </a:pPr>
            <a:r>
              <a:rPr lang="en-US" altLang="zh-CN" sz="1200" b="1" spc="300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 </a:t>
            </a:r>
            <a:r>
              <a:rPr lang="zh-CN" altLang="en-US" sz="1200" b="1" spc="300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站</a:t>
            </a:r>
            <a:endParaRPr lang="zh-CN" altLang="en-US" sz="1200" b="1" spc="30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4489" y="208842"/>
            <a:ext cx="1037173" cy="4419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65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39090" y="210185"/>
            <a:ext cx="1986915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lnSpc>
                <a:spcPct val="150000"/>
              </a:lnSpc>
            </a:pPr>
            <a:r>
              <a:rPr lang="zh-CN" altLang="en-US" sz="1200" b="1" spc="300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云原生社区</a:t>
            </a:r>
            <a:endParaRPr lang="en-US" altLang="zh-CN" sz="1200" b="1" spc="30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dist" fontAlgn="auto">
              <a:lnSpc>
                <a:spcPct val="150000"/>
              </a:lnSpc>
            </a:pPr>
            <a:r>
              <a:rPr lang="zh-CN" altLang="en-US" sz="1200" b="1" spc="300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珠海站</a:t>
            </a:r>
            <a:endParaRPr lang="zh-CN" altLang="en-US" sz="1200" b="1" spc="30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4489" y="208842"/>
            <a:ext cx="1037173" cy="4419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42856" y="171451"/>
            <a:ext cx="1037173" cy="4419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0089" y="199912"/>
            <a:ext cx="1037173" cy="441948"/>
          </a:xfrm>
          <a:prstGeom prst="rect">
            <a:avLst/>
          </a:prstGeom>
        </p:spPr>
      </p:pic>
      <p:pic>
        <p:nvPicPr>
          <p:cNvPr id="10" name="图片 9" descr="卡通画&#10;&#10;描述已自动生成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738" y="288432"/>
            <a:ext cx="857250" cy="22860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86650" y="247076"/>
            <a:ext cx="1034166" cy="3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42856" y="171451"/>
            <a:ext cx="1037173" cy="4419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0089" y="199912"/>
            <a:ext cx="1037173" cy="441948"/>
          </a:xfrm>
          <a:prstGeom prst="rect">
            <a:avLst/>
          </a:prstGeom>
        </p:spPr>
      </p:pic>
      <p:pic>
        <p:nvPicPr>
          <p:cNvPr id="10" name="图片 9" descr="卡通画&#10;&#10;描述已自动生成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738" y="288432"/>
            <a:ext cx="857250" cy="22860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86650" y="247076"/>
            <a:ext cx="1034166" cy="3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625" y="1805305"/>
            <a:ext cx="5161280" cy="6140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kumimoji="1"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漫步云端</a:t>
            </a:r>
            <a:endParaRPr kumimoji="1" lang="zh-CN" altLang="en-US" sz="2000" b="1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——华发集团云平台建设经验分享</a:t>
            </a:r>
            <a:endParaRPr kumimoji="1"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625" y="3248528"/>
            <a:ext cx="3023272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姓名：胡兆鹏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2021 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5 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30 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329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运营</a:t>
            </a:r>
            <a:endParaRPr lang="zh-CN" altLang="en-US" sz="2800" b="1" dirty="0">
              <a:solidFill>
                <a:srgbClr val="283296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726123"/>
            <a:ext cx="5267960" cy="2303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55" y="1541145"/>
            <a:ext cx="5256530" cy="254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498" y="2020253"/>
            <a:ext cx="5259705" cy="2925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244660"/>
            <a:ext cx="5883910" cy="29552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45740" y="3074670"/>
            <a:ext cx="351091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Noto Sans S Chinese DemiLight" panose="02000503000000000000" charset="0"/>
              </a:rPr>
              <a:t>THANKS</a:t>
            </a:r>
            <a:endParaRPr lang="zh-CN" altLang="en-US" sz="4800" b="1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Noto Sans S Chinese DemiLight" panose="020005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111" y="1201219"/>
            <a:ext cx="1042171" cy="10421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275465" y="1159862"/>
            <a:ext cx="474503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</a:t>
            </a:r>
            <a:endParaRPr kumimoji="1"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75465" y="1797838"/>
            <a:ext cx="3559601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zh-CN" altLang="en-US" sz="1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云平台规划</a:t>
            </a:r>
            <a:endParaRPr kumimoji="1" lang="en-US" altLang="zh-CN" sz="16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250000"/>
              </a:lnSpc>
            </a:pPr>
            <a:r>
              <a:rPr kumimoji="1" lang="zh-CN" altLang="en-US" sz="1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云平台实施</a:t>
            </a:r>
            <a:endParaRPr kumimoji="1" lang="zh-CN" altLang="en-US" sz="16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250000"/>
              </a:lnSpc>
            </a:pPr>
            <a:r>
              <a:rPr kumimoji="1" lang="zh-CN" altLang="en-US" sz="1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云平台运营</a:t>
            </a:r>
            <a:endParaRPr kumimoji="1" lang="zh-CN" altLang="en-US" sz="16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三角形 5"/>
          <p:cNvSpPr/>
          <p:nvPr/>
        </p:nvSpPr>
        <p:spPr>
          <a:xfrm rot="5400000">
            <a:off x="973848" y="1409410"/>
            <a:ext cx="197606" cy="90956"/>
          </a:xfrm>
          <a:prstGeom prst="triangle">
            <a:avLst/>
          </a:prstGeom>
          <a:solidFill>
            <a:srgbClr val="FBB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6260465" y="3044825"/>
          <a:ext cx="2691130" cy="1896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329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规划</a:t>
            </a:r>
            <a:endParaRPr lang="zh-CN" altLang="en-US" sz="2800" b="1" dirty="0">
              <a:solidFill>
                <a:srgbClr val="283296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100" y="1004570"/>
            <a:ext cx="6391275" cy="3406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>
              <a:lnSpc>
                <a:spcPct val="110000"/>
              </a:lnSpc>
              <a:buFont typeface="+mj-ea"/>
              <a:buAutoNum type="ea1JpnChsDbPeriod"/>
            </a:pPr>
            <a:r>
              <a:rPr lang="zh-CN" altLang="en-US"/>
              <a:t>规划的关注点：</a:t>
            </a:r>
            <a:endParaRPr lang="zh-CN" altLang="en-US"/>
          </a:p>
          <a:p>
            <a:pPr marL="400050" indent="-4000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600"/>
              <a:t>当前的痛点是什么</a:t>
            </a:r>
            <a:endParaRPr lang="zh-CN" altLang="en-US"/>
          </a:p>
          <a:p>
            <a:pPr marL="342900" indent="-34290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/>
              <a:t>企业信息化缺乏统一规划，形成很多信息孤岛，集成度低</a:t>
            </a:r>
            <a:endParaRPr lang="zh-CN" altLang="en-US" sz="1600"/>
          </a:p>
          <a:p>
            <a:pPr marL="342900" indent="-34290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/>
              <a:t>数据碎片化严重，各业务系统各自为政</a:t>
            </a:r>
            <a:endParaRPr lang="zh-CN" altLang="en-US" sz="1600"/>
          </a:p>
          <a:p>
            <a:pPr marL="342900" indent="-34290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/>
              <a:t>缺乏统一的技术标准和规范，运维困难，系统可靠性差</a:t>
            </a:r>
            <a:endParaRPr lang="zh-CN" altLang="en-US" sz="1600"/>
          </a:p>
          <a:p>
            <a:pPr marL="342900" indent="-342900">
              <a:lnSpc>
                <a:spcPct val="110000"/>
              </a:lnSpc>
              <a:buFont typeface="+mj-lt"/>
              <a:buAutoNum type="alphaLcParenR"/>
            </a:pPr>
            <a:r>
              <a:rPr lang="en-US" altLang="zh-CN" sz="1600"/>
              <a:t>IT</a:t>
            </a:r>
            <a:r>
              <a:rPr lang="zh-CN" altLang="en-US" sz="1600"/>
              <a:t>交付周期长，质量低，自动化水平弱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 marL="400050" indent="-400050" algn="l">
              <a:lnSpc>
                <a:spcPct val="11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600"/>
              <a:t>当前企业IT处于哪个阶段</a:t>
            </a:r>
            <a:endParaRPr lang="zh-CN" altLang="en-US" sz="1600"/>
          </a:p>
          <a:p>
            <a:pPr marL="342900" indent="-34290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/>
              <a:t>信息化：业务流程自动化</a:t>
            </a:r>
            <a:r>
              <a:rPr lang="zh-CN" altLang="en-US" sz="1600"/>
              <a:t>。</a:t>
            </a:r>
            <a:endParaRPr lang="zh-CN" altLang="en-US" sz="1600"/>
          </a:p>
          <a:p>
            <a:pPr marL="342900" indent="-34290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/>
              <a:t>数字化：业务流程和管理</a:t>
            </a:r>
            <a:r>
              <a:rPr lang="zh-CN" altLang="en-US" sz="1600"/>
              <a:t>流程自动化</a:t>
            </a:r>
            <a:r>
              <a:rPr lang="zh-CN" altLang="en-US" sz="1600"/>
              <a:t>。</a:t>
            </a:r>
            <a:endParaRPr lang="zh-CN" altLang="en-US" sz="1600"/>
          </a:p>
          <a:p>
            <a:pPr marL="342900" indent="-34290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/>
              <a:t>智能化：业务、管理、运营和决策流程自动化、智能化，可协助企业实现</a:t>
            </a:r>
            <a:r>
              <a:rPr lang="zh-CN" altLang="en-US" sz="1600"/>
              <a:t>资源的最优配置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329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规划</a:t>
            </a:r>
            <a:endParaRPr lang="zh-CN" altLang="en-US" sz="2800" b="1" dirty="0">
              <a:solidFill>
                <a:srgbClr val="283296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100" y="1004570"/>
            <a:ext cx="8293100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技术团队的能力水平</a:t>
            </a:r>
            <a:endParaRPr lang="zh-CN" altLang="en-US"/>
          </a:p>
          <a:p>
            <a:pPr marL="342900" indent="-342900">
              <a:buFont typeface="+mj-lt"/>
              <a:buAutoNum type="alphaLcParenR"/>
            </a:pPr>
            <a:r>
              <a:rPr lang="zh-CN" altLang="en-US" sz="1600"/>
              <a:t>企业信息化缺乏统一规划，形成很多信息孤岛，集成度低</a:t>
            </a:r>
            <a:endParaRPr lang="zh-CN" altLang="en-US" sz="1600"/>
          </a:p>
          <a:p>
            <a:pPr marL="342900" indent="-342900">
              <a:buFont typeface="+mj-lt"/>
              <a:buAutoNum type="alphaLcParenR"/>
            </a:pPr>
            <a:r>
              <a:rPr lang="zh-CN" altLang="en-US" sz="1600"/>
              <a:t>数据碎片化严重，各业务系统各自为政</a:t>
            </a:r>
            <a:endParaRPr lang="zh-CN" altLang="en-US" sz="1600"/>
          </a:p>
          <a:p>
            <a:pPr marL="342900" indent="-342900">
              <a:buFont typeface="+mj-lt"/>
              <a:buAutoNum type="alphaLcParenR"/>
            </a:pPr>
            <a:r>
              <a:rPr lang="zh-CN" altLang="en-US" sz="1600"/>
              <a:t>缺乏统一的技术标准和规范，运维困难，系统可靠性差</a:t>
            </a:r>
            <a:endParaRPr lang="zh-CN" altLang="en-US" sz="1600"/>
          </a:p>
          <a:p>
            <a:pPr marL="342900" indent="-342900">
              <a:buFont typeface="+mj-lt"/>
              <a:buAutoNum type="alphaLcParenR"/>
            </a:pPr>
            <a:r>
              <a:rPr lang="en-US" altLang="zh-CN" sz="1600"/>
              <a:t>IT</a:t>
            </a:r>
            <a:r>
              <a:rPr lang="zh-CN" altLang="en-US" sz="1600"/>
              <a:t>交付周期长，质量低，自动化水平弱</a:t>
            </a:r>
            <a:endParaRPr lang="zh-CN" altLang="en-US"/>
          </a:p>
          <a:p>
            <a:endParaRPr lang="zh-CN" altLang="en-US"/>
          </a:p>
          <a:p>
            <a:pPr marL="400050" indent="-400050">
              <a:buFont typeface="+mj-ea"/>
              <a:buAutoNum type="ea1JpnChsDbPeriod" startAt="2"/>
            </a:pPr>
            <a:r>
              <a:rPr lang="zh-CN" altLang="en-US" sz="1600"/>
              <a:t>规划的重点：</a:t>
            </a:r>
            <a:endParaRPr lang="zh-CN" altLang="en-US" sz="16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600"/>
              <a:t>企业</a:t>
            </a:r>
            <a:r>
              <a:rPr lang="en-US" altLang="zh-CN" sz="1600"/>
              <a:t>IT</a:t>
            </a:r>
            <a:r>
              <a:rPr lang="zh-CN" altLang="en-US" sz="1600"/>
              <a:t>组织架构：</a:t>
            </a:r>
            <a:endParaRPr lang="zh-CN" altLang="en-US" sz="1600"/>
          </a:p>
          <a:p>
            <a:pPr marL="342900" indent="-342900">
              <a:buFont typeface="+mj-lt"/>
              <a:buAutoNum type="alphaLcParenR"/>
            </a:pPr>
            <a:r>
              <a:rPr lang="zh-CN" altLang="en-US" sz="1600"/>
              <a:t>谁来主导：可由集团信息中心负责统筹规划，下级子公司实施</a:t>
            </a:r>
            <a:endParaRPr lang="zh-CN" altLang="en-US" sz="1600"/>
          </a:p>
          <a:p>
            <a:pPr marL="342900" indent="-342900">
              <a:buFont typeface="+mj-lt"/>
              <a:buAutoNum type="alphaLcParenR"/>
            </a:pPr>
            <a:r>
              <a:rPr lang="zh-CN" altLang="en-US" sz="1600"/>
              <a:t>标准和规范如何落地：应考虑企业当前的</a:t>
            </a:r>
            <a:r>
              <a:rPr lang="en-US" altLang="zh-CN" sz="1600"/>
              <a:t>IT</a:t>
            </a:r>
            <a:r>
              <a:rPr lang="zh-CN" altLang="en-US" sz="1600"/>
              <a:t>水平，制定切实可行的方案</a:t>
            </a:r>
            <a:endParaRPr lang="zh-CN" altLang="en-US" sz="1600"/>
          </a:p>
          <a:p>
            <a:pPr marL="342900" indent="-342900">
              <a:buFont typeface="+mj-lt"/>
              <a:buAutoNum type="alphaLcParenR"/>
            </a:pPr>
            <a:r>
              <a:rPr lang="zh-CN" altLang="en-US" sz="1600"/>
              <a:t>有没有独立的运维团队：云平台的技术复杂性要求运维团队应具备更专业的能力水平</a:t>
            </a:r>
            <a:endParaRPr lang="zh-CN" altLang="en-US" sz="16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600"/>
              <a:t>技术架构：需要结合企业</a:t>
            </a:r>
            <a:r>
              <a:rPr lang="en-US" altLang="zh-CN" sz="1600"/>
              <a:t>IT</a:t>
            </a:r>
            <a:r>
              <a:rPr lang="zh-CN" altLang="en-US" sz="1600"/>
              <a:t>实际能力以及未来的建设规划</a:t>
            </a:r>
            <a:endParaRPr lang="zh-CN" altLang="en-US" sz="16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600"/>
              <a:t>建设目标：</a:t>
            </a:r>
            <a:endParaRPr lang="zh-CN" altLang="en-US"/>
          </a:p>
          <a:p>
            <a:pPr marL="342900" indent="-342900">
              <a:buFont typeface="+mj-lt"/>
              <a:buAutoNum type="alphaLcParenR"/>
            </a:pPr>
            <a:r>
              <a:rPr lang="zh-CN" altLang="en-US" sz="1600"/>
              <a:t>规模：需要考虑云平台主机数量，资源总量，支撑应用系统数量等</a:t>
            </a:r>
            <a:endParaRPr lang="zh-CN" altLang="en-US" sz="1600"/>
          </a:p>
          <a:p>
            <a:pPr marL="342900" indent="-342900">
              <a:buFont typeface="+mj-lt"/>
              <a:buAutoNum type="alphaLcParenR"/>
            </a:pPr>
            <a:r>
              <a:rPr lang="zh-CN" altLang="en-US" sz="1600"/>
              <a:t>分阶段还是一次性？这会影响到云平台所采用的技术架构和实施方案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329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规划</a:t>
            </a:r>
            <a:endParaRPr lang="zh-CN" altLang="en-US" sz="2800" b="1" dirty="0">
              <a:solidFill>
                <a:srgbClr val="283296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308610" y="828675"/>
          <a:ext cx="8526145" cy="384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9158605" imgH="3935730" progId="Visio.Drawing.15">
                  <p:embed/>
                </p:oleObj>
              </mc:Choice>
              <mc:Fallback>
                <p:oleObj name="" r:id="rId1" imgW="9158605" imgH="393573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610" y="828675"/>
                        <a:ext cx="8526145" cy="3844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329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实施</a:t>
            </a:r>
            <a:endParaRPr lang="zh-CN" altLang="en-US" sz="2800" b="1" dirty="0">
              <a:solidFill>
                <a:srgbClr val="283296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100" y="880110"/>
            <a:ext cx="8293100" cy="3913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>
              <a:lnSpc>
                <a:spcPct val="110000"/>
              </a:lnSpc>
              <a:buFont typeface="+mj-ea"/>
              <a:buAutoNum type="ea1JpnChsDbPeriod"/>
            </a:pPr>
            <a:r>
              <a:rPr lang="zh-CN" altLang="en-US"/>
              <a:t>方案实施：</a:t>
            </a:r>
            <a:endParaRPr lang="zh-CN" altLang="en-US" sz="1600"/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1600"/>
              <a:t>IAAS+PAAS</a:t>
            </a:r>
            <a:r>
              <a:rPr lang="zh-CN" altLang="en-US" sz="1600"/>
              <a:t>：弹性能力更强，可实现资源的精细化管理；但由于引入了</a:t>
            </a:r>
            <a:r>
              <a:rPr lang="en-US" altLang="zh-CN" sz="1600"/>
              <a:t>IAAS</a:t>
            </a:r>
            <a:r>
              <a:rPr lang="zh-CN" altLang="en-US" sz="1600"/>
              <a:t>虚拟化层，导致平台的复杂度增加，增加了平台的运维难度，可靠性受到一定影响</a:t>
            </a:r>
            <a:r>
              <a:rPr lang="zh-CN" altLang="en-US" sz="1600"/>
              <a:t>；</a:t>
            </a:r>
            <a:endParaRPr lang="en-US" altLang="zh-CN" sz="1600"/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600"/>
              <a:t>物理机</a:t>
            </a:r>
            <a:r>
              <a:rPr lang="en-US" altLang="zh-CN" sz="1600"/>
              <a:t>+PAAS</a:t>
            </a:r>
            <a:r>
              <a:rPr lang="zh-CN" altLang="en-US" sz="1600"/>
              <a:t>：平台复杂度低，可实现专区计算能力；但弹性能力受到物理主机专机专用的约束，难以实现资源的精细化管理；同时该模式还能充分利用低性能物理主机的资源；</a:t>
            </a:r>
            <a:endParaRPr lang="en-US" altLang="zh-CN" sz="1600"/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600"/>
              <a:t>网络模型：</a:t>
            </a:r>
            <a:endParaRPr lang="zh-CN" altLang="en-US" sz="1600"/>
          </a:p>
          <a:p>
            <a:pPr marL="342900" indent="-34290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/>
              <a:t>Flannel</a:t>
            </a:r>
            <a:endParaRPr lang="zh-CN" altLang="en-US" sz="1600"/>
          </a:p>
          <a:p>
            <a:pPr marL="342900" indent="-34290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/>
              <a:t>基于Docker Libnetwork的网络定制</a:t>
            </a:r>
            <a:endParaRPr lang="zh-CN" altLang="en-US" sz="1600"/>
          </a:p>
          <a:p>
            <a:pPr marL="342900" indent="-34290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/>
              <a:t>Calico</a:t>
            </a:r>
            <a:endParaRPr lang="zh-CN" altLang="en-US" sz="1600"/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1600"/>
              <a:t>DevOps</a:t>
            </a:r>
            <a:r>
              <a:rPr lang="zh-CN" altLang="en-US" sz="1600"/>
              <a:t>体系建设：</a:t>
            </a:r>
            <a:endParaRPr lang="zh-CN" altLang="en-US" sz="1600"/>
          </a:p>
          <a:p>
            <a:pPr marL="342900" indent="-34290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/>
              <a:t>结合企业当前的研发流程和经验</a:t>
            </a:r>
            <a:r>
              <a:rPr lang="zh-CN" altLang="en-US" sz="1600"/>
              <a:t>，切勿跟风</a:t>
            </a:r>
            <a:endParaRPr lang="zh-CN" altLang="en-US" sz="1600"/>
          </a:p>
          <a:p>
            <a:pPr marL="342900" indent="-34290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/>
              <a:t>将技术标准和规范固化到流程中，尽量</a:t>
            </a:r>
            <a:r>
              <a:rPr lang="zh-CN" altLang="en-US" sz="1600"/>
              <a:t>减少人工介入</a:t>
            </a:r>
            <a:endParaRPr lang="zh-CN" altLang="en-US" sz="1600"/>
          </a:p>
          <a:p>
            <a:pPr marL="342900" indent="-34290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/>
              <a:t>小步快跑，逐步优化</a:t>
            </a:r>
            <a:endParaRPr lang="zh-CN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329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实施</a:t>
            </a:r>
            <a:endParaRPr lang="zh-CN" altLang="en-US" sz="2800" b="1" dirty="0">
              <a:solidFill>
                <a:srgbClr val="283296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421005" y="725805"/>
          <a:ext cx="4128770" cy="206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6803390" imgH="3225800" progId="Visio.Drawing.15">
                  <p:embed/>
                </p:oleObj>
              </mc:Choice>
              <mc:Fallback>
                <p:oleObj name="" r:id="rId1" imgW="6803390" imgH="322580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005" y="725805"/>
                        <a:ext cx="4128770" cy="2064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745355" y="2727325"/>
          <a:ext cx="3960495" cy="219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5083810" imgH="3160395" progId="Visio.Drawing.15">
                  <p:embed/>
                </p:oleObj>
              </mc:Choice>
              <mc:Fallback>
                <p:oleObj name="" r:id="rId3" imgW="5083810" imgH="3160395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5355" y="2727325"/>
                        <a:ext cx="3960495" cy="2193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860550" y="2790190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/>
              <a:t>外部供应商流程</a:t>
            </a:r>
            <a:endParaRPr lang="zh-CN" altLang="en-US" sz="1200" b="1"/>
          </a:p>
        </p:txBody>
      </p:sp>
      <p:sp>
        <p:nvSpPr>
          <p:cNvPr id="12" name="文本框 11"/>
          <p:cNvSpPr txBox="1"/>
          <p:nvPr/>
        </p:nvSpPr>
        <p:spPr>
          <a:xfrm>
            <a:off x="6100445" y="2433955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/>
              <a:t>内部自研</a:t>
            </a:r>
            <a:r>
              <a:rPr lang="zh-CN" altLang="en-US" sz="1200" b="1"/>
              <a:t>流程</a:t>
            </a:r>
            <a:endParaRPr lang="zh-CN" altLang="en-US" sz="12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329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运营</a:t>
            </a:r>
            <a:endParaRPr lang="zh-CN" altLang="en-US" sz="2800" b="1" dirty="0">
              <a:solidFill>
                <a:srgbClr val="283296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100" y="889000"/>
            <a:ext cx="8293100" cy="4150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>
              <a:lnSpc>
                <a:spcPct val="110000"/>
              </a:lnSpc>
              <a:buFont typeface="+mj-ea"/>
              <a:buAutoNum type="ea1JpnChsDbPeriod"/>
            </a:pPr>
            <a:r>
              <a:rPr lang="zh-CN" altLang="en-US" sz="1600"/>
              <a:t>落地推广</a:t>
            </a:r>
            <a:r>
              <a:rPr lang="zh-CN" altLang="en-US" sz="1600"/>
              <a:t>：</a:t>
            </a:r>
            <a:endParaRPr lang="zh-CN" altLang="en-US" sz="1600"/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600"/>
              <a:t>分阶段、分批进行；</a:t>
            </a:r>
            <a:endParaRPr lang="zh-CN" altLang="en-US" sz="1600"/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600"/>
              <a:t>针对核心业务系统划分资源专区，实现专区专用</a:t>
            </a:r>
            <a:endParaRPr lang="zh-CN" altLang="en-US" sz="1600"/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600"/>
              <a:t>根据业务系统的性质划分等级，设置不同</a:t>
            </a:r>
            <a:r>
              <a:rPr lang="en-US" altLang="zh-CN" sz="1600"/>
              <a:t>SLA</a:t>
            </a:r>
            <a:endParaRPr lang="en-US" altLang="zh-CN" sz="1600"/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600"/>
              <a:t>搭建企业级</a:t>
            </a:r>
            <a:r>
              <a:rPr lang="en-US" altLang="zh-CN" sz="1600"/>
              <a:t>CMDB</a:t>
            </a:r>
            <a:r>
              <a:rPr lang="zh-CN" altLang="en-US" sz="1600"/>
              <a:t>，实现业务系统配置信息统一管理</a:t>
            </a:r>
            <a:endParaRPr lang="en-US" altLang="zh-CN" sz="1600"/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endParaRPr lang="zh-CN" altLang="en-US" sz="1600"/>
          </a:p>
          <a:p>
            <a:pPr marL="400050" indent="-400050">
              <a:lnSpc>
                <a:spcPct val="110000"/>
              </a:lnSpc>
              <a:buFont typeface="+mj-ea"/>
              <a:buAutoNum type="ea1JpnChsDbPeriod" startAt="2"/>
            </a:pPr>
            <a:r>
              <a:rPr lang="zh-CN" altLang="en-US" sz="1600"/>
              <a:t>运维体系建设</a:t>
            </a:r>
            <a:endParaRPr lang="zh-CN" altLang="en-US" sz="1600"/>
          </a:p>
          <a:p>
            <a:pPr marL="400050" indent="-4000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600"/>
              <a:t>团队能力：</a:t>
            </a:r>
            <a:endParaRPr lang="zh-CN" altLang="en-US" sz="1600"/>
          </a:p>
          <a:p>
            <a:pPr marL="400050" indent="-40005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/>
              <a:t>指导业务系统研发团队进行架构优化</a:t>
            </a:r>
            <a:endParaRPr lang="zh-CN" altLang="en-US" sz="1600"/>
          </a:p>
          <a:p>
            <a:pPr marL="400050" indent="-40005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/>
              <a:t>及时发现和处理平台日常故障问题</a:t>
            </a:r>
            <a:endParaRPr lang="zh-CN" altLang="en-US" sz="1600"/>
          </a:p>
          <a:p>
            <a:pPr marL="400050" indent="-40005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/>
              <a:t>对平台各租户资源容量进行规划，应</a:t>
            </a:r>
            <a:r>
              <a:rPr lang="zh-CN" altLang="en-US" sz="1600"/>
              <a:t>保障平台各租户资源利用率不超过</a:t>
            </a:r>
            <a:r>
              <a:rPr lang="en-US" altLang="zh-CN" sz="1600"/>
              <a:t>75%</a:t>
            </a:r>
            <a:endParaRPr lang="zh-CN" altLang="en-US" sz="1600"/>
          </a:p>
          <a:p>
            <a:pPr marL="400050" indent="-4000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600"/>
              <a:t>引入自动化工具，</a:t>
            </a:r>
            <a:r>
              <a:rPr lang="en-US" altLang="zh-CN" sz="1600">
                <a:sym typeface="+mn-ea"/>
              </a:rPr>
              <a:t>IT</a:t>
            </a:r>
            <a:r>
              <a:rPr lang="zh-CN" altLang="en-US" sz="1600">
                <a:sym typeface="+mn-ea"/>
              </a:rPr>
              <a:t>管理流程与平台集成，实现业务系统的自动化运维</a:t>
            </a:r>
            <a:endParaRPr lang="zh-CN" altLang="en-US" sz="1600"/>
          </a:p>
          <a:p>
            <a:pPr marL="400050" indent="-4000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600"/>
              <a:t>平台监控体系</a:t>
            </a:r>
            <a:endParaRPr lang="zh-CN" altLang="en-US" sz="1600"/>
          </a:p>
          <a:p>
            <a:pPr marL="400050" indent="-40005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/>
              <a:t>性能指标监控：</a:t>
            </a:r>
            <a:r>
              <a:rPr lang="en-US" altLang="zh-CN" sz="1600"/>
              <a:t>prometheus + grafana + </a:t>
            </a:r>
            <a:r>
              <a:rPr lang="zh-CN" altLang="en-US" sz="1600"/>
              <a:t>自建统一监控平台</a:t>
            </a:r>
            <a:endParaRPr lang="zh-CN" altLang="en-US" sz="1600"/>
          </a:p>
          <a:p>
            <a:pPr marL="400050" indent="-40005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/>
              <a:t>业务异常监控：运行状态 </a:t>
            </a:r>
            <a:r>
              <a:rPr lang="en-US" altLang="zh-CN" sz="1600"/>
              <a:t>+ </a:t>
            </a:r>
            <a:r>
              <a:rPr lang="zh-CN" altLang="en-US" sz="1600"/>
              <a:t>统一日志管理</a:t>
            </a: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726440"/>
            <a:ext cx="6876415" cy="30359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329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运营</a:t>
            </a:r>
            <a:endParaRPr lang="zh-CN" altLang="en-US" sz="2800" b="1" dirty="0">
              <a:solidFill>
                <a:srgbClr val="283296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45" y="1536700"/>
            <a:ext cx="6848475" cy="24307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345" y="2178050"/>
            <a:ext cx="6921500" cy="2623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1083</Words>
  <Application>WPS 演示</Application>
  <PresentationFormat>On-screen Show (16:9)</PresentationFormat>
  <Paragraphs>91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思源黑体 CN Bold</vt:lpstr>
      <vt:lpstr>黑体</vt:lpstr>
      <vt:lpstr>等线</vt:lpstr>
      <vt:lpstr>Wingdings</vt:lpstr>
      <vt:lpstr>Noto Sans S Chinese DemiLight</vt:lpstr>
      <vt:lpstr>MV Boli</vt:lpstr>
      <vt:lpstr>Arial Unicode MS</vt:lpstr>
      <vt:lpstr>等线 Light</vt:lpstr>
      <vt:lpstr>Calibri Light</vt:lpstr>
      <vt:lpstr>Calibri</vt:lpstr>
      <vt:lpstr>Office 主题</vt:lpstr>
      <vt:lpstr>1_Office 主题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1907420265@qq.com</dc:creator>
  <cp:lastModifiedBy>180446</cp:lastModifiedBy>
  <cp:revision>174</cp:revision>
  <dcterms:created xsi:type="dcterms:W3CDTF">2019-03-20T06:28:00Z</dcterms:created>
  <dcterms:modified xsi:type="dcterms:W3CDTF">2021-05-28T08:22:45Z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