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66" r:id="rId3"/>
    <p:sldId id="325" r:id="rId4"/>
    <p:sldId id="259" r:id="rId5"/>
    <p:sldId id="258" r:id="rId6"/>
    <p:sldId id="297" r:id="rId7"/>
    <p:sldId id="260" r:id="rId8"/>
    <p:sldId id="261" r:id="rId9"/>
    <p:sldId id="306" r:id="rId10"/>
    <p:sldId id="326" r:id="rId11"/>
    <p:sldId id="331" r:id="rId12"/>
    <p:sldId id="332" r:id="rId13"/>
    <p:sldId id="327" r:id="rId14"/>
    <p:sldId id="328" r:id="rId15"/>
    <p:sldId id="329" r:id="rId16"/>
    <p:sldId id="330" r:id="rId17"/>
    <p:sldId id="267" r:id="rId18"/>
    <p:sldId id="316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11" r:id="rId29"/>
    <p:sldId id="313" r:id="rId30"/>
    <p:sldId id="334" r:id="rId31"/>
    <p:sldId id="335" r:id="rId32"/>
    <p:sldId id="314" r:id="rId33"/>
    <p:sldId id="315" r:id="rId34"/>
    <p:sldId id="336" r:id="rId35"/>
    <p:sldId id="317" r:id="rId36"/>
    <p:sldId id="262" r:id="rId37"/>
    <p:sldId id="263" r:id="rId38"/>
    <p:sldId id="264" r:id="rId39"/>
    <p:sldId id="307" r:id="rId40"/>
    <p:sldId id="308" r:id="rId41"/>
    <p:sldId id="275" r:id="rId42"/>
    <p:sldId id="278" r:id="rId43"/>
    <p:sldId id="279" r:id="rId44"/>
    <p:sldId id="280" r:id="rId45"/>
    <p:sldId id="282" r:id="rId46"/>
    <p:sldId id="283" r:id="rId47"/>
    <p:sldId id="284" r:id="rId48"/>
    <p:sldId id="340" r:id="rId49"/>
    <p:sldId id="341" r:id="rId50"/>
    <p:sldId id="342" r:id="rId51"/>
    <p:sldId id="277" r:id="rId52"/>
    <p:sldId id="290" r:id="rId53"/>
    <p:sldId id="343" r:id="rId54"/>
    <p:sldId id="344" r:id="rId55"/>
    <p:sldId id="291" r:id="rId56"/>
    <p:sldId id="292" r:id="rId57"/>
    <p:sldId id="346" r:id="rId58"/>
    <p:sldId id="369" r:id="rId59"/>
    <p:sldId id="353" r:id="rId60"/>
    <p:sldId id="356" r:id="rId61"/>
    <p:sldId id="357" r:id="rId62"/>
    <p:sldId id="358" r:id="rId63"/>
    <p:sldId id="359" r:id="rId64"/>
    <p:sldId id="360" r:id="rId65"/>
    <p:sldId id="361" r:id="rId66"/>
    <p:sldId id="352" r:id="rId67"/>
    <p:sldId id="354" r:id="rId68"/>
    <p:sldId id="355" r:id="rId69"/>
    <p:sldId id="362" r:id="rId70"/>
    <p:sldId id="363" r:id="rId71"/>
    <p:sldId id="371" r:id="rId72"/>
    <p:sldId id="364" r:id="rId73"/>
    <p:sldId id="365" r:id="rId74"/>
    <p:sldId id="367" r:id="rId75"/>
    <p:sldId id="368" r:id="rId76"/>
    <p:sldId id="305" r:id="rId77"/>
    <p:sldId id="298" r:id="rId78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A2826"/>
    <a:srgbClr val="6E8CB2"/>
    <a:srgbClr val="A0B4CC"/>
    <a:srgbClr val="A4B4C6"/>
    <a:srgbClr val="374D67"/>
    <a:srgbClr val="7B3A35"/>
    <a:srgbClr val="9B4943"/>
    <a:srgbClr val="D7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69" d="100"/>
          <a:sy n="69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BE114-7653-476D-A582-079C4BEA7ADF}" type="datetimeFigureOut">
              <a:rPr lang="en-GB" smtClean="0"/>
              <a:pPr/>
              <a:t>25/09/2014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705E-88B3-4340-8FA6-24E59A9EE8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9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bit from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gwas</a:t>
            </a:r>
            <a:r>
              <a:rPr lang="en-GB" baseline="0" dirty="0" smtClean="0"/>
              <a:t> qc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</a:t>
            </a:r>
            <a:r>
              <a:rPr lang="en-GB" baseline="0" dirty="0" smtClean="0"/>
              <a:t>e explanation/two histograms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of rarer</a:t>
            </a:r>
            <a:r>
              <a:rPr lang="en-GB" baseline="0" dirty="0" smtClean="0"/>
              <a:t> variant method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09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Conclusions…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9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5C293-B7E1-4CB4-B394-8549406E5A8F}" type="slidenum">
              <a:rPr lang="en-US"/>
              <a:pPr/>
              <a:t>48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DCBBD-BCFB-4426-9757-C73AEF34E5A6}" type="slidenum">
              <a:rPr lang="en-US"/>
              <a:pPr/>
              <a:t>49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44312-3D68-4110-A928-6C54B4016597}" type="slidenum">
              <a:rPr lang="en-US"/>
              <a:pPr/>
              <a:t>50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08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18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Morning: go through slides (9.30-11 then 11.30-1)</a:t>
            </a:r>
          </a:p>
          <a:p>
            <a:r>
              <a:rPr lang="en-GB" dirty="0" smtClean="0"/>
              <a:t>Afternoon:</a:t>
            </a:r>
            <a:r>
              <a:rPr lang="en-GB" baseline="0" dirty="0" smtClean="0"/>
              <a:t> Candidate gene practical (2-3.30) then PLINK example (3.45-5)</a:t>
            </a:r>
          </a:p>
          <a:p>
            <a:r>
              <a:rPr lang="en-GB" baseline="0" dirty="0" smtClean="0"/>
              <a:t>Consider two days ? Or, omit PLINK</a:t>
            </a:r>
          </a:p>
          <a:p>
            <a:r>
              <a:rPr lang="en-GB" baseline="0" dirty="0" smtClean="0"/>
              <a:t>Need background understanding of R, or try and do all in PLINK ? – but what about QC ?</a:t>
            </a:r>
          </a:p>
          <a:p>
            <a:r>
              <a:rPr lang="en-GB" baseline="0" dirty="0" smtClean="0"/>
              <a:t>Practice on staff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Morning: go through slides (9.30-11 then 11.30-1)</a:t>
            </a:r>
          </a:p>
          <a:p>
            <a:r>
              <a:rPr lang="en-GB" dirty="0" smtClean="0"/>
              <a:t>Afternoon:</a:t>
            </a:r>
            <a:r>
              <a:rPr lang="en-GB" baseline="0" dirty="0" smtClean="0"/>
              <a:t> Candidate gene practical (2-3.30) then PLINK example (3.45-5)</a:t>
            </a:r>
          </a:p>
          <a:p>
            <a:r>
              <a:rPr lang="en-GB" baseline="0" dirty="0" smtClean="0"/>
              <a:t>Consider two days ? Or, omit PLINK</a:t>
            </a:r>
          </a:p>
          <a:p>
            <a:r>
              <a:rPr lang="en-GB" baseline="0" dirty="0" smtClean="0"/>
              <a:t>Need background understanding of R, or try and do all in PLINK ? – but what about QC ?</a:t>
            </a:r>
          </a:p>
          <a:p>
            <a:r>
              <a:rPr lang="en-GB" baseline="0" dirty="0" smtClean="0"/>
              <a:t>Practice on staff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Cdf</a:t>
            </a:r>
            <a:r>
              <a:rPr lang="en-GB" dirty="0" smtClean="0"/>
              <a:t> instead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 statistic</a:t>
            </a:r>
            <a:r>
              <a:rPr lang="en-GB" baseline="0" dirty="0" smtClean="0"/>
              <a:t> 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705E-88B3-4340-8FA6-24E59A9EE82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dna title templ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39850"/>
            <a:ext cx="7772400" cy="1470025"/>
          </a:xfrm>
          <a:effectLst/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2738"/>
            <a:ext cx="6400800" cy="792162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71C6E4-CBE9-430F-93DD-C3E73F1209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2D9C9-B695-4798-8938-304C5BFAEA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27263" cy="614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" y="115888"/>
            <a:ext cx="6530975" cy="614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B005B-7182-49B2-96A0-6D980B59C1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99031" y="66198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389" y="66198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2E56F7-3B4D-4292-BB45-A1BFA3DAA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2A97-516A-4967-AB6D-4F1742678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EFB88-3A7E-41B8-9708-7DCF364177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21FAD-CDDD-45CA-9DA9-617461B3D9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" y="862013"/>
            <a:ext cx="43783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862013"/>
            <a:ext cx="43799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A1AC4-4FD0-4B67-ACD8-69109439B9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F8477-15B9-4D79-9401-4BDCEB634D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EB991-5654-43CD-B368-904C183099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8A733-B6B3-4035-8166-FB5486F329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453F5-47AD-4221-812A-54C8DCEBD36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35EF5-5364-47F5-B834-E2B6A4021F4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na templat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862013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065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8225" y="6337300"/>
            <a:ext cx="4535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7688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A0EEA5-B2DC-4639-91AD-94A6AD1F990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15888"/>
            <a:ext cx="8910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4365104"/>
            <a:ext cx="7846640" cy="1829147"/>
          </a:xfrm>
        </p:spPr>
        <p:txBody>
          <a:bodyPr/>
          <a:lstStyle/>
          <a:p>
            <a:r>
              <a:rPr lang="en-US" sz="7200" dirty="0" smtClean="0"/>
              <a:t>Statistical Analysis of Genetic Association Studies</a:t>
            </a:r>
            <a:endParaRPr lang="en-US" sz="7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2: Linkage disequilibrium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04339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04664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Common variation in the genome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1457325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International </a:t>
            </a:r>
            <a:r>
              <a:rPr lang="en-GB" sz="2800" dirty="0" err="1" smtClean="0">
                <a:solidFill>
                  <a:schemeClr val="accent1"/>
                </a:solidFill>
              </a:rPr>
              <a:t>HapMap</a:t>
            </a:r>
            <a:r>
              <a:rPr lang="en-GB" sz="2800" dirty="0" smtClean="0">
                <a:solidFill>
                  <a:schemeClr val="accent1"/>
                </a:solidFill>
              </a:rPr>
              <a:t> project genotyped &gt;3million SNPs in samples from various ancestry groups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Impractical to genotype all SNPs in genes of interest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Fortunately, common variation arranged in blocks of highly correlated SNPs (said to be in strong ‘Linkage Disequilibrium’)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Blocks separated by ‘recombination hotspots’ (areas of DNA sequence which frequently break and </a:t>
            </a:r>
            <a:r>
              <a:rPr lang="en-GB" sz="2800" dirty="0" err="1" smtClean="0">
                <a:solidFill>
                  <a:schemeClr val="accent1"/>
                </a:solidFill>
              </a:rPr>
              <a:t>rejoin</a:t>
            </a:r>
            <a:r>
              <a:rPr lang="en-GB" sz="2800" dirty="0" smtClean="0">
                <a:solidFill>
                  <a:schemeClr val="accent1"/>
                </a:solidFill>
              </a:rPr>
              <a:t> during reproduction, creating new DNA sequence)</a:t>
            </a:r>
          </a:p>
          <a:p>
            <a:pPr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42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55" name="Group 7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1330380"/>
              </p:ext>
            </p:extLst>
          </p:nvPr>
        </p:nvGraphicFramePr>
        <p:xfrm>
          <a:off x="899592" y="1268760"/>
          <a:ext cx="6984775" cy="1798320"/>
        </p:xfrm>
        <a:graphic>
          <a:graphicData uri="http://schemas.openxmlformats.org/drawingml/2006/table">
            <a:tbl>
              <a:tblPr/>
              <a:tblGrid>
                <a:gridCol w="1912853"/>
                <a:gridCol w="564652"/>
                <a:gridCol w="1973797"/>
                <a:gridCol w="564652"/>
                <a:gridCol w="1968821"/>
              </a:tblGrid>
              <a:tr h="323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HOTSPOT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HOTSPOT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3077" marR="83077" marT="46800" marB="468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SNPs in strong LD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SNPs in strong 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SNPs in strong LD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diversity of haplotypes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diversity of haplotypes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 diversity of haplotypes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/>
                </a:solidFill>
              </a:rPr>
              <a:t>Illustration of highly correlated blocks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9405" y="3212976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kern="0" dirty="0" smtClean="0">
                <a:solidFill>
                  <a:schemeClr val="accent1"/>
                </a:solidFill>
              </a:rPr>
              <a:t>SNPs in same block highly correlated with each other</a:t>
            </a:r>
          </a:p>
          <a:p>
            <a:pPr>
              <a:buClr>
                <a:schemeClr val="accent2"/>
              </a:buClr>
            </a:pPr>
            <a:r>
              <a:rPr lang="en-GB" kern="0" dirty="0" smtClean="0">
                <a:solidFill>
                  <a:schemeClr val="accent1"/>
                </a:solidFill>
              </a:rPr>
              <a:t>Pair of SNPs in adjacent blocks uncorrelated due to high levels of recombination at flanking hotspot</a:t>
            </a:r>
          </a:p>
          <a:p>
            <a:pPr>
              <a:buClr>
                <a:schemeClr val="accent2"/>
              </a:buClr>
            </a:pPr>
            <a:r>
              <a:rPr lang="en-GB" dirty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trong </a:t>
            </a:r>
            <a:r>
              <a:rPr lang="en-GB" dirty="0">
                <a:solidFill>
                  <a:schemeClr val="accent1"/>
                </a:solidFill>
              </a:rPr>
              <a:t>LD between SNPs </a:t>
            </a:r>
            <a:r>
              <a:rPr lang="en-GB" dirty="0" smtClean="0">
                <a:solidFill>
                  <a:schemeClr val="accent1"/>
                </a:solidFill>
              </a:rPr>
              <a:t>in </a:t>
            </a:r>
            <a:r>
              <a:rPr lang="en-GB" dirty="0">
                <a:solidFill>
                  <a:schemeClr val="accent1"/>
                </a:solidFill>
              </a:rPr>
              <a:t>same block means that we </a:t>
            </a:r>
            <a:r>
              <a:rPr lang="en-GB" dirty="0" smtClean="0">
                <a:solidFill>
                  <a:schemeClr val="accent1"/>
                </a:solidFill>
              </a:rPr>
              <a:t>observe </a:t>
            </a:r>
            <a:r>
              <a:rPr lang="en-GB" dirty="0">
                <a:solidFill>
                  <a:schemeClr val="accent1"/>
                </a:solidFill>
              </a:rPr>
              <a:t>fewer </a:t>
            </a:r>
            <a:r>
              <a:rPr lang="en-GB" dirty="0" smtClean="0">
                <a:solidFill>
                  <a:schemeClr val="accent1"/>
                </a:solidFill>
              </a:rPr>
              <a:t>SNP combinations (‘haplotypes’) than expected </a:t>
            </a:r>
            <a:r>
              <a:rPr lang="en-GB" dirty="0">
                <a:solidFill>
                  <a:schemeClr val="accent1"/>
                </a:solidFill>
              </a:rPr>
              <a:t>by </a:t>
            </a:r>
            <a:r>
              <a:rPr lang="en-GB" dirty="0" smtClean="0">
                <a:solidFill>
                  <a:schemeClr val="accent1"/>
                </a:solidFill>
              </a:rPr>
              <a:t>chance</a:t>
            </a:r>
          </a:p>
          <a:p>
            <a:pPr>
              <a:buClr>
                <a:schemeClr val="accent2"/>
              </a:buClr>
            </a:pP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 smtClean="0">
                <a:solidFill>
                  <a:schemeClr val="accent1"/>
                </a:solidFill>
              </a:rPr>
              <a:t>uch </a:t>
            </a:r>
            <a:r>
              <a:rPr lang="en-GB" dirty="0">
                <a:solidFill>
                  <a:schemeClr val="accent1"/>
                </a:solidFill>
              </a:rPr>
              <a:t>of </a:t>
            </a:r>
            <a:r>
              <a:rPr lang="en-GB" dirty="0" smtClean="0">
                <a:solidFill>
                  <a:schemeClr val="accent1"/>
                </a:solidFill>
              </a:rPr>
              <a:t>common variation accounted for by </a:t>
            </a:r>
            <a:r>
              <a:rPr lang="en-GB" dirty="0">
                <a:solidFill>
                  <a:schemeClr val="accent1"/>
                </a:solidFill>
              </a:rPr>
              <a:t>a small number of common haplotypes</a:t>
            </a:r>
            <a:r>
              <a:rPr lang="en-GB" dirty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What is linkage disequilibrium (LD) ?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403" y="910930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Where the allele at one SNP is not independent of the allele held at another SNP e.g.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A</a:t>
            </a:r>
            <a:r>
              <a:rPr lang="en-GB" sz="2800" b="1" kern="0" dirty="0" smtClean="0">
                <a:solidFill>
                  <a:schemeClr val="accent2"/>
                </a:solidFill>
              </a:rPr>
              <a:t>C</a:t>
            </a: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GGTT</a:t>
            </a:r>
            <a:r>
              <a:rPr lang="en-GB" sz="2800" b="1" kern="0" dirty="0" smtClean="0">
                <a:solidFill>
                  <a:schemeClr val="accent2"/>
                </a:solidFill>
              </a:rPr>
              <a:t>A</a:t>
            </a: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GGCT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A</a:t>
            </a:r>
            <a:r>
              <a:rPr lang="en-GB" sz="2800" b="1" kern="0" dirty="0" smtClean="0">
                <a:solidFill>
                  <a:schemeClr val="accent2"/>
                </a:solidFill>
              </a:rPr>
              <a:t>T</a:t>
            </a: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GGTT</a:t>
            </a:r>
            <a:r>
              <a:rPr lang="en-GB" sz="2800" b="1" kern="0" dirty="0" smtClean="0">
                <a:solidFill>
                  <a:schemeClr val="accent2"/>
                </a:solidFill>
              </a:rPr>
              <a:t>G</a:t>
            </a: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GGCT</a:t>
            </a:r>
            <a:endParaRPr lang="en-GB" sz="2800" kern="0" dirty="0" smtClean="0">
              <a:solidFill>
                <a:srgbClr val="92D050"/>
              </a:solidFill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Likely to be higher the closer SNPs are to each other, but LD can occur between SNPs far apart, even on different chromosomes (i.e. where large separation between hotspots)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295131" y="1861425"/>
            <a:ext cx="256964" cy="44092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4531063" y="1870303"/>
            <a:ext cx="267317" cy="4320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3358130" y="2924944"/>
            <a:ext cx="256963" cy="4320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ocess 7"/>
          <p:cNvSpPr/>
          <p:nvPr/>
        </p:nvSpPr>
        <p:spPr>
          <a:xfrm>
            <a:off x="4532006" y="2924944"/>
            <a:ext cx="267316" cy="4320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57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Impact of LD on analyses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33362" y="917105"/>
            <a:ext cx="8587110" cy="52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Can choose one representative SNP to genotype from group in high LD – ‘tagging SNP’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Choose tagging SNPs at design stage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Reduces the number of SNPs genotyped and analysed, leading to: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Reduced genotyping costs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Less SNPs to adjust for multiple testing (more later…)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When interpreting statistically significant associations, bear in mind that SNP may not be causal SNP itself, but one in LD with it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</a:t>
            </a: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7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Measuring LD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r>
              <a:rPr lang="en-GB" sz="2400" dirty="0" smtClean="0">
                <a:solidFill>
                  <a:srgbClr val="92D050"/>
                </a:solidFill>
              </a:rPr>
              <a:t/>
            </a:r>
            <a:br>
              <a:rPr lang="en-GB" sz="2400" dirty="0" smtClean="0">
                <a:solidFill>
                  <a:srgbClr val="92D050"/>
                </a:solidFill>
              </a:rPr>
            </a:br>
            <a:endParaRPr lang="en-GB" sz="2400" dirty="0" smtClean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33362" y="764704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0" lvl="3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kern="0" dirty="0" smtClean="0">
                <a:solidFill>
                  <a:schemeClr val="accent1"/>
                </a:solidFill>
              </a:rPr>
              <a:t> If:</a:t>
            </a:r>
            <a:r>
              <a:rPr lang="en-GB" sz="2400" i="1" dirty="0" smtClean="0">
                <a:solidFill>
                  <a:schemeClr val="accent1"/>
                </a:solidFill>
              </a:rPr>
              <a:t> </a:t>
            </a:r>
          </a:p>
          <a:p>
            <a:pPr marL="720000" lvl="3">
              <a:buClr>
                <a:schemeClr val="accent2"/>
              </a:buClr>
            </a:pPr>
            <a:r>
              <a:rPr lang="en-GB" sz="2400" i="1" dirty="0" smtClean="0">
                <a:solidFill>
                  <a:schemeClr val="accent1"/>
                </a:solidFill>
              </a:rPr>
              <a:t>        p(A)</a:t>
            </a:r>
            <a:r>
              <a:rPr lang="en-GB" sz="2400" dirty="0" smtClean="0">
                <a:solidFill>
                  <a:schemeClr val="accent1"/>
                </a:solidFill>
              </a:rPr>
              <a:t> = observed probability of allele 'A' for SNP 1</a:t>
            </a:r>
          </a:p>
          <a:p>
            <a:pPr lvl="3">
              <a:buClr>
                <a:schemeClr val="accent2"/>
              </a:buClr>
              <a:buNone/>
            </a:pPr>
            <a:r>
              <a:rPr lang="en-GB" sz="2400" i="1" dirty="0" smtClean="0">
                <a:solidFill>
                  <a:schemeClr val="accent1"/>
                </a:solidFill>
              </a:rPr>
              <a:t>p(a) = </a:t>
            </a:r>
            <a:r>
              <a:rPr lang="en-GB" sz="2400" dirty="0" smtClean="0">
                <a:solidFill>
                  <a:schemeClr val="accent1"/>
                </a:solidFill>
              </a:rPr>
              <a:t>observed probability of allele 'a' for SNP 1</a:t>
            </a:r>
          </a:p>
          <a:p>
            <a:pPr lvl="3">
              <a:buClr>
                <a:schemeClr val="accent2"/>
              </a:buClr>
              <a:buNone/>
            </a:pPr>
            <a:r>
              <a:rPr lang="en-GB" sz="2400" i="1" dirty="0" smtClean="0">
                <a:solidFill>
                  <a:schemeClr val="accent1"/>
                </a:solidFill>
              </a:rPr>
              <a:t>p(B)</a:t>
            </a:r>
            <a:r>
              <a:rPr lang="en-GB" sz="2400" dirty="0" smtClean="0">
                <a:solidFill>
                  <a:schemeClr val="accent1"/>
                </a:solidFill>
              </a:rPr>
              <a:t> = observed probability of allele 'B' for SNP 2</a:t>
            </a:r>
          </a:p>
          <a:p>
            <a:pPr lvl="3">
              <a:buClr>
                <a:schemeClr val="accent2"/>
              </a:buClr>
              <a:buNone/>
            </a:pPr>
            <a:r>
              <a:rPr lang="en-GB" sz="2400" i="1" dirty="0" smtClean="0">
                <a:solidFill>
                  <a:schemeClr val="accent1"/>
                </a:solidFill>
              </a:rPr>
              <a:t>p(b) = </a:t>
            </a:r>
            <a:r>
              <a:rPr lang="en-GB" sz="2400" dirty="0" smtClean="0">
                <a:solidFill>
                  <a:schemeClr val="accent1"/>
                </a:solidFill>
              </a:rPr>
              <a:t>observed probability of allele 'b' for SNP 2</a:t>
            </a:r>
          </a:p>
          <a:p>
            <a:pPr lvl="3">
              <a:buClr>
                <a:schemeClr val="accent2"/>
              </a:buClr>
              <a:buNone/>
            </a:pPr>
            <a:r>
              <a:rPr lang="en-GB" sz="2400" i="1" dirty="0" smtClean="0">
                <a:solidFill>
                  <a:schemeClr val="accent1"/>
                </a:solidFill>
              </a:rPr>
              <a:t>p(AB)</a:t>
            </a:r>
            <a:r>
              <a:rPr lang="en-GB" sz="2400" dirty="0" smtClean="0">
                <a:solidFill>
                  <a:schemeClr val="accent1"/>
                </a:solidFill>
              </a:rPr>
              <a:t> = observed probability of the allele pair ‘AB’</a:t>
            </a: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chemeClr val="accent1"/>
              </a:solidFill>
            </a:endParaRPr>
          </a:p>
          <a:p>
            <a:pPr marL="1080000" lvl="3">
              <a:buClr>
                <a:schemeClr val="accent2"/>
              </a:buClr>
              <a:buNone/>
            </a:pPr>
            <a:r>
              <a:rPr lang="en-GB" sz="2400" dirty="0" smtClean="0">
                <a:solidFill>
                  <a:schemeClr val="accent1"/>
                </a:solidFill>
              </a:rPr>
              <a:t>two different measures of LD are:</a:t>
            </a:r>
          </a:p>
          <a:p>
            <a:pPr marL="1828800" lvl="3" indent="-457200">
              <a:buClr>
                <a:schemeClr val="accent2"/>
              </a:buClr>
              <a:buFont typeface="+mj-lt"/>
              <a:buAutoNum type="alphaLcParenR"/>
            </a:pPr>
            <a:r>
              <a:rPr lang="en-GB" sz="2400" i="1" dirty="0" smtClean="0">
                <a:solidFill>
                  <a:schemeClr val="accent1"/>
                </a:solidFill>
              </a:rPr>
              <a:t>D = p(AB) - p(A)*p(B) </a:t>
            </a:r>
          </a:p>
          <a:p>
            <a:pPr marL="1828800" lvl="3" indent="-457200">
              <a:buClr>
                <a:schemeClr val="accent2"/>
              </a:buClr>
              <a:buFont typeface="+mj-lt"/>
              <a:buAutoNum type="alphaLcParenR"/>
            </a:pPr>
            <a:r>
              <a:rPr lang="en-GB" sz="2400" i="1" dirty="0" smtClean="0">
                <a:solidFill>
                  <a:schemeClr val="accent1"/>
                </a:solidFill>
              </a:rPr>
              <a:t>r = -D / (</a:t>
            </a:r>
            <a:r>
              <a:rPr lang="en-GB" sz="2400" i="1" dirty="0" err="1" smtClean="0">
                <a:solidFill>
                  <a:schemeClr val="accent1"/>
                </a:solidFill>
              </a:rPr>
              <a:t>sqrt</a:t>
            </a:r>
            <a:r>
              <a:rPr lang="en-GB" sz="2400" i="1" dirty="0" smtClean="0">
                <a:solidFill>
                  <a:schemeClr val="accent1"/>
                </a:solidFill>
              </a:rPr>
              <a:t>( p(A) * p(a) * p(B) * p(b) ) 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kern="0" dirty="0" smtClean="0">
                <a:solidFill>
                  <a:schemeClr val="accent1"/>
                </a:solidFill>
              </a:rPr>
              <a:t>‘</a:t>
            </a:r>
            <a:r>
              <a:rPr lang="en-GB" sz="2400" kern="0" dirty="0" smtClean="0">
                <a:solidFill>
                  <a:schemeClr val="accent1"/>
                </a:solidFill>
              </a:rPr>
              <a:t>D’ = raw difference in frequency between observed and expected number of AB pairs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400" kern="0" dirty="0" smtClean="0">
                <a:solidFill>
                  <a:schemeClr val="accent1"/>
                </a:solidFill>
              </a:rPr>
              <a:t> R = correlation coefficient between the two SNPs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</a:t>
            </a: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215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513085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Example of LD blocks (“</a:t>
            </a:r>
            <a:r>
              <a:rPr lang="en-GB" sz="4000" dirty="0" err="1" smtClean="0">
                <a:solidFill>
                  <a:schemeClr val="accent2"/>
                </a:solidFill>
              </a:rPr>
              <a:t>Haploview</a:t>
            </a:r>
            <a:r>
              <a:rPr lang="en-GB" sz="4000" dirty="0" smtClean="0">
                <a:solidFill>
                  <a:schemeClr val="accent2"/>
                </a:solidFill>
              </a:rPr>
              <a:t>”)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r>
              <a:rPr lang="en-GB" sz="2400" dirty="0" smtClean="0">
                <a:solidFill>
                  <a:srgbClr val="92D050"/>
                </a:solidFill>
              </a:rPr>
              <a:t/>
            </a:r>
            <a:br>
              <a:rPr lang="en-GB" sz="2400" dirty="0" smtClean="0">
                <a:solidFill>
                  <a:srgbClr val="92D050"/>
                </a:solidFill>
              </a:rPr>
            </a:br>
            <a:endParaRPr lang="en-GB" sz="2400" dirty="0" smtClean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33362" y="764704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32" name="Picture 8" descr="https://encrypted-tbn0.gstatic.com/images?q=tbn:ANd9GcSd3isVcPTijbmwh-HtCGkrOLhkMl86dBTy59nYNGDJdeQjsd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0865"/>
            <a:ext cx="432348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7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3: Checking Genotype Data</a:t>
            </a:r>
            <a:endParaRPr lang="en-US" sz="6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Genotype Quality Control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Errors in genotyping can introduce systematic bias:</a:t>
            </a:r>
          </a:p>
          <a:p>
            <a:pPr lvl="1">
              <a:buClr>
                <a:schemeClr val="accent2"/>
              </a:buClr>
            </a:pPr>
            <a:r>
              <a:rPr lang="en-GB" sz="2600" dirty="0" smtClean="0">
                <a:solidFill>
                  <a:schemeClr val="accent1"/>
                </a:solidFill>
              </a:rPr>
              <a:t>increased false positive rate</a:t>
            </a:r>
          </a:p>
          <a:p>
            <a:pPr lvl="1">
              <a:buClr>
                <a:schemeClr val="accent2"/>
              </a:buClr>
            </a:pPr>
            <a:r>
              <a:rPr lang="en-GB" sz="2600" dirty="0">
                <a:solidFill>
                  <a:schemeClr val="accent1"/>
                </a:solidFill>
              </a:rPr>
              <a:t>d</a:t>
            </a:r>
            <a:r>
              <a:rPr lang="en-GB" sz="2600" dirty="0" smtClean="0">
                <a:solidFill>
                  <a:schemeClr val="accent1"/>
                </a:solidFill>
              </a:rPr>
              <a:t>ecreased power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Several checks must be undertaken on genotype data as part of quality control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Can be separated into ‘per sample’ and ‘per SNP’ checks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Filter out samples/SNPs that fail checks 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Generally advisable to check and filter samples first then </a:t>
            </a:r>
            <a:r>
              <a:rPr lang="en-GB" sz="2800" dirty="0" smtClean="0">
                <a:solidFill>
                  <a:schemeClr val="accent1"/>
                </a:solidFill>
              </a:rPr>
              <a:t>SNPs (although there are many different schools of thought)</a:t>
            </a:r>
            <a:endParaRPr lang="en-GB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846640" cy="1829147"/>
          </a:xfrm>
        </p:spPr>
        <p:txBody>
          <a:bodyPr/>
          <a:lstStyle/>
          <a:p>
            <a:r>
              <a:rPr lang="en-US" sz="6600" dirty="0"/>
              <a:t>a</a:t>
            </a:r>
            <a:r>
              <a:rPr lang="en-US" sz="6600" dirty="0" smtClean="0"/>
              <a:t>) </a:t>
            </a:r>
            <a:r>
              <a:rPr lang="en-US" sz="6600" dirty="0" smtClean="0"/>
              <a:t>Per sample checks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56578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628800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1: Introduction</a:t>
            </a:r>
            <a:endParaRPr lang="en-US" sz="6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Missing data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If genotype difficult to ascertain, no genotype call will be made 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Genotype marked as missing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‘High’ proportion of missing data </a:t>
            </a:r>
            <a:r>
              <a:rPr lang="en-GB" sz="3200" dirty="0" smtClean="0">
                <a:solidFill>
                  <a:schemeClr val="accent1"/>
                </a:solidFill>
              </a:rPr>
              <a:t>per </a:t>
            </a:r>
            <a:r>
              <a:rPr lang="en-GB" sz="3200" dirty="0" smtClean="0">
                <a:solidFill>
                  <a:schemeClr val="accent1"/>
                </a:solidFill>
              </a:rPr>
              <a:t>sample ~ problem with sample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Important to check for extent of </a:t>
            </a:r>
            <a:r>
              <a:rPr lang="en-GB" sz="3200" dirty="0" err="1" smtClean="0">
                <a:solidFill>
                  <a:schemeClr val="accent1"/>
                </a:solidFill>
              </a:rPr>
              <a:t>missingness</a:t>
            </a:r>
            <a:r>
              <a:rPr lang="en-GB" sz="3200" dirty="0" smtClean="0">
                <a:solidFill>
                  <a:schemeClr val="accent1"/>
                </a:solidFill>
              </a:rPr>
              <a:t> </a:t>
            </a:r>
            <a:r>
              <a:rPr lang="en-GB" sz="3000" dirty="0" smtClean="0">
                <a:solidFill>
                  <a:schemeClr val="accent1"/>
                </a:solidFill>
              </a:rPr>
              <a:t>per sample</a:t>
            </a:r>
            <a:endParaRPr lang="en-GB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6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Checks for missing data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Graphical: histogram</a:t>
            </a:r>
          </a:p>
          <a:p>
            <a:pPr lvl="1">
              <a:buClr>
                <a:schemeClr val="accent2"/>
              </a:buClr>
            </a:pPr>
            <a:r>
              <a:rPr lang="en-GB" sz="3000" dirty="0" smtClean="0">
                <a:solidFill>
                  <a:schemeClr val="accent1"/>
                </a:solidFill>
              </a:rPr>
              <a:t>highlights problematic samples</a:t>
            </a:r>
          </a:p>
          <a:p>
            <a:pPr marL="457200" lvl="1" indent="0">
              <a:buClr>
                <a:schemeClr val="accent2"/>
              </a:buClr>
              <a:buNone/>
            </a:pPr>
            <a:endParaRPr lang="en-GB" sz="30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err="1" smtClean="0">
                <a:solidFill>
                  <a:schemeClr val="accent1"/>
                </a:solidFill>
              </a:rPr>
              <a:t>Cutoffs</a:t>
            </a:r>
            <a:r>
              <a:rPr lang="en-GB" sz="3200" dirty="0" smtClean="0">
                <a:solidFill>
                  <a:schemeClr val="accent1"/>
                </a:solidFill>
              </a:rPr>
              <a:t>:</a:t>
            </a:r>
          </a:p>
          <a:p>
            <a:pPr lvl="1">
              <a:buClr>
                <a:schemeClr val="accent2"/>
              </a:buClr>
            </a:pPr>
            <a:r>
              <a:rPr lang="en-GB" sz="3000" dirty="0">
                <a:solidFill>
                  <a:schemeClr val="accent1"/>
                </a:solidFill>
              </a:rPr>
              <a:t>Exclude </a:t>
            </a:r>
            <a:r>
              <a:rPr lang="en-GB" sz="3000" dirty="0" smtClean="0">
                <a:solidFill>
                  <a:schemeClr val="accent1"/>
                </a:solidFill>
              </a:rPr>
              <a:t>samples </a:t>
            </a:r>
            <a:r>
              <a:rPr lang="en-GB" sz="3000" dirty="0">
                <a:solidFill>
                  <a:schemeClr val="accent1"/>
                </a:solidFill>
              </a:rPr>
              <a:t>above </a:t>
            </a:r>
            <a:r>
              <a:rPr lang="en-GB" sz="3000" dirty="0" err="1">
                <a:solidFill>
                  <a:schemeClr val="accent1"/>
                </a:solidFill>
              </a:rPr>
              <a:t>cutoffs</a:t>
            </a:r>
            <a:r>
              <a:rPr lang="en-GB" sz="3000" dirty="0">
                <a:solidFill>
                  <a:schemeClr val="accent1"/>
                </a:solidFill>
              </a:rPr>
              <a:t> (either pre-specified or </a:t>
            </a:r>
            <a:r>
              <a:rPr lang="en-GB" sz="3000" dirty="0" smtClean="0">
                <a:solidFill>
                  <a:schemeClr val="accent1"/>
                </a:solidFill>
              </a:rPr>
              <a:t>distribution-based) e.g.2%</a:t>
            </a:r>
            <a:endParaRPr lang="en-GB" sz="3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None/>
            </a:pP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0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 Missing data: example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360 patients genotyped across 187 SNPs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Histogram of rate missing per </a:t>
            </a:r>
            <a:r>
              <a:rPr lang="en-GB" sz="2000" dirty="0" smtClean="0">
                <a:solidFill>
                  <a:schemeClr val="accent1"/>
                </a:solidFill>
              </a:rPr>
              <a:t>individual: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Sensible </a:t>
            </a:r>
            <a:r>
              <a:rPr lang="en-GB" sz="2000" dirty="0" err="1" smtClean="0">
                <a:solidFill>
                  <a:schemeClr val="accent1"/>
                </a:solidFill>
              </a:rPr>
              <a:t>cutoffs</a:t>
            </a:r>
            <a:r>
              <a:rPr lang="en-GB" sz="2000" dirty="0" smtClean="0">
                <a:solidFill>
                  <a:schemeClr val="accent1"/>
                </a:solidFill>
              </a:rPr>
              <a:t> may be</a:t>
            </a:r>
            <a:r>
              <a:rPr lang="en-GB" sz="2000" dirty="0" smtClean="0">
                <a:solidFill>
                  <a:schemeClr val="accent1"/>
                </a:solidFill>
              </a:rPr>
              <a:t>:</a:t>
            </a:r>
          </a:p>
          <a:p>
            <a:pPr lvl="2">
              <a:buClr>
                <a:schemeClr val="accent2"/>
              </a:buClr>
              <a:buFont typeface="Arial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5% - 32 individuals (9%) excluded</a:t>
            </a:r>
          </a:p>
          <a:p>
            <a:pPr lvl="2">
              <a:buClr>
                <a:schemeClr val="accent2"/>
              </a:buClr>
              <a:buFont typeface="Arial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7% - 16 </a:t>
            </a:r>
            <a:r>
              <a:rPr lang="en-GB" dirty="0" err="1">
                <a:solidFill>
                  <a:schemeClr val="accent1"/>
                </a:solidFill>
              </a:rPr>
              <a:t>indiviuals</a:t>
            </a:r>
            <a:r>
              <a:rPr lang="en-GB" dirty="0">
                <a:solidFill>
                  <a:schemeClr val="accent1"/>
                </a:solidFill>
              </a:rPr>
              <a:t> (4%) excluded</a:t>
            </a:r>
          </a:p>
          <a:p>
            <a:pPr lvl="2">
              <a:buClr>
                <a:schemeClr val="accent2"/>
              </a:buClr>
              <a:buFont typeface="Arial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10% - 9 individuals (3%) excluded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err="1" smtClean="0">
                <a:solidFill>
                  <a:schemeClr val="accent1"/>
                </a:solidFill>
              </a:rPr>
              <a:t>Cutoffs</a:t>
            </a:r>
            <a:r>
              <a:rPr lang="en-GB" sz="2000" dirty="0" smtClean="0">
                <a:solidFill>
                  <a:schemeClr val="accent1"/>
                </a:solidFill>
              </a:rPr>
              <a:t> will also be dependent on chip density (sparser chip, higher </a:t>
            </a:r>
            <a:r>
              <a:rPr lang="en-GB" sz="2000" dirty="0" err="1" smtClean="0">
                <a:solidFill>
                  <a:schemeClr val="accent1"/>
                </a:solidFill>
              </a:rPr>
              <a:t>cutoff</a:t>
            </a:r>
            <a:r>
              <a:rPr lang="en-GB" sz="2000" dirty="0" smtClean="0">
                <a:solidFill>
                  <a:schemeClr val="accent1"/>
                </a:solidFill>
              </a:rPr>
              <a:t>)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2"/>
              </a:buClr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29" y="1844824"/>
            <a:ext cx="2304256" cy="230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88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Gender checks (GWAS only)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Can infer gender from genotype rates of SNPs on X-chromosome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Rates of </a:t>
            </a:r>
            <a:r>
              <a:rPr lang="en-GB" sz="2800" dirty="0" err="1" smtClean="0">
                <a:solidFill>
                  <a:schemeClr val="accent1"/>
                </a:solidFill>
              </a:rPr>
              <a:t>heterozygosity</a:t>
            </a:r>
            <a:r>
              <a:rPr lang="en-GB" sz="2800" dirty="0" smtClean="0">
                <a:solidFill>
                  <a:schemeClr val="accent1"/>
                </a:solidFill>
              </a:rPr>
              <a:t> differs with gender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Should be no </a:t>
            </a:r>
            <a:r>
              <a:rPr lang="en-GB" sz="2800" dirty="0" err="1" smtClean="0">
                <a:solidFill>
                  <a:schemeClr val="accent1"/>
                </a:solidFill>
              </a:rPr>
              <a:t>heterozygosity</a:t>
            </a:r>
            <a:r>
              <a:rPr lang="en-GB" sz="2800" dirty="0" smtClean="0">
                <a:solidFill>
                  <a:schemeClr val="accent1"/>
                </a:solidFill>
              </a:rPr>
              <a:t> in males (but expect some genotyping error)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Look at rates of </a:t>
            </a:r>
            <a:r>
              <a:rPr lang="en-GB" sz="2800" dirty="0" err="1" smtClean="0">
                <a:solidFill>
                  <a:schemeClr val="accent1"/>
                </a:solidFill>
              </a:rPr>
              <a:t>heterozygosity</a:t>
            </a:r>
            <a:r>
              <a:rPr lang="en-GB" sz="2800" dirty="0" smtClean="0">
                <a:solidFill>
                  <a:schemeClr val="accent1"/>
                </a:solidFill>
              </a:rPr>
              <a:t> of X-chromosome and compare with reported gender</a:t>
            </a:r>
          </a:p>
          <a:p>
            <a:pPr lvl="3">
              <a:buClr>
                <a:schemeClr val="accent2"/>
              </a:buCl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If high proportion (&gt;50%) </a:t>
            </a:r>
            <a:r>
              <a:rPr lang="en-GB" dirty="0" err="1" smtClean="0">
                <a:solidFill>
                  <a:schemeClr val="accent1"/>
                </a:solidFill>
              </a:rPr>
              <a:t>mis</a:t>
            </a:r>
            <a:r>
              <a:rPr lang="en-GB" dirty="0" smtClean="0">
                <a:solidFill>
                  <a:schemeClr val="accent1"/>
                </a:solidFill>
              </a:rPr>
              <a:t>-match to gender reported in phenotype data, suggests problem in aligning genotype data to clinical data</a:t>
            </a:r>
          </a:p>
          <a:p>
            <a:pPr lvl="3">
              <a:buClr>
                <a:schemeClr val="accent2"/>
              </a:buCl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If lower proportion, double-check clinical data and exclude if problem cannot be resolved - may indicate sample-swap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63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328952"/>
            <a:ext cx="8910638" cy="503237"/>
          </a:xfrm>
        </p:spPr>
        <p:txBody>
          <a:bodyPr/>
          <a:lstStyle/>
          <a:p>
            <a:r>
              <a:rPr lang="en-GB" sz="4000" dirty="0">
                <a:solidFill>
                  <a:schemeClr val="accent2"/>
                </a:solidFill>
              </a:rPr>
              <a:t>Gender checks </a:t>
            </a:r>
            <a:r>
              <a:rPr lang="en-GB" sz="4000" dirty="0" smtClean="0">
                <a:solidFill>
                  <a:schemeClr val="accent2"/>
                </a:solidFill>
              </a:rPr>
              <a:t>– example </a:t>
            </a:r>
            <a:endParaRPr lang="en-GB" sz="4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7138"/>
          <a:stretch>
            <a:fillRect/>
          </a:stretch>
        </p:blipFill>
        <p:spPr>
          <a:xfrm>
            <a:off x="0" y="980728"/>
            <a:ext cx="6086475" cy="5607050"/>
          </a:xfrm>
          <a:noFill/>
        </p:spPr>
      </p:pic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435600" y="1412776"/>
            <a:ext cx="33845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Each individual plotted twice according to reported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Upper plot: females red; males 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Lower plot: males blue; females grey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93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3200" dirty="0" smtClean="0">
                <a:solidFill>
                  <a:schemeClr val="accent2"/>
                </a:solidFill>
              </a:rPr>
              <a:t>Duplicate/related samples (GWAS only)</a:t>
            </a:r>
            <a:endParaRPr lang="en-GB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Statistical analyses assume independence of samples</a:t>
            </a:r>
          </a:p>
          <a:p>
            <a:pPr marL="457200" lvl="1" indent="0">
              <a:buClr>
                <a:schemeClr val="accent2"/>
              </a:buClr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Assumption compromised if two samples are:</a:t>
            </a:r>
          </a:p>
          <a:p>
            <a:pPr marL="1828800" lvl="4" indent="0">
              <a:buClr>
                <a:schemeClr val="accent2"/>
              </a:buClr>
              <a:buNone/>
            </a:pP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i</a:t>
            </a:r>
            <a:r>
              <a:rPr lang="en-GB" dirty="0" smtClean="0">
                <a:solidFill>
                  <a:schemeClr val="accent1"/>
                </a:solidFill>
              </a:rPr>
              <a:t>) duplicated; or </a:t>
            </a:r>
          </a:p>
          <a:p>
            <a:pPr marL="1828800" lvl="4" indent="0">
              <a:buClr>
                <a:schemeClr val="accent2"/>
              </a:buClr>
              <a:buNone/>
            </a:pPr>
            <a:r>
              <a:rPr lang="en-GB" dirty="0" smtClean="0">
                <a:solidFill>
                  <a:schemeClr val="accent1"/>
                </a:solidFill>
              </a:rPr>
              <a:t>ii) closely related</a:t>
            </a:r>
          </a:p>
          <a:p>
            <a:pPr marL="1828800" lvl="4" indent="0">
              <a:buClr>
                <a:schemeClr val="accent2"/>
              </a:buClr>
              <a:buNone/>
            </a:pPr>
            <a:endParaRPr lang="en-GB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Possible to assess pairwise degree of relatedness from identity-by-descent (‘IBD’) coefficient</a:t>
            </a:r>
          </a:p>
          <a:p>
            <a:pPr marL="457200" lvl="1" indent="0">
              <a:buClr>
                <a:schemeClr val="accent2"/>
              </a:buClr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Plot histogram of IBD – provided </a:t>
            </a:r>
            <a:r>
              <a:rPr lang="en-GB" sz="2000" dirty="0" smtClean="0">
                <a:solidFill>
                  <a:schemeClr val="accent1"/>
                </a:solidFill>
              </a:rPr>
              <a:t>low frequency </a:t>
            </a:r>
            <a:r>
              <a:rPr lang="en-GB" sz="2000" dirty="0">
                <a:solidFill>
                  <a:schemeClr val="accent1"/>
                </a:solidFill>
              </a:rPr>
              <a:t>of 3</a:t>
            </a:r>
            <a:r>
              <a:rPr lang="en-GB" sz="2000" baseline="30000" dirty="0">
                <a:solidFill>
                  <a:schemeClr val="accent1"/>
                </a:solidFill>
              </a:rPr>
              <a:t>rd</a:t>
            </a:r>
            <a:r>
              <a:rPr lang="en-GB" sz="2000" dirty="0">
                <a:solidFill>
                  <a:schemeClr val="accent1"/>
                </a:solidFill>
              </a:rPr>
              <a:t> degree relatives (IBD=0.125) </a:t>
            </a:r>
            <a:r>
              <a:rPr lang="en-GB" sz="2000" dirty="0" smtClean="0">
                <a:solidFill>
                  <a:schemeClr val="accent1"/>
                </a:solidFill>
              </a:rPr>
              <a:t>use 0.1875 </a:t>
            </a:r>
            <a:r>
              <a:rPr lang="en-GB" sz="2000" dirty="0">
                <a:solidFill>
                  <a:schemeClr val="accent1"/>
                </a:solidFill>
              </a:rPr>
              <a:t>(exactly in-between 2</a:t>
            </a:r>
            <a:r>
              <a:rPr lang="en-GB" sz="2000" baseline="30000" dirty="0">
                <a:solidFill>
                  <a:schemeClr val="accent1"/>
                </a:solidFill>
              </a:rPr>
              <a:t>nd</a:t>
            </a:r>
            <a:r>
              <a:rPr lang="en-GB" sz="2000" dirty="0">
                <a:solidFill>
                  <a:schemeClr val="accent1"/>
                </a:solidFill>
              </a:rPr>
              <a:t> and 3</a:t>
            </a:r>
            <a:r>
              <a:rPr lang="en-GB" sz="2000" baseline="30000" dirty="0">
                <a:solidFill>
                  <a:schemeClr val="accent1"/>
                </a:solidFill>
              </a:rPr>
              <a:t>rd</a:t>
            </a:r>
            <a:r>
              <a:rPr lang="en-GB" sz="2000" dirty="0">
                <a:solidFill>
                  <a:schemeClr val="accent1"/>
                </a:solidFill>
              </a:rPr>
              <a:t> degree relatives) </a:t>
            </a:r>
            <a:r>
              <a:rPr lang="en-GB" sz="2000" dirty="0" smtClean="0">
                <a:solidFill>
                  <a:schemeClr val="accent1"/>
                </a:solidFill>
              </a:rPr>
              <a:t>as </a:t>
            </a:r>
            <a:r>
              <a:rPr lang="en-GB" sz="2000" dirty="0" err="1" smtClean="0">
                <a:solidFill>
                  <a:schemeClr val="accent1"/>
                </a:solidFill>
              </a:rPr>
              <a:t>cutoff</a:t>
            </a:r>
            <a:r>
              <a:rPr lang="en-GB" sz="2000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E</a:t>
            </a:r>
            <a:r>
              <a:rPr lang="en-GB" sz="2000" dirty="0" smtClean="0">
                <a:solidFill>
                  <a:schemeClr val="accent1"/>
                </a:solidFill>
              </a:rPr>
              <a:t>xclude </a:t>
            </a:r>
            <a:r>
              <a:rPr lang="en-GB" sz="2000" dirty="0">
                <a:solidFill>
                  <a:schemeClr val="accent1"/>
                </a:solidFill>
              </a:rPr>
              <a:t>one </a:t>
            </a:r>
            <a:r>
              <a:rPr lang="en-GB" sz="2000" dirty="0" smtClean="0">
                <a:solidFill>
                  <a:schemeClr val="accent1"/>
                </a:solidFill>
              </a:rPr>
              <a:t>(with least missing data) from </a:t>
            </a:r>
            <a:r>
              <a:rPr lang="en-GB" sz="2000" dirty="0">
                <a:solidFill>
                  <a:schemeClr val="accent1"/>
                </a:solidFill>
              </a:rPr>
              <a:t>each pair with </a:t>
            </a:r>
            <a:r>
              <a:rPr lang="en-GB" sz="2000" dirty="0" smtClean="0">
                <a:solidFill>
                  <a:schemeClr val="accent1"/>
                </a:solidFill>
              </a:rPr>
              <a:t>IBD&gt;0.1875</a:t>
            </a:r>
            <a:endParaRPr lang="en-GB" sz="20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chemeClr val="accent1"/>
              </a:solidFill>
            </a:endParaRPr>
          </a:p>
          <a:p>
            <a:pPr marL="914400" lvl="2" indent="0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marL="914400" lvl="2" indent="0">
              <a:buClr>
                <a:schemeClr val="accent2"/>
              </a:buClr>
              <a:buNone/>
            </a:pPr>
            <a:endParaRPr lang="en-GB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63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Duplicate/related samples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IBD for relatives as follows: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2"/>
              </a:buClr>
              <a:buNone/>
            </a:pPr>
            <a:endParaRPr lang="en-GB" sz="26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1" y="1844824"/>
            <a:ext cx="729170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333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err="1" smtClean="0">
                <a:solidFill>
                  <a:schemeClr val="accent2"/>
                </a:solidFill>
              </a:rPr>
              <a:t>Heterozygosity</a:t>
            </a:r>
            <a:r>
              <a:rPr lang="en-GB" sz="4000" dirty="0" smtClean="0">
                <a:solidFill>
                  <a:schemeClr val="accent2"/>
                </a:solidFill>
              </a:rPr>
              <a:t> (GWAS only)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Samples with extreme </a:t>
            </a:r>
            <a:r>
              <a:rPr lang="en-GB" sz="2800" dirty="0" err="1" smtClean="0">
                <a:solidFill>
                  <a:schemeClr val="accent1"/>
                </a:solidFill>
              </a:rPr>
              <a:t>heterozygosity</a:t>
            </a:r>
            <a:r>
              <a:rPr lang="en-GB" sz="2800" dirty="0" smtClean="0">
                <a:solidFill>
                  <a:schemeClr val="accent1"/>
                </a:solidFill>
              </a:rPr>
              <a:t> rates can suggest mixed samples/sample contamination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Plot mean </a:t>
            </a:r>
            <a:r>
              <a:rPr lang="en-GB" sz="2800" dirty="0" err="1" smtClean="0">
                <a:solidFill>
                  <a:schemeClr val="accent1"/>
                </a:solidFill>
              </a:rPr>
              <a:t>heterozygosity</a:t>
            </a:r>
            <a:r>
              <a:rPr lang="en-GB" sz="2800" dirty="0" smtClean="0">
                <a:solidFill>
                  <a:schemeClr val="accent1"/>
                </a:solidFill>
              </a:rPr>
              <a:t> vs proportion missing genotypes to identify outliers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852936"/>
            <a:ext cx="3890714" cy="346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823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846640" cy="1829147"/>
          </a:xfrm>
        </p:spPr>
        <p:txBody>
          <a:bodyPr/>
          <a:lstStyle/>
          <a:p>
            <a:r>
              <a:rPr lang="en-US" sz="6600" dirty="0"/>
              <a:t>b</a:t>
            </a:r>
            <a:r>
              <a:rPr lang="en-US" sz="6600" dirty="0" smtClean="0"/>
              <a:t>) </a:t>
            </a:r>
            <a:r>
              <a:rPr lang="en-US" sz="6600" dirty="0" smtClean="0"/>
              <a:t>Per SNP checks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45887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Missing data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If genotype difficult to ascertain, no genotype call will be made 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Genotype marked as missing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‘High’ proportion of missing data per SNP ~ problem with SNP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8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332656"/>
            <a:ext cx="8910638" cy="503237"/>
          </a:xfrm>
        </p:spPr>
        <p:txBody>
          <a:bodyPr/>
          <a:lstStyle/>
          <a:p>
            <a:r>
              <a:rPr lang="en-GB" sz="4400" dirty="0" smtClean="0">
                <a:solidFill>
                  <a:schemeClr val="accent2"/>
                </a:solidFill>
              </a:rPr>
              <a:t>Genetic association studies</a:t>
            </a:r>
            <a:endParaRPr lang="en-GB" sz="4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268760"/>
            <a:ext cx="7467600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“Common disease, common variant hypothesis”: complex traits will be determined by several common variants each with a small impact on outcome risk</a:t>
            </a: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Outcome can be disease or other phenotypes e.g. measure of treatment effect (</a:t>
            </a:r>
            <a:r>
              <a:rPr lang="en-GB" sz="3400" b="1" kern="0" dirty="0" err="1" smtClean="0">
                <a:solidFill>
                  <a:srgbClr val="6E8CB2"/>
                </a:solidFill>
              </a:rPr>
              <a:t>pharmacogenetics</a:t>
            </a:r>
            <a:r>
              <a:rPr lang="en-GB" sz="3400" b="1" kern="0" dirty="0" smtClean="0">
                <a:solidFill>
                  <a:srgbClr val="6E8CB2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Basic principles: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i="1" kern="0" dirty="0">
                <a:solidFill>
                  <a:srgbClr val="6E8CB2"/>
                </a:solidFill>
              </a:rPr>
              <a:t>Ascertain sample of cases and controls (binary trait) or random sample (quantitative trait) from population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i="1" kern="0" dirty="0">
                <a:solidFill>
                  <a:srgbClr val="6E8CB2"/>
                </a:solidFill>
              </a:rPr>
              <a:t>Genotype all individuals in sample across genetic loci of interest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i="1" kern="0" dirty="0">
                <a:solidFill>
                  <a:srgbClr val="6E8CB2"/>
                </a:solidFill>
              </a:rPr>
              <a:t>Compare genotype frequencies between cases and controls (binary trait), or compare mean trait values between genotype groups (quantitative trait</a:t>
            </a:r>
            <a:r>
              <a:rPr lang="en-GB" sz="3400" b="1" i="1" kern="0" dirty="0" smtClean="0">
                <a:solidFill>
                  <a:srgbClr val="6E8CB2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With sufficient sample size, powerful approach to identify genetic loci associated with complex traits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defRPr/>
            </a:pPr>
            <a:endParaRPr lang="en-GB" sz="2500" kern="0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55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Genotype calling – ‘good SNPs’</a:t>
            </a:r>
            <a:endParaRPr lang="en-GB" sz="4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4" descr="rs106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484313"/>
            <a:ext cx="5143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7094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accent2"/>
                </a:solidFill>
              </a:rPr>
              <a:t>Genotype calling – </a:t>
            </a:r>
            <a:r>
              <a:rPr lang="en-GB" sz="4000" dirty="0" smtClean="0">
                <a:solidFill>
                  <a:schemeClr val="accent2"/>
                </a:solidFill>
              </a:rPr>
              <a:t>‘bad </a:t>
            </a:r>
            <a:r>
              <a:rPr lang="en-GB" sz="4000" dirty="0">
                <a:solidFill>
                  <a:schemeClr val="accent2"/>
                </a:solidFill>
              </a:rPr>
              <a:t>SNPs’</a:t>
            </a:r>
            <a:endParaRPr lang="en-GB" sz="4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 descr="rs71547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484313"/>
            <a:ext cx="5143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440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Checks for missing data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3200" dirty="0">
                <a:solidFill>
                  <a:schemeClr val="accent1"/>
                </a:solidFill>
              </a:rPr>
              <a:t>Important to check for extent of </a:t>
            </a:r>
            <a:r>
              <a:rPr lang="en-GB" sz="3200" dirty="0" err="1">
                <a:solidFill>
                  <a:schemeClr val="accent1"/>
                </a:solidFill>
              </a:rPr>
              <a:t>missingness</a:t>
            </a:r>
            <a:r>
              <a:rPr lang="en-GB" sz="3200" dirty="0">
                <a:solidFill>
                  <a:schemeClr val="accent1"/>
                </a:solidFill>
              </a:rPr>
              <a:t> per SNP</a:t>
            </a:r>
          </a:p>
          <a:p>
            <a:pPr>
              <a:buClr>
                <a:schemeClr val="accent2"/>
              </a:buClr>
            </a:pPr>
            <a:r>
              <a:rPr lang="en-GB" sz="3200" dirty="0" smtClean="0">
                <a:solidFill>
                  <a:schemeClr val="accent1"/>
                </a:solidFill>
              </a:rPr>
              <a:t>Graphical: histogram</a:t>
            </a:r>
          </a:p>
          <a:p>
            <a:pPr lvl="1">
              <a:buClr>
                <a:schemeClr val="accent2"/>
              </a:buClr>
            </a:pPr>
            <a:r>
              <a:rPr lang="en-GB" sz="3000" dirty="0" smtClean="0">
                <a:solidFill>
                  <a:schemeClr val="accent1"/>
                </a:solidFill>
              </a:rPr>
              <a:t>highlights problematic SNPs</a:t>
            </a:r>
          </a:p>
          <a:p>
            <a:pPr>
              <a:buClr>
                <a:schemeClr val="accent2"/>
              </a:buClr>
            </a:pPr>
            <a:r>
              <a:rPr lang="en-GB" sz="3200" dirty="0" err="1" smtClean="0">
                <a:solidFill>
                  <a:schemeClr val="accent1"/>
                </a:solidFill>
              </a:rPr>
              <a:t>Cutoffs</a:t>
            </a:r>
            <a:r>
              <a:rPr lang="en-GB" sz="3200" dirty="0" smtClean="0">
                <a:solidFill>
                  <a:schemeClr val="accent1"/>
                </a:solidFill>
              </a:rPr>
              <a:t>:</a:t>
            </a:r>
          </a:p>
          <a:p>
            <a:pPr lvl="1">
              <a:buClr>
                <a:schemeClr val="accent2"/>
              </a:buClr>
            </a:pPr>
            <a:r>
              <a:rPr lang="en-GB" sz="3000" dirty="0" smtClean="0">
                <a:solidFill>
                  <a:schemeClr val="accent1"/>
                </a:solidFill>
              </a:rPr>
              <a:t>Exclude SNPs </a:t>
            </a:r>
            <a:r>
              <a:rPr lang="en-GB" sz="3000" dirty="0">
                <a:solidFill>
                  <a:schemeClr val="accent1"/>
                </a:solidFill>
              </a:rPr>
              <a:t>above </a:t>
            </a:r>
            <a:r>
              <a:rPr lang="en-GB" sz="3000" dirty="0" err="1">
                <a:solidFill>
                  <a:schemeClr val="accent1"/>
                </a:solidFill>
              </a:rPr>
              <a:t>cutoffs</a:t>
            </a:r>
            <a:r>
              <a:rPr lang="en-GB" sz="3000" dirty="0">
                <a:solidFill>
                  <a:schemeClr val="accent1"/>
                </a:solidFill>
              </a:rPr>
              <a:t> (either pre-specified or </a:t>
            </a:r>
            <a:r>
              <a:rPr lang="en-GB" sz="3000" dirty="0" smtClean="0">
                <a:solidFill>
                  <a:schemeClr val="accent1"/>
                </a:solidFill>
              </a:rPr>
              <a:t>distribution-based) </a:t>
            </a:r>
            <a:r>
              <a:rPr lang="en-GB" sz="3000" dirty="0">
                <a:solidFill>
                  <a:schemeClr val="accent1"/>
                </a:solidFill>
              </a:rPr>
              <a:t>e.g</a:t>
            </a:r>
            <a:r>
              <a:rPr lang="en-GB" sz="3000" dirty="0" smtClean="0">
                <a:solidFill>
                  <a:schemeClr val="accent1"/>
                </a:solidFill>
              </a:rPr>
              <a:t>.</a:t>
            </a:r>
            <a:r>
              <a:rPr lang="en-GB" sz="2600" dirty="0">
                <a:solidFill>
                  <a:schemeClr val="accent1"/>
                </a:solidFill>
              </a:rPr>
              <a:t> </a:t>
            </a:r>
            <a:r>
              <a:rPr lang="en-GB" sz="2600" dirty="0" smtClean="0">
                <a:solidFill>
                  <a:schemeClr val="accent1"/>
                </a:solidFill>
              </a:rPr>
              <a:t>5</a:t>
            </a:r>
            <a:r>
              <a:rPr lang="en-GB" sz="2600" dirty="0" smtClean="0">
                <a:solidFill>
                  <a:schemeClr val="accent1"/>
                </a:solidFill>
              </a:rPr>
              <a:t>%</a:t>
            </a:r>
            <a:endParaRPr lang="en-GB" sz="2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03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 Missing data: example (</a:t>
            </a:r>
            <a:r>
              <a:rPr lang="en-GB" sz="4000" dirty="0" err="1" smtClean="0">
                <a:solidFill>
                  <a:schemeClr val="accent2"/>
                </a:solidFill>
              </a:rPr>
              <a:t>cont</a:t>
            </a:r>
            <a:r>
              <a:rPr lang="en-GB" sz="4000" dirty="0" smtClean="0">
                <a:solidFill>
                  <a:schemeClr val="accent2"/>
                </a:solidFill>
              </a:rPr>
              <a:t>…)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u="sng" dirty="0" smtClean="0">
                <a:solidFill>
                  <a:srgbClr val="FF0000"/>
                </a:solidFill>
              </a:rPr>
              <a:t>344</a:t>
            </a:r>
            <a:r>
              <a:rPr lang="en-GB" sz="2800" dirty="0" smtClean="0">
                <a:solidFill>
                  <a:schemeClr val="accent1"/>
                </a:solidFill>
              </a:rPr>
              <a:t> patients genotyped across 187 SNPs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Histogram of rate missing per SNP: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Sensible </a:t>
            </a:r>
            <a:r>
              <a:rPr lang="en-GB" sz="2800" dirty="0" err="1" smtClean="0">
                <a:solidFill>
                  <a:schemeClr val="accent1"/>
                </a:solidFill>
              </a:rPr>
              <a:t>cutoffs</a:t>
            </a:r>
            <a:r>
              <a:rPr lang="en-GB" sz="2800" dirty="0" smtClean="0">
                <a:solidFill>
                  <a:schemeClr val="accent1"/>
                </a:solidFill>
              </a:rPr>
              <a:t> may be:</a:t>
            </a:r>
          </a:p>
          <a:p>
            <a:pPr lvl="2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5% - 21 SNPs (11%) excluded</a:t>
            </a:r>
          </a:p>
          <a:p>
            <a:pPr lvl="2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10% - 9 SNPs (5%) excluded</a:t>
            </a:r>
          </a:p>
          <a:p>
            <a:pPr marL="457200" lvl="1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110546" cy="279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466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/>
                </a:solidFill>
              </a:rPr>
              <a:t>Differential call rates </a:t>
            </a:r>
            <a:r>
              <a:rPr lang="en-GB" sz="3600" dirty="0">
                <a:solidFill>
                  <a:schemeClr val="accent2"/>
                </a:solidFill>
              </a:rPr>
              <a:t>i</a:t>
            </a:r>
            <a:r>
              <a:rPr lang="en-GB" sz="3600" dirty="0" smtClean="0">
                <a:solidFill>
                  <a:schemeClr val="accent2"/>
                </a:solidFill>
              </a:rPr>
              <a:t>n cases/ controls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13" y="1124744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Also important to compare rate of </a:t>
            </a:r>
            <a:r>
              <a:rPr lang="en-GB" sz="2800" dirty="0" err="1" smtClean="0">
                <a:solidFill>
                  <a:schemeClr val="accent1"/>
                </a:solidFill>
              </a:rPr>
              <a:t>missingness</a:t>
            </a:r>
            <a:r>
              <a:rPr lang="en-GB" sz="2800" dirty="0" smtClean="0">
                <a:solidFill>
                  <a:schemeClr val="accent1"/>
                </a:solidFill>
              </a:rPr>
              <a:t> between cases and controls</a:t>
            </a: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If differences extreme, can lead to false positives: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58624"/>
            <a:ext cx="3308400" cy="32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 rot="989231">
            <a:off x="2924939" y="3863519"/>
            <a:ext cx="720080" cy="1548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63232" y="3058624"/>
            <a:ext cx="281029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 smtClean="0">
                <a:solidFill>
                  <a:srgbClr val="FF0000"/>
                </a:solidFill>
              </a:rPr>
              <a:t>Individuals called as missing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i="1" dirty="0" smtClean="0">
                <a:solidFill>
                  <a:srgbClr val="FF0000"/>
                </a:solidFill>
              </a:rPr>
              <a:t>Leads to lower proportion heterozygotes in cases</a:t>
            </a:r>
            <a:endParaRPr lang="en-GB" sz="10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563889" y="3335623"/>
            <a:ext cx="1099343" cy="597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3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Minor allele frequency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‘MAF’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The frequency of the mutant-type allele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Candidate gene studies/GWAS aimed at investigating association with relatively common SNPs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Lack of power to detect association with rarer </a:t>
            </a:r>
            <a:r>
              <a:rPr lang="en-GB" sz="2800" dirty="0" smtClean="0">
                <a:solidFill>
                  <a:schemeClr val="accent1"/>
                </a:solidFill>
              </a:rPr>
              <a:t>variants (&lt;1%, or even 5% </a:t>
            </a:r>
            <a:r>
              <a:rPr lang="en-GB" sz="2800" dirty="0" smtClean="0">
                <a:solidFill>
                  <a:schemeClr val="accent1"/>
                </a:solidFill>
              </a:rPr>
              <a:t>with smaller sample sizes)</a:t>
            </a:r>
            <a:endParaRPr lang="en-GB" sz="28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Rarer variants require a different, specialist approach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Choose appropriate cut-off: 5% or 1%</a:t>
            </a: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Exclude SNPs with MAF below this </a:t>
            </a:r>
            <a:r>
              <a:rPr lang="en-GB" sz="2800" dirty="0" err="1" smtClean="0">
                <a:solidFill>
                  <a:schemeClr val="accent1"/>
                </a:solidFill>
              </a:rPr>
              <a:t>cutoff</a:t>
            </a:r>
            <a:r>
              <a:rPr lang="en-GB" sz="2800" dirty="0" smtClean="0">
                <a:solidFill>
                  <a:schemeClr val="accent1"/>
                </a:solidFill>
              </a:rPr>
              <a:t>  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3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Hardy-Weinberg Equilibrium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 smtClean="0">
                <a:solidFill>
                  <a:schemeClr val="accent1"/>
                </a:solidFill>
              </a:rPr>
              <a:t>If study population is randomly-mating population, genotypes at each SNP should be in Hardy-Weinberg Equilibrium (‘HWE’)</a:t>
            </a:r>
          </a:p>
          <a:p>
            <a:pPr>
              <a:buClr>
                <a:schemeClr val="accent2"/>
              </a:buClr>
            </a:pPr>
            <a:r>
              <a:rPr lang="en-GB" dirty="0" smtClean="0">
                <a:solidFill>
                  <a:schemeClr val="accent1"/>
                </a:solidFill>
              </a:rPr>
              <a:t>If:</a:t>
            </a:r>
          </a:p>
          <a:p>
            <a:pPr lvl="1">
              <a:buClr>
                <a:schemeClr val="accent2"/>
              </a:buClr>
            </a:pPr>
            <a:r>
              <a:rPr lang="en-GB" sz="2400" dirty="0" smtClean="0">
                <a:solidFill>
                  <a:schemeClr val="accent1"/>
                </a:solidFill>
              </a:rPr>
              <a:t>p=frequency of wild-type allele</a:t>
            </a:r>
          </a:p>
          <a:p>
            <a:pPr lvl="1">
              <a:buClr>
                <a:schemeClr val="accent2"/>
              </a:buClr>
            </a:pPr>
            <a:r>
              <a:rPr lang="en-GB" sz="2400" dirty="0" smtClean="0">
                <a:solidFill>
                  <a:schemeClr val="accent1"/>
                </a:solidFill>
              </a:rPr>
              <a:t>q=frequency of mutant-type allele</a:t>
            </a:r>
          </a:p>
          <a:p>
            <a:pPr>
              <a:buClr>
                <a:schemeClr val="accent2"/>
              </a:buClr>
            </a:pPr>
            <a:r>
              <a:rPr lang="en-GB" dirty="0" smtClean="0">
                <a:solidFill>
                  <a:schemeClr val="accent1"/>
                </a:solidFill>
              </a:rPr>
              <a:t>Then:</a:t>
            </a:r>
          </a:p>
          <a:p>
            <a:pPr lvl="1">
              <a:buClr>
                <a:schemeClr val="accent2"/>
              </a:buClr>
            </a:pPr>
            <a:r>
              <a:rPr lang="en-GB" sz="2400" dirty="0" smtClean="0">
                <a:solidFill>
                  <a:schemeClr val="accent1"/>
                </a:solidFill>
              </a:rPr>
              <a:t>Frequency WT genotype=p</a:t>
            </a:r>
            <a:r>
              <a:rPr lang="en-GB" sz="2400" baseline="30000" dirty="0" smtClean="0">
                <a:solidFill>
                  <a:schemeClr val="accent1"/>
                </a:solidFill>
              </a:rPr>
              <a:t>2</a:t>
            </a:r>
          </a:p>
          <a:p>
            <a:pPr lvl="1">
              <a:buClr>
                <a:schemeClr val="accent2"/>
              </a:buClr>
            </a:pPr>
            <a:r>
              <a:rPr lang="en-GB" sz="2400" dirty="0" smtClean="0">
                <a:solidFill>
                  <a:schemeClr val="accent1"/>
                </a:solidFill>
              </a:rPr>
              <a:t>Frequency HT genotype=2pq</a:t>
            </a:r>
          </a:p>
          <a:p>
            <a:pPr lvl="1">
              <a:buClr>
                <a:schemeClr val="accent2"/>
              </a:buClr>
            </a:pPr>
            <a:r>
              <a:rPr lang="en-GB" sz="2400" dirty="0" smtClean="0">
                <a:solidFill>
                  <a:schemeClr val="accent1"/>
                </a:solidFill>
              </a:rPr>
              <a:t>Frequency MT genotype=q</a:t>
            </a:r>
            <a:r>
              <a:rPr lang="en-GB" sz="2400" baseline="30000" dirty="0" smtClean="0">
                <a:solidFill>
                  <a:schemeClr val="accent1"/>
                </a:solidFill>
              </a:rPr>
              <a:t>2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chemeClr val="accent2"/>
                </a:solidFill>
              </a:rPr>
              <a:t>Deviations from HWE</a:t>
            </a:r>
            <a:endParaRPr lang="en-GB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sz="2000" dirty="0" smtClean="0"/>
              <a:t>Deviation can:</a:t>
            </a:r>
          </a:p>
          <a:p>
            <a:pPr lvl="1">
              <a:buClr>
                <a:schemeClr val="accent2"/>
              </a:buClr>
            </a:pPr>
            <a:r>
              <a:rPr lang="en-GB" sz="1800" dirty="0"/>
              <a:t>i</a:t>
            </a:r>
            <a:r>
              <a:rPr lang="en-GB" sz="1800" dirty="0" smtClean="0"/>
              <a:t>ndicate non-random mating/inbreeding</a:t>
            </a:r>
          </a:p>
          <a:p>
            <a:pPr lvl="1">
              <a:buClr>
                <a:schemeClr val="accent2"/>
              </a:buClr>
            </a:pPr>
            <a:r>
              <a:rPr lang="en-GB" sz="1800" dirty="0" smtClean="0"/>
              <a:t>indicate problem with genotyping procedure e.g. miss-calling     MT as WT</a:t>
            </a:r>
          </a:p>
          <a:p>
            <a:pPr lvl="1">
              <a:buClr>
                <a:schemeClr val="accent2"/>
              </a:buClr>
            </a:pPr>
            <a:r>
              <a:rPr lang="en-GB" sz="1800" dirty="0" smtClean="0"/>
              <a:t>indicate that population substructure is present (more later...) </a:t>
            </a:r>
          </a:p>
          <a:p>
            <a:pPr lvl="1">
              <a:buClr>
                <a:schemeClr val="accent2"/>
              </a:buClr>
              <a:buNone/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r>
              <a:rPr lang="en-GB" sz="2000" dirty="0" smtClean="0"/>
              <a:t>Important to </a:t>
            </a:r>
            <a:r>
              <a:rPr lang="en-GB" sz="2000" u="sng" dirty="0" smtClean="0"/>
              <a:t>test</a:t>
            </a:r>
            <a:r>
              <a:rPr lang="en-GB" sz="2000" dirty="0" smtClean="0"/>
              <a:t> for HWE at each SNP </a:t>
            </a:r>
            <a:r>
              <a:rPr lang="en-GB" sz="2000" u="sng" dirty="0" smtClean="0"/>
              <a:t>prior</a:t>
            </a:r>
            <a:r>
              <a:rPr lang="en-GB" sz="2000" dirty="0" smtClean="0"/>
              <a:t> to analysis of association</a:t>
            </a:r>
          </a:p>
          <a:p>
            <a:pPr>
              <a:buClr>
                <a:schemeClr val="accent2"/>
              </a:buClr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r>
              <a:rPr lang="en-GB" sz="2000" dirty="0" smtClean="0"/>
              <a:t>Test in cases and controls separately</a:t>
            </a:r>
          </a:p>
          <a:p>
            <a:pPr>
              <a:buClr>
                <a:schemeClr val="accent2"/>
              </a:buClr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r>
              <a:rPr lang="en-GB" sz="2000" dirty="0" smtClean="0"/>
              <a:t>Test using chi-square test, or Fisher’s exact test if one genotype particularly rare</a:t>
            </a:r>
          </a:p>
          <a:p>
            <a:pPr>
              <a:buClr>
                <a:schemeClr val="accent2"/>
              </a:buClr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r>
              <a:rPr lang="en-GB" sz="2000" dirty="0" smtClean="0"/>
              <a:t>Significance threshold: </a:t>
            </a:r>
            <a:r>
              <a:rPr lang="en-GB" sz="2000" dirty="0" smtClean="0"/>
              <a:t>p&lt;0.0001</a:t>
            </a:r>
            <a:endParaRPr lang="en-GB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Testing for HWE: Example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000" dirty="0" smtClean="0"/>
              <a:t>SNP rs9923231 genotyped in 470 cases</a:t>
            </a:r>
            <a:endParaRPr lang="en-GB" sz="2000" dirty="0"/>
          </a:p>
          <a:p>
            <a:r>
              <a:rPr lang="en-GB" sz="2000" dirty="0" smtClean="0"/>
              <a:t>Genotype frequencies: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STEP 1: Calculate allele frequencies:</a:t>
            </a:r>
          </a:p>
          <a:p>
            <a:pPr lvl="1">
              <a:buFont typeface="Courier New" pitchFamily="49" charset="0"/>
              <a:buChar char="o"/>
            </a:pPr>
            <a:r>
              <a:rPr lang="en-GB" sz="1600" i="1" dirty="0" smtClean="0"/>
              <a:t>Wild-type: 2 for each WT Homozygote (2*160) + 1 for each Heterozygote (240) = </a:t>
            </a:r>
            <a:r>
              <a:rPr lang="en-GB" sz="1600" i="1" u="sng" dirty="0" smtClean="0"/>
              <a:t>560</a:t>
            </a:r>
          </a:p>
          <a:p>
            <a:pPr lvl="1">
              <a:buFont typeface="Courier New" pitchFamily="49" charset="0"/>
              <a:buChar char="o"/>
            </a:pPr>
            <a:r>
              <a:rPr lang="en-GB" sz="1600" i="1" dirty="0" smtClean="0"/>
              <a:t>Mutant-type: 2 for each MT Homozygote (2*70) + 1 for each Heterozygote (240)=</a:t>
            </a:r>
            <a:r>
              <a:rPr lang="en-GB" sz="1600" i="1" u="sng" dirty="0" smtClean="0"/>
              <a:t>380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22627"/>
              </p:ext>
            </p:extLst>
          </p:nvPr>
        </p:nvGraphicFramePr>
        <p:xfrm>
          <a:off x="1115616" y="2060848"/>
          <a:ext cx="6264696" cy="15443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6551"/>
                <a:gridCol w="1600074"/>
                <a:gridCol w="2278071"/>
              </a:tblGrid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Genotype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n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Frequency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WT Homozygote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160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0.34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Heterozygote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240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0.51</a:t>
                      </a:r>
                      <a:endParaRPr lang="en-GB" sz="1400" b="0" dirty="0"/>
                    </a:p>
                  </a:txBody>
                  <a:tcPr/>
                </a:tc>
              </a:tr>
              <a:tr h="31499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MT</a:t>
                      </a:r>
                      <a:r>
                        <a:rPr lang="en-GB" sz="1400" b="1" baseline="0" dirty="0" smtClean="0"/>
                        <a:t> Homozygote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70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0.15</a:t>
                      </a:r>
                      <a:endParaRPr lang="en-GB" sz="1400" b="0" dirty="0"/>
                    </a:p>
                  </a:txBody>
                  <a:tcPr/>
                </a:tc>
              </a:tr>
              <a:tr h="31499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TOTAL GENOTYPES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470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2867"/>
              </p:ext>
            </p:extLst>
          </p:nvPr>
        </p:nvGraphicFramePr>
        <p:xfrm>
          <a:off x="1907704" y="5229200"/>
          <a:ext cx="4536504" cy="9371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2208"/>
                <a:gridCol w="2664296"/>
              </a:tblGrid>
              <a:tr h="25987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Wild-type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560</a:t>
                      </a:r>
                      <a:endParaRPr lang="en-GB" sz="1400" b="0" dirty="0"/>
                    </a:p>
                  </a:txBody>
                  <a:tcPr/>
                </a:tc>
              </a:tr>
              <a:tr h="316186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Mutant-type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380</a:t>
                      </a:r>
                      <a:endParaRPr lang="en-GB" sz="1400" b="0" dirty="0"/>
                    </a:p>
                  </a:txBody>
                  <a:tcPr/>
                </a:tc>
              </a:tr>
              <a:tr h="316186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TOTAL ALLELES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940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Testing for HWE: Example (</a:t>
            </a:r>
            <a:r>
              <a:rPr lang="en-GB" sz="4000" dirty="0" err="1" smtClean="0">
                <a:solidFill>
                  <a:schemeClr val="accent2"/>
                </a:solidFill>
              </a:rPr>
              <a:t>cont</a:t>
            </a:r>
            <a:r>
              <a:rPr lang="en-GB" sz="4000" dirty="0" smtClean="0">
                <a:solidFill>
                  <a:schemeClr val="accent2"/>
                </a:solidFill>
              </a:rPr>
              <a:t>…)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000" dirty="0" smtClean="0"/>
              <a:t>STEP 2: Calculate </a:t>
            </a:r>
            <a:r>
              <a:rPr lang="en-GB" sz="2000" i="1" dirty="0" smtClean="0"/>
              <a:t>expected</a:t>
            </a:r>
            <a:r>
              <a:rPr lang="en-GB" sz="2000" dirty="0" smtClean="0"/>
              <a:t> genotype frequencies</a:t>
            </a:r>
          </a:p>
          <a:p>
            <a:pPr lvl="2">
              <a:buFont typeface="Courier New" pitchFamily="49" charset="0"/>
              <a:buChar char="o"/>
            </a:pPr>
            <a:r>
              <a:rPr lang="en-GB" sz="1600" dirty="0" smtClean="0"/>
              <a:t>p(WT frequency) = 560/940 = 0.596</a:t>
            </a:r>
          </a:p>
          <a:p>
            <a:pPr lvl="2">
              <a:buFont typeface="Courier New" pitchFamily="49" charset="0"/>
              <a:buChar char="o"/>
            </a:pPr>
            <a:r>
              <a:rPr lang="en-GB" sz="1600" dirty="0" smtClean="0"/>
              <a:t>q(MT frequency) = 380/940 = 0.404</a:t>
            </a:r>
          </a:p>
          <a:p>
            <a:pPr lvl="2">
              <a:buFont typeface="Courier New" pitchFamily="49" charset="0"/>
              <a:buChar char="o"/>
            </a:pPr>
            <a:r>
              <a:rPr lang="en-GB" sz="1600" dirty="0" smtClean="0"/>
              <a:t>Expected frequencies:</a:t>
            </a:r>
          </a:p>
          <a:p>
            <a:pPr lvl="3">
              <a:buFont typeface="Courier New" pitchFamily="49" charset="0"/>
              <a:buChar char="o"/>
            </a:pPr>
            <a:r>
              <a:rPr lang="en-GB" sz="1600" dirty="0" smtClean="0"/>
              <a:t>WT homozygotes </a:t>
            </a:r>
            <a:r>
              <a:rPr lang="en-GB" sz="1600" dirty="0"/>
              <a:t>= </a:t>
            </a:r>
            <a:r>
              <a:rPr lang="en-GB" sz="1600" dirty="0" smtClean="0"/>
              <a:t>p</a:t>
            </a:r>
            <a:r>
              <a:rPr lang="en-GB" sz="1600" baseline="30000" dirty="0" smtClean="0"/>
              <a:t>2</a:t>
            </a:r>
            <a:r>
              <a:rPr lang="en-GB" sz="1600" dirty="0" smtClean="0"/>
              <a:t> = 0.596</a:t>
            </a:r>
            <a:r>
              <a:rPr lang="en-GB" sz="1600" baseline="30000" dirty="0" smtClean="0"/>
              <a:t>2</a:t>
            </a:r>
            <a:r>
              <a:rPr lang="en-GB" sz="1600" dirty="0" smtClean="0"/>
              <a:t> = 0.355</a:t>
            </a:r>
          </a:p>
          <a:p>
            <a:pPr lvl="3">
              <a:buFont typeface="Courier New" pitchFamily="49" charset="0"/>
              <a:buChar char="o"/>
            </a:pPr>
            <a:r>
              <a:rPr lang="en-GB" sz="1600" dirty="0" smtClean="0"/>
              <a:t>Heterozygotes = 2pq = 2 * 0.596 * 0.404 = 0.482</a:t>
            </a:r>
          </a:p>
          <a:p>
            <a:pPr lvl="3">
              <a:buFont typeface="Courier New" pitchFamily="49" charset="0"/>
              <a:buChar char="o"/>
            </a:pPr>
            <a:r>
              <a:rPr lang="en-GB" sz="1600" dirty="0" smtClean="0"/>
              <a:t>MT homozygotes = q</a:t>
            </a:r>
            <a:r>
              <a:rPr lang="en-GB" sz="1600" baseline="30000" dirty="0" smtClean="0"/>
              <a:t>2 </a:t>
            </a:r>
            <a:r>
              <a:rPr lang="en-GB" sz="1600" dirty="0"/>
              <a:t>= </a:t>
            </a:r>
            <a:r>
              <a:rPr lang="en-GB" sz="1600" dirty="0" smtClean="0"/>
              <a:t>0.404</a:t>
            </a:r>
            <a:r>
              <a:rPr lang="en-GB" sz="1600" baseline="30000" dirty="0" smtClean="0"/>
              <a:t>2</a:t>
            </a:r>
            <a:r>
              <a:rPr lang="en-GB" sz="1600" dirty="0" smtClean="0"/>
              <a:t> </a:t>
            </a:r>
            <a:r>
              <a:rPr lang="en-GB" sz="1600" dirty="0"/>
              <a:t>= </a:t>
            </a:r>
            <a:r>
              <a:rPr lang="en-GB" sz="1600" dirty="0" smtClean="0"/>
              <a:t>0.163</a:t>
            </a:r>
            <a:endParaRPr lang="en-GB" sz="1600" dirty="0"/>
          </a:p>
          <a:p>
            <a:pPr lvl="3">
              <a:buFont typeface="Courier New" pitchFamily="49" charset="0"/>
              <a:buChar char="o"/>
            </a:pPr>
            <a:endParaRPr lang="en-GB" sz="1600" dirty="0" smtClean="0"/>
          </a:p>
          <a:p>
            <a:r>
              <a:rPr lang="en-GB" sz="2000" dirty="0" smtClean="0"/>
              <a:t>STEP 3: Compare </a:t>
            </a:r>
            <a:r>
              <a:rPr lang="en-GB" sz="2000" i="1" dirty="0" smtClean="0"/>
              <a:t>expected </a:t>
            </a:r>
            <a:r>
              <a:rPr lang="en-GB" sz="2000" dirty="0" smtClean="0"/>
              <a:t>genotype frequencies to </a:t>
            </a:r>
            <a:r>
              <a:rPr lang="en-GB" sz="2000" i="1" dirty="0" smtClean="0"/>
              <a:t>observed</a:t>
            </a:r>
            <a:endParaRPr lang="en-GB" sz="2000" dirty="0"/>
          </a:p>
          <a:p>
            <a:pPr marL="0" indent="0">
              <a:buNone/>
            </a:pPr>
            <a:endParaRPr lang="en-GB" dirty="0" smtClean="0"/>
          </a:p>
          <a:p>
            <a:endParaRPr lang="en-GB" sz="2000" dirty="0" smtClean="0"/>
          </a:p>
          <a:p>
            <a:endParaRPr lang="en-GB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702"/>
              </p:ext>
            </p:extLst>
          </p:nvPr>
        </p:nvGraphicFramePr>
        <p:xfrm>
          <a:off x="1115616" y="4365104"/>
          <a:ext cx="6264696" cy="1229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86551"/>
                <a:gridCol w="1600074"/>
                <a:gridCol w="2278071"/>
              </a:tblGrid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Genotype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Observed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Expected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WT Homozygote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160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0.355*470=167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Heterozygote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240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0.482*470=226</a:t>
                      </a:r>
                      <a:endParaRPr lang="en-GB" sz="1400" b="0" dirty="0"/>
                    </a:p>
                  </a:txBody>
                  <a:tcPr/>
                </a:tc>
              </a:tr>
              <a:tr h="31499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MT</a:t>
                      </a:r>
                      <a:r>
                        <a:rPr lang="en-GB" sz="1400" b="1" baseline="0" dirty="0" smtClean="0"/>
                        <a:t> Homozygote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70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0.163*470=77</a:t>
                      </a:r>
                      <a:endParaRPr lang="en-GB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04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332656"/>
            <a:ext cx="8910638" cy="503237"/>
          </a:xfrm>
        </p:spPr>
        <p:txBody>
          <a:bodyPr/>
          <a:lstStyle/>
          <a:p>
            <a:r>
              <a:rPr lang="en-GB" sz="4400" dirty="0" smtClean="0">
                <a:solidFill>
                  <a:schemeClr val="accent2"/>
                </a:solidFill>
              </a:rPr>
              <a:t>Types of studies</a:t>
            </a:r>
            <a:endParaRPr lang="en-GB" sz="4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268760"/>
            <a:ext cx="7467600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>
                <a:solidFill>
                  <a:srgbClr val="6E8CB2"/>
                </a:solidFill>
              </a:rPr>
              <a:t>Candidate genes study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GB" sz="2500" kern="0" dirty="0" smtClean="0"/>
              <a:t>Genotyped at loci across limited </a:t>
            </a:r>
            <a:r>
              <a:rPr lang="en-GB" sz="2500" kern="0" dirty="0"/>
              <a:t>number of specifically chosen </a:t>
            </a:r>
            <a:r>
              <a:rPr lang="en-GB" sz="2500" kern="0" dirty="0" smtClean="0"/>
              <a:t>genes</a:t>
            </a:r>
            <a:endParaRPr lang="en-GB" sz="2500" kern="0" dirty="0"/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>
                <a:solidFill>
                  <a:srgbClr val="6E8CB2"/>
                </a:solidFill>
              </a:rPr>
              <a:t>Genome-wide association </a:t>
            </a:r>
            <a:r>
              <a:rPr lang="en-GB" sz="3400" b="1" kern="0" dirty="0" smtClean="0">
                <a:solidFill>
                  <a:srgbClr val="6E8CB2"/>
                </a:solidFill>
              </a:rPr>
              <a:t>study (‘GWAS’)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GB" sz="2500" kern="0" dirty="0"/>
              <a:t>Genotyped at 100s of 1000s of loci across entire human genome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Tx/>
              <a:buChar char="–"/>
              <a:defRPr/>
            </a:pPr>
            <a:r>
              <a:rPr lang="en-GB" sz="2500" kern="0" dirty="0"/>
              <a:t>Try to capture substantial amount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GB" sz="2500" kern="0" dirty="0"/>
              <a:t>    of ‘common’ variation </a:t>
            </a:r>
            <a:endParaRPr lang="en-GB" sz="3400" b="1" kern="0" dirty="0" smtClean="0">
              <a:solidFill>
                <a:srgbClr val="6E8CB2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Analyses of association same for both. GWAS require additional quality control procedures</a:t>
            </a: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GB" sz="3400" b="1" kern="0" dirty="0" smtClean="0">
                <a:solidFill>
                  <a:srgbClr val="6E8CB2"/>
                </a:solidFill>
              </a:rPr>
              <a:t>Workshop will focus on GWAS</a:t>
            </a:r>
            <a:endParaRPr lang="en-GB" sz="3400" b="1" kern="0" dirty="0">
              <a:solidFill>
                <a:srgbClr val="6E8CB2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Testing for HWE: Example (</a:t>
            </a:r>
            <a:r>
              <a:rPr lang="en-GB" sz="4000" dirty="0" err="1" smtClean="0">
                <a:solidFill>
                  <a:schemeClr val="accent2"/>
                </a:solidFill>
              </a:rPr>
              <a:t>cont</a:t>
            </a:r>
            <a:r>
              <a:rPr lang="en-GB" sz="4000" dirty="0" smtClean="0">
                <a:solidFill>
                  <a:schemeClr val="accent2"/>
                </a:solidFill>
              </a:rPr>
              <a:t>…)</a:t>
            </a:r>
            <a:endParaRPr lang="en-GB" sz="4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r>
                  <a:rPr lang="en-GB" sz="2000" dirty="0" smtClean="0"/>
                  <a:t>STEP 4: Undertake chi-squared test to compare frequencies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lvl="3">
                  <a:buFont typeface="Arial" pitchFamily="34" charset="0"/>
                  <a:buChar char="•"/>
                </a:pPr>
                <a:endParaRPr lang="en-GB" sz="2400" dirty="0" smtClean="0">
                  <a:latin typeface="Cambria Math"/>
                  <a:ea typeface="Cambria Math"/>
                </a:endParaRPr>
              </a:p>
              <a:p>
                <a:pPr lvl="3">
                  <a:buFont typeface="Arial" pitchFamily="34" charset="0"/>
                  <a:buChar char="•"/>
                </a:pPr>
                <a:endParaRPr lang="en-GB" sz="2400" dirty="0">
                  <a:latin typeface="Cambria Math"/>
                  <a:ea typeface="Cambria Math"/>
                </a:endParaRPr>
              </a:p>
              <a:p>
                <a:pPr lvl="3">
                  <a:buFont typeface="Arial" pitchFamily="34" charset="0"/>
                  <a:buChar char="•"/>
                </a:pPr>
                <a:endParaRPr lang="en-GB" sz="2400" dirty="0" smtClean="0">
                  <a:latin typeface="Cambria Math"/>
                  <a:ea typeface="Cambria Math"/>
                </a:endParaRPr>
              </a:p>
              <a:p>
                <a:pPr lvl="3">
                  <a:buFont typeface="Arial" pitchFamily="34" charset="0"/>
                  <a:buChar char="•"/>
                </a:pPr>
                <a:r>
                  <a:rPr lang="en-GB" sz="2400" dirty="0" smtClean="0">
                    <a:latin typeface="Cambria Math"/>
                    <a:ea typeface="Cambria Math"/>
                  </a:rPr>
                  <a:t>𝞆</a:t>
                </a:r>
                <a:r>
                  <a:rPr lang="en-GB" sz="2400" baseline="30000" dirty="0" smtClean="0">
                    <a:latin typeface="Cambria Math"/>
                    <a:ea typeface="Cambria Math"/>
                  </a:rPr>
                  <a:t>2</a:t>
                </a:r>
                <a:r>
                  <a:rPr lang="en-GB" sz="2400" dirty="0" smtClean="0">
                    <a:latin typeface="Cambria Math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4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latin typeface="Cambria Math"/>
                                    <a:ea typeface="Cambria Math"/>
                                  </a:rPr>
                                  <m:t>𝑜</m:t>
                                </m:r>
                                <m:r>
                                  <a:rPr lang="en-GB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GB" sz="2400" b="0" i="1" baseline="3000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den>
                        </m:f>
                      </m:e>
                    </m:nary>
                  </m:oMath>
                </a14:m>
                <a:r>
                  <a:rPr lang="en-GB" sz="2400" dirty="0" smtClean="0"/>
                  <a:t> =0.29+0.87+0.64=1.8</a:t>
                </a:r>
              </a:p>
              <a:p>
                <a:pPr marL="1371600" lvl="3" indent="0">
                  <a:buNone/>
                </a:pPr>
                <a:endParaRPr lang="en-GB" sz="2400" dirty="0" smtClean="0"/>
              </a:p>
              <a:p>
                <a:pPr lvl="3">
                  <a:buFont typeface="Arial" pitchFamily="34" charset="0"/>
                  <a:buChar char="•"/>
                </a:pPr>
                <a:r>
                  <a:rPr lang="en-GB" sz="2400" dirty="0" smtClean="0"/>
                  <a:t>Compare to </a:t>
                </a:r>
                <a:r>
                  <a:rPr lang="en-GB" sz="2400" dirty="0">
                    <a:latin typeface="Cambria Math"/>
                    <a:ea typeface="Cambria Math"/>
                  </a:rPr>
                  <a:t>𝞆</a:t>
                </a:r>
                <a:r>
                  <a:rPr lang="en-GB" sz="2400" baseline="30000" dirty="0">
                    <a:latin typeface="Cambria Math"/>
                    <a:ea typeface="Cambria Math"/>
                  </a:rPr>
                  <a:t>2 </a:t>
                </a:r>
                <a:r>
                  <a:rPr lang="en-GB" sz="2400" dirty="0" smtClean="0">
                    <a:latin typeface="Cambria Math"/>
                    <a:ea typeface="Cambria Math"/>
                  </a:rPr>
                  <a:t>distribution with 1 degree of freedom:</a:t>
                </a:r>
                <a:r>
                  <a:rPr lang="en-GB" sz="2400" dirty="0">
                    <a:ea typeface="Cambria Math"/>
                  </a:rPr>
                  <a:t> </a:t>
                </a:r>
                <a:r>
                  <a:rPr lang="en-GB" sz="2400" dirty="0" smtClean="0"/>
                  <a:t>p-value=0.18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43399"/>
              </p:ext>
            </p:extLst>
          </p:nvPr>
        </p:nvGraphicFramePr>
        <p:xfrm>
          <a:off x="683568" y="1916832"/>
          <a:ext cx="7776866" cy="1229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15198"/>
                <a:gridCol w="1149963"/>
                <a:gridCol w="1637235"/>
                <a:gridCol w="1637235"/>
                <a:gridCol w="1637235"/>
              </a:tblGrid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Genotype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Observed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Expected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o-e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(o-e</a:t>
                      </a:r>
                      <a:r>
                        <a:rPr lang="en-GB" sz="1400" b="0" baseline="0" dirty="0" smtClean="0"/>
                        <a:t>)</a:t>
                      </a:r>
                      <a:r>
                        <a:rPr lang="en-GB" sz="1400" b="0" baseline="30000" dirty="0" smtClean="0"/>
                        <a:t>2</a:t>
                      </a:r>
                      <a:r>
                        <a:rPr lang="en-GB" sz="1400" b="0" baseline="0" dirty="0" smtClean="0"/>
                        <a:t>/</a:t>
                      </a:r>
                      <a:r>
                        <a:rPr lang="en-GB" sz="1400" b="0" dirty="0" smtClean="0"/>
                        <a:t>e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WT Homozygote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160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167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-7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0.29</a:t>
                      </a:r>
                      <a:endParaRPr lang="en-GB" sz="1400" b="0" dirty="0"/>
                    </a:p>
                  </a:txBody>
                  <a:tcPr/>
                </a:tc>
              </a:tr>
              <a:tr h="294058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Heterozygote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240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226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14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0.87</a:t>
                      </a:r>
                      <a:endParaRPr lang="en-GB" sz="1400" b="0" dirty="0"/>
                    </a:p>
                  </a:txBody>
                  <a:tcPr/>
                </a:tc>
              </a:tr>
              <a:tr h="31499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MT</a:t>
                      </a:r>
                      <a:r>
                        <a:rPr lang="en-GB" sz="1400" b="1" baseline="0" dirty="0" smtClean="0"/>
                        <a:t> Homozygote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70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77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-7</a:t>
                      </a:r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0.64</a:t>
                      </a:r>
                      <a:endParaRPr lang="en-GB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15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91683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4: Population stratification</a:t>
            </a:r>
            <a:endParaRPr lang="en-US" sz="6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What is population stratification ?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980728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Where study population includes people from variable ancestry (i.e. different sub-populations), </a:t>
            </a:r>
            <a:r>
              <a:rPr lang="en-GB" sz="2800" i="1" dirty="0" smtClean="0">
                <a:solidFill>
                  <a:schemeClr val="accent1"/>
                </a:solidFill>
              </a:rPr>
              <a:t>and </a:t>
            </a:r>
            <a:r>
              <a:rPr lang="en-GB" sz="2800" i="1" u="sng" dirty="0" smtClean="0">
                <a:solidFill>
                  <a:schemeClr val="accent1"/>
                </a:solidFill>
              </a:rPr>
              <a:t>all</a:t>
            </a:r>
            <a:r>
              <a:rPr lang="en-GB" sz="2800" i="1" dirty="0" smtClean="0">
                <a:solidFill>
                  <a:schemeClr val="accent1"/>
                </a:solidFill>
              </a:rPr>
              <a:t> </a:t>
            </a:r>
            <a:r>
              <a:rPr lang="en-GB" sz="2800" dirty="0" smtClean="0">
                <a:solidFill>
                  <a:schemeClr val="accent1"/>
                </a:solidFill>
              </a:rPr>
              <a:t>of following true:</a:t>
            </a:r>
          </a:p>
          <a:p>
            <a:pPr lvl="1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marL="1428750" lvl="2" indent="-514350">
              <a:buClr>
                <a:schemeClr val="accent2"/>
              </a:buClr>
              <a:buFont typeface="+mj-lt"/>
              <a:buAutoNum type="arabicPeriod"/>
            </a:pPr>
            <a:r>
              <a:rPr lang="en-GB" sz="2600" dirty="0" smtClean="0">
                <a:solidFill>
                  <a:schemeClr val="accent1"/>
                </a:solidFill>
              </a:rPr>
              <a:t>Minor allele frequency differs between the sub-populations; </a:t>
            </a:r>
            <a:r>
              <a:rPr lang="en-GB" sz="2600" i="1" dirty="0" smtClean="0">
                <a:solidFill>
                  <a:schemeClr val="accent1"/>
                </a:solidFill>
              </a:rPr>
              <a:t>and</a:t>
            </a:r>
          </a:p>
          <a:p>
            <a:pPr marL="1428750" lvl="2" indent="-514350">
              <a:buClr>
                <a:schemeClr val="accent2"/>
              </a:buClr>
              <a:buFont typeface="+mj-lt"/>
              <a:buAutoNum type="arabicPeriod"/>
            </a:pPr>
            <a:r>
              <a:rPr lang="en-GB" sz="2600" dirty="0" smtClean="0">
                <a:solidFill>
                  <a:schemeClr val="accent1"/>
                </a:solidFill>
              </a:rPr>
              <a:t>Outcome prevalence differs between the sub-populations; </a:t>
            </a:r>
            <a:r>
              <a:rPr lang="en-GB" sz="2600" i="1" dirty="0" smtClean="0">
                <a:solidFill>
                  <a:schemeClr val="accent1"/>
                </a:solidFill>
              </a:rPr>
              <a:t>and</a:t>
            </a:r>
          </a:p>
          <a:p>
            <a:pPr marL="1428750" lvl="2" indent="-514350">
              <a:buClr>
                <a:schemeClr val="accent2"/>
              </a:buClr>
              <a:buFont typeface="+mj-lt"/>
              <a:buAutoNum type="arabicPeriod"/>
            </a:pPr>
            <a:r>
              <a:rPr lang="en-GB" sz="2600" dirty="0" smtClean="0">
                <a:solidFill>
                  <a:schemeClr val="accent1"/>
                </a:solidFill>
              </a:rPr>
              <a:t>Outcome is independent of the SNP of interest.</a:t>
            </a:r>
            <a:endParaRPr lang="en-GB" sz="2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Illustration of population stratification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2 sub-populations (</a:t>
            </a:r>
            <a:r>
              <a:rPr lang="en-GB" sz="2600" dirty="0" smtClean="0">
                <a:solidFill>
                  <a:srgbClr val="92D050"/>
                </a:solidFill>
              </a:rPr>
              <a:t>green</a:t>
            </a:r>
            <a:r>
              <a:rPr lang="en-GB" sz="2600" dirty="0" smtClean="0">
                <a:solidFill>
                  <a:schemeClr val="accent1"/>
                </a:solidFill>
              </a:rPr>
              <a:t> population and </a:t>
            </a:r>
            <a:r>
              <a:rPr lang="en-GB" sz="2600" dirty="0" smtClean="0">
                <a:solidFill>
                  <a:srgbClr val="00B0F0"/>
                </a:solidFill>
              </a:rPr>
              <a:t>blue</a:t>
            </a:r>
            <a:r>
              <a:rPr lang="en-GB" sz="2600" dirty="0" smtClean="0">
                <a:solidFill>
                  <a:schemeClr val="accent1"/>
                </a:solidFill>
              </a:rPr>
              <a:t> population)</a:t>
            </a:r>
          </a:p>
          <a:p>
            <a:pPr lvl="1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Hypothesis of interest: having minor allele at SNP A increases risk of allergic rash when taking drug</a:t>
            </a:r>
          </a:p>
          <a:p>
            <a:pPr lvl="1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Null hypothesis is true (i.e. having minor allele does not increase risk), but:</a:t>
            </a:r>
          </a:p>
          <a:p>
            <a:pPr lvl="1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Font typeface="Wingdings" pitchFamily="2" charset="2"/>
              <a:buChar char="v"/>
            </a:pP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i="1" dirty="0" smtClean="0">
                <a:solidFill>
                  <a:schemeClr val="accent1"/>
                </a:solidFill>
              </a:rPr>
              <a:t>outcome</a:t>
            </a:r>
            <a:r>
              <a:rPr lang="en-GB" sz="2400" dirty="0" smtClean="0">
                <a:solidFill>
                  <a:schemeClr val="accent1"/>
                </a:solidFill>
              </a:rPr>
              <a:t> more common in </a:t>
            </a:r>
            <a:r>
              <a:rPr lang="en-GB" sz="2400" dirty="0" smtClean="0">
                <a:solidFill>
                  <a:srgbClr val="92D050"/>
                </a:solidFill>
              </a:rPr>
              <a:t>green </a:t>
            </a:r>
            <a:r>
              <a:rPr lang="en-GB" sz="2400" dirty="0" smtClean="0">
                <a:solidFill>
                  <a:schemeClr val="accent1"/>
                </a:solidFill>
              </a:rPr>
              <a:t>population; </a:t>
            </a:r>
            <a:r>
              <a:rPr lang="en-GB" sz="2400" i="1" dirty="0" smtClean="0">
                <a:solidFill>
                  <a:schemeClr val="accent1"/>
                </a:solidFill>
              </a:rPr>
              <a:t>and</a:t>
            </a:r>
          </a:p>
          <a:p>
            <a:pPr lvl="3">
              <a:buClr>
                <a:schemeClr val="accent2"/>
              </a:buClr>
              <a:buFont typeface="Wingdings" pitchFamily="2" charset="2"/>
              <a:buChar char="v"/>
            </a:pPr>
            <a:r>
              <a:rPr lang="en-GB" sz="2400" dirty="0" smtClean="0">
                <a:solidFill>
                  <a:schemeClr val="accent1"/>
                </a:solidFill>
              </a:rPr>
              <a:t> </a:t>
            </a:r>
            <a:r>
              <a:rPr lang="en-GB" sz="2400" i="1" dirty="0" smtClean="0">
                <a:solidFill>
                  <a:schemeClr val="accent1"/>
                </a:solidFill>
              </a:rPr>
              <a:t>minor allele </a:t>
            </a:r>
            <a:r>
              <a:rPr lang="en-GB" sz="2400" dirty="0" smtClean="0">
                <a:solidFill>
                  <a:schemeClr val="accent1"/>
                </a:solidFill>
              </a:rPr>
              <a:t>more common in </a:t>
            </a:r>
            <a:r>
              <a:rPr lang="en-GB" sz="2400" dirty="0" smtClean="0">
                <a:solidFill>
                  <a:srgbClr val="92D050"/>
                </a:solidFill>
              </a:rPr>
              <a:t>green </a:t>
            </a:r>
            <a:r>
              <a:rPr lang="en-GB" sz="2400" dirty="0" smtClean="0">
                <a:solidFill>
                  <a:schemeClr val="accent1"/>
                </a:solidFill>
              </a:rPr>
              <a:t>population</a:t>
            </a:r>
          </a:p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600" dirty="0" smtClean="0">
                <a:solidFill>
                  <a:schemeClr val="accent1"/>
                </a:solidFill>
              </a:rPr>
              <a:t>So...</a:t>
            </a: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41664"/>
              </p:ext>
            </p:extLst>
          </p:nvPr>
        </p:nvGraphicFramePr>
        <p:xfrm>
          <a:off x="251519" y="2862525"/>
          <a:ext cx="8640961" cy="3096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24137"/>
                <a:gridCol w="3384375"/>
                <a:gridCol w="4032449"/>
              </a:tblGrid>
              <a:tr h="6108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MT</a:t>
                      </a:r>
                      <a:endParaRPr lang="en-GB" dirty="0"/>
                    </a:p>
                  </a:txBody>
                  <a:tcPr/>
                </a:tc>
              </a:tr>
              <a:tr h="124260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Cases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                               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                                             </a:t>
                      </a:r>
                      <a:endParaRPr lang="en-GB" dirty="0"/>
                    </a:p>
                  </a:txBody>
                  <a:tcPr/>
                </a:tc>
              </a:tr>
              <a:tr h="124260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Controls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                               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                                            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Illustration of population stratification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  <a:p>
            <a:pPr lvl="1">
              <a:buClr>
                <a:schemeClr val="accent2"/>
              </a:buClr>
              <a:buNone/>
            </a:pPr>
            <a:endParaRPr lang="en-GB" sz="2600" dirty="0">
              <a:solidFill>
                <a:schemeClr val="accent1"/>
              </a:solidFill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5004048" y="764704"/>
            <a:ext cx="1512168" cy="288032"/>
            <a:chOff x="5004048" y="764704"/>
            <a:chExt cx="1512168" cy="288032"/>
          </a:xfrm>
        </p:grpSpPr>
        <p:sp>
          <p:nvSpPr>
            <p:cNvPr id="9" name="Smiley Face 8"/>
            <p:cNvSpPr/>
            <p:nvPr/>
          </p:nvSpPr>
          <p:spPr>
            <a:xfrm>
              <a:off x="5004048" y="764704"/>
              <a:ext cx="216024" cy="288032"/>
            </a:xfrm>
            <a:prstGeom prst="smileyFace">
              <a:avLst>
                <a:gd name="adj" fmla="val -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436096" y="764704"/>
              <a:ext cx="216024" cy="288032"/>
            </a:xfrm>
            <a:prstGeom prst="smileyFace">
              <a:avLst>
                <a:gd name="adj" fmla="val -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868144" y="764704"/>
              <a:ext cx="216024" cy="288032"/>
            </a:xfrm>
            <a:prstGeom prst="smileyFace">
              <a:avLst>
                <a:gd name="adj" fmla="val -1494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6300192" y="764704"/>
              <a:ext cx="216024" cy="288032"/>
            </a:xfrm>
            <a:prstGeom prst="smileyFace">
              <a:avLst>
                <a:gd name="adj" fmla="val -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Smiley Face 35"/>
          <p:cNvSpPr/>
          <p:nvPr/>
        </p:nvSpPr>
        <p:spPr>
          <a:xfrm>
            <a:off x="6732240" y="764704"/>
            <a:ext cx="216024" cy="288032"/>
          </a:xfrm>
          <a:prstGeom prst="smileyFace">
            <a:avLst>
              <a:gd name="adj" fmla="val -4653"/>
            </a:avLst>
          </a:prstGeom>
          <a:pattFill prst="lgConfetti">
            <a:fgClr>
              <a:srgbClr val="953735"/>
            </a:fgClr>
            <a:bgClr>
              <a:srgbClr val="00B0F0"/>
            </a:bgClr>
          </a:patt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/>
          <p:cNvSpPr/>
          <p:nvPr/>
        </p:nvSpPr>
        <p:spPr>
          <a:xfrm>
            <a:off x="5004048" y="1268760"/>
            <a:ext cx="216024" cy="288032"/>
          </a:xfrm>
          <a:prstGeom prst="smileyFace">
            <a:avLst>
              <a:gd name="adj" fmla="val -4653"/>
            </a:avLst>
          </a:prstGeom>
          <a:pattFill prst="lgConfetti">
            <a:fgClr>
              <a:srgbClr val="953735"/>
            </a:fgClr>
            <a:bgClr>
              <a:srgbClr val="00B0F0"/>
            </a:bgClr>
          </a:patt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9" name="Group 278"/>
          <p:cNvGrpSpPr/>
          <p:nvPr/>
        </p:nvGrpSpPr>
        <p:grpSpPr>
          <a:xfrm>
            <a:off x="5436096" y="1268760"/>
            <a:ext cx="1512168" cy="288032"/>
            <a:chOff x="5436096" y="1268760"/>
            <a:chExt cx="1512168" cy="288032"/>
          </a:xfrm>
        </p:grpSpPr>
        <p:sp>
          <p:nvSpPr>
            <p:cNvPr id="10" name="Smiley Face 9"/>
            <p:cNvSpPr/>
            <p:nvPr/>
          </p:nvSpPr>
          <p:spPr>
            <a:xfrm>
              <a:off x="5436096" y="1268760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868144" y="1268760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6300192" y="1268760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Smiley Face 40"/>
            <p:cNvSpPr/>
            <p:nvPr/>
          </p:nvSpPr>
          <p:spPr>
            <a:xfrm>
              <a:off x="6732240" y="1268760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004048" y="1772816"/>
            <a:ext cx="648072" cy="288032"/>
            <a:chOff x="5004048" y="1772816"/>
            <a:chExt cx="648072" cy="288032"/>
          </a:xfrm>
        </p:grpSpPr>
        <p:sp>
          <p:nvSpPr>
            <p:cNvPr id="42" name="Smiley Face 41"/>
            <p:cNvSpPr/>
            <p:nvPr/>
          </p:nvSpPr>
          <p:spPr>
            <a:xfrm>
              <a:off x="5004048" y="1772816"/>
              <a:ext cx="216024" cy="288032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Smiley Face 42"/>
            <p:cNvSpPr/>
            <p:nvPr/>
          </p:nvSpPr>
          <p:spPr>
            <a:xfrm>
              <a:off x="5436096" y="1772816"/>
              <a:ext cx="216024" cy="288032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868144" y="1772816"/>
            <a:ext cx="1080120" cy="288032"/>
            <a:chOff x="5868144" y="1772816"/>
            <a:chExt cx="1080120" cy="288032"/>
          </a:xfrm>
        </p:grpSpPr>
        <p:sp>
          <p:nvSpPr>
            <p:cNvPr id="44" name="Smiley Face 43"/>
            <p:cNvSpPr/>
            <p:nvPr/>
          </p:nvSpPr>
          <p:spPr>
            <a:xfrm>
              <a:off x="5868144" y="1772816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Smiley Face 44"/>
            <p:cNvSpPr/>
            <p:nvPr/>
          </p:nvSpPr>
          <p:spPr>
            <a:xfrm>
              <a:off x="6300192" y="1772816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Smiley Face 45"/>
            <p:cNvSpPr/>
            <p:nvPr/>
          </p:nvSpPr>
          <p:spPr>
            <a:xfrm>
              <a:off x="6732240" y="1772816"/>
              <a:ext cx="216024" cy="288032"/>
            </a:xfrm>
            <a:prstGeom prst="smileyFace">
              <a:avLst/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51520" y="11247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80% prevalence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08304" y="11967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40% prevalence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27684" y="23488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7% WT/93% MT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97150" y="234813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F0"/>
                </a:solidFill>
              </a:rPr>
              <a:t>67% WT/33%MT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39552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= 5 individuals</a:t>
            </a:r>
            <a:endParaRPr lang="en-GB" dirty="0"/>
          </a:p>
        </p:txBody>
      </p:sp>
      <p:sp>
        <p:nvSpPr>
          <p:cNvPr id="256" name="Smiley Face 255"/>
          <p:cNvSpPr/>
          <p:nvPr/>
        </p:nvSpPr>
        <p:spPr>
          <a:xfrm>
            <a:off x="755576" y="6309320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TextBox 256"/>
          <p:cNvSpPr txBox="1"/>
          <p:nvPr/>
        </p:nvSpPr>
        <p:spPr>
          <a:xfrm>
            <a:off x="323528" y="566124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 smtClean="0"/>
          </a:p>
          <a:p>
            <a:r>
              <a:rPr lang="en-GB" b="1" dirty="0" smtClean="0"/>
              <a:t>p-value chi-squared test: 0.01 , significant association</a:t>
            </a:r>
            <a:endParaRPr lang="en-GB" b="1" dirty="0"/>
          </a:p>
        </p:txBody>
      </p:sp>
      <p:sp>
        <p:nvSpPr>
          <p:cNvPr id="258" name="Smiley Face 257"/>
          <p:cNvSpPr/>
          <p:nvPr/>
        </p:nvSpPr>
        <p:spPr>
          <a:xfrm>
            <a:off x="1907704" y="764704"/>
            <a:ext cx="216024" cy="288032"/>
          </a:xfrm>
          <a:prstGeom prst="smileyFace">
            <a:avLst>
              <a:gd name="adj" fmla="val 4653"/>
            </a:avLst>
          </a:prstGeom>
          <a:pattFill prst="lgConfetti">
            <a:fgClr>
              <a:srgbClr val="953735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6" name="Group 275"/>
          <p:cNvGrpSpPr/>
          <p:nvPr/>
        </p:nvGrpSpPr>
        <p:grpSpPr>
          <a:xfrm>
            <a:off x="2267744" y="764704"/>
            <a:ext cx="1296144" cy="288032"/>
            <a:chOff x="2267744" y="764704"/>
            <a:chExt cx="1296144" cy="288032"/>
          </a:xfrm>
        </p:grpSpPr>
        <p:sp>
          <p:nvSpPr>
            <p:cNvPr id="259" name="Smiley Face 258"/>
            <p:cNvSpPr/>
            <p:nvPr/>
          </p:nvSpPr>
          <p:spPr>
            <a:xfrm>
              <a:off x="226774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Smiley Face 259"/>
            <p:cNvSpPr/>
            <p:nvPr/>
          </p:nvSpPr>
          <p:spPr>
            <a:xfrm>
              <a:off x="262778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Smiley Face 260"/>
            <p:cNvSpPr/>
            <p:nvPr/>
          </p:nvSpPr>
          <p:spPr>
            <a:xfrm>
              <a:off x="298782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2" name="Smiley Face 261"/>
            <p:cNvSpPr/>
            <p:nvPr/>
          </p:nvSpPr>
          <p:spPr>
            <a:xfrm>
              <a:off x="334786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1907704" y="1844824"/>
            <a:ext cx="576064" cy="288032"/>
            <a:chOff x="1907704" y="1844824"/>
            <a:chExt cx="576064" cy="288032"/>
          </a:xfrm>
        </p:grpSpPr>
        <p:sp>
          <p:nvSpPr>
            <p:cNvPr id="263" name="Smiley Face 262"/>
            <p:cNvSpPr/>
            <p:nvPr/>
          </p:nvSpPr>
          <p:spPr>
            <a:xfrm>
              <a:off x="1907704" y="184482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Smiley Face 264"/>
            <p:cNvSpPr/>
            <p:nvPr/>
          </p:nvSpPr>
          <p:spPr>
            <a:xfrm>
              <a:off x="2267744" y="184482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907704" y="1268760"/>
            <a:ext cx="1656184" cy="288032"/>
            <a:chOff x="1907704" y="764704"/>
            <a:chExt cx="1656184" cy="288032"/>
          </a:xfrm>
        </p:grpSpPr>
        <p:sp>
          <p:nvSpPr>
            <p:cNvPr id="268" name="Smiley Face 267"/>
            <p:cNvSpPr/>
            <p:nvPr/>
          </p:nvSpPr>
          <p:spPr>
            <a:xfrm>
              <a:off x="190770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Smiley Face 268"/>
            <p:cNvSpPr/>
            <p:nvPr/>
          </p:nvSpPr>
          <p:spPr>
            <a:xfrm>
              <a:off x="226774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Smiley Face 269"/>
            <p:cNvSpPr/>
            <p:nvPr/>
          </p:nvSpPr>
          <p:spPr>
            <a:xfrm>
              <a:off x="262778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Smiley Face 270"/>
            <p:cNvSpPr/>
            <p:nvPr/>
          </p:nvSpPr>
          <p:spPr>
            <a:xfrm>
              <a:off x="298782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Smiley Face 271"/>
            <p:cNvSpPr/>
            <p:nvPr/>
          </p:nvSpPr>
          <p:spPr>
            <a:xfrm>
              <a:off x="3347864" y="76470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627784" y="1844824"/>
            <a:ext cx="936104" cy="288032"/>
            <a:chOff x="2627784" y="1844824"/>
            <a:chExt cx="936104" cy="288032"/>
          </a:xfrm>
        </p:grpSpPr>
        <p:sp>
          <p:nvSpPr>
            <p:cNvPr id="30" name="Smiley Face 29"/>
            <p:cNvSpPr/>
            <p:nvPr/>
          </p:nvSpPr>
          <p:spPr>
            <a:xfrm>
              <a:off x="2627784" y="184482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Smiley Face 272"/>
            <p:cNvSpPr/>
            <p:nvPr/>
          </p:nvSpPr>
          <p:spPr>
            <a:xfrm>
              <a:off x="2987824" y="184482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Smiley Face 273"/>
            <p:cNvSpPr/>
            <p:nvPr/>
          </p:nvSpPr>
          <p:spPr>
            <a:xfrm>
              <a:off x="3347864" y="184482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Striped Right Arrow 92"/>
          <p:cNvSpPr/>
          <p:nvPr/>
        </p:nvSpPr>
        <p:spPr>
          <a:xfrm rot="5400000">
            <a:off x="3908881" y="2024844"/>
            <a:ext cx="864096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35896" y="4339698"/>
            <a:ext cx="1204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(n=5; 28%)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90783" y="4339698"/>
            <a:ext cx="136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(n=13; 72%)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35896" y="5644924"/>
            <a:ext cx="1204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(n=6; 50%)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637261" y="5656235"/>
            <a:ext cx="125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(n=6; 50%)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4.47837E-6 L -0.03542 0.419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20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7837E-6 L 0.29132 0.4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20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65 -0.05251 L 0.48837 0.335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194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5251 L 0.33073 0.314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18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8496E-6 L 0.24809 0.440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22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7837E-6 L -0.32673 0.419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20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5228 L -0.07483 0.472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262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5251 L 0.071 0.398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225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5061E-6 L -0.42118 0.52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9" y="262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-0.05227 L -0.19288 0.451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25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5227 L 0.004 0.451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5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58" grpId="0" animBg="1"/>
      <p:bldP spid="4" grpId="0"/>
      <p:bldP spid="5" grpId="0"/>
      <p:bldP spid="53" grpId="0"/>
      <p:bldP spid="5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What if we stratify by sub-population ?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600" dirty="0">
              <a:solidFill>
                <a:schemeClr val="accent1"/>
              </a:solidFill>
            </a:endParaRPr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30569"/>
              </p:ext>
            </p:extLst>
          </p:nvPr>
        </p:nvGraphicFramePr>
        <p:xfrm>
          <a:off x="1003170" y="1172600"/>
          <a:ext cx="7601278" cy="192051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0618"/>
                <a:gridCol w="2894236"/>
                <a:gridCol w="3816424"/>
              </a:tblGrid>
              <a:tr h="4617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MT</a:t>
                      </a:r>
                      <a:endParaRPr lang="en-GB" dirty="0"/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Cases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6679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Controls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141"/>
              </p:ext>
            </p:extLst>
          </p:nvPr>
        </p:nvGraphicFramePr>
        <p:xfrm>
          <a:off x="1547664" y="4149080"/>
          <a:ext cx="6588000" cy="157665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52485"/>
                <a:gridCol w="2575907"/>
                <a:gridCol w="3059608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MT</a:t>
                      </a:r>
                      <a:endParaRPr lang="en-GB" dirty="0"/>
                    </a:p>
                  </a:txBody>
                  <a:tcPr/>
                </a:tc>
              </a:tr>
              <a:tr h="508898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Cases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02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Controls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154"/>
          <p:cNvGrpSpPr/>
          <p:nvPr/>
        </p:nvGrpSpPr>
        <p:grpSpPr>
          <a:xfrm>
            <a:off x="5214665" y="4654623"/>
            <a:ext cx="504056" cy="288032"/>
            <a:chOff x="7668344" y="4005064"/>
            <a:chExt cx="504056" cy="288032"/>
          </a:xfrm>
        </p:grpSpPr>
        <p:sp>
          <p:nvSpPr>
            <p:cNvPr id="131" name="Smiley Face 130"/>
            <p:cNvSpPr/>
            <p:nvPr/>
          </p:nvSpPr>
          <p:spPr>
            <a:xfrm>
              <a:off x="7668344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Smiley Face 131"/>
            <p:cNvSpPr/>
            <p:nvPr/>
          </p:nvSpPr>
          <p:spPr>
            <a:xfrm>
              <a:off x="7956376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153"/>
          <p:cNvGrpSpPr/>
          <p:nvPr/>
        </p:nvGrpSpPr>
        <p:grpSpPr>
          <a:xfrm>
            <a:off x="2643562" y="4654373"/>
            <a:ext cx="1080120" cy="288032"/>
            <a:chOff x="6372200" y="4005064"/>
            <a:chExt cx="1080120" cy="288032"/>
          </a:xfrm>
        </p:grpSpPr>
        <p:sp>
          <p:nvSpPr>
            <p:cNvPr id="133" name="Smiley Face 132"/>
            <p:cNvSpPr/>
            <p:nvPr/>
          </p:nvSpPr>
          <p:spPr>
            <a:xfrm>
              <a:off x="6372200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Smiley Face 133"/>
            <p:cNvSpPr/>
            <p:nvPr/>
          </p:nvSpPr>
          <p:spPr>
            <a:xfrm>
              <a:off x="6660232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Smiley Face 134"/>
            <p:cNvSpPr/>
            <p:nvPr/>
          </p:nvSpPr>
          <p:spPr>
            <a:xfrm>
              <a:off x="6948264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Smiley Face 135"/>
            <p:cNvSpPr/>
            <p:nvPr/>
          </p:nvSpPr>
          <p:spPr>
            <a:xfrm>
              <a:off x="7236296" y="400506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00B0F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56"/>
          <p:cNvGrpSpPr/>
          <p:nvPr/>
        </p:nvGrpSpPr>
        <p:grpSpPr>
          <a:xfrm>
            <a:off x="5178651" y="5229200"/>
            <a:ext cx="792088" cy="288032"/>
            <a:chOff x="7668344" y="4797152"/>
            <a:chExt cx="792088" cy="288032"/>
          </a:xfrm>
        </p:grpSpPr>
        <p:sp>
          <p:nvSpPr>
            <p:cNvPr id="130" name="Smiley Face 129"/>
            <p:cNvSpPr/>
            <p:nvPr/>
          </p:nvSpPr>
          <p:spPr>
            <a:xfrm>
              <a:off x="8244408" y="4797152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Smiley Face 136"/>
            <p:cNvSpPr/>
            <p:nvPr/>
          </p:nvSpPr>
          <p:spPr>
            <a:xfrm>
              <a:off x="7668344" y="4797152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Smiley Face 137"/>
            <p:cNvSpPr/>
            <p:nvPr/>
          </p:nvSpPr>
          <p:spPr>
            <a:xfrm>
              <a:off x="7956376" y="4797152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210"/>
          <p:cNvGrpSpPr/>
          <p:nvPr/>
        </p:nvGrpSpPr>
        <p:grpSpPr>
          <a:xfrm>
            <a:off x="2679566" y="5229200"/>
            <a:ext cx="1656184" cy="288032"/>
            <a:chOff x="5796136" y="4005064"/>
            <a:chExt cx="1656184" cy="288032"/>
          </a:xfrm>
        </p:grpSpPr>
        <p:sp>
          <p:nvSpPr>
            <p:cNvPr id="139" name="Smiley Face 138"/>
            <p:cNvSpPr/>
            <p:nvPr/>
          </p:nvSpPr>
          <p:spPr>
            <a:xfrm>
              <a:off x="6660232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Smiley Face 139"/>
            <p:cNvSpPr/>
            <p:nvPr/>
          </p:nvSpPr>
          <p:spPr>
            <a:xfrm>
              <a:off x="6948264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Smiley Face 140"/>
            <p:cNvSpPr/>
            <p:nvPr/>
          </p:nvSpPr>
          <p:spPr>
            <a:xfrm>
              <a:off x="7236296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Smiley Face 142"/>
            <p:cNvSpPr/>
            <p:nvPr/>
          </p:nvSpPr>
          <p:spPr>
            <a:xfrm>
              <a:off x="6372200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Smiley Face 143"/>
            <p:cNvSpPr/>
            <p:nvPr/>
          </p:nvSpPr>
          <p:spPr>
            <a:xfrm>
              <a:off x="6084168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Smiley Face 144"/>
            <p:cNvSpPr/>
            <p:nvPr/>
          </p:nvSpPr>
          <p:spPr>
            <a:xfrm>
              <a:off x="5796136" y="4005064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234"/>
          <p:cNvGrpSpPr/>
          <p:nvPr/>
        </p:nvGrpSpPr>
        <p:grpSpPr>
          <a:xfrm>
            <a:off x="4835386" y="1700063"/>
            <a:ext cx="2808312" cy="288032"/>
            <a:chOff x="1763688" y="3645024"/>
            <a:chExt cx="2808312" cy="288032"/>
          </a:xfrm>
        </p:grpSpPr>
        <p:sp>
          <p:nvSpPr>
            <p:cNvPr id="115" name="Smiley Face 114"/>
            <p:cNvSpPr/>
            <p:nvPr/>
          </p:nvSpPr>
          <p:spPr>
            <a:xfrm>
              <a:off x="1763688" y="364502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218"/>
            <p:cNvGrpSpPr/>
            <p:nvPr/>
          </p:nvGrpSpPr>
          <p:grpSpPr>
            <a:xfrm>
              <a:off x="2051720" y="3645024"/>
              <a:ext cx="2520280" cy="288032"/>
              <a:chOff x="1979712" y="3501008"/>
              <a:chExt cx="2520280" cy="288032"/>
            </a:xfrm>
          </p:grpSpPr>
          <p:sp>
            <p:nvSpPr>
              <p:cNvPr id="116" name="Smiley Face 115"/>
              <p:cNvSpPr/>
              <p:nvPr/>
            </p:nvSpPr>
            <p:spPr>
              <a:xfrm>
                <a:off x="1979712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Smiley Face 116"/>
              <p:cNvSpPr/>
              <p:nvPr/>
            </p:nvSpPr>
            <p:spPr>
              <a:xfrm>
                <a:off x="4283968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Smiley Face 169"/>
              <p:cNvSpPr/>
              <p:nvPr/>
            </p:nvSpPr>
            <p:spPr>
              <a:xfrm>
                <a:off x="3707904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Smiley Face 170"/>
              <p:cNvSpPr/>
              <p:nvPr/>
            </p:nvSpPr>
            <p:spPr>
              <a:xfrm>
                <a:off x="2267744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Smiley Face 171"/>
              <p:cNvSpPr/>
              <p:nvPr/>
            </p:nvSpPr>
            <p:spPr>
              <a:xfrm>
                <a:off x="2555776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Smiley Face 172"/>
              <p:cNvSpPr/>
              <p:nvPr/>
            </p:nvSpPr>
            <p:spPr>
              <a:xfrm>
                <a:off x="2843808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Smiley Face 173"/>
              <p:cNvSpPr/>
              <p:nvPr/>
            </p:nvSpPr>
            <p:spPr>
              <a:xfrm>
                <a:off x="3131840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Smiley Face 174"/>
              <p:cNvSpPr/>
              <p:nvPr/>
            </p:nvSpPr>
            <p:spPr>
              <a:xfrm>
                <a:off x="3995936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Smiley Face 175"/>
              <p:cNvSpPr/>
              <p:nvPr/>
            </p:nvSpPr>
            <p:spPr>
              <a:xfrm>
                <a:off x="3419872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miley Face 45"/>
              <p:cNvSpPr/>
              <p:nvPr/>
            </p:nvSpPr>
            <p:spPr>
              <a:xfrm>
                <a:off x="2003393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Smiley Face 46"/>
              <p:cNvSpPr/>
              <p:nvPr/>
            </p:nvSpPr>
            <p:spPr>
              <a:xfrm>
                <a:off x="3731585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Smiley Face 47"/>
              <p:cNvSpPr/>
              <p:nvPr/>
            </p:nvSpPr>
            <p:spPr>
              <a:xfrm>
                <a:off x="2291425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Smiley Face 48"/>
              <p:cNvSpPr/>
              <p:nvPr/>
            </p:nvSpPr>
            <p:spPr>
              <a:xfrm>
                <a:off x="2579457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Smiley Face 49"/>
              <p:cNvSpPr/>
              <p:nvPr/>
            </p:nvSpPr>
            <p:spPr>
              <a:xfrm>
                <a:off x="2867489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3155521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Smiley Face 51"/>
              <p:cNvSpPr/>
              <p:nvPr/>
            </p:nvSpPr>
            <p:spPr>
              <a:xfrm>
                <a:off x="4019617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miley Face 52"/>
              <p:cNvSpPr/>
              <p:nvPr/>
            </p:nvSpPr>
            <p:spPr>
              <a:xfrm>
                <a:off x="3443553" y="3501008"/>
                <a:ext cx="216024" cy="288032"/>
              </a:xfrm>
              <a:prstGeom prst="smileyFace">
                <a:avLst>
                  <a:gd name="adj" fmla="val 4653"/>
                </a:avLst>
              </a:prstGeom>
              <a:pattFill prst="lgConfetti">
                <a:fgClr>
                  <a:srgbClr val="953735"/>
                </a:fgClr>
                <a:bgClr>
                  <a:srgbClr val="92D050"/>
                </a:bgClr>
              </a:patt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Smiley Face 44"/>
            <p:cNvSpPr/>
            <p:nvPr/>
          </p:nvSpPr>
          <p:spPr>
            <a:xfrm>
              <a:off x="1787369" y="3645024"/>
              <a:ext cx="216024" cy="288032"/>
            </a:xfrm>
            <a:prstGeom prst="smileyFace">
              <a:avLst>
                <a:gd name="adj" fmla="val 4653"/>
              </a:avLst>
            </a:prstGeom>
            <a:pattFill prst="lgConfetti">
              <a:fgClr>
                <a:srgbClr val="953735"/>
              </a:fgClr>
              <a:bgClr>
                <a:srgbClr val="92D050"/>
              </a:bgClr>
            </a:patt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907394" y="2487433"/>
            <a:ext cx="792088" cy="288032"/>
            <a:chOff x="4572000" y="2348880"/>
            <a:chExt cx="792088" cy="288032"/>
          </a:xfrm>
        </p:grpSpPr>
        <p:sp>
          <p:nvSpPr>
            <p:cNvPr id="190" name="Smiley Face 189"/>
            <p:cNvSpPr/>
            <p:nvPr/>
          </p:nvSpPr>
          <p:spPr>
            <a:xfrm>
              <a:off x="4572000" y="2348880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Smiley Face 190"/>
            <p:cNvSpPr/>
            <p:nvPr/>
          </p:nvSpPr>
          <p:spPr>
            <a:xfrm>
              <a:off x="4860032" y="2348880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Smiley Face 192"/>
            <p:cNvSpPr/>
            <p:nvPr/>
          </p:nvSpPr>
          <p:spPr>
            <a:xfrm>
              <a:off x="5148064" y="2348880"/>
              <a:ext cx="216024" cy="288032"/>
            </a:xfrm>
            <a:prstGeom prst="smileyFace">
              <a:avLst>
                <a:gd name="adj" fmla="val 4653"/>
              </a:avLst>
            </a:prstGeom>
            <a:solidFill>
              <a:srgbClr val="92D050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3" name="Smiley Face 232"/>
          <p:cNvSpPr/>
          <p:nvPr/>
        </p:nvSpPr>
        <p:spPr>
          <a:xfrm>
            <a:off x="7681909" y="1691427"/>
            <a:ext cx="216024" cy="288032"/>
          </a:xfrm>
          <a:prstGeom prst="smileyFace">
            <a:avLst>
              <a:gd name="adj" fmla="val 4653"/>
            </a:avLst>
          </a:prstGeom>
          <a:pattFill prst="lgConfetti">
            <a:fgClr>
              <a:srgbClr val="953735"/>
            </a:fgClr>
            <a:bgClr>
              <a:srgbClr val="92D050"/>
            </a:bgClr>
          </a:patt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Smiley Face 233"/>
          <p:cNvSpPr/>
          <p:nvPr/>
        </p:nvSpPr>
        <p:spPr>
          <a:xfrm>
            <a:off x="1979712" y="1700808"/>
            <a:ext cx="216024" cy="288032"/>
          </a:xfrm>
          <a:prstGeom prst="smileyFace">
            <a:avLst>
              <a:gd name="adj" fmla="val 4653"/>
            </a:avLst>
          </a:prstGeom>
          <a:pattFill prst="lgConfetti">
            <a:fgClr>
              <a:srgbClr val="953735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>
            <a:off x="1547664" y="32849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92D050"/>
                </a:solidFill>
              </a:rPr>
              <a:t>p-value chi-squared test: 0.56, not significant 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91680" y="602128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p-value chi-squared test: 0.80, not significant 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7647" y="4725144"/>
            <a:ext cx="103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(n=4; 67%)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272300" y="4721146"/>
            <a:ext cx="103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(n=2; 33%)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220833" y="5373216"/>
            <a:ext cx="103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(n=6; 67%)</a:t>
            </a:r>
            <a:endParaRPr lang="en-GB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257513" y="5384317"/>
            <a:ext cx="103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(n=3; 33%)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39706" y="2116389"/>
            <a:ext cx="10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(n=1; 8%)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929337" y="2767157"/>
            <a:ext cx="10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(n=0; </a:t>
            </a:r>
            <a:r>
              <a:rPr lang="en-GB" sz="1200" dirty="0"/>
              <a:t>0</a:t>
            </a:r>
            <a:r>
              <a:rPr lang="en-GB" sz="1200" dirty="0" smtClean="0"/>
              <a:t>%)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560332" y="2767157"/>
            <a:ext cx="10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(n=3; 100%)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23865" y="2117316"/>
            <a:ext cx="10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(n=11; 92%)</a:t>
            </a:r>
            <a:endParaRPr lang="en-GB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Dealing with population stratification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600" dirty="0">
              <a:solidFill>
                <a:schemeClr val="accent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85762" y="917104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If there are obviously &gt;1 distinct sub-populations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e.g. </a:t>
            </a: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&gt;1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different ethnic groups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200" kern="0" dirty="0" smtClean="0">
                <a:solidFill>
                  <a:schemeClr val="accent1"/>
                </a:solidFill>
              </a:rPr>
              <a:t>stratify analysis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200" kern="0" dirty="0">
                <a:solidFill>
                  <a:schemeClr val="accent1"/>
                </a:solidFill>
              </a:rPr>
              <a:t>m</a:t>
            </a:r>
            <a:r>
              <a:rPr lang="en-GB" sz="2200" kern="0" dirty="0" smtClean="0">
                <a:solidFill>
                  <a:schemeClr val="accent1"/>
                </a:solidFill>
              </a:rPr>
              <a:t>atch cases and controls by ethnicity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200" kern="0" dirty="0" smtClean="0">
                <a:solidFill>
                  <a:schemeClr val="accent1"/>
                </a:solidFill>
              </a:rPr>
              <a:t>exclude some (if sub-population(s) small)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200" kern="0" dirty="0" smtClean="0">
                <a:solidFill>
                  <a:schemeClr val="accent1"/>
                </a:solidFill>
              </a:rPr>
              <a:t>include covariate representing ethnicity in regression model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Sometimes stratification is more subtle: ‘cryptic population substructure’ e.g. apparent association between SNPs and type II diabetes in Pima Indians: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200" kern="0" dirty="0">
                <a:solidFill>
                  <a:schemeClr val="accent1"/>
                </a:solidFill>
                <a:latin typeface="+mn-lt"/>
              </a:rPr>
              <a:t>t</a:t>
            </a: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ype II diabetes more prevalent in Caucasians</a:t>
            </a: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200" kern="0" dirty="0">
                <a:solidFill>
                  <a:schemeClr val="accent1"/>
                </a:solidFill>
                <a:latin typeface="+mn-lt"/>
              </a:rPr>
              <a:t>a</a:t>
            </a: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ssociation false positive due to population substructure: cases had greater proportion Caucasian ancestry </a:t>
            </a:r>
            <a:r>
              <a:rPr lang="en-GB" sz="2200" i="1" kern="0" dirty="0" smtClean="0">
                <a:solidFill>
                  <a:schemeClr val="accent1"/>
                </a:solidFill>
                <a:latin typeface="+mn-lt"/>
              </a:rPr>
              <a:t>and</a:t>
            </a: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 allelic frequency varied between the populations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</a:pPr>
            <a:endParaRPr kumimoji="0" lang="en-GB" sz="26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04664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Dealing with cryptic population substructure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764704"/>
            <a:ext cx="8910638" cy="5400675"/>
          </a:xfrm>
        </p:spPr>
        <p:txBody>
          <a:bodyPr/>
          <a:lstStyle/>
          <a:p>
            <a:pPr lvl="3">
              <a:buClr>
                <a:schemeClr val="accent2"/>
              </a:buClr>
              <a:buNone/>
            </a:pPr>
            <a:endParaRPr lang="en-GB" sz="2600" dirty="0" smtClean="0">
              <a:solidFill>
                <a:schemeClr val="accent1"/>
              </a:solidFill>
            </a:endParaRPr>
          </a:p>
          <a:p>
            <a:pPr lvl="3">
              <a:buClr>
                <a:schemeClr val="accent2"/>
              </a:buClr>
              <a:buNone/>
            </a:pPr>
            <a:endParaRPr lang="en-GB" sz="2400" dirty="0" smtClean="0">
              <a:solidFill>
                <a:srgbClr val="92D050"/>
              </a:solidFill>
            </a:endParaRPr>
          </a:p>
          <a:p>
            <a:pPr lvl="1">
              <a:buClr>
                <a:schemeClr val="accent2"/>
              </a:buClr>
              <a:buFont typeface="Arial" pitchFamily="34" charset="0"/>
              <a:buChar char="•"/>
            </a:pPr>
            <a:endParaRPr lang="en-GB" sz="2600" dirty="0">
              <a:solidFill>
                <a:schemeClr val="accent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33362" y="1457325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Many methods proposed (e.g. genomic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control, structured association, variance components)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baseline="0" dirty="0" smtClean="0">
                <a:solidFill>
                  <a:schemeClr val="accent1"/>
                </a:solidFill>
                <a:latin typeface="+mn-lt"/>
              </a:rPr>
              <a:t>We</a:t>
            </a: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 focus on just one method – principle components analysis (PCA)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PCA used </a:t>
            </a:r>
            <a:r>
              <a:rPr lang="en-GB" sz="24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to infer continuous axes of genetic variation (</a:t>
            </a: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eigenvectors)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Reduces data to small </a:t>
            </a:r>
            <a:r>
              <a:rPr lang="en-GB" sz="24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number of </a:t>
            </a: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dimensions, describing </a:t>
            </a:r>
            <a:r>
              <a:rPr lang="en-GB" sz="24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as much </a:t>
            </a: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variability </a:t>
            </a:r>
            <a:r>
              <a:rPr lang="en-GB" sz="24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between individuals as </a:t>
            </a: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possible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We </a:t>
            </a:r>
            <a:r>
              <a:rPr lang="en-GB" sz="24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can make use of PCA in GWA studies to</a:t>
            </a:r>
            <a:r>
              <a:rPr lang="en-GB" sz="24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:</a:t>
            </a:r>
            <a:endParaRPr lang="en-GB" sz="2400" dirty="0">
              <a:solidFill>
                <a:schemeClr val="accent1"/>
              </a:solidFill>
              <a:latin typeface="+mn-lt"/>
              <a:cs typeface="Calibri" pitchFamily="34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identify “population outliers” using genotype data available from the </a:t>
            </a:r>
            <a:r>
              <a:rPr lang="en-GB" sz="2000" dirty="0" err="1">
                <a:solidFill>
                  <a:schemeClr val="accent1"/>
                </a:solidFill>
                <a:latin typeface="+mn-lt"/>
                <a:cs typeface="Calibri" pitchFamily="34" charset="0"/>
              </a:rPr>
              <a:t>HapMap</a:t>
            </a:r>
            <a:r>
              <a:rPr lang="en-GB" sz="20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 </a:t>
            </a:r>
            <a:r>
              <a:rPr lang="en-GB" sz="20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project</a:t>
            </a:r>
            <a:endParaRPr lang="en-GB" sz="2000" dirty="0">
              <a:solidFill>
                <a:schemeClr val="accent1"/>
              </a:solidFill>
              <a:latin typeface="+mn-lt"/>
              <a:cs typeface="Calibri" pitchFamily="34" charset="0"/>
            </a:endParaRPr>
          </a:p>
          <a:p>
            <a:pPr lvl="3">
              <a:lnSpc>
                <a:spcPct val="80000"/>
              </a:lnSpc>
            </a:pPr>
            <a:endParaRPr lang="en-GB" sz="2000" dirty="0">
              <a:solidFill>
                <a:schemeClr val="accent1"/>
              </a:solidFill>
              <a:latin typeface="+mn-lt"/>
              <a:cs typeface="Calibri" pitchFamily="34" charset="0"/>
            </a:endParaRP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generate axes of genetic variation to account for </a:t>
            </a:r>
            <a:r>
              <a:rPr lang="en-GB" sz="20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substructure </a:t>
            </a:r>
            <a:r>
              <a:rPr lang="en-GB" sz="2000" dirty="0">
                <a:solidFill>
                  <a:schemeClr val="accent1"/>
                </a:solidFill>
                <a:latin typeface="+mn-lt"/>
                <a:cs typeface="Calibri" pitchFamily="34" charset="0"/>
              </a:rPr>
              <a:t>within the study </a:t>
            </a:r>
            <a:r>
              <a:rPr lang="en-GB" sz="2000" dirty="0" smtClean="0">
                <a:solidFill>
                  <a:schemeClr val="accent1"/>
                </a:solidFill>
                <a:latin typeface="+mn-lt"/>
                <a:cs typeface="Calibri" pitchFamily="34" charset="0"/>
              </a:rPr>
              <a:t>population, and adjust for it in analysis</a:t>
            </a: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1657350" lvl="3" indent="-285750">
              <a:spcBef>
                <a:spcPct val="20000"/>
              </a:spcBef>
              <a:buClr>
                <a:schemeClr val="accent2"/>
              </a:buClr>
            </a:pPr>
            <a:endParaRPr kumimoji="0" lang="en-GB" sz="24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lvl="3">
              <a:spcBef>
                <a:spcPct val="20000"/>
              </a:spcBef>
              <a:buClr>
                <a:schemeClr val="accent2"/>
              </a:buClr>
            </a:pPr>
            <a:endParaRPr kumimoji="0" lang="en-GB" sz="26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2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2" y="548680"/>
            <a:ext cx="8910638" cy="503237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/>
                </a:solidFill>
              </a:rPr>
              <a:t>Using PCA analysis to identify population outliers</a:t>
            </a:r>
            <a:endParaRPr lang="en-US" sz="3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24862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international </a:t>
            </a:r>
            <a:r>
              <a:rPr lang="en-GB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provides high-density genotype data for three reference populations: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CEPH trios from Utah with Northern European ancestry (CEU)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Yoruba trios from Ibadan, Nigeria (YRI)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unrelated Japanese individuals from Tokyo (JPT) and 45 unrelated Han Chinese individuals from Beijing (CHB)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samples can be used to define two axes of genetic variation (the ‘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components’) </a:t>
            </a: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broadly distinguish populations of European, African and Asian ancestry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PCA with genotype data from GWA study combined with that from reference </a:t>
            </a:r>
            <a:r>
              <a:rPr lang="en-GB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samples at same SNPs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 population outliers from association analysis</a:t>
            </a:r>
            <a:endParaRPr lang="en-US" sz="24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29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20688"/>
            <a:ext cx="8910638" cy="503237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2"/>
                </a:solidFill>
              </a:rPr>
              <a:t>Example: UK </a:t>
            </a:r>
            <a:r>
              <a:rPr lang="en-GB" sz="3600" dirty="0" err="1" smtClean="0">
                <a:solidFill>
                  <a:schemeClr val="accent2"/>
                </a:solidFill>
              </a:rPr>
              <a:t>Wellcome</a:t>
            </a:r>
            <a:r>
              <a:rPr lang="en-GB" sz="3600" dirty="0" smtClean="0">
                <a:solidFill>
                  <a:schemeClr val="accent2"/>
                </a:solidFill>
              </a:rPr>
              <a:t> Trust Case-Control Data</a:t>
            </a:r>
            <a:endParaRPr lang="en-US" sz="3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1628775"/>
            <a:ext cx="5340350" cy="4498975"/>
          </a:xfrm>
          <a:noFill/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75100" y="15763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Afro-Caribbean samples</a:t>
            </a:r>
            <a:endParaRPr lang="en-US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6300788" y="4437063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South Asian samples</a:t>
            </a:r>
            <a:endParaRPr 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484438" y="1844675"/>
            <a:ext cx="1511300" cy="6477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076825" y="3357563"/>
            <a:ext cx="1511300" cy="10080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6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332656"/>
            <a:ext cx="8910638" cy="503237"/>
          </a:xfrm>
        </p:spPr>
        <p:txBody>
          <a:bodyPr/>
          <a:lstStyle/>
          <a:p>
            <a:r>
              <a:rPr lang="en-GB" sz="5400" dirty="0" smtClean="0">
                <a:solidFill>
                  <a:schemeClr val="accent2"/>
                </a:solidFill>
              </a:rPr>
              <a:t>SNPs</a:t>
            </a:r>
            <a:endParaRPr lang="en-GB" sz="5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052736"/>
            <a:ext cx="7467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Single nucleotide polymorphism </a:t>
            </a:r>
            <a:r>
              <a:rPr kumimoji="0" lang="en-GB" sz="3100" b="0" i="1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(“SNP”) = 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variation (between individuals) in DNA sequence at a single nucleotide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DNA sequence = string of nucleotides: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GB" sz="3100" b="1" i="0" u="none" strike="noStrike" kern="0" cap="none" spc="0" normalizeH="0" baseline="0" noProof="0" dirty="0" smtClean="0">
                <a:ln>
                  <a:noFill/>
                </a:ln>
                <a:solidFill>
                  <a:srgbClr val="6E8CB2"/>
                </a:solidFill>
                <a:effectLst/>
                <a:uLnTx/>
                <a:uFillTx/>
                <a:latin typeface="+mn-lt"/>
              </a:rPr>
              <a:t>ADENINE (A)           CYTOSINE (C)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GB" sz="3100" b="1" i="0" u="none" strike="noStrike" kern="0" cap="none" spc="0" normalizeH="0" baseline="0" noProof="0" dirty="0" smtClean="0">
                <a:ln>
                  <a:noFill/>
                </a:ln>
                <a:solidFill>
                  <a:srgbClr val="6E8CB2"/>
                </a:solidFill>
                <a:effectLst/>
                <a:uLnTx/>
                <a:uFillTx/>
                <a:latin typeface="+mn-lt"/>
              </a:rPr>
              <a:t>THYMINE (T)            GUANINE (G)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1" i="0" u="none" strike="noStrike" kern="0" cap="none" spc="0" normalizeH="0" baseline="0" noProof="0" dirty="0" smtClean="0">
              <a:ln>
                <a:noFill/>
              </a:ln>
              <a:solidFill>
                <a:srgbClr val="6E8CB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....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ACGGTTAGGCTAATCCCGGTT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Individuals</a:t>
            </a:r>
            <a:r>
              <a:rPr kumimoji="0" lang="en-GB" sz="3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identical at most loci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Variation in type of nucleotide</a:t>
            </a:r>
            <a:r>
              <a:rPr kumimoji="0" lang="en-GB" sz="3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e.g. A</a:t>
            </a:r>
            <a:r>
              <a:rPr kumimoji="0" lang="en-GB" sz="3100" b="1" i="0" u="none" strike="noStrike" kern="0" cap="none" spc="0" normalizeH="0" baseline="0" noProof="0" dirty="0" smtClean="0">
                <a:ln>
                  <a:noFill/>
                </a:ln>
                <a:solidFill>
                  <a:srgbClr val="8A28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GGTTA -&gt; A</a:t>
            </a:r>
            <a:r>
              <a:rPr kumimoji="0" lang="en-GB" sz="3100" b="1" i="0" u="none" strike="noStrike" kern="0" cap="none" spc="0" normalizeH="0" baseline="0" noProof="0" dirty="0" smtClean="0">
                <a:ln>
                  <a:noFill/>
                </a:ln>
                <a:solidFill>
                  <a:srgbClr val="8A28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GGTTA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Possible nucleotides at a locus=‘alleles’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Commonest allele in population = ‘</a:t>
            </a:r>
            <a:r>
              <a:rPr kumimoji="0" lang="en-GB" sz="31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wild-type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allele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endParaRPr kumimoji="0" lang="en-GB" sz="3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  <a:defRPr/>
            </a:pP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Rarest allele in population=‘</a:t>
            </a:r>
            <a:r>
              <a:rPr kumimoji="0" lang="en-GB" sz="31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mutant-type</a:t>
            </a:r>
            <a:r>
              <a:rPr kumimoji="0" lang="en-GB" sz="3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 allele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910638" cy="503237"/>
          </a:xfrm>
        </p:spPr>
        <p:txBody>
          <a:bodyPr/>
          <a:lstStyle/>
          <a:p>
            <a:r>
              <a:rPr lang="en-GB" sz="3600" dirty="0">
                <a:solidFill>
                  <a:schemeClr val="accent2"/>
                </a:solidFill>
              </a:rPr>
              <a:t>Using PCA analysis to </a:t>
            </a:r>
            <a:r>
              <a:rPr lang="en-GB" sz="3600" dirty="0" smtClean="0">
                <a:solidFill>
                  <a:schemeClr val="accent2"/>
                </a:solidFill>
              </a:rPr>
              <a:t>adjust for population substructure</a:t>
            </a:r>
            <a:endParaRPr lang="en-US" sz="3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>
                <a:latin typeface="Calibri" pitchFamily="34" charset="0"/>
                <a:cs typeface="Calibri" pitchFamily="34" charset="0"/>
              </a:rPr>
              <a:t>Apply same PCA techniques to genotype data from GWAS study without using </a:t>
            </a:r>
            <a:r>
              <a:rPr lang="en-GB" sz="2600" dirty="0" err="1" smtClean="0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600" dirty="0" smtClean="0">
                <a:latin typeface="Calibri" pitchFamily="34" charset="0"/>
                <a:cs typeface="Calibri" pitchFamily="34" charset="0"/>
              </a:rPr>
              <a:t> samples as reference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>
                <a:latin typeface="Calibri" pitchFamily="34" charset="0"/>
                <a:cs typeface="Calibri" pitchFamily="34" charset="0"/>
              </a:rPr>
              <a:t>Obtain axes of genetic variation (“principle components”)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>
                <a:latin typeface="Calibri" pitchFamily="34" charset="0"/>
                <a:cs typeface="Calibri" pitchFamily="34" charset="0"/>
              </a:rPr>
              <a:t>Are axes of genetic variation associated with disease phenotype (e.g. if disease prevalence varies with substructure) ? </a:t>
            </a:r>
            <a:endParaRPr lang="en-GB" sz="26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600" dirty="0" smtClean="0">
                <a:latin typeface="Calibri" pitchFamily="34" charset="0"/>
                <a:cs typeface="Calibri" pitchFamily="34" charset="0"/>
              </a:rPr>
              <a:t>If associated, could inflate genotype-phenotype association statistics, creating false positives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>
                <a:latin typeface="Calibri" pitchFamily="34" charset="0"/>
                <a:cs typeface="Calibri" pitchFamily="34" charset="0"/>
              </a:rPr>
              <a:t>Use principle components as covariates within logistic regression modelling framework to adjust for underlying population substructure</a:t>
            </a:r>
            <a:endParaRPr lang="en-US" sz="2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1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63691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5: </a:t>
            </a:r>
            <a:r>
              <a:rPr lang="en-US" sz="6600" dirty="0" err="1" smtClean="0"/>
              <a:t>Univariate</a:t>
            </a:r>
            <a:r>
              <a:rPr lang="en-US" sz="6600" dirty="0" smtClean="0"/>
              <a:t> analyses of association</a:t>
            </a:r>
            <a:endParaRPr lang="en-US" sz="6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Types of outcome measures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b="1" kern="0" dirty="0" smtClean="0">
                <a:solidFill>
                  <a:schemeClr val="accent1"/>
                </a:solidFill>
                <a:latin typeface="+mn-lt"/>
              </a:rPr>
              <a:t>Quantitative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>
                <a:solidFill>
                  <a:schemeClr val="accent1"/>
                </a:solidFill>
              </a:rPr>
              <a:t>biomarker </a:t>
            </a:r>
            <a:r>
              <a:rPr lang="en-GB" sz="2800" kern="0" dirty="0" smtClean="0">
                <a:solidFill>
                  <a:schemeClr val="accent1"/>
                </a:solidFill>
              </a:rPr>
              <a:t>value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 smtClean="0">
                <a:solidFill>
                  <a:schemeClr val="accent1"/>
                </a:solidFill>
              </a:rPr>
              <a:t>therapeutic dose of a drug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b="1" kern="0" dirty="0" smtClean="0">
                <a:solidFill>
                  <a:schemeClr val="accent1"/>
                </a:solidFill>
                <a:latin typeface="+mn-lt"/>
              </a:rPr>
              <a:t>Binary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>
                <a:solidFill>
                  <a:schemeClr val="accent1"/>
                </a:solidFill>
                <a:latin typeface="+mn-lt"/>
              </a:rPr>
              <a:t>p</a:t>
            </a: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resence of a disease</a:t>
            </a:r>
            <a:endParaRPr lang="en-GB" sz="2800" kern="0" dirty="0" smtClean="0">
              <a:solidFill>
                <a:schemeClr val="accent1"/>
              </a:solidFill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 smtClean="0">
                <a:solidFill>
                  <a:schemeClr val="accent1"/>
                </a:solidFill>
              </a:rPr>
              <a:t>achieving therapeutic response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b="1" kern="0" dirty="0" smtClean="0">
                <a:solidFill>
                  <a:schemeClr val="accent1"/>
                </a:solidFill>
                <a:latin typeface="+mn-lt"/>
              </a:rPr>
              <a:t>Time to an event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Time to therapeutic dose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Time to achieving 12 month remission from epilepsy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5536" y="836712"/>
            <a:ext cx="5400600" cy="1800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23528" y="2276872"/>
            <a:ext cx="6624736" cy="18722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Binary outcomes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Use chi-squared test to test for association between genotype and outcome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32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If expected count of any cell less than 5, Fisher’s exact test instead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32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8981"/>
              </p:ext>
            </p:extLst>
          </p:nvPr>
        </p:nvGraphicFramePr>
        <p:xfrm>
          <a:off x="467544" y="4005064"/>
          <a:ext cx="381642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28092"/>
                <a:gridCol w="954106"/>
                <a:gridCol w="954106"/>
              </a:tblGrid>
              <a:tr h="29883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WT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Het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MT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Case (expected count)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Control (expected count)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59070"/>
              </p:ext>
            </p:extLst>
          </p:nvPr>
        </p:nvGraphicFramePr>
        <p:xfrm>
          <a:off x="4688681" y="4005064"/>
          <a:ext cx="4059783" cy="180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091"/>
                <a:gridCol w="858800"/>
                <a:gridCol w="1014946"/>
                <a:gridCol w="1014946"/>
              </a:tblGrid>
              <a:tr h="33861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Het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MT</a:t>
                      </a:r>
                      <a:endParaRPr lang="en-GB" sz="1400" dirty="0"/>
                    </a:p>
                  </a:txBody>
                  <a:tcPr/>
                </a:tc>
              </a:tr>
              <a:tr h="33861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Case (expected count)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</a:tr>
              <a:tr h="33861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Control (expected</a:t>
                      </a:r>
                      <a:r>
                        <a:rPr lang="en-GB" sz="1400" baseline="0" dirty="0" smtClean="0"/>
                        <a:t> count)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290603" y="5135163"/>
            <a:ext cx="189735" cy="79208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28210" y="592725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rgbClr val="FF0000"/>
                </a:solidFill>
              </a:rPr>
              <a:t>All cells&gt;5 so use Chi-square test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140000">
            <a:off x="7746823" y="4500725"/>
            <a:ext cx="171105" cy="1437841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36066" y="594490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rgbClr val="FF0000"/>
                </a:solidFill>
              </a:rPr>
              <a:t>Cell count &lt;5 so use Fisher’s exact test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5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Testing association: example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7671" y="1052735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kern="0" dirty="0" err="1" smtClean="0">
                <a:solidFill>
                  <a:schemeClr val="accent1"/>
                </a:solidFill>
                <a:latin typeface="+mn-lt"/>
              </a:rPr>
              <a:t>Case-control</a:t>
            </a:r>
            <a:r>
              <a:rPr lang="en-GB" kern="0" dirty="0" smtClean="0">
                <a:solidFill>
                  <a:schemeClr val="accent1"/>
                </a:solidFill>
                <a:latin typeface="+mn-lt"/>
              </a:rPr>
              <a:t> study to test whether SNP </a:t>
            </a:r>
            <a:r>
              <a:rPr lang="en-GB" dirty="0" smtClean="0">
                <a:solidFill>
                  <a:schemeClr val="accent1"/>
                </a:solidFill>
              </a:rPr>
              <a:t>rs4363657</a:t>
            </a:r>
            <a:endParaRPr lang="en-GB" dirty="0">
              <a:solidFill>
                <a:schemeClr val="accent1"/>
              </a:solidFill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GB" kern="0" dirty="0" smtClean="0">
                <a:solidFill>
                  <a:schemeClr val="accent1"/>
                </a:solidFill>
                <a:latin typeface="+mn-lt"/>
              </a:rPr>
              <a:t>in SLCO1B1 gene associated with statin-induced myopathy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kern="0" dirty="0" smtClean="0">
                <a:solidFill>
                  <a:schemeClr val="accent1"/>
                </a:solidFill>
                <a:latin typeface="+mn-lt"/>
              </a:rPr>
              <a:t> 77 cases with statin-induced myopathy and 150 controls with history of statin use but no myopathy recruited from GP Research Database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kern="0" dirty="0" smtClean="0">
                <a:solidFill>
                  <a:schemeClr val="accent1"/>
                </a:solidFill>
                <a:latin typeface="+mn-lt"/>
              </a:rPr>
              <a:t>SNP </a:t>
            </a:r>
            <a:r>
              <a:rPr lang="en-GB" dirty="0" smtClean="0">
                <a:solidFill>
                  <a:schemeClr val="accent1"/>
                </a:solidFill>
              </a:rPr>
              <a:t>rs4363657 genotyped in all cases and controls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1"/>
                </a:solidFill>
              </a:rPr>
              <a:t>1 case patient failed genotype QC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1"/>
                </a:solidFill>
              </a:rPr>
              <a:t>Contingency table created as follows: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 smtClean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 smtClean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dirty="0" smtClean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1"/>
                </a:solidFill>
              </a:rPr>
              <a:t>Chi-squared test statistic: </a:t>
            </a:r>
            <a:r>
              <a:rPr lang="el-GR" dirty="0" smtClean="0">
                <a:solidFill>
                  <a:schemeClr val="accent1"/>
                </a:solidFill>
              </a:rPr>
              <a:t>χ</a:t>
            </a:r>
            <a:r>
              <a:rPr lang="en-GB" baseline="30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=3.53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1"/>
                </a:solidFill>
              </a:rPr>
              <a:t>Compare to chi-squared distribution with 2 degrees of freedom: p-value=0.17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1"/>
                </a:solidFill>
              </a:rPr>
              <a:t>Conclusion: insufficient evidence to suggest association between SNP rs4363657 and statin-induced myopathy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defRPr/>
            </a:pPr>
            <a:endParaRPr lang="en-GB" sz="2400" dirty="0" smtClean="0">
              <a:solidFill>
                <a:schemeClr val="accent1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GB" sz="2400" dirty="0">
              <a:solidFill>
                <a:schemeClr val="accent1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32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ti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39735"/>
              </p:ext>
            </p:extLst>
          </p:nvPr>
        </p:nvGraphicFramePr>
        <p:xfrm>
          <a:off x="1547664" y="3501008"/>
          <a:ext cx="66247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1584176"/>
                <a:gridCol w="1704528"/>
                <a:gridCol w="187220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Homozygote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Heterozygote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MT Homozygote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4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Quantitative outcomes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First step, plot as histogram to check for normality of data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If approximately normal (bell-shaped, symmetrical about mean)– OK to continue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If not normal, transform e.g. log, square-root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Re-check transformed data for normality (histogram)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Test for association between each SNP in turn and outcome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kern="0" dirty="0" smtClean="0">
                <a:solidFill>
                  <a:schemeClr val="accent1"/>
                </a:solidFill>
                <a:latin typeface="+mn-lt"/>
              </a:rPr>
              <a:t>ANOVA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61945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Example of testing for association: ANOVA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1457325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Prospective cohort study to test whether association between CYP2C9*3 SNP and warfarin stable dose requirements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noProof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312 patients followed up from initiation of warfarin to achievement of stable dose. Only 204 patients achieved stability during follow-up.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GB" b="0" i="0" u="none" strike="noStrike" kern="0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Genotyped at several SNPs including CYP2C9*3</a:t>
            </a:r>
            <a:r>
              <a:rPr kumimoji="0" lang="en-GB" b="0" i="0" u="none" strike="noStrike" kern="0" cap="none" spc="0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 (rs1057910)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Distribution of stable dose skewed so analysed using square-root transformation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3" y="3861048"/>
            <a:ext cx="3068813" cy="25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3861048"/>
            <a:ext cx="3024336" cy="254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6391018"/>
            <a:ext cx="207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Original data: skewed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4213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FF0000"/>
                </a:solidFill>
              </a:rPr>
              <a:t>Transformed data: normal</a:t>
            </a:r>
            <a:endParaRPr lang="en-GB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260648"/>
            <a:ext cx="8910638" cy="503237"/>
          </a:xfrm>
          <a:ln>
            <a:noFill/>
          </a:ln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Summary per genotype group</a:t>
            </a:r>
            <a:endParaRPr lang="en-GB" sz="4000" dirty="0">
              <a:solidFill>
                <a:schemeClr val="accent2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3789040"/>
            <a:ext cx="331096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93" y="1196752"/>
            <a:ext cx="595818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9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260648"/>
            <a:ext cx="8910638" cy="503237"/>
          </a:xfrm>
          <a:ln>
            <a:noFill/>
          </a:ln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ANOVA Results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1457325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GB" kern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5841"/>
              </p:ext>
            </p:extLst>
          </p:nvPr>
        </p:nvGraphicFramePr>
        <p:xfrm>
          <a:off x="746399" y="1340768"/>
          <a:ext cx="7632847" cy="1752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42817"/>
                <a:gridCol w="1118006"/>
                <a:gridCol w="1118006"/>
                <a:gridCol w="1118006"/>
                <a:gridCol w="1118006"/>
                <a:gridCol w="1118006"/>
              </a:tblGrid>
              <a:tr h="62121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Sum of Squares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df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Mean Square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 statistic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p-value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Between Groups</a:t>
                      </a:r>
                      <a:endParaRPr lang="en-GB" b="1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4.51</a:t>
                      </a:r>
                      <a:endParaRPr lang="en-GB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2</a:t>
                      </a:r>
                      <a:endParaRPr lang="en-GB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2.257</a:t>
                      </a:r>
                      <a:endParaRPr lang="en-GB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11.152</a:t>
                      </a:r>
                      <a:endParaRPr lang="en-GB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0.000</a:t>
                      </a:r>
                      <a:endParaRPr lang="en-GB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Within Groups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40.68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201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0.202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45.20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203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3645024"/>
            <a:ext cx="8910638" cy="410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Conclusion: SNP rs1057910 significantly associated with stable dose requirements, with  those with mutant allele(s) requiring less dose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7236296" y="1772816"/>
            <a:ext cx="108012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1772816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67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Interpretation of results</a:t>
            </a:r>
            <a:endParaRPr lang="en-US" sz="4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23274" y="2333852"/>
            <a:ext cx="4142427" cy="914400"/>
            <a:chOff x="4638675" y="1844675"/>
            <a:chExt cx="4142427" cy="914400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4638675" y="1844675"/>
              <a:ext cx="9144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7762875" y="1844675"/>
              <a:ext cx="1007908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5568950" y="2276475"/>
              <a:ext cx="2159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793548" y="2107198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SNP</a:t>
              </a:r>
              <a:endParaRPr lang="en-US" sz="1600" dirty="0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7762875" y="2133600"/>
              <a:ext cx="10182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Outcome</a:t>
              </a: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12955" y="4417970"/>
            <a:ext cx="4142427" cy="914400"/>
            <a:chOff x="4638675" y="3068638"/>
            <a:chExt cx="4142427" cy="914400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4638675" y="3068638"/>
              <a:ext cx="9144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4905375" y="3357563"/>
              <a:ext cx="6046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SNP</a:t>
              </a:r>
              <a:endParaRPr lang="en-US" sz="1600" dirty="0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6234113" y="3068638"/>
              <a:ext cx="9144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269746" y="3110339"/>
              <a:ext cx="87876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True </a:t>
              </a:r>
            </a:p>
            <a:p>
              <a:r>
                <a:rPr lang="en-GB" sz="1600" dirty="0" smtClean="0"/>
                <a:t>Causal </a:t>
              </a:r>
            </a:p>
            <a:p>
              <a:r>
                <a:rPr lang="en-GB" sz="1600" dirty="0" smtClean="0"/>
                <a:t>SNP</a:t>
              </a:r>
              <a:endParaRPr lang="en-US" sz="1600" dirty="0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7762874" y="3068638"/>
              <a:ext cx="1018227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7762875" y="3357563"/>
              <a:ext cx="10182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dirty="0" smtClean="0"/>
                <a:t>Outcome</a:t>
              </a:r>
              <a:endParaRPr lang="en-US" sz="1600" dirty="0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7164388" y="3500438"/>
              <a:ext cx="5762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5568950" y="3500438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0" y="1052736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A significant results in a test of association can mean:</a:t>
            </a: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Genotyped SNP is causative, directly effecting outcome. This would need to be confirmed in functional studies.</a:t>
            </a:r>
          </a:p>
          <a:p>
            <a:pPr lvl="3">
              <a:spcBef>
                <a:spcPct val="20000"/>
              </a:spcBef>
              <a:buClr>
                <a:schemeClr val="accent2"/>
              </a:buClr>
              <a:defRPr/>
            </a:pPr>
            <a:endParaRPr lang="en-GB" sz="2000" kern="0" dirty="0">
              <a:solidFill>
                <a:schemeClr val="accent1"/>
              </a:solidFill>
              <a:latin typeface="+mn-lt"/>
            </a:endParaRPr>
          </a:p>
          <a:p>
            <a:pPr lvl="3">
              <a:spcBef>
                <a:spcPct val="20000"/>
              </a:spcBef>
              <a:buClr>
                <a:schemeClr val="accent2"/>
              </a:buClr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lvl="3">
              <a:spcBef>
                <a:spcPct val="20000"/>
              </a:spcBef>
              <a:buClr>
                <a:schemeClr val="accent2"/>
              </a:buClr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Genotyped SNP is correlated (in LD)  with causative SNP, but does not directly influence outcome.</a:t>
            </a: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en-GB" sz="2000" kern="0" dirty="0">
              <a:solidFill>
                <a:schemeClr val="accent1"/>
              </a:solidFill>
              <a:latin typeface="+mn-lt"/>
            </a:endParaRP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lvl="3">
              <a:spcBef>
                <a:spcPct val="20000"/>
              </a:spcBef>
              <a:buClr>
                <a:schemeClr val="accent2"/>
              </a:buClr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endParaRPr lang="en-GB" sz="2000" kern="0" dirty="0" smtClean="0">
              <a:solidFill>
                <a:schemeClr val="accent1"/>
              </a:solidFill>
              <a:latin typeface="+mn-lt"/>
            </a:endParaRPr>
          </a:p>
          <a:p>
            <a:pPr marL="1828800" lvl="3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Above assumes appropriate QC procedures undertaken to minimise risk of false positives !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1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332656"/>
            <a:ext cx="8910638" cy="503237"/>
          </a:xfrm>
        </p:spPr>
        <p:txBody>
          <a:bodyPr/>
          <a:lstStyle/>
          <a:p>
            <a:r>
              <a:rPr lang="en-GB" sz="5400" dirty="0" smtClean="0">
                <a:solidFill>
                  <a:schemeClr val="accent2"/>
                </a:solidFill>
              </a:rPr>
              <a:t>Wild-Type and Mutant-Type</a:t>
            </a:r>
            <a:endParaRPr lang="en-GB" sz="5400" dirty="0">
              <a:solidFill>
                <a:schemeClr val="accent2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971600" y="1412776"/>
            <a:ext cx="6552009" cy="935385"/>
            <a:chOff x="971600" y="1412776"/>
            <a:chExt cx="6552009" cy="935385"/>
          </a:xfrm>
        </p:grpSpPr>
        <p:grpSp>
          <p:nvGrpSpPr>
            <p:cNvPr id="46" name="Group 45"/>
            <p:cNvGrpSpPr/>
            <p:nvPr/>
          </p:nvGrpSpPr>
          <p:grpSpPr>
            <a:xfrm>
              <a:off x="5004048" y="1412776"/>
              <a:ext cx="935385" cy="935385"/>
              <a:chOff x="683568" y="1412776"/>
              <a:chExt cx="935385" cy="935385"/>
            </a:xfrm>
          </p:grpSpPr>
          <p:pic>
            <p:nvPicPr>
              <p:cNvPr id="47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T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39952" y="1412776"/>
              <a:ext cx="935385" cy="935385"/>
              <a:chOff x="683568" y="1412776"/>
              <a:chExt cx="935385" cy="935385"/>
            </a:xfrm>
          </p:grpSpPr>
          <p:pic>
            <p:nvPicPr>
              <p:cNvPr id="56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691680" y="1412776"/>
              <a:ext cx="935385" cy="935385"/>
              <a:chOff x="683568" y="1412776"/>
              <a:chExt cx="935385" cy="935385"/>
            </a:xfrm>
          </p:grpSpPr>
          <p:pic>
            <p:nvPicPr>
              <p:cNvPr id="63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55776" y="1412776"/>
              <a:ext cx="935385" cy="935385"/>
              <a:chOff x="683568" y="1412776"/>
              <a:chExt cx="935385" cy="935385"/>
            </a:xfrm>
          </p:grpSpPr>
          <p:pic>
            <p:nvPicPr>
              <p:cNvPr id="66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47864" y="1412776"/>
              <a:ext cx="935385" cy="935385"/>
              <a:chOff x="683568" y="1412776"/>
              <a:chExt cx="935385" cy="935385"/>
            </a:xfrm>
          </p:grpSpPr>
          <p:pic>
            <p:nvPicPr>
              <p:cNvPr id="69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71600" y="1412776"/>
              <a:ext cx="935385" cy="935385"/>
              <a:chOff x="683568" y="1412776"/>
              <a:chExt cx="935385" cy="935385"/>
            </a:xfrm>
          </p:grpSpPr>
          <p:pic>
            <p:nvPicPr>
              <p:cNvPr id="72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96136" y="1412776"/>
              <a:ext cx="935385" cy="935385"/>
              <a:chOff x="683568" y="1412776"/>
              <a:chExt cx="935385" cy="935385"/>
            </a:xfrm>
          </p:grpSpPr>
          <p:pic>
            <p:nvPicPr>
              <p:cNvPr id="75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588224" y="1412776"/>
              <a:ext cx="935385" cy="935385"/>
              <a:chOff x="683568" y="1412776"/>
              <a:chExt cx="935385" cy="935385"/>
            </a:xfrm>
          </p:grpSpPr>
          <p:pic>
            <p:nvPicPr>
              <p:cNvPr id="78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96" name="Group 45"/>
          <p:cNvGrpSpPr/>
          <p:nvPr/>
        </p:nvGrpSpPr>
        <p:grpSpPr>
          <a:xfrm>
            <a:off x="5004048" y="2636912"/>
            <a:ext cx="935385" cy="935385"/>
            <a:chOff x="683568" y="1412776"/>
            <a:chExt cx="935385" cy="935385"/>
          </a:xfrm>
        </p:grpSpPr>
        <p:pic>
          <p:nvPicPr>
            <p:cNvPr id="118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19" name="TextBox 118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7" name="Group 54"/>
          <p:cNvGrpSpPr/>
          <p:nvPr/>
        </p:nvGrpSpPr>
        <p:grpSpPr>
          <a:xfrm>
            <a:off x="4139952" y="2636912"/>
            <a:ext cx="935385" cy="935385"/>
            <a:chOff x="683568" y="1412776"/>
            <a:chExt cx="935385" cy="935385"/>
          </a:xfrm>
        </p:grpSpPr>
        <p:pic>
          <p:nvPicPr>
            <p:cNvPr id="116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8" name="Group 61"/>
          <p:cNvGrpSpPr/>
          <p:nvPr/>
        </p:nvGrpSpPr>
        <p:grpSpPr>
          <a:xfrm>
            <a:off x="1691680" y="2636912"/>
            <a:ext cx="935385" cy="935385"/>
            <a:chOff x="683568" y="1412776"/>
            <a:chExt cx="935385" cy="935385"/>
          </a:xfrm>
        </p:grpSpPr>
        <p:pic>
          <p:nvPicPr>
            <p:cNvPr id="114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9" name="Group 64"/>
          <p:cNvGrpSpPr/>
          <p:nvPr/>
        </p:nvGrpSpPr>
        <p:grpSpPr>
          <a:xfrm>
            <a:off x="2555776" y="2636912"/>
            <a:ext cx="935385" cy="935385"/>
            <a:chOff x="683568" y="1412776"/>
            <a:chExt cx="935385" cy="935385"/>
          </a:xfrm>
        </p:grpSpPr>
        <p:pic>
          <p:nvPicPr>
            <p:cNvPr id="112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13" name="TextBox 112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T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0" name="Group 67"/>
          <p:cNvGrpSpPr/>
          <p:nvPr/>
        </p:nvGrpSpPr>
        <p:grpSpPr>
          <a:xfrm>
            <a:off x="3347864" y="2636912"/>
            <a:ext cx="935385" cy="935385"/>
            <a:chOff x="683568" y="1412776"/>
            <a:chExt cx="935385" cy="935385"/>
          </a:xfrm>
        </p:grpSpPr>
        <p:pic>
          <p:nvPicPr>
            <p:cNvPr id="110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1" name="Group 70"/>
          <p:cNvGrpSpPr/>
          <p:nvPr/>
        </p:nvGrpSpPr>
        <p:grpSpPr>
          <a:xfrm>
            <a:off x="971600" y="2636912"/>
            <a:ext cx="935385" cy="935385"/>
            <a:chOff x="683568" y="1412776"/>
            <a:chExt cx="935385" cy="935385"/>
          </a:xfrm>
        </p:grpSpPr>
        <p:pic>
          <p:nvPicPr>
            <p:cNvPr id="108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09" name="TextBox 108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2" name="Group 73"/>
          <p:cNvGrpSpPr/>
          <p:nvPr/>
        </p:nvGrpSpPr>
        <p:grpSpPr>
          <a:xfrm>
            <a:off x="5796136" y="2636912"/>
            <a:ext cx="935385" cy="935385"/>
            <a:chOff x="683568" y="1412776"/>
            <a:chExt cx="935385" cy="935385"/>
          </a:xfrm>
        </p:grpSpPr>
        <p:pic>
          <p:nvPicPr>
            <p:cNvPr id="106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07" name="TextBox 106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C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3" name="Group 76"/>
          <p:cNvGrpSpPr/>
          <p:nvPr/>
        </p:nvGrpSpPr>
        <p:grpSpPr>
          <a:xfrm>
            <a:off x="6588224" y="2636912"/>
            <a:ext cx="935385" cy="935385"/>
            <a:chOff x="683568" y="1412776"/>
            <a:chExt cx="935385" cy="935385"/>
          </a:xfrm>
        </p:grpSpPr>
        <p:pic>
          <p:nvPicPr>
            <p:cNvPr id="104" name="Picture 2" descr="business,businessmen,males,people,person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935385" cy="935385"/>
            </a:xfrm>
            <a:prstGeom prst="rect">
              <a:avLst/>
            </a:prstGeom>
            <a:noFill/>
          </p:spPr>
        </p:pic>
        <p:sp>
          <p:nvSpPr>
            <p:cNvPr id="105" name="TextBox 104"/>
            <p:cNvSpPr txBox="1"/>
            <p:nvPr/>
          </p:nvSpPr>
          <p:spPr>
            <a:xfrm>
              <a:off x="971600" y="170080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FF00"/>
                  </a:solidFill>
                </a:rPr>
                <a:t>T</a:t>
              </a:r>
              <a:endParaRPr lang="en-GB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71600" y="3933056"/>
            <a:ext cx="6552009" cy="935385"/>
            <a:chOff x="971600" y="1412776"/>
            <a:chExt cx="6552009" cy="935385"/>
          </a:xfrm>
        </p:grpSpPr>
        <p:grpSp>
          <p:nvGrpSpPr>
            <p:cNvPr id="121" name="Group 45"/>
            <p:cNvGrpSpPr/>
            <p:nvPr/>
          </p:nvGrpSpPr>
          <p:grpSpPr>
            <a:xfrm>
              <a:off x="5004048" y="1412776"/>
              <a:ext cx="935385" cy="935385"/>
              <a:chOff x="683568" y="1412776"/>
              <a:chExt cx="935385" cy="935385"/>
            </a:xfrm>
          </p:grpSpPr>
          <p:pic>
            <p:nvPicPr>
              <p:cNvPr id="143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2" name="Group 54"/>
            <p:cNvGrpSpPr/>
            <p:nvPr/>
          </p:nvGrpSpPr>
          <p:grpSpPr>
            <a:xfrm>
              <a:off x="4139952" y="1412776"/>
              <a:ext cx="935385" cy="935385"/>
              <a:chOff x="683568" y="1412776"/>
              <a:chExt cx="935385" cy="935385"/>
            </a:xfrm>
          </p:grpSpPr>
          <p:pic>
            <p:nvPicPr>
              <p:cNvPr id="141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3" name="Group 61"/>
            <p:cNvGrpSpPr/>
            <p:nvPr/>
          </p:nvGrpSpPr>
          <p:grpSpPr>
            <a:xfrm>
              <a:off x="1691680" y="1412776"/>
              <a:ext cx="935385" cy="935385"/>
              <a:chOff x="683568" y="1412776"/>
              <a:chExt cx="935385" cy="935385"/>
            </a:xfrm>
          </p:grpSpPr>
          <p:pic>
            <p:nvPicPr>
              <p:cNvPr id="139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4" name="Group 64"/>
            <p:cNvGrpSpPr/>
            <p:nvPr/>
          </p:nvGrpSpPr>
          <p:grpSpPr>
            <a:xfrm>
              <a:off x="2555776" y="1412776"/>
              <a:ext cx="935385" cy="935385"/>
              <a:chOff x="683568" y="1412776"/>
              <a:chExt cx="935385" cy="935385"/>
            </a:xfrm>
          </p:grpSpPr>
          <p:pic>
            <p:nvPicPr>
              <p:cNvPr id="137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5" name="Group 67"/>
            <p:cNvGrpSpPr/>
            <p:nvPr/>
          </p:nvGrpSpPr>
          <p:grpSpPr>
            <a:xfrm>
              <a:off x="3347864" y="1412776"/>
              <a:ext cx="935385" cy="935385"/>
              <a:chOff x="683568" y="1412776"/>
              <a:chExt cx="935385" cy="935385"/>
            </a:xfrm>
          </p:grpSpPr>
          <p:pic>
            <p:nvPicPr>
              <p:cNvPr id="135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T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6" name="Group 70"/>
            <p:cNvGrpSpPr/>
            <p:nvPr/>
          </p:nvGrpSpPr>
          <p:grpSpPr>
            <a:xfrm>
              <a:off x="971600" y="1412776"/>
              <a:ext cx="935385" cy="935385"/>
              <a:chOff x="683568" y="1412776"/>
              <a:chExt cx="935385" cy="935385"/>
            </a:xfrm>
          </p:grpSpPr>
          <p:pic>
            <p:nvPicPr>
              <p:cNvPr id="133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" name="Group 73"/>
            <p:cNvGrpSpPr/>
            <p:nvPr/>
          </p:nvGrpSpPr>
          <p:grpSpPr>
            <a:xfrm>
              <a:off x="5796136" y="1412776"/>
              <a:ext cx="935385" cy="935385"/>
              <a:chOff x="683568" y="1412776"/>
              <a:chExt cx="935385" cy="935385"/>
            </a:xfrm>
          </p:grpSpPr>
          <p:pic>
            <p:nvPicPr>
              <p:cNvPr id="131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8" name="Group 76"/>
            <p:cNvGrpSpPr/>
            <p:nvPr/>
          </p:nvGrpSpPr>
          <p:grpSpPr>
            <a:xfrm>
              <a:off x="6588224" y="1412776"/>
              <a:ext cx="935385" cy="935385"/>
              <a:chOff x="683568" y="1412776"/>
              <a:chExt cx="935385" cy="935385"/>
            </a:xfrm>
          </p:grpSpPr>
          <p:pic>
            <p:nvPicPr>
              <p:cNvPr id="129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971600" y="5229200"/>
            <a:ext cx="6552009" cy="935385"/>
            <a:chOff x="971600" y="1412776"/>
            <a:chExt cx="6552009" cy="935385"/>
          </a:xfrm>
        </p:grpSpPr>
        <p:grpSp>
          <p:nvGrpSpPr>
            <p:cNvPr id="146" name="Group 45"/>
            <p:cNvGrpSpPr/>
            <p:nvPr/>
          </p:nvGrpSpPr>
          <p:grpSpPr>
            <a:xfrm>
              <a:off x="5004048" y="1412776"/>
              <a:ext cx="935385" cy="935385"/>
              <a:chOff x="683568" y="1412776"/>
              <a:chExt cx="935385" cy="935385"/>
            </a:xfrm>
          </p:grpSpPr>
          <p:pic>
            <p:nvPicPr>
              <p:cNvPr id="168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T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7" name="Group 54"/>
            <p:cNvGrpSpPr/>
            <p:nvPr/>
          </p:nvGrpSpPr>
          <p:grpSpPr>
            <a:xfrm>
              <a:off x="4139952" y="1412776"/>
              <a:ext cx="935385" cy="935385"/>
              <a:chOff x="683568" y="1412776"/>
              <a:chExt cx="935385" cy="935385"/>
            </a:xfrm>
          </p:grpSpPr>
          <p:pic>
            <p:nvPicPr>
              <p:cNvPr id="166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8" name="Group 61"/>
            <p:cNvGrpSpPr/>
            <p:nvPr/>
          </p:nvGrpSpPr>
          <p:grpSpPr>
            <a:xfrm>
              <a:off x="1691680" y="1412776"/>
              <a:ext cx="935385" cy="935385"/>
              <a:chOff x="683568" y="1412776"/>
              <a:chExt cx="935385" cy="935385"/>
            </a:xfrm>
          </p:grpSpPr>
          <p:pic>
            <p:nvPicPr>
              <p:cNvPr id="164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T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49" name="Group 64"/>
            <p:cNvGrpSpPr/>
            <p:nvPr/>
          </p:nvGrpSpPr>
          <p:grpSpPr>
            <a:xfrm>
              <a:off x="2555776" y="1412776"/>
              <a:ext cx="935385" cy="935385"/>
              <a:chOff x="683568" y="1412776"/>
              <a:chExt cx="935385" cy="935385"/>
            </a:xfrm>
          </p:grpSpPr>
          <p:pic>
            <p:nvPicPr>
              <p:cNvPr id="162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63" name="TextBox 162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T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0" name="Group 67"/>
            <p:cNvGrpSpPr/>
            <p:nvPr/>
          </p:nvGrpSpPr>
          <p:grpSpPr>
            <a:xfrm>
              <a:off x="3347864" y="1412776"/>
              <a:ext cx="935385" cy="935385"/>
              <a:chOff x="683568" y="1412776"/>
              <a:chExt cx="935385" cy="935385"/>
            </a:xfrm>
          </p:grpSpPr>
          <p:pic>
            <p:nvPicPr>
              <p:cNvPr id="160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1" name="Group 70"/>
            <p:cNvGrpSpPr/>
            <p:nvPr/>
          </p:nvGrpSpPr>
          <p:grpSpPr>
            <a:xfrm>
              <a:off x="971600" y="1412776"/>
              <a:ext cx="935385" cy="935385"/>
              <a:chOff x="683568" y="1412776"/>
              <a:chExt cx="935385" cy="935385"/>
            </a:xfrm>
          </p:grpSpPr>
          <p:pic>
            <p:nvPicPr>
              <p:cNvPr id="158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59" name="TextBox 158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2" name="Group 73"/>
            <p:cNvGrpSpPr/>
            <p:nvPr/>
          </p:nvGrpSpPr>
          <p:grpSpPr>
            <a:xfrm>
              <a:off x="5796136" y="1412776"/>
              <a:ext cx="935385" cy="935385"/>
              <a:chOff x="683568" y="1412776"/>
              <a:chExt cx="935385" cy="935385"/>
            </a:xfrm>
          </p:grpSpPr>
          <p:pic>
            <p:nvPicPr>
              <p:cNvPr id="156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3" name="Group 76"/>
            <p:cNvGrpSpPr/>
            <p:nvPr/>
          </p:nvGrpSpPr>
          <p:grpSpPr>
            <a:xfrm>
              <a:off x="6588224" y="1412776"/>
              <a:ext cx="935385" cy="935385"/>
              <a:chOff x="683568" y="1412776"/>
              <a:chExt cx="935385" cy="935385"/>
            </a:xfrm>
          </p:grpSpPr>
          <p:pic>
            <p:nvPicPr>
              <p:cNvPr id="154" name="Picture 2" descr="business,businessmen,males,people,person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3568" y="1412776"/>
                <a:ext cx="935385" cy="935385"/>
              </a:xfrm>
              <a:prstGeom prst="rect">
                <a:avLst/>
              </a:prstGeom>
              <a:noFill/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971600" y="170080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FF00"/>
                    </a:solidFill>
                  </a:rPr>
                  <a:t>C</a:t>
                </a:r>
                <a:endParaRPr lang="en-GB" b="1" dirty="0">
                  <a:solidFill>
                    <a:srgbClr val="FFFF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63691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6: Considering different modes of inheritance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6915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Different modes of inheritance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b="1" kern="0" dirty="0" smtClean="0">
                <a:solidFill>
                  <a:schemeClr val="accent1"/>
                </a:solidFill>
                <a:latin typeface="+mn-lt"/>
              </a:rPr>
              <a:t>Dominant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400" kern="0" dirty="0">
                <a:solidFill>
                  <a:schemeClr val="accent1"/>
                </a:solidFill>
              </a:rPr>
              <a:t>Only 1 copy MT allele required for </a:t>
            </a:r>
            <a:r>
              <a:rPr lang="en-GB" sz="2400" kern="0" dirty="0" smtClean="0">
                <a:solidFill>
                  <a:schemeClr val="accent1"/>
                </a:solidFill>
              </a:rPr>
              <a:t>effect on outcome</a:t>
            </a:r>
            <a:endParaRPr lang="en-GB" sz="2400" kern="0" dirty="0">
              <a:solidFill>
                <a:schemeClr val="accent1"/>
              </a:solidFill>
            </a:endParaRP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400" kern="0" dirty="0">
                <a:solidFill>
                  <a:schemeClr val="accent1"/>
                </a:solidFill>
              </a:rPr>
              <a:t>Effect 1 copy = effect 2 </a:t>
            </a:r>
            <a:r>
              <a:rPr lang="en-GB" sz="2400" kern="0" dirty="0" smtClean="0">
                <a:solidFill>
                  <a:schemeClr val="accent1"/>
                </a:solidFill>
              </a:rPr>
              <a:t>copies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defRPr/>
            </a:pPr>
            <a:endParaRPr lang="en-GB" sz="24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b="1" kern="0" dirty="0" smtClean="0">
                <a:solidFill>
                  <a:schemeClr val="accent1"/>
                </a:solidFill>
                <a:latin typeface="+mn-lt"/>
              </a:rPr>
              <a:t>Recessive 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400" kern="0" dirty="0">
                <a:solidFill>
                  <a:schemeClr val="accent1"/>
                </a:solidFill>
              </a:rPr>
              <a:t>Effect only seen if 2 copies of mutant </a:t>
            </a:r>
            <a:r>
              <a:rPr lang="en-GB" sz="2400" kern="0" dirty="0" smtClean="0">
                <a:solidFill>
                  <a:schemeClr val="accent1"/>
                </a:solidFill>
              </a:rPr>
              <a:t>allele</a:t>
            </a:r>
          </a:p>
          <a:p>
            <a:pPr lvl="2">
              <a:spcBef>
                <a:spcPct val="20000"/>
              </a:spcBef>
              <a:buClr>
                <a:schemeClr val="accent2"/>
              </a:buClr>
              <a:defRPr/>
            </a:pPr>
            <a:endParaRPr lang="en-GB" sz="2400" kern="0" dirty="0">
              <a:solidFill>
                <a:schemeClr val="accent1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3200" b="1" kern="0" dirty="0" smtClean="0">
                <a:solidFill>
                  <a:schemeClr val="accent1"/>
                </a:solidFill>
                <a:latin typeface="+mn-lt"/>
              </a:rPr>
              <a:t>Additive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400" kern="0" dirty="0">
                <a:solidFill>
                  <a:schemeClr val="accent1"/>
                </a:solidFill>
              </a:rPr>
              <a:t>Effect </a:t>
            </a:r>
            <a:r>
              <a:rPr lang="en-GB" sz="2400" kern="0" dirty="0" smtClean="0">
                <a:solidFill>
                  <a:schemeClr val="accent1"/>
                </a:solidFill>
              </a:rPr>
              <a:t>1 copy exactly in-between effect of 0 copy and 2 copies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GB" sz="2400" kern="0" dirty="0" smtClean="0">
                <a:solidFill>
                  <a:schemeClr val="accent1"/>
                </a:solidFill>
              </a:rPr>
              <a:t>Effect 2 </a:t>
            </a:r>
            <a:r>
              <a:rPr lang="en-GB" sz="2400" kern="0" dirty="0">
                <a:solidFill>
                  <a:schemeClr val="accent1"/>
                </a:solidFill>
              </a:rPr>
              <a:t>copies </a:t>
            </a:r>
            <a:r>
              <a:rPr lang="en-GB" sz="2400" kern="0" dirty="0" smtClean="0">
                <a:solidFill>
                  <a:schemeClr val="accent1"/>
                </a:solidFill>
              </a:rPr>
              <a:t>MT = 2 x effect 1 copy</a:t>
            </a:r>
            <a:endParaRPr lang="en-GB" sz="2400" kern="0" dirty="0">
              <a:solidFill>
                <a:schemeClr val="accent1"/>
              </a:solidFill>
            </a:endParaRPr>
          </a:p>
          <a:p>
            <a:pPr lvl="2">
              <a:spcBef>
                <a:spcPct val="20000"/>
              </a:spcBef>
              <a:buClr>
                <a:schemeClr val="accent2"/>
              </a:buClr>
              <a:defRPr/>
            </a:pPr>
            <a:endParaRPr lang="en-GB" sz="3200" b="1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60848"/>
            <a:ext cx="2468563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1"/>
          <p:cNvGrpSpPr/>
          <p:nvPr/>
        </p:nvGrpSpPr>
        <p:grpSpPr>
          <a:xfrm>
            <a:off x="6107555" y="3861048"/>
            <a:ext cx="2448272" cy="720080"/>
            <a:chOff x="2555776" y="2132856"/>
            <a:chExt cx="2664296" cy="720080"/>
          </a:xfrm>
        </p:grpSpPr>
        <p:sp>
          <p:nvSpPr>
            <p:cNvPr id="8" name="Smiley Face 7"/>
            <p:cNvSpPr/>
            <p:nvPr/>
          </p:nvSpPr>
          <p:spPr>
            <a:xfrm>
              <a:off x="2555776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WT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563888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Het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4499992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MT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58094" y="2132856"/>
              <a:ext cx="72009" cy="72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6"/>
          <p:cNvGrpSpPr/>
          <p:nvPr/>
        </p:nvGrpSpPr>
        <p:grpSpPr>
          <a:xfrm>
            <a:off x="6140639" y="6153263"/>
            <a:ext cx="2448272" cy="720080"/>
            <a:chOff x="2555776" y="2132856"/>
            <a:chExt cx="2664296" cy="720080"/>
          </a:xfrm>
        </p:grpSpPr>
        <p:sp>
          <p:nvSpPr>
            <p:cNvPr id="13" name="Smiley Face 12"/>
            <p:cNvSpPr/>
            <p:nvPr/>
          </p:nvSpPr>
          <p:spPr>
            <a:xfrm>
              <a:off x="2555776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WT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Smiley Face 13"/>
            <p:cNvSpPr/>
            <p:nvPr/>
          </p:nvSpPr>
          <p:spPr>
            <a:xfrm>
              <a:off x="3563888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Het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4499992" y="2204864"/>
              <a:ext cx="720080" cy="576064"/>
            </a:xfrm>
            <a:prstGeom prst="smileyFace">
              <a:avLst>
                <a:gd name="adj" fmla="val 4653"/>
              </a:avLst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MT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7864" y="2132856"/>
              <a:ext cx="72008" cy="720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095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47" y="69269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Assuming modes of inheritance in analysis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6047" y="1772816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In examples so far we have made no particular assumption regarding mode of inheritance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We treated each genotype group separately without making assumptions regarding relationship between them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Making different assumptions will influence our approach to analysis…</a:t>
            </a:r>
          </a:p>
        </p:txBody>
      </p:sp>
    </p:spTree>
    <p:extLst>
      <p:ext uri="{BB962C8B-B14F-4D97-AF65-F5344CB8AC3E}">
        <p14:creationId xmlns:p14="http://schemas.microsoft.com/office/powerpoint/2010/main" val="209202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Analysis approach – binary outcomes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19205"/>
              </p:ext>
            </p:extLst>
          </p:nvPr>
        </p:nvGraphicFramePr>
        <p:xfrm>
          <a:off x="395537" y="1397000"/>
          <a:ext cx="828091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4024561"/>
                <a:gridCol w="2816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Mode of inheritance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Univariate</a:t>
                      </a:r>
                      <a:r>
                        <a:rPr lang="en-GB" dirty="0" smtClean="0"/>
                        <a:t> analyses 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Genotype</a:t>
                      </a:r>
                      <a:r>
                        <a:rPr lang="en-GB" baseline="0" dirty="0" smtClean="0"/>
                        <a:t> coding for SNP covariate in regression model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Dominant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Chi-squared/Fisher’s exact test*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comparing only 2 groups:  </a:t>
                      </a:r>
                    </a:p>
                    <a:p>
                      <a:pPr algn="ctr"/>
                      <a:r>
                        <a:rPr lang="en-GB" dirty="0" smtClean="0"/>
                        <a:t>(Hetero + MT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Homo) vs (WT Homo)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</a:t>
                      </a:r>
                      <a:r>
                        <a:rPr lang="en-GB" baseline="0" dirty="0" smtClean="0"/>
                        <a:t> 0</a:t>
                      </a:r>
                    </a:p>
                    <a:p>
                      <a:pPr algn="ctr"/>
                      <a:r>
                        <a:rPr lang="en-GB" baseline="0" dirty="0" smtClean="0"/>
                        <a:t>Hetero: 1</a:t>
                      </a:r>
                    </a:p>
                    <a:p>
                      <a:pPr algn="ctr"/>
                      <a:r>
                        <a:rPr lang="en-GB" baseline="0" dirty="0" smtClean="0"/>
                        <a:t>MT Homo: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Recessive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Chi-squared/Fisher’s exact test*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comparing only 2 groups:  </a:t>
                      </a:r>
                    </a:p>
                    <a:p>
                      <a:pPr algn="ctr"/>
                      <a:r>
                        <a:rPr lang="en-GB" dirty="0" smtClean="0"/>
                        <a:t>(MT Homo) vs (WT Homo + Hetero)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 0</a:t>
                      </a:r>
                    </a:p>
                    <a:p>
                      <a:pPr algn="ctr"/>
                      <a:r>
                        <a:rPr lang="en-GB" dirty="0" smtClean="0"/>
                        <a:t>Hetero: 0</a:t>
                      </a:r>
                    </a:p>
                    <a:p>
                      <a:pPr algn="ctr"/>
                      <a:r>
                        <a:rPr lang="en-GB" dirty="0" smtClean="0"/>
                        <a:t>MT Homo: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Additive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Cochrane-Armitage Trend Test (assumes ordering of genotype categories:</a:t>
                      </a:r>
                    </a:p>
                    <a:p>
                      <a:pPr algn="ctr"/>
                      <a:r>
                        <a:rPr lang="en-GB" dirty="0" smtClean="0"/>
                        <a:t>WT</a:t>
                      </a:r>
                      <a:r>
                        <a:rPr lang="en-GB" baseline="0" dirty="0" smtClean="0"/>
                        <a:t> Homo &gt; Hetero &gt; MT Homo)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 0</a:t>
                      </a:r>
                    </a:p>
                    <a:p>
                      <a:pPr algn="ctr"/>
                      <a:r>
                        <a:rPr lang="en-GB" dirty="0" smtClean="0"/>
                        <a:t>Hetero: 1</a:t>
                      </a:r>
                    </a:p>
                    <a:p>
                      <a:pPr algn="ctr"/>
                      <a:r>
                        <a:rPr lang="en-GB" dirty="0" smtClean="0"/>
                        <a:t>MT Homo: 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0032" y="60212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If any expected cell count&lt;5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3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77491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Analysis approach – quantitative outcomes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65083"/>
              </p:ext>
            </p:extLst>
          </p:nvPr>
        </p:nvGraphicFramePr>
        <p:xfrm>
          <a:off x="548221" y="1852265"/>
          <a:ext cx="828091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91"/>
                <a:gridCol w="4033229"/>
                <a:gridCol w="2816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Mode of inheritance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Univariate</a:t>
                      </a:r>
                      <a:r>
                        <a:rPr lang="en-GB" dirty="0" smtClean="0"/>
                        <a:t> analyses 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Genotype</a:t>
                      </a:r>
                      <a:r>
                        <a:rPr lang="en-GB" baseline="0" dirty="0" smtClean="0"/>
                        <a:t> coding for SNP covariate in regression model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Dominant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Student’s t-test:</a:t>
                      </a:r>
                      <a:r>
                        <a:rPr lang="en-GB" baseline="0" dirty="0" smtClean="0"/>
                        <a:t> </a:t>
                      </a:r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(WT Homo) vs (Hetero + MT Homo)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</a:t>
                      </a:r>
                      <a:r>
                        <a:rPr lang="en-GB" baseline="0" dirty="0" smtClean="0"/>
                        <a:t> 0</a:t>
                      </a:r>
                    </a:p>
                    <a:p>
                      <a:pPr algn="ctr"/>
                      <a:r>
                        <a:rPr lang="en-GB" baseline="0" dirty="0" smtClean="0"/>
                        <a:t>Hetero: 1</a:t>
                      </a:r>
                    </a:p>
                    <a:p>
                      <a:pPr algn="ctr"/>
                      <a:r>
                        <a:rPr lang="en-GB" baseline="0" dirty="0" smtClean="0"/>
                        <a:t>MT Homo: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Recessive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Student’s t-test:</a:t>
                      </a:r>
                    </a:p>
                    <a:p>
                      <a:pPr algn="ctr"/>
                      <a:r>
                        <a:rPr lang="en-GB" dirty="0" smtClean="0"/>
                        <a:t>(MT Homo) vs (WT Homo + Hetero)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 0</a:t>
                      </a:r>
                    </a:p>
                    <a:p>
                      <a:pPr algn="ctr"/>
                      <a:r>
                        <a:rPr lang="en-GB" dirty="0" smtClean="0"/>
                        <a:t>Hetero: 0</a:t>
                      </a:r>
                    </a:p>
                    <a:p>
                      <a:pPr algn="ctr"/>
                      <a:r>
                        <a:rPr lang="en-GB" dirty="0" smtClean="0"/>
                        <a:t>MT Homo: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Additive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Linear regression with a single</a:t>
                      </a:r>
                      <a:r>
                        <a:rPr lang="en-GB" baseline="0" dirty="0" smtClean="0"/>
                        <a:t> covariate representing SNP </a:t>
                      </a:r>
                      <a:r>
                        <a:rPr lang="en-GB" dirty="0" smtClean="0"/>
                        <a:t>using genotype coding as per</a:t>
                      </a:r>
                      <a:r>
                        <a:rPr lang="en-GB" baseline="0" dirty="0" smtClean="0"/>
                        <a:t> multiple regression 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WT Homo: 0</a:t>
                      </a:r>
                    </a:p>
                    <a:p>
                      <a:pPr algn="ctr"/>
                      <a:r>
                        <a:rPr lang="en-GB" dirty="0" smtClean="0"/>
                        <a:t>Hetero: 1</a:t>
                      </a:r>
                    </a:p>
                    <a:p>
                      <a:pPr algn="ctr"/>
                      <a:r>
                        <a:rPr lang="en-GB" dirty="0" smtClean="0"/>
                        <a:t>MT Homo: 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3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99876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Which mode of inheritance should we assume ?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Often naïve about mode of inheritance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Could analyse under all different modes, but multiple testing problem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Additive assumption usually most powerful unless extreme deviation from this model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800" kern="0" dirty="0">
                <a:solidFill>
                  <a:schemeClr val="accent1"/>
                </a:solidFill>
              </a:rPr>
              <a:t>Usually take </a:t>
            </a:r>
            <a:r>
              <a:rPr lang="en-GB" sz="2800" kern="0" dirty="0" smtClean="0">
                <a:solidFill>
                  <a:schemeClr val="accent1"/>
                </a:solidFill>
              </a:rPr>
              <a:t>additive/no </a:t>
            </a:r>
            <a:r>
              <a:rPr lang="en-GB" sz="2800" kern="0" dirty="0">
                <a:solidFill>
                  <a:schemeClr val="accent1"/>
                </a:solidFill>
              </a:rPr>
              <a:t>assumption </a:t>
            </a:r>
            <a:r>
              <a:rPr lang="en-GB" sz="2800" kern="0" dirty="0" smtClean="0">
                <a:solidFill>
                  <a:schemeClr val="accent1"/>
                </a:solidFill>
              </a:rPr>
              <a:t>approach</a:t>
            </a: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800" kern="0" dirty="0" smtClean="0">
                <a:solidFill>
                  <a:schemeClr val="accent1"/>
                </a:solidFill>
                <a:latin typeface="+mn-lt"/>
              </a:rPr>
              <a:t>For significant SNPs can then test whether other modes of inheritance fits data better e.g. comparing likelihoods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800" kern="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248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636912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7: Multiple regression analyses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50255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Adjusting for covariates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In many cases, other, non-genetic factors are associated with outcome e.g. age, gender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Some of these factors may be confounders (associated with both outcome and SNP)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Important that these factors are adjusted for appropriately in our analyses of association to reduce risk of false positives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6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Can adjust by using a multiple regression approach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49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/>
            </a:r>
            <a:br>
              <a:rPr lang="en-GB" sz="4000" dirty="0" smtClean="0">
                <a:solidFill>
                  <a:schemeClr val="accent2"/>
                </a:solidFill>
              </a:rPr>
            </a:br>
            <a:r>
              <a:rPr lang="en-GB" sz="4000" dirty="0" smtClean="0">
                <a:solidFill>
                  <a:schemeClr val="accent2"/>
                </a:solidFill>
              </a:rPr>
              <a:t>Assessing association with SNP whilst adjusting for non-genetic factors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32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Procedure is:</a:t>
            </a:r>
          </a:p>
          <a:p>
            <a:pPr marL="1428750" lvl="2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Test each non-genetic factor </a:t>
            </a:r>
            <a:r>
              <a:rPr lang="en-GB" sz="2000" kern="0" dirty="0" err="1" smtClean="0">
                <a:solidFill>
                  <a:schemeClr val="accent1"/>
                </a:solidFill>
                <a:latin typeface="+mn-lt"/>
              </a:rPr>
              <a:t>univariately</a:t>
            </a: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 for association with outcome</a:t>
            </a:r>
          </a:p>
          <a:p>
            <a:pPr marL="1428750" lvl="2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Build regression model including all non-genetic factors found significant </a:t>
            </a:r>
            <a:r>
              <a:rPr lang="en-GB" sz="2000" kern="0" dirty="0" err="1" smtClean="0">
                <a:solidFill>
                  <a:schemeClr val="accent1"/>
                </a:solidFill>
                <a:latin typeface="+mn-lt"/>
              </a:rPr>
              <a:t>univariately</a:t>
            </a: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 (p&lt;0.05) – the </a:t>
            </a:r>
            <a:r>
              <a:rPr lang="en-GB" sz="2000" u="sng" kern="0" dirty="0" smtClean="0">
                <a:solidFill>
                  <a:schemeClr val="accent1"/>
                </a:solidFill>
                <a:latin typeface="+mn-lt"/>
              </a:rPr>
              <a:t>BASELINE MODEL</a:t>
            </a:r>
          </a:p>
          <a:p>
            <a:pPr marL="1428750" lvl="2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Build regression model identical to baseline model but also includes covariate(s)</a:t>
            </a:r>
            <a:r>
              <a:rPr lang="en-GB" sz="2000" kern="0" baseline="30000" dirty="0" smtClean="0">
                <a:solidFill>
                  <a:schemeClr val="accent1"/>
                </a:solidFill>
                <a:latin typeface="+mn-lt"/>
              </a:rPr>
              <a:t>*</a:t>
            </a: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 to represent SNP – the </a:t>
            </a:r>
            <a:r>
              <a:rPr lang="en-GB" sz="2000" u="sng" kern="0" dirty="0" smtClean="0">
                <a:solidFill>
                  <a:schemeClr val="accent1"/>
                </a:solidFill>
                <a:latin typeface="+mn-lt"/>
              </a:rPr>
              <a:t>GENETIC MODEL</a:t>
            </a:r>
          </a:p>
          <a:p>
            <a:pPr marL="1428750" lvl="2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Calculate -2 x difference in log-likelihood between the two models to obtain chi-squared statistic(baseline-genetic) – this is known as the likelihood ratio test</a:t>
            </a:r>
          </a:p>
          <a:p>
            <a:pPr marL="1428750" lvl="2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GB" sz="2000" kern="0" dirty="0" smtClean="0">
                <a:solidFill>
                  <a:schemeClr val="accent1"/>
                </a:solidFill>
                <a:latin typeface="+mn-lt"/>
              </a:rPr>
              <a:t>Compare chi-squared statistic to chi-squared distribution to obtain p-value (degrees of freedom = number of covariates used to represent SNP)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/>
              <a:t>* Number of covariates used to represent SNP is influenced by assumption made about mode of inheritance. If no assumption, 2 covariates (1 representing Hetero; 1 representing MT Homo). If any other assumption, 1 covariate. Individuals coded for genotype according to previous slides.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374242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Illustration – Binary outcome</a:t>
            </a:r>
            <a:endParaRPr lang="en-GB" sz="4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233362" y="980728"/>
                <a:ext cx="8910638" cy="5400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GB" sz="2400" kern="0" dirty="0" smtClean="0">
                    <a:solidFill>
                      <a:schemeClr val="accent1"/>
                    </a:solidFill>
                    <a:latin typeface="+mn-lt"/>
                  </a:rPr>
                  <a:t>Logistic regression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GB" sz="2400" kern="0" dirty="0" smtClean="0">
                    <a:solidFill>
                      <a:schemeClr val="accent1"/>
                    </a:solidFill>
                    <a:latin typeface="+mn-lt"/>
                  </a:rPr>
                  <a:t>Baseline model:</a:t>
                </a: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14:m>
                  <m:oMath xmlns:m="http://schemas.openxmlformats.org/officeDocument/2006/math">
                    <m:r>
                      <a:rPr lang="en-GB" sz="1600" i="1" kern="0">
                        <a:solidFill>
                          <a:schemeClr val="accent1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GB" sz="1600" i="1" ker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GB" sz="1600" i="1" kern="0" baseline="-2500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𝑝𝑖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1……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GB" sz="1600" kern="0" baseline="-25000" dirty="0">
                  <a:solidFill>
                    <a:schemeClr val="accent1"/>
                  </a:solidFill>
                </a:endParaRP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GB" sz="1600" i="1" kern="0" dirty="0" smtClean="0">
                    <a:solidFill>
                      <a:schemeClr val="accent1"/>
                    </a:solidFill>
                  </a:rPr>
                  <a:t>- pi </a:t>
                </a:r>
                <a:r>
                  <a:rPr lang="en-GB" sz="1600" i="1" kern="0" dirty="0">
                    <a:solidFill>
                      <a:schemeClr val="accent1"/>
                    </a:solidFill>
                  </a:rPr>
                  <a:t>= probability that individual </a:t>
                </a:r>
                <a:r>
                  <a:rPr lang="en-GB" sz="1600" i="1" kern="0" dirty="0" err="1">
                    <a:solidFill>
                      <a:schemeClr val="accent1"/>
                    </a:solidFill>
                  </a:rPr>
                  <a:t>i</a:t>
                </a:r>
                <a:r>
                  <a:rPr lang="en-GB" sz="1600" i="1" kern="0" dirty="0">
                    <a:solidFill>
                      <a:schemeClr val="accent1"/>
                    </a:solidFill>
                  </a:rPr>
                  <a:t> has the </a:t>
                </a:r>
                <a:r>
                  <a:rPr lang="en-GB" sz="1600" i="1" kern="0" dirty="0" smtClean="0">
                    <a:solidFill>
                      <a:schemeClr val="accent1"/>
                    </a:solidFill>
                  </a:rPr>
                  <a:t>outcome</a:t>
                </a:r>
              </a:p>
              <a:p>
                <a:pPr marL="1200150" lvl="2" indent="-285750">
                  <a:spcBef>
                    <a:spcPct val="20000"/>
                  </a:spcBef>
                  <a:buClr>
                    <a:schemeClr val="accent2"/>
                  </a:buClr>
                  <a:buFontTx/>
                  <a:buChar char="-"/>
                  <a:defRPr/>
                </a:pPr>
                <a:r>
                  <a:rPr lang="el-GR" sz="1600" i="1" kern="0" dirty="0" smtClean="0">
                    <a:solidFill>
                      <a:schemeClr val="accent1"/>
                    </a:solidFill>
                  </a:rPr>
                  <a:t>β</a:t>
                </a:r>
                <a:r>
                  <a:rPr lang="en-GB" sz="1600" i="1" kern="0" baseline="-25000" dirty="0">
                    <a:solidFill>
                      <a:schemeClr val="accent1"/>
                    </a:solidFill>
                  </a:rPr>
                  <a:t>0</a:t>
                </a:r>
                <a:r>
                  <a:rPr lang="en-GB" sz="1600" i="1" kern="0" dirty="0">
                    <a:solidFill>
                      <a:schemeClr val="accent1"/>
                    </a:solidFill>
                  </a:rPr>
                  <a:t>, </a:t>
                </a:r>
                <a:r>
                  <a:rPr lang="el-GR" sz="1600" i="1" kern="0" dirty="0">
                    <a:solidFill>
                      <a:schemeClr val="accent1"/>
                    </a:solidFill>
                  </a:rPr>
                  <a:t>β</a:t>
                </a:r>
                <a:r>
                  <a:rPr lang="en-GB" sz="1600" i="1" kern="0" baseline="-25000" dirty="0">
                    <a:solidFill>
                      <a:schemeClr val="accent1"/>
                    </a:solidFill>
                  </a:rPr>
                  <a:t>1… </a:t>
                </a:r>
                <a:r>
                  <a:rPr lang="en-GB" sz="1600" i="1" kern="0" dirty="0">
                    <a:solidFill>
                      <a:schemeClr val="accent1"/>
                    </a:solidFill>
                  </a:rPr>
                  <a:t> </a:t>
                </a:r>
                <a:r>
                  <a:rPr lang="en-GB" sz="1600" i="1" kern="0" dirty="0" smtClean="0">
                    <a:solidFill>
                      <a:schemeClr val="accent1"/>
                    </a:solidFill>
                  </a:rPr>
                  <a:t> = parameters </a:t>
                </a:r>
                <a:r>
                  <a:rPr lang="en-GB" sz="1600" i="1" kern="0" dirty="0">
                    <a:solidFill>
                      <a:schemeClr val="accent1"/>
                    </a:solidFill>
                  </a:rPr>
                  <a:t>for each of n non-genetic factors found significant </a:t>
                </a:r>
                <a:r>
                  <a:rPr lang="en-GB" sz="1600" i="1" kern="0" dirty="0" err="1" smtClean="0">
                    <a:solidFill>
                      <a:schemeClr val="accent1"/>
                    </a:solidFill>
                  </a:rPr>
                  <a:t>univariately</a:t>
                </a:r>
                <a:endParaRPr lang="en-GB" sz="1600" i="1" kern="0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GB" sz="2400" kern="0" dirty="0" smtClean="0">
                    <a:solidFill>
                      <a:schemeClr val="accent1"/>
                    </a:solidFill>
                    <a:latin typeface="+mn-lt"/>
                  </a:rPr>
                  <a:t>Genetic model (no assumption re. mode of inheritance): </a:t>
                </a: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14:m>
                  <m:oMath xmlns:m="http://schemas.openxmlformats.org/officeDocument/2006/math">
                    <m:r>
                      <a:rPr lang="en-GB" sz="1600" i="1" kern="0">
                        <a:solidFill>
                          <a:schemeClr val="accent1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GB" sz="1600" i="1" ker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GB" sz="1600" i="1" kern="0" baseline="-2500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𝑝𝑖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1……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𝐻𝑒𝑡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𝐻𝑒𝑡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𝑀𝑇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𝑀𝑇</m:t>
                    </m:r>
                  </m:oMath>
                </a14:m>
                <a:endParaRPr lang="en-GB" sz="1600" kern="0" baseline="-25000" dirty="0">
                  <a:solidFill>
                    <a:schemeClr val="accent1"/>
                  </a:solidFill>
                </a:endParaRPr>
              </a:p>
              <a:p>
                <a:pPr marL="1257300" lvl="2" indent="-342900">
                  <a:spcBef>
                    <a:spcPct val="20000"/>
                  </a:spcBef>
                  <a:buClr>
                    <a:schemeClr val="accent2"/>
                  </a:buClr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𝐻𝑒𝑡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𝐻𝑒𝑡</m:t>
                    </m:r>
                  </m:oMath>
                </a14:m>
                <a:r>
                  <a:rPr lang="en-GB" sz="1600" kern="0" baseline="-25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GB" sz="1600" kern="0" dirty="0" smtClean="0">
                    <a:solidFill>
                      <a:schemeClr val="accent1"/>
                    </a:solidFill>
                  </a:rPr>
                  <a:t>= parameter representing </a:t>
                </a:r>
                <a:r>
                  <a:rPr lang="en-GB" sz="1600" kern="0" dirty="0">
                    <a:solidFill>
                      <a:schemeClr val="accent1"/>
                    </a:solidFill>
                  </a:rPr>
                  <a:t>h</a:t>
                </a:r>
                <a:r>
                  <a:rPr lang="en-GB" sz="1600" kern="0" dirty="0" smtClean="0">
                    <a:solidFill>
                      <a:schemeClr val="accent1"/>
                    </a:solidFill>
                  </a:rPr>
                  <a:t>eterozygote genotype</a:t>
                </a:r>
              </a:p>
              <a:p>
                <a:pPr marL="1257300" lvl="2" indent="-342900">
                  <a:spcBef>
                    <a:spcPct val="20000"/>
                  </a:spcBef>
                  <a:buClr>
                    <a:schemeClr val="accent2"/>
                  </a:buClr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𝑀𝑇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𝑀𝑇</m:t>
                    </m:r>
                  </m:oMath>
                </a14:m>
                <a:r>
                  <a:rPr lang="en-GB" sz="1600" kern="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1600" kern="0" dirty="0">
                    <a:solidFill>
                      <a:schemeClr val="accent1"/>
                    </a:solidFill>
                  </a:rPr>
                  <a:t>= parameter representing </a:t>
                </a:r>
                <a:r>
                  <a:rPr lang="en-GB" sz="1600" kern="0" dirty="0" smtClean="0">
                    <a:solidFill>
                      <a:schemeClr val="accent1"/>
                    </a:solidFill>
                  </a:rPr>
                  <a:t>MT homozygote genotype</a:t>
                </a:r>
              </a:p>
              <a:p>
                <a:pPr marL="742950" lvl="1" indent="-285750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/>
                </a:pPr>
                <a:r>
                  <a:rPr lang="en-GB" sz="2400" kern="0" dirty="0" smtClean="0">
                    <a:solidFill>
                      <a:schemeClr val="accent1"/>
                    </a:solidFill>
                  </a:rPr>
                  <a:t>Genetic model (assuming dominant/recessive/additive mode </a:t>
                </a:r>
                <a:r>
                  <a:rPr lang="en-GB" sz="2400" kern="0" dirty="0">
                    <a:solidFill>
                      <a:schemeClr val="accent1"/>
                    </a:solidFill>
                  </a:rPr>
                  <a:t>of inheritance): </a:t>
                </a: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14:m>
                  <m:oMath xmlns:m="http://schemas.openxmlformats.org/officeDocument/2006/math">
                    <m:r>
                      <a:rPr lang="en-GB" sz="1600" i="1" kern="0">
                        <a:solidFill>
                          <a:schemeClr val="accent1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GB" sz="1600" i="1" ker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GB" sz="1600" i="1" kern="0" baseline="-2500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GB" sz="1600" i="1" ker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𝑝𝑖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1……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i="1" kern="0" baseline="-2500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𝑆𝑁𝑃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𝑆𝑁𝑃</m:t>
                    </m:r>
                  </m:oMath>
                </a14:m>
                <a:r>
                  <a:rPr lang="en-GB" sz="1600" kern="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:endParaRPr lang="en-GB" sz="1600" kern="0" baseline="-25000" dirty="0">
                  <a:solidFill>
                    <a:schemeClr val="accent1"/>
                  </a:solidFill>
                </a:endParaRPr>
              </a:p>
              <a:p>
                <a:pPr marL="1257300" lvl="2" indent="-342900">
                  <a:spcBef>
                    <a:spcPct val="20000"/>
                  </a:spcBef>
                  <a:buClr>
                    <a:schemeClr val="accent2"/>
                  </a:buClr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𝑆𝑁𝑃</m:t>
                    </m:r>
                    <m:r>
                      <a:rPr lang="en-GB" sz="1600" i="1" kern="0" dirty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600" b="0" i="1" kern="0" baseline="-25000" dirty="0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𝑆𝑁𝑃</m:t>
                    </m:r>
                  </m:oMath>
                </a14:m>
                <a:r>
                  <a:rPr lang="en-GB" sz="1600" kern="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1600" kern="0" dirty="0">
                    <a:solidFill>
                      <a:schemeClr val="accent1"/>
                    </a:solidFill>
                  </a:rPr>
                  <a:t>= parameter representing </a:t>
                </a:r>
                <a:r>
                  <a:rPr lang="en-GB" sz="1600" kern="0" dirty="0" smtClean="0">
                    <a:solidFill>
                      <a:schemeClr val="accent1"/>
                    </a:solidFill>
                  </a:rPr>
                  <a:t>SNP</a:t>
                </a:r>
                <a:endParaRPr lang="en-GB" sz="1600" kern="0" dirty="0">
                  <a:solidFill>
                    <a:schemeClr val="accent1"/>
                  </a:solidFill>
                </a:endParaRP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en-GB" sz="1600" kern="0" baseline="-25000" dirty="0">
                  <a:solidFill>
                    <a:schemeClr val="accent1"/>
                  </a:solidFill>
                </a:endParaRP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en-GB" sz="2000" i="1" kern="0" dirty="0" smtClean="0">
                  <a:solidFill>
                    <a:schemeClr val="accent1"/>
                  </a:solidFill>
                </a:endParaRP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lang="en-GB" sz="2000" i="1" kern="0" dirty="0">
                  <a:solidFill>
                    <a:schemeClr val="accent1"/>
                  </a:solidFill>
                </a:endParaRPr>
              </a:p>
              <a:p>
                <a:pPr lvl="2"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endPara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980728"/>
                <a:ext cx="8910638" cy="5400675"/>
              </a:xfrm>
              <a:prstGeom prst="rect">
                <a:avLst/>
              </a:prstGeom>
              <a:blipFill rotWithShape="1">
                <a:blip r:embed="rId2"/>
                <a:stretch>
                  <a:fillRect t="-7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1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332656"/>
            <a:ext cx="8910638" cy="503237"/>
          </a:xfrm>
        </p:spPr>
        <p:txBody>
          <a:bodyPr/>
          <a:lstStyle/>
          <a:p>
            <a:r>
              <a:rPr lang="en-GB" sz="5400" dirty="0" smtClean="0">
                <a:solidFill>
                  <a:schemeClr val="accent2"/>
                </a:solidFill>
              </a:rPr>
              <a:t>Genotypes</a:t>
            </a:r>
            <a:endParaRPr lang="en-GB" sz="5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124744"/>
            <a:ext cx="770485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 DNA sequence arranged in chromosomes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 Chromosomes exist in pairs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 At any location along DNA sequence, pair of alleles, one on each chromosome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 At location of SNP, pair of alleles referred to as the individual’s genotype at SNP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e.g.    First chromosome:      A</a:t>
            </a:r>
            <a:r>
              <a:rPr lang="en-GB" sz="2800" b="1" dirty="0" smtClean="0">
                <a:solidFill>
                  <a:schemeClr val="accent2"/>
                </a:solidFill>
              </a:rPr>
              <a:t>C</a:t>
            </a:r>
            <a:r>
              <a:rPr lang="en-GB" sz="2800" dirty="0" smtClean="0">
                <a:solidFill>
                  <a:schemeClr val="accent1"/>
                </a:solidFill>
              </a:rPr>
              <a:t>GGTTA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solidFill>
                  <a:schemeClr val="accent1"/>
                </a:solidFill>
              </a:rPr>
              <a:t>          Second chromosome: A</a:t>
            </a:r>
            <a:r>
              <a:rPr lang="en-GB" sz="2800" b="1" dirty="0" smtClean="0">
                <a:solidFill>
                  <a:schemeClr val="accent2"/>
                </a:solidFill>
              </a:rPr>
              <a:t>T</a:t>
            </a:r>
            <a:r>
              <a:rPr lang="en-GB" sz="2800" dirty="0" smtClean="0">
                <a:solidFill>
                  <a:schemeClr val="accent1"/>
                </a:solidFill>
              </a:rPr>
              <a:t>GGTTA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chemeClr val="accent1"/>
                </a:solidFill>
              </a:rPr>
              <a:t>          Genotype at SNP=‘</a:t>
            </a:r>
            <a:r>
              <a:rPr lang="en-GB" sz="2800" b="1" u="sng" dirty="0" smtClean="0">
                <a:solidFill>
                  <a:schemeClr val="accent1"/>
                </a:solidFill>
              </a:rPr>
              <a:t>CT</a:t>
            </a:r>
            <a:r>
              <a:rPr lang="en-GB" sz="2800" b="1" dirty="0" smtClean="0">
                <a:solidFill>
                  <a:schemeClr val="accent1"/>
                </a:solidFill>
              </a:rPr>
              <a:t>’ genotype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800" b="1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accent1"/>
                </a:solidFill>
              </a:rPr>
              <a:t> One allele from mother; one allele from father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upload.wikimedia.org/wikipedia/commons/f/f2/Karyotype_color_chromosomes_white_backgrou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412776"/>
            <a:ext cx="1907704" cy="93446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Example – Quantitative outcome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Again assume prospective </a:t>
            </a:r>
            <a:r>
              <a:rPr lang="en-GB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cohort study to test whether association between CYP2C9*3 SNP </a:t>
            </a: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(rs1057910) and </a:t>
            </a:r>
            <a:r>
              <a:rPr lang="en-GB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warfarin stable dose requirements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time also collected data on gender, age and BMI, all suspected as influencing stable dose requirements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 already established, stable dose has skewed distribution so used a square-root transformation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First, tested for association between each non-genetic variable and square-root stable dose. Results as follows: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5172"/>
              </p:ext>
            </p:extLst>
          </p:nvPr>
        </p:nvGraphicFramePr>
        <p:xfrm>
          <a:off x="1640681" y="3789040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Covariate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Test of</a:t>
                      </a:r>
                      <a:r>
                        <a:rPr lang="en-GB" baseline="0" dirty="0" smtClean="0"/>
                        <a:t> Association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P-value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Linear</a:t>
                      </a:r>
                      <a:r>
                        <a:rPr lang="en-GB" baseline="0" dirty="0" smtClean="0"/>
                        <a:t>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&lt;0.0001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T-test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&lt;0.0001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21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58313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Example – Quantitative outcome (cont.)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1457325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Next, fit linear regression model (baseline model)  including the non-genetic covariates significant </a:t>
            </a:r>
            <a:r>
              <a:rPr lang="en-GB" sz="2400" kern="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univariately</a:t>
            </a: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(p&lt;0.05: age; BMI) and obtain log-likelihood: -</a:t>
            </a:r>
            <a:r>
              <a:rPr lang="en-GB" sz="2400" u="sng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117.96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Next, fit baseline model plus covariate* to represent SNP (genetic model) and obtain log-likelihood: -</a:t>
            </a:r>
            <a:r>
              <a:rPr lang="en-GB" sz="2400" u="sng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100.22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 now calculate the chi-square statistic as -2 x difference in log-likelihood i.e. -2 (-117.96+100.22)=35.48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Comparing this statistic with a chi-square test with 1 degree of freedom we have: p-value&lt;0.0001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kern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241" y="6089015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rgbClr val="FF0000"/>
                </a:solidFill>
              </a:rPr>
              <a:t>*Here we assume an additive mode of inheritance, therefore include one covariate to represent the SNP, coded 0 (WT), 1 (Het), 2 (MT)</a:t>
            </a:r>
            <a:endParaRPr lang="en-GB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4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700808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8: Multiple Testing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12737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188640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Probability of false positives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When testing null hypothesis e.g. no association between SNP and outcome, there</a:t>
            </a:r>
            <a:r>
              <a:rPr kumimoji="0" lang="en-GB" sz="2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is certain probability of rejecting null hypothesis even though it is true (i.e. concluding there is an association </a:t>
            </a: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when in fact there is not)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This</a:t>
            </a:r>
            <a:r>
              <a:rPr kumimoji="0" lang="en-GB" sz="26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probability is known as type I error rat</a:t>
            </a:r>
            <a:r>
              <a:rPr lang="en-GB" sz="2600" kern="0" dirty="0" smtClean="0">
                <a:solidFill>
                  <a:schemeClr val="accent1"/>
                </a:solidFill>
                <a:latin typeface="+mn-lt"/>
              </a:rPr>
              <a:t>e, and we typically set it at 5%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56" y="4249713"/>
            <a:ext cx="3105849" cy="213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470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729109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Problem with testing large number of hypotheses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5762" y="11331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32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When type I error rate is 5% there is 5% chance of rejecting null hypothesis when in fact it is true (false positive)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chemeClr val="accent1"/>
                </a:solidFill>
                <a:latin typeface="+mn-lt"/>
              </a:rPr>
              <a:t>Probability of false positive increases with number of tests performed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54598"/>
              </p:ext>
            </p:extLst>
          </p:nvPr>
        </p:nvGraphicFramePr>
        <p:xfrm>
          <a:off x="1754981" y="3833465"/>
          <a:ext cx="58674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3" imgW="6586728" imgH="2368296" progId="Word.Document.8">
                  <p:embed/>
                </p:oleObj>
              </mc:Choice>
              <mc:Fallback>
                <p:oleObj name="Document" r:id="rId3" imgW="6586728" imgH="23682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81" y="3833465"/>
                        <a:ext cx="58674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487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04664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Accounting for multiple testing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3362" y="9807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5762" y="1133128"/>
            <a:ext cx="89106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In candidate gene study can use correction methods to maintain the type I error rate for the study as a whole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endParaRPr lang="en-GB" sz="22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Examples are: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200" kern="0" dirty="0" err="1">
                <a:solidFill>
                  <a:schemeClr val="accent1"/>
                </a:solidFill>
              </a:rPr>
              <a:t>Bonferroni</a:t>
            </a:r>
            <a:r>
              <a:rPr lang="en-GB" sz="2200" kern="0" dirty="0">
                <a:solidFill>
                  <a:schemeClr val="accent1"/>
                </a:solidFill>
              </a:rPr>
              <a:t> – set type I error rate for each SNP to study-wide type I error rate divided by the total number of SNPs e.g. if 10 SNPs, type I error rate is 0.005 for each SNP</a:t>
            </a:r>
          </a:p>
          <a:p>
            <a:pPr marL="1200150" lvl="2" indent="-28575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GB" sz="2200" kern="0" dirty="0">
                <a:solidFill>
                  <a:schemeClr val="accent1"/>
                </a:solidFill>
              </a:rPr>
              <a:t>False Discovery Rate (FDR) – calculated in addition to p-values for all SNPs.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accent1"/>
                </a:solidFill>
              </a:rPr>
              <a:t>Represents the expected proportion of false positives among all positive findings (rejected null hypotheses</a:t>
            </a:r>
            <a:r>
              <a:rPr lang="en-GB" sz="2200" dirty="0" smtClean="0">
                <a:solidFill>
                  <a:schemeClr val="accent1"/>
                </a:solidFill>
              </a:rPr>
              <a:t>)</a:t>
            </a:r>
            <a:endParaRPr lang="en-GB" sz="2200" kern="0" dirty="0">
              <a:solidFill>
                <a:schemeClr val="accent1"/>
              </a:solidFill>
            </a:endParaRPr>
          </a:p>
          <a:p>
            <a:pPr lvl="2">
              <a:spcBef>
                <a:spcPct val="20000"/>
              </a:spcBef>
              <a:buClr>
                <a:schemeClr val="accent2"/>
              </a:buClr>
              <a:defRPr/>
            </a:pPr>
            <a:endParaRPr lang="en-GB" sz="2200" kern="0" dirty="0" smtClean="0">
              <a:solidFill>
                <a:schemeClr val="accent1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In GWAS, we set significance threshold to </a:t>
            </a:r>
            <a:r>
              <a:rPr lang="en-GB" sz="2200" u="sng" kern="0" dirty="0" smtClean="0">
                <a:solidFill>
                  <a:schemeClr val="accent1"/>
                </a:solidFill>
                <a:latin typeface="+mn-lt"/>
              </a:rPr>
              <a:t>5x10</a:t>
            </a:r>
            <a:r>
              <a:rPr lang="en-GB" sz="2200" u="sng" kern="0" baseline="30000" dirty="0" smtClean="0">
                <a:solidFill>
                  <a:schemeClr val="accent1"/>
                </a:solidFill>
                <a:latin typeface="+mn-lt"/>
              </a:rPr>
              <a:t>-8</a:t>
            </a:r>
            <a:r>
              <a:rPr lang="en-GB" sz="2200" kern="0" baseline="30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200" kern="0" baseline="30000" dirty="0" smtClean="0">
                <a:solidFill>
                  <a:schemeClr val="accent1"/>
                </a:solidFill>
                <a:latin typeface="+mn-lt"/>
              </a:rPr>
              <a:t>:</a:t>
            </a:r>
            <a:r>
              <a:rPr lang="en-GB" sz="2200" kern="0" dirty="0" smtClean="0">
                <a:solidFill>
                  <a:schemeClr val="accent1"/>
                </a:solidFill>
                <a:latin typeface="+mn-lt"/>
              </a:rPr>
              <a:t> this was estimated with regards to the large number of SNPs tested, but allowing for fact that not all SNPs completely independent (LD)</a:t>
            </a:r>
            <a:endParaRPr lang="en-GB" sz="2200" u="sng" kern="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07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060848"/>
            <a:ext cx="7846640" cy="1829147"/>
          </a:xfrm>
        </p:spPr>
        <p:txBody>
          <a:bodyPr/>
          <a:lstStyle/>
          <a:p>
            <a:r>
              <a:rPr lang="en-US" sz="6600" dirty="0" smtClean="0"/>
              <a:t>Session 9: Genotype Imputatio</a:t>
            </a:r>
            <a:r>
              <a:rPr lang="en-US" sz="6600" dirty="0"/>
              <a:t>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556792"/>
            <a:ext cx="7846640" cy="1829147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9-10.30: Session 1 and 2</a:t>
            </a:r>
            <a:br>
              <a:rPr lang="en-US" sz="1800" dirty="0" smtClean="0"/>
            </a:br>
            <a:r>
              <a:rPr lang="en-US" sz="1800" dirty="0" smtClean="0"/>
              <a:t>10.45-12.15: Practical 1: Exploring genotype data incl. LD</a:t>
            </a:r>
            <a:br>
              <a:rPr lang="en-US" sz="1800" dirty="0" smtClean="0"/>
            </a:br>
            <a:r>
              <a:rPr lang="en-US" sz="1800" dirty="0" smtClean="0"/>
              <a:t>1-2.30: Session 3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2.30-4.00</a:t>
            </a:r>
            <a:r>
              <a:rPr lang="en-US" sz="1800" dirty="0" smtClean="0"/>
              <a:t>: Practical 2: QC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4.15-5.30-Session </a:t>
            </a:r>
            <a:r>
              <a:rPr lang="en-US" sz="1800" dirty="0" smtClean="0"/>
              <a:t>4</a:t>
            </a:r>
            <a:br>
              <a:rPr lang="en-US" sz="1800" dirty="0" smtClean="0"/>
            </a:br>
            <a:r>
              <a:rPr lang="en-US" sz="1800" dirty="0" smtClean="0"/>
              <a:t>9-10.15: Practical 3: Population Stratification</a:t>
            </a:r>
            <a:br>
              <a:rPr lang="en-US" sz="1800" dirty="0" smtClean="0"/>
            </a:br>
            <a:r>
              <a:rPr lang="en-US" sz="1800" dirty="0" smtClean="0"/>
              <a:t>10.30-12.15: Session 5,6,7,8</a:t>
            </a:r>
            <a:br>
              <a:rPr lang="en-US" sz="1800" dirty="0" smtClean="0"/>
            </a:br>
            <a:r>
              <a:rPr lang="en-US" sz="1800" dirty="0" smtClean="0"/>
              <a:t>1-3: Practical 4: Analyses of association (pre-imputation)</a:t>
            </a:r>
            <a:br>
              <a:rPr lang="en-US" sz="1800" dirty="0" smtClean="0"/>
            </a:br>
            <a:r>
              <a:rPr lang="en-US" sz="1800" dirty="0" smtClean="0"/>
              <a:t>3.15-4: Session 9</a:t>
            </a:r>
            <a:br>
              <a:rPr lang="en-US" sz="1800" dirty="0" smtClean="0"/>
            </a:br>
            <a:r>
              <a:rPr lang="en-US" sz="1800" dirty="0" smtClean="0"/>
              <a:t>4-5.30: Practical 5: Imputation and analyses of association post-imputation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04664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Categorising patients according to genotype at SNP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1457325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Because 2 possible alleles (wild-type/mutant-type), 3 possible genotypes:</a:t>
            </a:r>
          </a:p>
          <a:p>
            <a:pPr lvl="2"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Wild-type homozygote (2 x wild-type alleles e.g. CC)</a:t>
            </a:r>
          </a:p>
          <a:p>
            <a:pPr marL="914400" lvl="2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2"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Heterozygote (1 x wild-type; 1 x mutant-type e.g. CT)</a:t>
            </a:r>
          </a:p>
          <a:p>
            <a:pPr marL="914400" lvl="2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lvl="2"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Mutant-type homozygote (2 x mutant-type e.g. TT)</a:t>
            </a:r>
          </a:p>
          <a:p>
            <a:pPr marL="0" indent="0">
              <a:buNone/>
            </a:pPr>
            <a:endParaRPr lang="en-GB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" y="404664"/>
            <a:ext cx="8910638" cy="503237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2"/>
                </a:solidFill>
              </a:rPr>
              <a:t>Analysing association with outcomes</a:t>
            </a:r>
            <a:endParaRPr lang="en-GB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2" y="1457325"/>
            <a:ext cx="8910638" cy="540067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For analysis, think of SNP as </a:t>
            </a:r>
            <a:r>
              <a:rPr lang="en-GB" sz="2800" i="1" u="sng" dirty="0" smtClean="0">
                <a:solidFill>
                  <a:schemeClr val="accent2"/>
                </a:solidFill>
              </a:rPr>
              <a:t>categorical covariate </a:t>
            </a:r>
            <a:r>
              <a:rPr lang="en-GB" sz="2800" dirty="0" smtClean="0">
                <a:solidFill>
                  <a:schemeClr val="accent1"/>
                </a:solidFill>
              </a:rPr>
              <a:t>with </a:t>
            </a:r>
            <a:r>
              <a:rPr lang="en-GB" sz="2800" i="1" u="sng" dirty="0" smtClean="0">
                <a:solidFill>
                  <a:schemeClr val="accent2"/>
                </a:solidFill>
              </a:rPr>
              <a:t>3 categories</a:t>
            </a:r>
            <a:r>
              <a:rPr lang="en-GB" sz="2800" dirty="0" smtClean="0">
                <a:solidFill>
                  <a:schemeClr val="accent1"/>
                </a:solidFill>
              </a:rPr>
              <a:t>: </a:t>
            </a:r>
          </a:p>
          <a:p>
            <a:pPr lvl="1">
              <a:buClr>
                <a:schemeClr val="accent2"/>
              </a:buClr>
            </a:pPr>
            <a:r>
              <a:rPr lang="en-GB" sz="2600" dirty="0">
                <a:solidFill>
                  <a:schemeClr val="accent1"/>
                </a:solidFill>
              </a:rPr>
              <a:t>Wild-type homozygote (“WT”); </a:t>
            </a:r>
          </a:p>
          <a:p>
            <a:pPr lvl="1">
              <a:buClr>
                <a:schemeClr val="accent2"/>
              </a:buClr>
            </a:pPr>
            <a:r>
              <a:rPr lang="en-GB" sz="2600" dirty="0">
                <a:solidFill>
                  <a:schemeClr val="accent1"/>
                </a:solidFill>
              </a:rPr>
              <a:t>Heterozygote(“HT”); </a:t>
            </a:r>
          </a:p>
          <a:p>
            <a:pPr lvl="1">
              <a:buClr>
                <a:schemeClr val="accent2"/>
              </a:buClr>
            </a:pPr>
            <a:r>
              <a:rPr lang="en-GB" sz="2600" dirty="0">
                <a:solidFill>
                  <a:schemeClr val="accent1"/>
                </a:solidFill>
              </a:rPr>
              <a:t>Mutant-type homozygote (“MT”)</a:t>
            </a:r>
          </a:p>
          <a:p>
            <a:pPr>
              <a:buClr>
                <a:schemeClr val="accent2"/>
              </a:buClr>
            </a:pPr>
            <a:endParaRPr lang="en-GB" sz="2800" dirty="0" smtClean="0">
              <a:solidFill>
                <a:schemeClr val="accent1"/>
              </a:solidFill>
            </a:endParaRPr>
          </a:p>
          <a:p>
            <a:pPr>
              <a:buClr>
                <a:schemeClr val="accent2"/>
              </a:buClr>
            </a:pPr>
            <a:r>
              <a:rPr lang="en-GB" sz="2800" dirty="0" smtClean="0">
                <a:solidFill>
                  <a:schemeClr val="accent1"/>
                </a:solidFill>
              </a:rPr>
              <a:t>Compare outcome (e.g. mean blood pressure) across the three categories</a:t>
            </a:r>
          </a:p>
          <a:p>
            <a:pPr marL="0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pPr marL="457200" lvl="1" indent="0">
              <a:buClr>
                <a:schemeClr val="accent2"/>
              </a:buClr>
              <a:buNone/>
            </a:pPr>
            <a:endParaRPr lang="en-GB" sz="2800" dirty="0" smtClean="0">
              <a:solidFill>
                <a:schemeClr val="accent1"/>
              </a:solidFill>
            </a:endParaRPr>
          </a:p>
          <a:p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51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A-PowerPoint-Template">
  <a:themeElements>
    <a:clrScheme name="Office Theme 13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374D67"/>
      </a:accent1>
      <a:accent2>
        <a:srgbClr val="8A2826"/>
      </a:accent2>
      <a:accent3>
        <a:srgbClr val="FFFFFF"/>
      </a:accent3>
      <a:accent4>
        <a:srgbClr val="000000"/>
      </a:accent4>
      <a:accent5>
        <a:srgbClr val="AEB2B8"/>
      </a:accent5>
      <a:accent6>
        <a:srgbClr val="7D2321"/>
      </a:accent6>
      <a:hlink>
        <a:srgbClr val="6E8CB2"/>
      </a:hlink>
      <a:folHlink>
        <a:srgbClr val="B2C2D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374D67"/>
        </a:accent1>
        <a:accent2>
          <a:srgbClr val="8A2826"/>
        </a:accent2>
        <a:accent3>
          <a:srgbClr val="FFFFFF"/>
        </a:accent3>
        <a:accent4>
          <a:srgbClr val="000000"/>
        </a:accent4>
        <a:accent5>
          <a:srgbClr val="AEB2B8"/>
        </a:accent5>
        <a:accent6>
          <a:srgbClr val="7D2321"/>
        </a:accent6>
        <a:hlink>
          <a:srgbClr val="6E8CB2"/>
        </a:hlink>
        <a:folHlink>
          <a:srgbClr val="B2C2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4441</Words>
  <Application>Microsoft Office PowerPoint</Application>
  <PresentationFormat>On-screen Show (4:3)</PresentationFormat>
  <Paragraphs>853</Paragraphs>
  <Slides>77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DNA-PowerPoint-Template</vt:lpstr>
      <vt:lpstr>Document</vt:lpstr>
      <vt:lpstr>Statistical Analysis of Genetic Association Studies</vt:lpstr>
      <vt:lpstr>Session 1: Introduction</vt:lpstr>
      <vt:lpstr>Genetic association studies</vt:lpstr>
      <vt:lpstr>Types of studies</vt:lpstr>
      <vt:lpstr>SNPs</vt:lpstr>
      <vt:lpstr>Wild-Type and Mutant-Type</vt:lpstr>
      <vt:lpstr>Genotypes</vt:lpstr>
      <vt:lpstr>Categorising patients according to genotype at SNP</vt:lpstr>
      <vt:lpstr>Analysing association with outcomes</vt:lpstr>
      <vt:lpstr>Session 2: Linkage disequilibrium</vt:lpstr>
      <vt:lpstr>Common variation in the genome</vt:lpstr>
      <vt:lpstr>Illustration of highly correlated blocks</vt:lpstr>
      <vt:lpstr>What is linkage disequilibrium (LD) ?</vt:lpstr>
      <vt:lpstr>Impact of LD on analyses</vt:lpstr>
      <vt:lpstr>Measuring LD</vt:lpstr>
      <vt:lpstr>Example of LD blocks (“Haploview”)</vt:lpstr>
      <vt:lpstr>Session 3: Checking Genotype Data</vt:lpstr>
      <vt:lpstr>Genotype Quality Control</vt:lpstr>
      <vt:lpstr>a) Per sample checks</vt:lpstr>
      <vt:lpstr>Missing data</vt:lpstr>
      <vt:lpstr>Checks for missing data</vt:lpstr>
      <vt:lpstr> Missing data: example</vt:lpstr>
      <vt:lpstr>Gender checks (GWAS only)</vt:lpstr>
      <vt:lpstr>Gender checks – example </vt:lpstr>
      <vt:lpstr>Duplicate/related samples (GWAS only)</vt:lpstr>
      <vt:lpstr>Duplicate/related samples</vt:lpstr>
      <vt:lpstr>Heterozygosity (GWAS only)</vt:lpstr>
      <vt:lpstr>b) Per SNP checks</vt:lpstr>
      <vt:lpstr>Missing data</vt:lpstr>
      <vt:lpstr>Genotype calling – ‘good SNPs’</vt:lpstr>
      <vt:lpstr>Genotype calling – ‘bad SNPs’</vt:lpstr>
      <vt:lpstr>Checks for missing data</vt:lpstr>
      <vt:lpstr> Missing data: example (cont…)</vt:lpstr>
      <vt:lpstr>Differential call rates in cases/ controls</vt:lpstr>
      <vt:lpstr>Minor allele frequency</vt:lpstr>
      <vt:lpstr>Hardy-Weinberg Equilibrium</vt:lpstr>
      <vt:lpstr>Deviations from HWE</vt:lpstr>
      <vt:lpstr>Testing for HWE: Example</vt:lpstr>
      <vt:lpstr>Testing for HWE: Example (cont…)</vt:lpstr>
      <vt:lpstr>Testing for HWE: Example (cont…)</vt:lpstr>
      <vt:lpstr>Session 4: Population stratification</vt:lpstr>
      <vt:lpstr>What is population stratification ?</vt:lpstr>
      <vt:lpstr>Illustration of population stratification</vt:lpstr>
      <vt:lpstr>Illustration of population stratification</vt:lpstr>
      <vt:lpstr>What if we stratify by sub-population ?</vt:lpstr>
      <vt:lpstr>Dealing with population stratification</vt:lpstr>
      <vt:lpstr>Dealing with cryptic population substructure</vt:lpstr>
      <vt:lpstr>Using PCA analysis to identify population outliers</vt:lpstr>
      <vt:lpstr>Example: UK Wellcome Trust Case-Control Data</vt:lpstr>
      <vt:lpstr>Using PCA analysis to adjust for population substructure</vt:lpstr>
      <vt:lpstr>Session 5: Univariate analyses of association</vt:lpstr>
      <vt:lpstr>Types of outcome measures</vt:lpstr>
      <vt:lpstr>Binary outcomes</vt:lpstr>
      <vt:lpstr>Testing association: example</vt:lpstr>
      <vt:lpstr>Quantitative outcomes</vt:lpstr>
      <vt:lpstr>Example of testing for association: ANOVA</vt:lpstr>
      <vt:lpstr>Summary per genotype group</vt:lpstr>
      <vt:lpstr>ANOVA Results</vt:lpstr>
      <vt:lpstr>Interpretation of results</vt:lpstr>
      <vt:lpstr>Session 6: Considering different modes of inheritance</vt:lpstr>
      <vt:lpstr>Different modes of inheritance</vt:lpstr>
      <vt:lpstr>Assuming modes of inheritance in analysis</vt:lpstr>
      <vt:lpstr>Analysis approach – binary outcomes</vt:lpstr>
      <vt:lpstr>Analysis approach – quantitative outcomes</vt:lpstr>
      <vt:lpstr>Which mode of inheritance should we assume ?</vt:lpstr>
      <vt:lpstr>Session 7: Multiple regression analyses</vt:lpstr>
      <vt:lpstr>Adjusting for covariates</vt:lpstr>
      <vt:lpstr> Assessing association with SNP whilst adjusting for non-genetic factors</vt:lpstr>
      <vt:lpstr>Illustration – Binary outcome</vt:lpstr>
      <vt:lpstr>Example – Quantitative outcome</vt:lpstr>
      <vt:lpstr>Example – Quantitative outcome (cont.)</vt:lpstr>
      <vt:lpstr>Session 8: Multiple Testing</vt:lpstr>
      <vt:lpstr>Probability of false positives</vt:lpstr>
      <vt:lpstr>Problem with testing large number of hypotheses</vt:lpstr>
      <vt:lpstr>Accounting for multiple testing</vt:lpstr>
      <vt:lpstr>Session 9: Genotype Imputation</vt:lpstr>
      <vt:lpstr> 9-10.30: Session 1 and 2 10.45-12.15: Practical 1: Exploring genotype data incl. LD 1-2.30: Session 3 2.30-4.00: Practical 2: QC 4.15-5.30-Session 4 9-10.15: Practical 3: Population Stratification 10.30-12.15: Session 5,6,7,8 1-3: Practical 4: Analyses of association (pre-imputation) 3.15-4: Session 9 4-5.30: Practical 5: Imputation and analyses of association post-imputation </vt:lpstr>
    </vt:vector>
  </TitlesOfParts>
  <Company>The University of Liverpool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Genetic Association Studies</dc:title>
  <dc:creator>aljorgen</dc:creator>
  <cp:lastModifiedBy>aljorgen</cp:lastModifiedBy>
  <cp:revision>189</cp:revision>
  <cp:lastPrinted>2013-11-14T14:11:23Z</cp:lastPrinted>
  <dcterms:created xsi:type="dcterms:W3CDTF">2011-03-03T16:02:13Z</dcterms:created>
  <dcterms:modified xsi:type="dcterms:W3CDTF">2014-09-25T15:13:16Z</dcterms:modified>
</cp:coreProperties>
</file>