
<file path=[Content_Types].xml><?xml version="1.0" encoding="utf-8"?>
<Types xmlns="http://schemas.openxmlformats.org/package/2006/content-types">
  <Default Extension="xml" ContentType="application/xml"/>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4" r:id="rId2"/>
    <p:sldId id="266" r:id="rId3"/>
    <p:sldId id="265" r:id="rId4"/>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128"/>
        <a:cs typeface="+mn-cs"/>
      </a:defRPr>
    </a:lvl5pPr>
    <a:lvl6pPr marL="2286000" algn="l" defTabSz="914400" rtl="0" eaLnBrk="1" latinLnBrk="0" hangingPunct="1">
      <a:defRPr sz="8600" kern="1200">
        <a:solidFill>
          <a:schemeClr val="tx1"/>
        </a:solidFill>
        <a:latin typeface="Arial" charset="0"/>
        <a:ea typeface="ＭＳ Ｐゴシック" charset="-128"/>
        <a:cs typeface="+mn-cs"/>
      </a:defRPr>
    </a:lvl6pPr>
    <a:lvl7pPr marL="2743200" algn="l" defTabSz="914400" rtl="0" eaLnBrk="1" latinLnBrk="0" hangingPunct="1">
      <a:defRPr sz="8600" kern="1200">
        <a:solidFill>
          <a:schemeClr val="tx1"/>
        </a:solidFill>
        <a:latin typeface="Arial" charset="0"/>
        <a:ea typeface="ＭＳ Ｐゴシック" charset="-128"/>
        <a:cs typeface="+mn-cs"/>
      </a:defRPr>
    </a:lvl7pPr>
    <a:lvl8pPr marL="3200400" algn="l" defTabSz="914400" rtl="0" eaLnBrk="1" latinLnBrk="0" hangingPunct="1">
      <a:defRPr sz="8600" kern="1200">
        <a:solidFill>
          <a:schemeClr val="tx1"/>
        </a:solidFill>
        <a:latin typeface="Arial" charset="0"/>
        <a:ea typeface="ＭＳ Ｐゴシック" charset="-128"/>
        <a:cs typeface="+mn-cs"/>
      </a:defRPr>
    </a:lvl8pPr>
    <a:lvl9pPr marL="3657600" algn="l" defTabSz="914400" rtl="0" eaLnBrk="1" latinLnBrk="0" hangingPunct="1">
      <a:defRPr sz="86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E6225"/>
    <a:srgbClr val="D74520"/>
    <a:srgbClr val="5771A1"/>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4"/>
    <p:restoredTop sz="94595"/>
  </p:normalViewPr>
  <p:slideViewPr>
    <p:cSldViewPr snapToObjects="1">
      <p:cViewPr>
        <p:scale>
          <a:sx n="60" d="100"/>
          <a:sy n="60" d="100"/>
        </p:scale>
        <p:origin x="-6136" y="14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4A4CE3F-0029-8F41-90F2-AE98B0834A42}" type="datetime1">
              <a:rPr lang="en-US" altLang="en-US"/>
              <a:pPr/>
              <a:t>1/9/17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478C68F-08BE-C74A-96B8-6FF2620435F7}"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8C68F-08BE-C74A-96B8-6FF2620435F7}" type="slidenum">
              <a:rPr lang="en-US" altLang="en-US" smtClean="0"/>
              <a:pPr/>
              <a:t>1</a:t>
            </a:fld>
            <a:endParaRPr lang="en-US" altLang="en-US"/>
          </a:p>
        </p:txBody>
      </p:sp>
    </p:spTree>
    <p:extLst>
      <p:ext uri="{BB962C8B-B14F-4D97-AF65-F5344CB8AC3E}">
        <p14:creationId xmlns:p14="http://schemas.microsoft.com/office/powerpoint/2010/main" val="45480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78C68F-08BE-C74A-96B8-6FF2620435F7}" type="slidenum">
              <a:rPr lang="en-US" altLang="en-US" smtClean="0"/>
              <a:pPr/>
              <a:t>2</a:t>
            </a:fld>
            <a:endParaRPr lang="en-US" altLang="en-US"/>
          </a:p>
        </p:txBody>
      </p:sp>
    </p:spTree>
    <p:extLst>
      <p:ext uri="{BB962C8B-B14F-4D97-AF65-F5344CB8AC3E}">
        <p14:creationId xmlns:p14="http://schemas.microsoft.com/office/powerpoint/2010/main" val="126409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4894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48818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8A9D645C-3847-0846-8344-F957DDB3F804}" type="datetime1">
              <a:rPr lang="en-US" altLang="en-US"/>
              <a:pPr/>
              <a:t>1/9/17</a:t>
            </a:fld>
            <a:endParaRPr lang="en-US" alt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2F1DA1FD-964F-6247-A1A9-11300D336CBB}" type="slidenum">
              <a:rPr lang="en-US" altLang="en-US"/>
              <a:pPr/>
              <a:t>‹#›</a:t>
            </a:fld>
            <a:endParaRPr lang="en-US" altLang="en-US"/>
          </a:p>
        </p:txBody>
      </p:sp>
    </p:spTree>
    <p:extLst>
      <p:ext uri="{BB962C8B-B14F-4D97-AF65-F5344CB8AC3E}">
        <p14:creationId xmlns:p14="http://schemas.microsoft.com/office/powerpoint/2010/main" val="102520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BE7DFCFF-C4A2-0540-B4D0-9300076E91C2}" type="datetime1">
              <a:rPr lang="en-US" altLang="en-US"/>
              <a:pPr/>
              <a:t>1/9/17</a:t>
            </a:fld>
            <a:endParaRPr lang="en-US" alt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F298B2D-6469-6446-B40B-7189AA8BF642}" type="slidenum">
              <a:rPr lang="en-US" altLang="en-US"/>
              <a:pPr/>
              <a:t>‹#›</a:t>
            </a:fld>
            <a:endParaRPr lang="en-US" altLang="en-US"/>
          </a:p>
        </p:txBody>
      </p:sp>
    </p:spTree>
    <p:extLst>
      <p:ext uri="{BB962C8B-B14F-4D97-AF65-F5344CB8AC3E}">
        <p14:creationId xmlns:p14="http://schemas.microsoft.com/office/powerpoint/2010/main" val="135049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4894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48818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69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7D443B4C-157B-1243-AB60-88D50AFA86DD}" type="datetime1">
              <a:rPr lang="en-US" altLang="en-US"/>
              <a:pPr/>
              <a:t>1/9/17</a:t>
            </a:fld>
            <a:endParaRPr lang="en-US" alt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BF5C84E1-5BBF-7E45-A8AB-C0801A61EDC0}" type="slidenum">
              <a:rPr lang="en-US" altLang="en-US"/>
              <a:pPr/>
              <a:t>‹#›</a:t>
            </a:fld>
            <a:endParaRPr lang="en-US" altLang="en-US"/>
          </a:p>
        </p:txBody>
      </p:sp>
    </p:spTree>
    <p:extLst>
      <p:ext uri="{BB962C8B-B14F-4D97-AF65-F5344CB8AC3E}">
        <p14:creationId xmlns:p14="http://schemas.microsoft.com/office/powerpoint/2010/main" val="171463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08F26E86-0E17-E644-BB83-B83681FD64DE}" type="datetime1">
              <a:rPr lang="en-US" altLang="en-US"/>
              <a:pPr/>
              <a:t>1/9/17</a:t>
            </a:fld>
            <a:endParaRPr lang="en-US" alt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8A417DAD-2F6C-B44E-AA58-8262F25AB23E}" type="slidenum">
              <a:rPr lang="en-US" altLang="en-US"/>
              <a:pPr/>
              <a:t>‹#›</a:t>
            </a:fld>
            <a:endParaRPr lang="en-US" altLang="en-US"/>
          </a:p>
        </p:txBody>
      </p:sp>
    </p:spTree>
    <p:extLst>
      <p:ext uri="{BB962C8B-B14F-4D97-AF65-F5344CB8AC3E}">
        <p14:creationId xmlns:p14="http://schemas.microsoft.com/office/powerpoint/2010/main" val="195774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2230D-ECDF-DA49-B586-97F23F2CCA3F}" type="datetime1">
              <a:rPr lang="en-US" altLang="en-US"/>
              <a:pPr/>
              <a:t>1/9/17</a:t>
            </a:fld>
            <a:endParaRPr lang="en-US" alt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0CD2C1C-C904-874F-B83F-E8EAEB68118E}" type="slidenum">
              <a:rPr lang="en-US" altLang="en-US"/>
              <a:pPr/>
              <a:t>‹#›</a:t>
            </a:fld>
            <a:endParaRPr lang="en-US" altLang="en-US"/>
          </a:p>
        </p:txBody>
      </p:sp>
    </p:spTree>
    <p:extLst>
      <p:ext uri="{BB962C8B-B14F-4D97-AF65-F5344CB8AC3E}">
        <p14:creationId xmlns:p14="http://schemas.microsoft.com/office/powerpoint/2010/main" val="42423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1DF6092-04B5-C247-8652-4E2E6FF2EAFF}" type="datetime1">
              <a:rPr lang="en-US" altLang="en-US"/>
              <a:pPr/>
              <a:t>1/9/17</a:t>
            </a:fld>
            <a:endParaRPr lang="en-US" alt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270F571C-E5C9-2649-B79F-21980D0DE135}" type="slidenum">
              <a:rPr lang="en-US" altLang="en-US"/>
              <a:pPr/>
              <a:t>‹#›</a:t>
            </a:fld>
            <a:endParaRPr lang="en-US" altLang="en-US"/>
          </a:p>
        </p:txBody>
      </p:sp>
    </p:spTree>
    <p:extLst>
      <p:ext uri="{BB962C8B-B14F-4D97-AF65-F5344CB8AC3E}">
        <p14:creationId xmlns:p14="http://schemas.microsoft.com/office/powerpoint/2010/main" val="71988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704C3DDE-8446-4548-9B40-83E7FBABEC72}" type="datetime1">
              <a:rPr lang="en-US" altLang="en-US"/>
              <a:pPr/>
              <a:t>1/9/17</a:t>
            </a:fld>
            <a:endParaRPr lang="en-US" alt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A727CA-95DF-064C-90E7-C282B5BD1964}" type="slidenum">
              <a:rPr lang="en-US" altLang="en-US"/>
              <a:pPr/>
              <a:t>‹#›</a:t>
            </a:fld>
            <a:endParaRPr lang="en-US" altLang="en-US"/>
          </a:p>
        </p:txBody>
      </p:sp>
    </p:spTree>
    <p:extLst>
      <p:ext uri="{BB962C8B-B14F-4D97-AF65-F5344CB8AC3E}">
        <p14:creationId xmlns:p14="http://schemas.microsoft.com/office/powerpoint/2010/main" val="164976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F2AB1926-D0EF-914C-AC67-9F7F08A2B16E}" type="datetime1">
              <a:rPr lang="en-US" altLang="en-US"/>
              <a:pPr/>
              <a:t>1/9/17</a:t>
            </a:fld>
            <a:endParaRPr lang="en-US" alt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54A0F5B5-76D4-CD42-BEF5-0CE938B2C509}" type="slidenum">
              <a:rPr lang="en-US" altLang="en-US"/>
              <a:pPr/>
              <a:t>‹#›</a:t>
            </a:fld>
            <a:endParaRPr lang="en-US" altLang="en-US"/>
          </a:p>
        </p:txBody>
      </p:sp>
    </p:spTree>
    <p:extLst>
      <p:ext uri="{BB962C8B-B14F-4D97-AF65-F5344CB8AC3E}">
        <p14:creationId xmlns:p14="http://schemas.microsoft.com/office/powerpoint/2010/main" val="59651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92757AAA-C827-E14F-B7E6-462FB9EC8FCA}" type="datetime1">
              <a:rPr lang="en-US" altLang="en-US"/>
              <a:pPr/>
              <a:t>1/9/17</a:t>
            </a:fld>
            <a:endParaRPr lang="en-US" alt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vert="horz" wrap="square" lIns="91440" tIns="45720" rIns="91440" bIns="45720" numCol="1" anchor="t" anchorCtr="0" compatLnSpc="1">
            <a:prstTxWarp prst="textNoShape">
              <a:avLst/>
            </a:prstTxWarp>
          </a:bodyPr>
          <a:lstStyle>
            <a:lvl1pPr>
              <a:defRPr/>
            </a:lvl1pPr>
          </a:lstStyle>
          <a:p>
            <a:fld id="{7F6B4504-FAE6-5747-A3A6-C880B72178E8}" type="slidenum">
              <a:rPr lang="en-US" altLang="en-US"/>
              <a:pPr/>
              <a:t>‹#›</a:t>
            </a:fld>
            <a:endParaRPr lang="en-US" altLang="en-US"/>
          </a:p>
        </p:txBody>
      </p:sp>
    </p:spTree>
    <p:extLst>
      <p:ext uri="{BB962C8B-B14F-4D97-AF65-F5344CB8AC3E}">
        <p14:creationId xmlns:p14="http://schemas.microsoft.com/office/powerpoint/2010/main" val="1189641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0" fontAlgn="base" hangingPunct="0">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0" fontAlgn="base" hangingPunct="0">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0" fontAlgn="base" hangingPunct="0">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0" fontAlgn="base" hangingPunct="0">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0" fontAlgn="base" hangingPunct="0">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oleObject" Target="../embeddings/oleObject1.bin"/><Relationship Id="rId29" Type="http://schemas.openxmlformats.org/officeDocument/2006/relationships/image" Target="../media/image1.emf"/><Relationship Id="rId30" Type="http://schemas.openxmlformats.org/officeDocument/2006/relationships/image" Target="../media/image26.tiff"/><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18.png"/><Relationship Id="rId21" Type="http://schemas.openxmlformats.org/officeDocument/2006/relationships/image" Target="../media/image25.png"/><Relationship Id="rId22" Type="http://schemas.openxmlformats.org/officeDocument/2006/relationships/oleObject" Target="../embeddings/oleObject2.bin"/><Relationship Id="rId23" Type="http://schemas.openxmlformats.org/officeDocument/2006/relationships/image" Target="../media/image1.emf"/><Relationship Id="rId24" Type="http://schemas.openxmlformats.org/officeDocument/2006/relationships/image" Target="../media/image4.emf"/><Relationship Id="rId25" Type="http://schemas.openxmlformats.org/officeDocument/2006/relationships/image" Target="../media/image5.emf"/><Relationship Id="rId26" Type="http://schemas.openxmlformats.org/officeDocument/2006/relationships/image" Target="../media/image6.emf"/><Relationship Id="rId27" Type="http://schemas.openxmlformats.org/officeDocument/2006/relationships/image" Target="../media/image20.png"/><Relationship Id="rId28" Type="http://schemas.openxmlformats.org/officeDocument/2006/relationships/image" Target="../media/image21.png"/><Relationship Id="rId29" Type="http://schemas.openxmlformats.org/officeDocument/2006/relationships/image" Target="../media/image22.png"/><Relationship Id="rId30" Type="http://schemas.openxmlformats.org/officeDocument/2006/relationships/image" Target="../media/image26.tiff"/><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9.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38600"/>
            <a:ext cx="43891200" cy="28879800"/>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0">
            <a:schemeClr val="accent2"/>
          </a:lnRef>
          <a:fillRef idx="1002">
            <a:schemeClr val="dk2"/>
          </a:fillRef>
          <a:effectRef idx="3">
            <a:schemeClr val="accent2"/>
          </a:effectRef>
          <a:fontRef idx="minor">
            <a:schemeClr val="lt1"/>
          </a:fontRef>
        </p:style>
        <p:txBody>
          <a:bodyPr rtlCol="0" anchor="ctr"/>
          <a:lstStyle/>
          <a:p>
            <a:pPr algn="ctr"/>
            <a:endParaRPr lang="en-US"/>
          </a:p>
        </p:txBody>
      </p:sp>
      <p:sp>
        <p:nvSpPr>
          <p:cNvPr id="7" name="Rectangle 35"/>
          <p:cNvSpPr>
            <a:spLocks noChangeArrowheads="1"/>
          </p:cNvSpPr>
          <p:nvPr/>
        </p:nvSpPr>
        <p:spPr bwMode="auto">
          <a:xfrm>
            <a:off x="11720513" y="27017746"/>
            <a:ext cx="9829800" cy="50830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References</a:t>
            </a:r>
            <a:endParaRPr lang="en-GB" altLang="en-US" sz="4000" b="1" dirty="0">
              <a:solidFill>
                <a:srgbClr val="131F33"/>
              </a:solidFill>
            </a:endParaRPr>
          </a:p>
          <a:p>
            <a:pPr eaLnBrk="1" hangingPunct="1"/>
            <a:endParaRPr lang="en-US" altLang="en-US" sz="2800" dirty="0"/>
          </a:p>
        </p:txBody>
      </p:sp>
      <p:sp>
        <p:nvSpPr>
          <p:cNvPr id="8" name="Rectangle 33"/>
          <p:cNvSpPr>
            <a:spLocks noChangeArrowheads="1"/>
          </p:cNvSpPr>
          <p:nvPr/>
        </p:nvSpPr>
        <p:spPr bwMode="auto">
          <a:xfrm>
            <a:off x="685800" y="20650199"/>
            <a:ext cx="10287000" cy="1158240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err="1" smtClean="0">
                <a:solidFill>
                  <a:srgbClr val="131F33"/>
                </a:solidFill>
              </a:rPr>
              <a:t>Abstruct</a:t>
            </a:r>
            <a:endParaRPr lang="en-GB" altLang="en-US" sz="4000" b="1" dirty="0">
              <a:solidFill>
                <a:srgbClr val="131F33"/>
              </a:solidFill>
            </a:endParaRPr>
          </a:p>
          <a:p>
            <a:pPr algn="just" eaLnBrk="1" hangingPunct="1"/>
            <a:r>
              <a:rPr lang="en-US" altLang="en-US" sz="2800" dirty="0"/>
              <a:t> </a:t>
            </a:r>
            <a:endParaRPr lang="en-US" altLang="en-US" sz="2800" dirty="0" smtClean="0"/>
          </a:p>
          <a:p>
            <a:pPr marL="0" lvl="1" indent="0" algn="just" eaLnBrk="1" hangingPunct="1"/>
            <a:r>
              <a:rPr lang="en-US" sz="2800" dirty="0" smtClean="0"/>
              <a:t>In this study, we assessed the treatment of aerosols in the global </a:t>
            </a:r>
            <a:r>
              <a:rPr lang="en-US" sz="2800" dirty="0" err="1" smtClean="0"/>
              <a:t>CAMChem</a:t>
            </a:r>
            <a:r>
              <a:rPr lang="en-US" sz="2800" dirty="0" smtClean="0"/>
              <a:t> model. We did sensitivity analysis on the its aging criterion to BC burden and radiative forcing. We also did process analysis on BC aging timescales by applying </a:t>
            </a:r>
            <a:r>
              <a:rPr lang="en-US" sz="2800" dirty="0" err="1" smtClean="0"/>
              <a:t>PartMC</a:t>
            </a:r>
            <a:r>
              <a:rPr lang="en-US" sz="2800" dirty="0" smtClean="0"/>
              <a:t>-MOSAIC parameterization to the model output, and compared this timescales with the e-folding time of BC conversion in </a:t>
            </a:r>
            <a:r>
              <a:rPr lang="en-US" sz="2800" dirty="0" err="1" smtClean="0"/>
              <a:t>CAMChem</a:t>
            </a:r>
            <a:r>
              <a:rPr lang="en-US" sz="2800" dirty="0"/>
              <a:t> </a:t>
            </a:r>
            <a:r>
              <a:rPr lang="en-US" sz="2800" dirty="0" smtClean="0"/>
              <a:t>model. For future comparison with SP2 measurement, we computed the volume fraction and mixing states of BC that can be captured by SP2 measurements.</a:t>
            </a:r>
          </a:p>
          <a:p>
            <a:pPr marL="0" lvl="1" indent="0" algn="just" eaLnBrk="1" hangingPunct="1"/>
            <a:endParaRPr lang="en-US" sz="2800" b="1" dirty="0" smtClean="0"/>
          </a:p>
          <a:p>
            <a:pPr marL="0" lvl="1" indent="0" algn="just" eaLnBrk="1" hangingPunct="1"/>
            <a:r>
              <a:rPr lang="en-US" sz="2800" b="1" dirty="0" smtClean="0"/>
              <a:t>We observe:</a:t>
            </a:r>
          </a:p>
          <a:p>
            <a:pPr marL="457200" lvl="1" indent="-457200" algn="just" eaLnBrk="1" hangingPunct="1">
              <a:buFont typeface="Arial" charset="0"/>
              <a:buChar char="•"/>
            </a:pPr>
            <a:r>
              <a:rPr lang="en-US" sz="2800" dirty="0" smtClean="0"/>
              <a:t>Simulated </a:t>
            </a:r>
            <a:r>
              <a:rPr lang="en-US" sz="2800" dirty="0"/>
              <a:t>BC </a:t>
            </a:r>
            <a:r>
              <a:rPr lang="en-US" sz="2800" dirty="0" smtClean="0"/>
              <a:t>vertical profiles and </a:t>
            </a:r>
            <a:r>
              <a:rPr lang="en-US" sz="2800" dirty="0"/>
              <a:t>direct radiative forcing </a:t>
            </a:r>
            <a:r>
              <a:rPr lang="en-US" sz="2800" dirty="0" smtClean="0"/>
              <a:t>in the Arctic are </a:t>
            </a:r>
            <a:r>
              <a:rPr lang="en-US" sz="2800" dirty="0"/>
              <a:t>very sensitive to choices of aging criterion. </a:t>
            </a:r>
            <a:endParaRPr lang="en-US" altLang="zh-CN" sz="2800" dirty="0" smtClean="0"/>
          </a:p>
          <a:p>
            <a:pPr marL="457200" lvl="1" indent="-457200" algn="just" eaLnBrk="1" hangingPunct="1">
              <a:buFont typeface="Arial" charset="0"/>
              <a:buChar char="•"/>
            </a:pPr>
            <a:r>
              <a:rPr lang="en-US" altLang="zh-CN" sz="2800" dirty="0" smtClean="0"/>
              <a:t>Aging </a:t>
            </a:r>
            <a:r>
              <a:rPr lang="en-US" altLang="zh-CN" sz="2800" dirty="0"/>
              <a:t>timescales range from less than one hour to several days</a:t>
            </a:r>
            <a:r>
              <a:rPr lang="en-US" altLang="zh-CN" sz="2800" dirty="0" smtClean="0"/>
              <a:t>.</a:t>
            </a:r>
            <a:endParaRPr lang="en-US" sz="2800" dirty="0" smtClean="0"/>
          </a:p>
          <a:p>
            <a:pPr marL="457200" lvl="1" indent="-457200" algn="just" eaLnBrk="1" hangingPunct="1">
              <a:buFont typeface="Arial" charset="0"/>
              <a:buChar char="•"/>
            </a:pPr>
            <a:r>
              <a:rPr lang="en-US" altLang="zh-CN" sz="2800" dirty="0"/>
              <a:t>C</a:t>
            </a:r>
            <a:r>
              <a:rPr lang="en-US" altLang="zh-CN" sz="2800" dirty="0" smtClean="0"/>
              <a:t>ondensation </a:t>
            </a:r>
            <a:r>
              <a:rPr lang="en-US" altLang="zh-CN" sz="2800" dirty="0"/>
              <a:t>of SOA and sulfate plays a dominating </a:t>
            </a:r>
            <a:r>
              <a:rPr lang="en-US" altLang="zh-CN" sz="2800" dirty="0" smtClean="0"/>
              <a:t>role in BC aging.</a:t>
            </a:r>
          </a:p>
          <a:p>
            <a:pPr marL="457200" lvl="1" indent="-457200" algn="just" eaLnBrk="1" hangingPunct="1">
              <a:buFont typeface="Arial" charset="0"/>
              <a:buChar char="•"/>
            </a:pPr>
            <a:r>
              <a:rPr lang="en-US" altLang="zh-CN" sz="2800" dirty="0"/>
              <a:t>MAM4 aging timescales </a:t>
            </a:r>
            <a:r>
              <a:rPr lang="en-US" altLang="zh-CN" sz="2800" dirty="0" smtClean="0"/>
              <a:t>are broadly </a:t>
            </a:r>
            <a:r>
              <a:rPr lang="en-US" altLang="zh-CN" sz="2800" dirty="0"/>
              <a:t>consistent with </a:t>
            </a:r>
            <a:r>
              <a:rPr lang="en-US" altLang="zh-CN" sz="2800" dirty="0" err="1"/>
              <a:t>PartMC</a:t>
            </a:r>
            <a:r>
              <a:rPr lang="en-US" altLang="zh-CN" sz="2800" dirty="0"/>
              <a:t> MOSAIC aging </a:t>
            </a:r>
            <a:r>
              <a:rPr lang="en-US" altLang="zh-CN" sz="2800" dirty="0" smtClean="0"/>
              <a:t>timescales.</a:t>
            </a:r>
          </a:p>
          <a:p>
            <a:pPr marL="457200" lvl="1" indent="-457200" algn="just" eaLnBrk="1" hangingPunct="1">
              <a:buFont typeface="Arial" charset="0"/>
              <a:buChar char="•"/>
            </a:pPr>
            <a:r>
              <a:rPr lang="en-US" altLang="zh-CN" sz="2800" dirty="0" smtClean="0"/>
              <a:t>BC observed by SP2 in the Arctic are mostly externally mixed (&gt;</a:t>
            </a:r>
            <a:r>
              <a:rPr lang="en-US" altLang="zh-CN" sz="2800" dirty="0"/>
              <a:t>80</a:t>
            </a:r>
            <a:r>
              <a:rPr lang="en-US" altLang="zh-CN" sz="2800" dirty="0" smtClean="0"/>
              <a:t>%).</a:t>
            </a:r>
            <a:endParaRPr lang="en-US" sz="2800" dirty="0" smtClean="0"/>
          </a:p>
          <a:p>
            <a:pPr marL="0" lvl="1" indent="0" algn="just" eaLnBrk="1" hangingPunct="1"/>
            <a:endParaRPr lang="en-US" sz="2800" dirty="0"/>
          </a:p>
          <a:p>
            <a:pPr algn="just" eaLnBrk="1" hangingPunct="1"/>
            <a:endParaRPr lang="en-US" sz="2800" dirty="0" smtClean="0"/>
          </a:p>
          <a:p>
            <a:pPr eaLnBrk="1" hangingPunct="1"/>
            <a:endParaRPr lang="en-US" altLang="en-US" sz="2800" dirty="0"/>
          </a:p>
        </p:txBody>
      </p:sp>
      <p:sp>
        <p:nvSpPr>
          <p:cNvPr id="9" name="Rectangle 49"/>
          <p:cNvSpPr>
            <a:spLocks noChangeArrowheads="1"/>
          </p:cNvSpPr>
          <p:nvPr/>
        </p:nvSpPr>
        <p:spPr bwMode="auto">
          <a:xfrm>
            <a:off x="685800" y="5181601"/>
            <a:ext cx="10287000" cy="15162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just" eaLnBrk="1" hangingPunct="1">
              <a:spcBef>
                <a:spcPct val="50000"/>
              </a:spcBef>
            </a:pPr>
            <a:r>
              <a:rPr lang="en-GB" altLang="en-US" sz="4000" b="1" u="sng" dirty="0" smtClean="0">
                <a:solidFill>
                  <a:schemeClr val="accent1"/>
                </a:solidFill>
              </a:rPr>
              <a:t>Introduction</a:t>
            </a:r>
            <a:endParaRPr lang="en-GB" altLang="en-US" sz="4000" b="1" u="sng" dirty="0">
              <a:solidFill>
                <a:schemeClr val="accent1"/>
              </a:solidFill>
            </a:endParaRPr>
          </a:p>
          <a:p>
            <a:pPr algn="just" eaLnBrk="1" hangingPunct="1"/>
            <a:endParaRPr lang="en-US" sz="2800" dirty="0" smtClean="0"/>
          </a:p>
          <a:p>
            <a:pPr algn="just" eaLnBrk="1" hangingPunct="1"/>
            <a:r>
              <a:rPr lang="en-US" sz="2800" dirty="0" smtClean="0"/>
              <a:t>Black </a:t>
            </a:r>
            <a:r>
              <a:rPr lang="en-US" sz="2800" dirty="0"/>
              <a:t>carbon (BC) strongly absorbs visible </a:t>
            </a:r>
            <a:r>
              <a:rPr lang="en-US" sz="2800" dirty="0" smtClean="0"/>
              <a:t>light, </a:t>
            </a:r>
            <a:r>
              <a:rPr lang="en-US" sz="2800" dirty="0"/>
              <a:t>though with large uncertainties (Bond et al., 2013). To better understand its climate effect requires us to develop faithful representation of the evolution of aerosol properties such as aerosol optical properties and cloud condensation nuclei activities in global climate models, which largely depend on micro-scale processes. </a:t>
            </a:r>
            <a:endParaRPr lang="zh-CN" altLang="en-US" sz="2800" dirty="0" smtClean="0"/>
          </a:p>
          <a:p>
            <a:pPr algn="just" eaLnBrk="1" hangingPunct="1"/>
            <a:r>
              <a:rPr lang="en-US" sz="2800" dirty="0" smtClean="0"/>
              <a:t>One </a:t>
            </a:r>
            <a:r>
              <a:rPr lang="en-US" sz="2800" dirty="0"/>
              <a:t>key process is called the ‘aging’ of BC, conversion of fresh, hydrophobic black carbon into aged, hydrophilic black carbon, directly contributing to CCN activation and wet removal. Currently, failure to understand and to capture BC aging is the key factor that contributes to the uncertainties of BC burden and climate effect in global models. BC particles are usually characterized with an arbitrary aging timescale (1-2 days) or with mechanistic transfer rates from fresh to aged type, both are very sensitive to the choices of assumed parameters. </a:t>
            </a:r>
            <a:endParaRPr lang="zh-CN" altLang="en-US" sz="2800" dirty="0" smtClean="0"/>
          </a:p>
          <a:p>
            <a:pPr algn="just" eaLnBrk="1" hangingPunct="1"/>
            <a:r>
              <a:rPr lang="en-US" sz="2800" dirty="0" smtClean="0"/>
              <a:t>Meanwhile</a:t>
            </a:r>
            <a:r>
              <a:rPr lang="en-US" sz="2800" dirty="0"/>
              <a:t>, particle-resolved aerosol model (</a:t>
            </a:r>
            <a:r>
              <a:rPr lang="en-US" sz="2800" dirty="0" err="1"/>
              <a:t>PartMC</a:t>
            </a:r>
            <a:r>
              <a:rPr lang="en-US" sz="2800" dirty="0"/>
              <a:t>-MOSAIC) has introduced a </a:t>
            </a:r>
            <a:r>
              <a:rPr lang="en-US" sz="2800" dirty="0" smtClean="0"/>
              <a:t>more precise way </a:t>
            </a:r>
            <a:r>
              <a:rPr lang="en-US" sz="2800" dirty="0"/>
              <a:t>to estimate BC aging timescales by tracing the size and composition of individual particles, without making a priori assumptions (</a:t>
            </a:r>
            <a:r>
              <a:rPr lang="en-US" sz="2800" dirty="0" err="1"/>
              <a:t>Riemer</a:t>
            </a:r>
            <a:r>
              <a:rPr lang="en-US" sz="2800" dirty="0"/>
              <a:t> et al., 2010). </a:t>
            </a:r>
            <a:r>
              <a:rPr lang="en-US" sz="2800" dirty="0" smtClean="0"/>
              <a:t>Our </a:t>
            </a:r>
            <a:r>
              <a:rPr lang="en-US" sz="2800" dirty="0"/>
              <a:t>previous study has found parameterization of BC’s aging by doing </a:t>
            </a:r>
            <a:r>
              <a:rPr lang="en-US" sz="2800" dirty="0" smtClean="0"/>
              <a:t>hundreds of particle-resolved </a:t>
            </a:r>
            <a:r>
              <a:rPr lang="en-US" sz="2800" dirty="0"/>
              <a:t>simulations and linear </a:t>
            </a:r>
            <a:r>
              <a:rPr lang="en-US" sz="2800" dirty="0" smtClean="0"/>
              <a:t>regression, which can be applied to the </a:t>
            </a:r>
            <a:r>
              <a:rPr lang="en-US" sz="2800" dirty="0"/>
              <a:t>output of </a:t>
            </a:r>
            <a:r>
              <a:rPr lang="en-US" sz="2800" dirty="0" smtClean="0"/>
              <a:t>global models </a:t>
            </a:r>
            <a:r>
              <a:rPr lang="en-US" sz="2800" dirty="0"/>
              <a:t>to </a:t>
            </a:r>
            <a:r>
              <a:rPr lang="en-US" sz="2800" dirty="0" smtClean="0"/>
              <a:t>assess the accuracy of </a:t>
            </a:r>
            <a:r>
              <a:rPr lang="en-US" altLang="zh-CN" sz="2800" dirty="0" smtClean="0"/>
              <a:t>its</a:t>
            </a:r>
            <a:r>
              <a:rPr lang="zh-CN" altLang="en-US" sz="2800" dirty="0" smtClean="0"/>
              <a:t> </a:t>
            </a:r>
            <a:r>
              <a:rPr lang="en-US" sz="2800" dirty="0" smtClean="0"/>
              <a:t>aging </a:t>
            </a:r>
            <a:r>
              <a:rPr lang="en-US" sz="2800" dirty="0"/>
              <a:t>criterion. </a:t>
            </a:r>
          </a:p>
        </p:txBody>
      </p:sp>
      <p:sp>
        <p:nvSpPr>
          <p:cNvPr id="10" name="Rectangle 6"/>
          <p:cNvSpPr>
            <a:spLocks noChangeArrowheads="1"/>
          </p:cNvSpPr>
          <p:nvPr/>
        </p:nvSpPr>
        <p:spPr bwMode="auto">
          <a:xfrm>
            <a:off x="11734800" y="5181600"/>
            <a:ext cx="9829800" cy="21564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marL="381000" indent="-381000"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Method</a:t>
            </a:r>
            <a:endParaRPr lang="en-GB" altLang="en-US" sz="4000" b="1" dirty="0" smtClean="0">
              <a:solidFill>
                <a:srgbClr val="131F33"/>
              </a:solidFill>
            </a:endParaRPr>
          </a:p>
          <a:p>
            <a:pPr eaLnBrk="1" hangingPunct="1"/>
            <a:endParaRPr lang="en-US" altLang="en-US" sz="2800" b="1" dirty="0" smtClean="0"/>
          </a:p>
          <a:p>
            <a:pPr eaLnBrk="1" hangingPunct="1"/>
            <a:r>
              <a:rPr lang="en-US" altLang="en-US" sz="2800" b="1" dirty="0" smtClean="0">
                <a:latin typeface="Georgia" charset="0"/>
                <a:ea typeface="Georgia" charset="0"/>
                <a:cs typeface="Georgia" charset="0"/>
              </a:rPr>
              <a:t>MAM4 and Aging Scheme in </a:t>
            </a:r>
            <a:r>
              <a:rPr lang="en-US" altLang="en-US" sz="2800" b="1" dirty="0" err="1" smtClean="0">
                <a:latin typeface="Georgia" charset="0"/>
                <a:ea typeface="Georgia" charset="0"/>
                <a:cs typeface="Georgia" charset="0"/>
              </a:rPr>
              <a:t>CAMChem</a:t>
            </a:r>
            <a:endParaRPr lang="en-US" altLang="en-US" sz="2800" b="1" dirty="0" smtClean="0">
              <a:latin typeface="Georgia" charset="0"/>
              <a:ea typeface="Georgia" charset="0"/>
              <a:cs typeface="Georgia" charset="0"/>
            </a:endParaRPr>
          </a:p>
          <a:p>
            <a:pPr eaLnBrk="1" hangingPunct="1"/>
            <a:endParaRPr lang="en-US" altLang="en-US" sz="2800" dirty="0">
              <a:latin typeface="Georgia" charset="0"/>
            </a:endParaRPr>
          </a:p>
        </p:txBody>
      </p:sp>
      <p:sp>
        <p:nvSpPr>
          <p:cNvPr id="11" name="Rectangle 51"/>
          <p:cNvSpPr>
            <a:spLocks noChangeArrowheads="1"/>
          </p:cNvSpPr>
          <p:nvPr/>
        </p:nvSpPr>
        <p:spPr bwMode="auto">
          <a:xfrm>
            <a:off x="22326599" y="5181600"/>
            <a:ext cx="20802601" cy="2445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Results</a:t>
            </a:r>
            <a:endParaRPr lang="en-GB" altLang="en-US" sz="4000" b="1" dirty="0">
              <a:solidFill>
                <a:srgbClr val="131F33"/>
              </a:solidFill>
            </a:endParaRPr>
          </a:p>
          <a:p>
            <a:pPr marL="514350" indent="-514350" eaLnBrk="1" hangingPunct="1">
              <a:spcBef>
                <a:spcPct val="50000"/>
              </a:spcBef>
              <a:buAutoNum type="arabicPeriod"/>
            </a:pPr>
            <a:r>
              <a:rPr lang="en-GB" altLang="en-US" sz="2800" b="1" dirty="0" smtClean="0">
                <a:latin typeface="Georgia" charset="0"/>
                <a:ea typeface="Georgia" charset="0"/>
                <a:cs typeface="Georgia" charset="0"/>
              </a:rPr>
              <a:t>Sensitivity Analysis on Number of Monolayers</a:t>
            </a: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FontTx/>
              <a:buAutoNum type="arabicPeriod"/>
            </a:pPr>
            <a:r>
              <a:rPr lang="en-US" sz="2800" b="1" dirty="0">
                <a:latin typeface="Georgia" charset="0"/>
                <a:ea typeface="Georgia" charset="0"/>
                <a:cs typeface="Georgia" charset="0"/>
              </a:rPr>
              <a:t>Comparing BC Mixing State from </a:t>
            </a:r>
            <a:r>
              <a:rPr lang="en-US" sz="2800" b="1" dirty="0" err="1">
                <a:latin typeface="Georgia" charset="0"/>
                <a:ea typeface="Georgia" charset="0"/>
                <a:cs typeface="Georgia" charset="0"/>
              </a:rPr>
              <a:t>CAMChem</a:t>
            </a:r>
            <a:r>
              <a:rPr lang="en-US" sz="2800" b="1" dirty="0">
                <a:latin typeface="Georgia" charset="0"/>
                <a:ea typeface="Georgia" charset="0"/>
                <a:cs typeface="Georgia" charset="0"/>
              </a:rPr>
              <a:t> to SP2 Measurements. (March for example, 992hPa</a:t>
            </a:r>
            <a:r>
              <a:rPr lang="en-US" sz="2800" b="1" dirty="0" smtClean="0">
                <a:latin typeface="Georgia" charset="0"/>
                <a:ea typeface="Georgia" charset="0"/>
                <a:cs typeface="Georgia" charset="0"/>
              </a:rPr>
              <a:t>)</a:t>
            </a: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r>
              <a:rPr lang="en-US" altLang="en-US" sz="2800" b="1" dirty="0" smtClean="0">
                <a:latin typeface="Georgia" charset="0"/>
                <a:ea typeface="Georgia" charset="0"/>
                <a:cs typeface="Georgia" charset="0"/>
              </a:rPr>
              <a:t>Process Analysis of BC Aging</a:t>
            </a: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smtClean="0">
              <a:latin typeface="Georgia" charset="0"/>
              <a:ea typeface="Georgia" charset="0"/>
              <a:cs typeface="Georgia" charset="0"/>
            </a:endParaRPr>
          </a:p>
        </p:txBody>
      </p:sp>
      <p:sp>
        <p:nvSpPr>
          <p:cNvPr id="13" name="Rectangle 34"/>
          <p:cNvSpPr>
            <a:spLocks noChangeArrowheads="1"/>
          </p:cNvSpPr>
          <p:nvPr/>
        </p:nvSpPr>
        <p:spPr bwMode="auto">
          <a:xfrm>
            <a:off x="22113547" y="29799034"/>
            <a:ext cx="13864066" cy="22674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a:solidFill>
                  <a:srgbClr val="131F33"/>
                </a:solidFill>
              </a:rPr>
              <a:t>CONCLUSIONS</a:t>
            </a:r>
          </a:p>
          <a:p>
            <a:pPr eaLnBrk="1" hangingPunct="1"/>
            <a:endParaRPr lang="en-US" altLang="en-US" sz="2800" dirty="0"/>
          </a:p>
        </p:txBody>
      </p:sp>
      <p:pic>
        <p:nvPicPr>
          <p:cNvPr id="25" name="Picture 9" descr="full_mark_horz_revers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28400" y="31089600"/>
            <a:ext cx="5929313"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013200"/>
            <a:ext cx="43891200" cy="330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5"/>
          <p:cNvSpPr>
            <a:spLocks noChangeArrowheads="1"/>
          </p:cNvSpPr>
          <p:nvPr/>
        </p:nvSpPr>
        <p:spPr bwMode="auto">
          <a:xfrm>
            <a:off x="1143000" y="2365375"/>
            <a:ext cx="41605200" cy="135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spcBef>
                <a:spcPct val="50000"/>
              </a:spcBef>
            </a:pPr>
            <a:r>
              <a:rPr lang="en-US" altLang="en-US" sz="5000" b="1" dirty="0" err="1" smtClean="0">
                <a:solidFill>
                  <a:schemeClr val="tx2"/>
                </a:solidFill>
                <a:latin typeface="Georgia" charset="0"/>
              </a:rPr>
              <a:t>Yinrui</a:t>
            </a:r>
            <a:r>
              <a:rPr lang="en-US" altLang="en-US" sz="5000" b="1" dirty="0" smtClean="0">
                <a:solidFill>
                  <a:schemeClr val="tx2"/>
                </a:solidFill>
                <a:latin typeface="Georgia" charset="0"/>
              </a:rPr>
              <a:t> Li, Nicole </a:t>
            </a:r>
            <a:r>
              <a:rPr lang="en-US" altLang="en-US" sz="5000" b="1" dirty="0" err="1" smtClean="0">
                <a:solidFill>
                  <a:schemeClr val="tx2"/>
                </a:solidFill>
                <a:latin typeface="Georgia" charset="0"/>
              </a:rPr>
              <a:t>Riemer</a:t>
            </a:r>
            <a:r>
              <a:rPr lang="en-US" altLang="en-US" sz="5000" b="1" dirty="0" smtClean="0">
                <a:solidFill>
                  <a:schemeClr val="tx2"/>
                </a:solidFill>
                <a:latin typeface="Georgia" charset="0"/>
              </a:rPr>
              <a:t>, Laura Fierce, …?? Donald </a:t>
            </a:r>
            <a:r>
              <a:rPr lang="en-US" altLang="en-US" sz="5000" b="1" dirty="0" err="1" smtClean="0">
                <a:solidFill>
                  <a:schemeClr val="tx2"/>
                </a:solidFill>
                <a:latin typeface="Georgia" charset="0"/>
              </a:rPr>
              <a:t>Wuebbles</a:t>
            </a:r>
            <a:r>
              <a:rPr lang="en-US" altLang="en-US" sz="4800" b="1" dirty="0">
                <a:solidFill>
                  <a:schemeClr val="tx2"/>
                </a:solidFill>
                <a:latin typeface="Georgia" charset="0"/>
              </a:rPr>
              <a:t/>
            </a:r>
            <a:br>
              <a:rPr lang="en-US" altLang="en-US" sz="4800" b="1" dirty="0">
                <a:solidFill>
                  <a:schemeClr val="tx2"/>
                </a:solidFill>
                <a:latin typeface="Georgia" charset="0"/>
              </a:rPr>
            </a:br>
            <a:r>
              <a:rPr lang="en-US" altLang="en-US" sz="3200" b="1" dirty="0">
                <a:solidFill>
                  <a:schemeClr val="tx2"/>
                </a:solidFill>
                <a:latin typeface="Georgia" charset="0"/>
              </a:rPr>
              <a:t>Department of </a:t>
            </a:r>
            <a:r>
              <a:rPr lang="en-US" altLang="zh-CN" sz="3200" b="1" dirty="0" smtClean="0">
                <a:solidFill>
                  <a:schemeClr val="tx2"/>
                </a:solidFill>
                <a:latin typeface="Georgia" charset="0"/>
              </a:rPr>
              <a:t>Atmospheric Science</a:t>
            </a:r>
            <a:r>
              <a:rPr lang="en-US" altLang="en-US" sz="3200" b="1" dirty="0" smtClean="0">
                <a:solidFill>
                  <a:schemeClr val="tx2"/>
                </a:solidFill>
                <a:latin typeface="Georgia" charset="0"/>
              </a:rPr>
              <a:t>, The School of Earth, Society &amp; Environment , College of Liberal Arts and Sciences, </a:t>
            </a:r>
            <a:r>
              <a:rPr lang="en-US" altLang="en-US" sz="3200" b="1" dirty="0">
                <a:solidFill>
                  <a:schemeClr val="tx2"/>
                </a:solidFill>
                <a:latin typeface="Georgia" charset="0"/>
              </a:rPr>
              <a:t>University of Illinois at Urbana-Champaign</a:t>
            </a:r>
          </a:p>
        </p:txBody>
      </p:sp>
      <p:sp>
        <p:nvSpPr>
          <p:cNvPr id="31" name="TextBox 91"/>
          <p:cNvSpPr txBox="1">
            <a:spLocks noChangeArrowheads="1"/>
          </p:cNvSpPr>
          <p:nvPr/>
        </p:nvSpPr>
        <p:spPr bwMode="auto">
          <a:xfrm>
            <a:off x="1143000" y="811212"/>
            <a:ext cx="41605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r>
              <a:rPr lang="en-US" altLang="zh-CN" sz="8800" dirty="0" smtClean="0">
                <a:latin typeface="Arial Black" charset="0"/>
              </a:rPr>
              <a:t>Analysis of BC Aging with </a:t>
            </a:r>
            <a:r>
              <a:rPr lang="en-US" altLang="zh-CN" sz="8800" dirty="0" err="1" smtClean="0">
                <a:latin typeface="Arial Black" charset="0"/>
              </a:rPr>
              <a:t>CAMChem</a:t>
            </a:r>
            <a:r>
              <a:rPr lang="en-US" altLang="zh-CN" sz="8800" dirty="0" smtClean="0">
                <a:latin typeface="Arial Black" charset="0"/>
              </a:rPr>
              <a:t> Model</a:t>
            </a:r>
            <a:endParaRPr lang="en-US" altLang="en-US" sz="8800" dirty="0">
              <a:latin typeface="Arial Black" charset="0"/>
            </a:endParaRPr>
          </a:p>
        </p:txBody>
      </p:sp>
      <p:pic>
        <p:nvPicPr>
          <p:cNvPr id="32" name="Picture 31" descr="Macintosh HD:Users:nriemer:2013:conferences:seminar_argonne:presentation:graphics:soot_aging.png"/>
          <p:cNvPicPr/>
          <p:nvPr/>
        </p:nvPicPr>
        <p:blipFill>
          <a:blip r:embed="rId5">
            <a:extLst>
              <a:ext uri="{28A0092B-C50C-407E-A947-70E740481C1C}">
                <a14:useLocalDpi xmlns:a14="http://schemas.microsoft.com/office/drawing/2010/main" val="0"/>
              </a:ext>
            </a:extLst>
          </a:blip>
          <a:srcRect/>
          <a:stretch>
            <a:fillRect/>
          </a:stretch>
        </p:blipFill>
        <p:spPr bwMode="auto">
          <a:xfrm>
            <a:off x="2596266" y="17754600"/>
            <a:ext cx="6471534" cy="2514600"/>
          </a:xfrm>
          <a:prstGeom prst="rect">
            <a:avLst/>
          </a:prstGeom>
          <a:noFill/>
          <a:ln>
            <a:noFill/>
          </a:ln>
        </p:spPr>
      </p:pic>
      <p:graphicFrame>
        <p:nvGraphicFramePr>
          <p:cNvPr id="54" name="表格 5"/>
          <p:cNvGraphicFramePr>
            <a:graphicFrameLocks noGrp="1"/>
          </p:cNvGraphicFramePr>
          <p:nvPr>
            <p:extLst>
              <p:ext uri="{D42A27DB-BD31-4B8C-83A1-F6EECF244321}">
                <p14:modId xmlns:p14="http://schemas.microsoft.com/office/powerpoint/2010/main" val="928657817"/>
              </p:ext>
            </p:extLst>
          </p:nvPr>
        </p:nvGraphicFramePr>
        <p:xfrm>
          <a:off x="12980529" y="18460189"/>
          <a:ext cx="7055664" cy="2355357"/>
        </p:xfrm>
        <a:graphic>
          <a:graphicData uri="http://schemas.openxmlformats.org/drawingml/2006/table">
            <a:tbl>
              <a:tblPr firstRow="1" bandRow="1">
                <a:tableStyleId>{2D5ABB26-0587-4C30-8999-92F81FD0307C}</a:tableStyleId>
              </a:tblPr>
              <a:tblGrid>
                <a:gridCol w="2351888"/>
                <a:gridCol w="2351888"/>
                <a:gridCol w="2351888"/>
              </a:tblGrid>
              <a:tr h="570035">
                <a:tc>
                  <a:txBody>
                    <a:bodyPr/>
                    <a:lstStyle/>
                    <a:p>
                      <a:pPr algn="ctr"/>
                      <a:r>
                        <a:rPr lang="en-US" altLang="zh-CN" sz="2000" dirty="0" smtClean="0"/>
                        <a:t>MAM4</a:t>
                      </a:r>
                      <a:endParaRPr lang="zh-CN" altLang="en-US" sz="20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zh-CN" altLang="en-US" sz="2000" dirty="0" smtClean="0"/>
                        <a:t>σ</a:t>
                      </a:r>
                      <a:r>
                        <a:rPr lang="en-US" altLang="zh-CN" sz="2000" baseline="-25000" dirty="0" smtClean="0"/>
                        <a:t>g</a:t>
                      </a:r>
                      <a:endParaRPr lang="zh-CN" altLang="en-US" sz="2000" baseline="-250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2000" dirty="0" smtClean="0"/>
                        <a:t>Size range</a:t>
                      </a:r>
                      <a:r>
                        <a:rPr lang="en-US" altLang="zh-CN" sz="2000" baseline="0" dirty="0" smtClean="0"/>
                        <a:t> (</a:t>
                      </a:r>
                      <a:r>
                        <a:rPr lang="zh-CN" altLang="en-US" sz="2000" dirty="0" smtClean="0"/>
                        <a:t>μ</a:t>
                      </a:r>
                      <a:r>
                        <a:rPr lang="en-US" altLang="zh-CN" sz="2000" dirty="0" smtClean="0"/>
                        <a:t>m)</a:t>
                      </a:r>
                      <a:endParaRPr lang="zh-CN" altLang="en-US" sz="2000" i="0" dirty="0">
                        <a:latin typeface="Times New Roman"/>
                        <a:cs typeface="Times New Roman"/>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7961">
                <a:tc>
                  <a:txBody>
                    <a:bodyPr/>
                    <a:lstStyle/>
                    <a:p>
                      <a:pPr algn="ctr"/>
                      <a:r>
                        <a:rPr lang="en-US" altLang="zh-CN" sz="2000" dirty="0" smtClean="0"/>
                        <a:t>Aitken</a:t>
                      </a:r>
                      <a:endParaRPr lang="zh-CN" alt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altLang="zh-CN" sz="2000" dirty="0" smtClean="0"/>
                        <a:t>1.6</a:t>
                      </a:r>
                      <a:endParaRPr lang="zh-CN" alt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altLang="zh-CN" sz="2000" dirty="0" smtClean="0"/>
                        <a:t>0.015-0.053</a:t>
                      </a:r>
                      <a:endParaRPr lang="zh-CN" altLang="en-US" sz="2000" dirty="0"/>
                    </a:p>
                  </a:txBody>
                  <a:tcPr>
                    <a:lnT w="12700" cap="flat" cmpd="sng" algn="ctr">
                      <a:solidFill>
                        <a:scrgbClr r="0" g="0" b="0"/>
                      </a:solidFill>
                      <a:prstDash val="solid"/>
                      <a:round/>
                      <a:headEnd type="none" w="med" len="med"/>
                      <a:tailEnd type="none" w="med" len="med"/>
                    </a:lnT>
                  </a:tcPr>
                </a:tc>
              </a:tr>
              <a:tr h="357961">
                <a:tc>
                  <a:txBody>
                    <a:bodyPr/>
                    <a:lstStyle/>
                    <a:p>
                      <a:pPr algn="ctr"/>
                      <a:r>
                        <a:rPr lang="en-US" altLang="zh-CN" sz="2000" dirty="0" smtClean="0"/>
                        <a:t>Accumulation</a:t>
                      </a:r>
                      <a:endParaRPr lang="zh-CN" altLang="en-US" sz="2000" dirty="0"/>
                    </a:p>
                  </a:txBody>
                  <a:tcPr/>
                </a:tc>
                <a:tc>
                  <a:txBody>
                    <a:bodyPr/>
                    <a:lstStyle/>
                    <a:p>
                      <a:pPr algn="ctr"/>
                      <a:r>
                        <a:rPr lang="en-US" altLang="zh-CN" sz="2000" dirty="0" smtClean="0"/>
                        <a:t>1.8</a:t>
                      </a:r>
                      <a:endParaRPr lang="zh-CN" altLang="en-US" sz="2000" dirty="0"/>
                    </a:p>
                  </a:txBody>
                  <a:tcPr/>
                </a:tc>
                <a:tc>
                  <a:txBody>
                    <a:bodyPr/>
                    <a:lstStyle/>
                    <a:p>
                      <a:pPr algn="ctr"/>
                      <a:r>
                        <a:rPr lang="en-US" altLang="zh-CN" sz="2000" dirty="0" smtClean="0"/>
                        <a:t>0.058-0.27</a:t>
                      </a:r>
                      <a:endParaRPr lang="zh-CN" altLang="en-US" sz="2000" dirty="0"/>
                    </a:p>
                  </a:txBody>
                  <a:tcPr/>
                </a:tc>
              </a:tr>
              <a:tr h="596602">
                <a:tc>
                  <a:txBody>
                    <a:bodyPr/>
                    <a:lstStyle/>
                    <a:p>
                      <a:pPr algn="ctr"/>
                      <a:r>
                        <a:rPr lang="en-US" altLang="zh-CN" sz="2000" dirty="0" smtClean="0"/>
                        <a:t>Primary carbon</a:t>
                      </a:r>
                      <a:endParaRPr lang="zh-CN" altLang="en-US" sz="2000" dirty="0"/>
                    </a:p>
                  </a:txBody>
                  <a:tcPr/>
                </a:tc>
                <a:tc>
                  <a:txBody>
                    <a:bodyPr/>
                    <a:lstStyle/>
                    <a:p>
                      <a:pPr algn="ctr"/>
                      <a:r>
                        <a:rPr lang="en-US" altLang="zh-CN" sz="2000" dirty="0" smtClean="0"/>
                        <a:t>1.6</a:t>
                      </a:r>
                      <a:endParaRPr lang="zh-CN" altLang="en-US" sz="2000" dirty="0"/>
                    </a:p>
                  </a:txBody>
                  <a:tcPr/>
                </a:tc>
                <a:tc>
                  <a:txBody>
                    <a:bodyPr/>
                    <a:lstStyle/>
                    <a:p>
                      <a:pPr algn="ctr"/>
                      <a:r>
                        <a:rPr lang="en-US" altLang="zh-CN" sz="2000" dirty="0" smtClean="0"/>
                        <a:t>0.039-0.13</a:t>
                      </a:r>
                      <a:endParaRPr lang="zh-CN" altLang="en-US" sz="2000" dirty="0"/>
                    </a:p>
                  </a:txBody>
                  <a:tcPr/>
                </a:tc>
              </a:tr>
              <a:tr h="357961">
                <a:tc>
                  <a:txBody>
                    <a:bodyPr/>
                    <a:lstStyle/>
                    <a:p>
                      <a:pPr algn="ctr"/>
                      <a:r>
                        <a:rPr lang="en-US" altLang="zh-CN" sz="2000" dirty="0" smtClean="0"/>
                        <a:t>Coarse</a:t>
                      </a:r>
                      <a:endParaRPr lang="zh-CN" alt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altLang="zh-CN" sz="2000" dirty="0" smtClean="0"/>
                        <a:t>1.8</a:t>
                      </a:r>
                      <a:endParaRPr lang="zh-CN" alt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altLang="zh-CN" sz="2000" dirty="0" smtClean="0"/>
                        <a:t>0.80-3.65</a:t>
                      </a:r>
                      <a:endParaRPr lang="zh-CN" altLang="en-US" sz="2000" dirty="0"/>
                    </a:p>
                  </a:txBody>
                  <a:tcPr>
                    <a:lnB w="12700" cap="flat" cmpd="sng" algn="ctr">
                      <a:solidFill>
                        <a:scrgbClr r="0" g="0" b="0"/>
                      </a:solidFill>
                      <a:prstDash val="solid"/>
                      <a:round/>
                      <a:headEnd type="none" w="med" len="med"/>
                      <a:tailEnd type="none" w="med" len="med"/>
                    </a:lnB>
                  </a:tcPr>
                </a:tc>
              </a:tr>
            </a:tbl>
          </a:graphicData>
        </a:graphic>
      </p:graphicFrame>
      <p:grpSp>
        <p:nvGrpSpPr>
          <p:cNvPr id="74" name="Group 73"/>
          <p:cNvGrpSpPr/>
          <p:nvPr/>
        </p:nvGrpSpPr>
        <p:grpSpPr>
          <a:xfrm>
            <a:off x="17273820" y="14816577"/>
            <a:ext cx="3094742" cy="2473439"/>
            <a:chOff x="5842896" y="1630112"/>
            <a:chExt cx="2351079" cy="1994177"/>
          </a:xfrm>
        </p:grpSpPr>
        <p:pic>
          <p:nvPicPr>
            <p:cNvPr id="75" name="Picture 74"/>
            <p:cNvPicPr>
              <a:picLocks noChangeAspect="1"/>
            </p:cNvPicPr>
            <p:nvPr/>
          </p:nvPicPr>
          <p:blipFill>
            <a:blip r:embed="rId6"/>
            <a:stretch>
              <a:fillRect/>
            </a:stretch>
          </p:blipFill>
          <p:spPr>
            <a:xfrm>
              <a:off x="5842896" y="1630112"/>
              <a:ext cx="2351078" cy="976602"/>
            </a:xfrm>
            <a:prstGeom prst="rect">
              <a:avLst/>
            </a:prstGeom>
          </p:spPr>
        </p:pic>
        <p:sp>
          <p:nvSpPr>
            <p:cNvPr id="76" name="Left Brace 75"/>
            <p:cNvSpPr/>
            <p:nvPr/>
          </p:nvSpPr>
          <p:spPr>
            <a:xfrm rot="16200000">
              <a:off x="6559615" y="2381878"/>
              <a:ext cx="261607" cy="869554"/>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p:cNvSpPr/>
            <p:nvPr/>
          </p:nvSpPr>
          <p:spPr>
            <a:xfrm rot="16200000">
              <a:off x="7647536" y="2401018"/>
              <a:ext cx="261604" cy="831274"/>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8" name="Picture 77"/>
            <p:cNvPicPr>
              <a:picLocks noChangeAspect="1"/>
            </p:cNvPicPr>
            <p:nvPr/>
          </p:nvPicPr>
          <p:blipFill>
            <a:blip r:embed="rId7"/>
            <a:stretch>
              <a:fillRect/>
            </a:stretch>
          </p:blipFill>
          <p:spPr>
            <a:xfrm>
              <a:off x="6493441" y="2976314"/>
              <a:ext cx="455334" cy="647975"/>
            </a:xfrm>
            <a:prstGeom prst="rect">
              <a:avLst/>
            </a:prstGeom>
          </p:spPr>
        </p:pic>
        <p:pic>
          <p:nvPicPr>
            <p:cNvPr id="79" name="Picture 78"/>
            <p:cNvPicPr>
              <a:picLocks noChangeAspect="1"/>
            </p:cNvPicPr>
            <p:nvPr/>
          </p:nvPicPr>
          <p:blipFill>
            <a:blip r:embed="rId8"/>
            <a:stretch>
              <a:fillRect/>
            </a:stretch>
          </p:blipFill>
          <p:spPr>
            <a:xfrm>
              <a:off x="7606142" y="2979093"/>
              <a:ext cx="432298" cy="631819"/>
            </a:xfrm>
            <a:prstGeom prst="rect">
              <a:avLst/>
            </a:prstGeom>
          </p:spPr>
        </p:pic>
      </p:grpSp>
      <p:sp>
        <p:nvSpPr>
          <p:cNvPr id="5" name="TextBox 4"/>
          <p:cNvSpPr txBox="1"/>
          <p:nvPr/>
        </p:nvSpPr>
        <p:spPr>
          <a:xfrm>
            <a:off x="12189506" y="17843455"/>
            <a:ext cx="9144766" cy="400110"/>
          </a:xfrm>
          <a:prstGeom prst="rect">
            <a:avLst/>
          </a:prstGeom>
          <a:noFill/>
        </p:spPr>
        <p:txBody>
          <a:bodyPr wrap="square" rtlCol="0">
            <a:spAutoFit/>
          </a:bodyPr>
          <a:lstStyle/>
          <a:p>
            <a:pPr algn="just"/>
            <a:r>
              <a:rPr lang="en-US" sz="2000" b="1" dirty="0" smtClean="0"/>
              <a:t>Geometric standard deviations and dry diameter range. (Liu et al., 2012).</a:t>
            </a:r>
          </a:p>
        </p:txBody>
      </p:sp>
      <p:grpSp>
        <p:nvGrpSpPr>
          <p:cNvPr id="27" name="Group 26"/>
          <p:cNvGrpSpPr/>
          <p:nvPr/>
        </p:nvGrpSpPr>
        <p:grpSpPr>
          <a:xfrm>
            <a:off x="12543146" y="7348554"/>
            <a:ext cx="8581915" cy="7329826"/>
            <a:chOff x="12601684" y="6624655"/>
            <a:chExt cx="8581915" cy="7329826"/>
          </a:xfrm>
        </p:grpSpPr>
        <p:grpSp>
          <p:nvGrpSpPr>
            <p:cNvPr id="4" name="Group 3"/>
            <p:cNvGrpSpPr/>
            <p:nvPr/>
          </p:nvGrpSpPr>
          <p:grpSpPr>
            <a:xfrm>
              <a:off x="12601684" y="7106287"/>
              <a:ext cx="8581915" cy="6848194"/>
              <a:chOff x="11796884" y="7293251"/>
              <a:chExt cx="6288632" cy="5013091"/>
            </a:xfrm>
          </p:grpSpPr>
          <p:grpSp>
            <p:nvGrpSpPr>
              <p:cNvPr id="55" name="Group 54"/>
              <p:cNvGrpSpPr/>
              <p:nvPr/>
            </p:nvGrpSpPr>
            <p:grpSpPr>
              <a:xfrm>
                <a:off x="11796884" y="7293251"/>
                <a:ext cx="6288632" cy="5013091"/>
                <a:chOff x="366811" y="1460500"/>
                <a:chExt cx="6288632" cy="5013091"/>
              </a:xfrm>
            </p:grpSpPr>
            <p:grpSp>
              <p:nvGrpSpPr>
                <p:cNvPr id="59" name="Group 58"/>
                <p:cNvGrpSpPr/>
                <p:nvPr/>
              </p:nvGrpSpPr>
              <p:grpSpPr>
                <a:xfrm>
                  <a:off x="366811" y="1460500"/>
                  <a:ext cx="6288632" cy="4613294"/>
                  <a:chOff x="366811" y="1460500"/>
                  <a:chExt cx="6288632" cy="4613294"/>
                </a:xfrm>
              </p:grpSpPr>
              <p:grpSp>
                <p:nvGrpSpPr>
                  <p:cNvPr id="61" name="Group 60"/>
                  <p:cNvGrpSpPr/>
                  <p:nvPr/>
                </p:nvGrpSpPr>
                <p:grpSpPr>
                  <a:xfrm>
                    <a:off x="366811" y="1460500"/>
                    <a:ext cx="6288632" cy="4613294"/>
                    <a:chOff x="366811" y="1460500"/>
                    <a:chExt cx="5335489" cy="4107864"/>
                  </a:xfrm>
                </p:grpSpPr>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1678" y="4546093"/>
                      <a:ext cx="3955225" cy="1022271"/>
                    </a:xfrm>
                    <a:prstGeom prst="rect">
                      <a:avLst/>
                    </a:prstGeom>
                  </p:spPr>
                </p:pic>
                <p:sp>
                  <p:nvSpPr>
                    <p:cNvPr id="64" name="Up Arrow 63"/>
                    <p:cNvSpPr/>
                    <p:nvPr/>
                  </p:nvSpPr>
                  <p:spPr>
                    <a:xfrm flipH="1">
                      <a:off x="2387755" y="4219007"/>
                      <a:ext cx="228514" cy="3302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730244" y="4191189"/>
                      <a:ext cx="2164891" cy="709807"/>
                    </a:xfrm>
                    <a:prstGeom prst="rect">
                      <a:avLst/>
                    </a:prstGeom>
                    <a:noFill/>
                  </p:spPr>
                  <p:txBody>
                    <a:bodyPr wrap="square" rtlCol="0">
                      <a:spAutoFit/>
                    </a:bodyPr>
                    <a:lstStyle/>
                    <a:p>
                      <a:r>
                        <a:rPr lang="en-US" sz="2000" dirty="0" smtClean="0"/>
                        <a:t>Coagulation</a:t>
                      </a:r>
                    </a:p>
                    <a:p>
                      <a:r>
                        <a:rPr lang="en-US" sz="2000" dirty="0" smtClean="0"/>
                        <a:t>Condensation</a:t>
                      </a:r>
                    </a:p>
                    <a:p>
                      <a:endParaRPr lang="en-US" sz="2000" dirty="0"/>
                    </a:p>
                  </p:txBody>
                </p:sp>
                <p:grpSp>
                  <p:nvGrpSpPr>
                    <p:cNvPr id="66" name="Group 65"/>
                    <p:cNvGrpSpPr/>
                    <p:nvPr/>
                  </p:nvGrpSpPr>
                  <p:grpSpPr>
                    <a:xfrm>
                      <a:off x="366811" y="1460500"/>
                      <a:ext cx="5335489" cy="2521559"/>
                      <a:chOff x="366811" y="1460500"/>
                      <a:chExt cx="5335489" cy="2521559"/>
                    </a:xfrm>
                  </p:grpSpPr>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6811" y="1584957"/>
                        <a:ext cx="4975502" cy="2397102"/>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928" y="1637502"/>
                        <a:ext cx="5231463" cy="2185494"/>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65092" y="1863875"/>
                        <a:ext cx="730649" cy="1332361"/>
                      </a:xfrm>
                      <a:prstGeom prst="rect">
                        <a:avLst/>
                      </a:prstGeom>
                    </p:spPr>
                  </p:pic>
                  <p:sp>
                    <p:nvSpPr>
                      <p:cNvPr id="70" name="Rectangle 69"/>
                      <p:cNvSpPr/>
                      <p:nvPr/>
                    </p:nvSpPr>
                    <p:spPr>
                      <a:xfrm>
                        <a:off x="366811" y="1460500"/>
                        <a:ext cx="5335489"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TextBox 61"/>
                  <p:cNvSpPr txBox="1"/>
                  <p:nvPr/>
                </p:nvSpPr>
                <p:spPr>
                  <a:xfrm>
                    <a:off x="934095" y="4101586"/>
                    <a:ext cx="5657679" cy="246221"/>
                  </a:xfrm>
                  <a:prstGeom prst="rect">
                    <a:avLst/>
                  </a:prstGeom>
                  <a:solidFill>
                    <a:schemeClr val="bg1"/>
                  </a:solidFill>
                </p:spPr>
                <p:txBody>
                  <a:bodyPr wrap="square" rtlCol="0">
                    <a:spAutoFit/>
                  </a:bodyPr>
                  <a:lstStyle/>
                  <a:p>
                    <a:r>
                      <a:rPr lang="en-US" sz="1000" dirty="0" smtClean="0"/>
                      <a:t>10</a:t>
                    </a:r>
                    <a:r>
                      <a:rPr lang="en-US" sz="1000" baseline="30000" dirty="0" smtClean="0"/>
                      <a:t>0</a:t>
                    </a:r>
                    <a:r>
                      <a:rPr lang="en-US" sz="1000" dirty="0" smtClean="0"/>
                      <a:t>                  </a:t>
                    </a:r>
                    <a:r>
                      <a:rPr lang="en-US" sz="1000" baseline="30000" dirty="0" smtClean="0"/>
                      <a:t>      </a:t>
                    </a:r>
                    <a:r>
                      <a:rPr lang="en-US" sz="1000" dirty="0" smtClean="0"/>
                      <a:t>10</a:t>
                    </a:r>
                    <a:r>
                      <a:rPr lang="en-US" sz="1000" baseline="30000" dirty="0" smtClean="0"/>
                      <a:t>1</a:t>
                    </a:r>
                    <a:r>
                      <a:rPr lang="en-US" sz="1000" dirty="0" smtClean="0"/>
                      <a:t>              </a:t>
                    </a:r>
                    <a:r>
                      <a:rPr lang="en-US" sz="1000" baseline="30000" dirty="0" smtClean="0"/>
                      <a:t>                  </a:t>
                    </a:r>
                    <a:r>
                      <a:rPr lang="en-US" sz="1000" dirty="0" smtClean="0"/>
                      <a:t>10</a:t>
                    </a:r>
                    <a:r>
                      <a:rPr lang="en-US" sz="1000" baseline="30000" dirty="0" smtClean="0"/>
                      <a:t>2                                          </a:t>
                    </a:r>
                    <a:r>
                      <a:rPr lang="en-US" sz="1000" dirty="0" smtClean="0"/>
                      <a:t>10</a:t>
                    </a:r>
                    <a:r>
                      <a:rPr lang="en-US" sz="1000" baseline="30000" dirty="0" smtClean="0"/>
                      <a:t>3</a:t>
                    </a:r>
                    <a:r>
                      <a:rPr lang="en-US" sz="1000" dirty="0" smtClean="0"/>
                      <a:t>                        10</a:t>
                    </a:r>
                    <a:r>
                      <a:rPr lang="en-US" sz="1000" baseline="30000" dirty="0" smtClean="0"/>
                      <a:t>4</a:t>
                    </a:r>
                    <a:endParaRPr lang="en-US" sz="1000" baseline="30000" dirty="0"/>
                  </a:p>
                </p:txBody>
              </p:sp>
            </p:grpSp>
            <p:sp>
              <p:nvSpPr>
                <p:cNvPr id="57" name="TextBox 56"/>
                <p:cNvSpPr txBox="1"/>
                <p:nvPr/>
              </p:nvSpPr>
              <p:spPr>
                <a:xfrm>
                  <a:off x="1486720" y="4210642"/>
                  <a:ext cx="3942980" cy="314026"/>
                </a:xfrm>
                <a:prstGeom prst="rect">
                  <a:avLst/>
                </a:prstGeom>
                <a:noFill/>
              </p:spPr>
              <p:txBody>
                <a:bodyPr wrap="square" rtlCol="0">
                  <a:spAutoFit/>
                </a:bodyPr>
                <a:lstStyle/>
                <a:p>
                  <a:r>
                    <a:rPr lang="en-US" sz="2000" dirty="0" smtClean="0"/>
                    <a:t>Aitken     Accumulation        Coarse</a:t>
                  </a:r>
                  <a:endParaRPr lang="en-US" sz="2000" dirty="0"/>
                </a:p>
              </p:txBody>
            </p:sp>
            <p:sp>
              <p:nvSpPr>
                <p:cNvPr id="58" name="TextBox 57"/>
                <p:cNvSpPr txBox="1"/>
                <p:nvPr/>
              </p:nvSpPr>
              <p:spPr>
                <a:xfrm>
                  <a:off x="1486720" y="6159565"/>
                  <a:ext cx="3535830" cy="314026"/>
                </a:xfrm>
                <a:prstGeom prst="rect">
                  <a:avLst/>
                </a:prstGeom>
                <a:noFill/>
              </p:spPr>
              <p:txBody>
                <a:bodyPr wrap="square" rtlCol="0">
                  <a:spAutoFit/>
                </a:bodyPr>
                <a:lstStyle/>
                <a:p>
                  <a:pPr algn="ctr"/>
                  <a:r>
                    <a:rPr lang="en-US" sz="2000" dirty="0"/>
                    <a:t> </a:t>
                  </a:r>
                  <a:r>
                    <a:rPr lang="en-US" sz="2000" dirty="0" smtClean="0"/>
                    <a:t>            Primary Carbon	</a:t>
                  </a:r>
                  <a:endParaRPr lang="en-US" sz="2000" dirty="0"/>
                </a:p>
              </p:txBody>
            </p:sp>
          </p:grpSp>
          <p:sp>
            <p:nvSpPr>
              <p:cNvPr id="71" name="TextBox 70"/>
              <p:cNvSpPr txBox="1"/>
              <p:nvPr/>
            </p:nvSpPr>
            <p:spPr>
              <a:xfrm>
                <a:off x="12352420" y="11827042"/>
                <a:ext cx="5657679" cy="246221"/>
              </a:xfrm>
              <a:prstGeom prst="rect">
                <a:avLst/>
              </a:prstGeom>
              <a:solidFill>
                <a:schemeClr val="bg1"/>
              </a:solidFill>
            </p:spPr>
            <p:txBody>
              <a:bodyPr wrap="square" rtlCol="0">
                <a:spAutoFit/>
              </a:bodyPr>
              <a:lstStyle/>
              <a:p>
                <a:r>
                  <a:rPr lang="en-US" sz="1000" dirty="0" smtClean="0"/>
                  <a:t>10</a:t>
                </a:r>
                <a:r>
                  <a:rPr lang="en-US" sz="1000" baseline="30000" dirty="0" smtClean="0"/>
                  <a:t>0</a:t>
                </a:r>
                <a:r>
                  <a:rPr lang="en-US" sz="1000" dirty="0" smtClean="0"/>
                  <a:t>                  </a:t>
                </a:r>
                <a:r>
                  <a:rPr lang="en-US" sz="1000" baseline="30000" dirty="0" smtClean="0"/>
                  <a:t>      </a:t>
                </a:r>
                <a:r>
                  <a:rPr lang="en-US" sz="1000" dirty="0" smtClean="0"/>
                  <a:t>10</a:t>
                </a:r>
                <a:r>
                  <a:rPr lang="en-US" sz="1000" baseline="30000" dirty="0" smtClean="0"/>
                  <a:t>1</a:t>
                </a:r>
                <a:r>
                  <a:rPr lang="en-US" sz="1000" dirty="0" smtClean="0"/>
                  <a:t>              </a:t>
                </a:r>
                <a:r>
                  <a:rPr lang="en-US" sz="1000" baseline="30000" dirty="0" smtClean="0"/>
                  <a:t>                  </a:t>
                </a:r>
                <a:r>
                  <a:rPr lang="en-US" sz="1000" dirty="0" smtClean="0"/>
                  <a:t>10</a:t>
                </a:r>
                <a:r>
                  <a:rPr lang="en-US" sz="1000" baseline="30000" dirty="0" smtClean="0"/>
                  <a:t>2                                          </a:t>
                </a:r>
                <a:r>
                  <a:rPr lang="en-US" sz="1000" dirty="0" smtClean="0"/>
                  <a:t>10</a:t>
                </a:r>
                <a:r>
                  <a:rPr lang="en-US" sz="1000" baseline="30000" dirty="0" smtClean="0"/>
                  <a:t>3</a:t>
                </a:r>
                <a:r>
                  <a:rPr lang="en-US" sz="1000" dirty="0" smtClean="0"/>
                  <a:t>                        10</a:t>
                </a:r>
                <a:r>
                  <a:rPr lang="en-US" sz="1000" baseline="30000" dirty="0" smtClean="0"/>
                  <a:t>4</a:t>
                </a:r>
                <a:endParaRPr lang="en-US" sz="1000" baseline="30000" dirty="0"/>
              </a:p>
            </p:txBody>
          </p:sp>
        </p:grpSp>
        <p:sp>
          <p:nvSpPr>
            <p:cNvPr id="6" name="TextBox 5"/>
            <p:cNvSpPr txBox="1"/>
            <p:nvPr/>
          </p:nvSpPr>
          <p:spPr>
            <a:xfrm>
              <a:off x="13509221" y="6624655"/>
              <a:ext cx="6398034" cy="400110"/>
            </a:xfrm>
            <a:prstGeom prst="rect">
              <a:avLst/>
            </a:prstGeom>
            <a:noFill/>
          </p:spPr>
          <p:txBody>
            <a:bodyPr wrap="none" rtlCol="0">
              <a:spAutoFit/>
            </a:bodyPr>
            <a:lstStyle/>
            <a:p>
              <a:r>
                <a:rPr lang="en-US" altLang="en-US" sz="2000" b="1" dirty="0" smtClean="0">
                  <a:solidFill>
                    <a:srgbClr val="C00000"/>
                  </a:solidFill>
                  <a:latin typeface="+mj-lt"/>
                </a:rPr>
                <a:t>4-mode Modal Aerosol Model </a:t>
              </a:r>
              <a:r>
                <a:rPr lang="en-US" altLang="en-US" sz="2000" b="1" dirty="0">
                  <a:solidFill>
                    <a:srgbClr val="C00000"/>
                  </a:solidFill>
                  <a:latin typeface="+mj-lt"/>
                </a:rPr>
                <a:t>(MAM4) in </a:t>
              </a:r>
              <a:r>
                <a:rPr lang="en-US" altLang="en-US" sz="2000" b="1" dirty="0" err="1" smtClean="0">
                  <a:solidFill>
                    <a:srgbClr val="C00000"/>
                  </a:solidFill>
                  <a:latin typeface="+mj-lt"/>
                </a:rPr>
                <a:t>CAMChem</a:t>
              </a:r>
              <a:endParaRPr lang="en-US" sz="2000" dirty="0">
                <a:solidFill>
                  <a:srgbClr val="C00000"/>
                </a:solidFill>
                <a:latin typeface="+mj-lt"/>
              </a:endParaRPr>
            </a:p>
          </p:txBody>
        </p:sp>
      </p:grpSp>
      <p:sp>
        <p:nvSpPr>
          <p:cNvPr id="83" name="TextBox 82"/>
          <p:cNvSpPr txBox="1"/>
          <p:nvPr/>
        </p:nvSpPr>
        <p:spPr>
          <a:xfrm>
            <a:off x="12541765" y="22662826"/>
            <a:ext cx="5191000" cy="2335704"/>
          </a:xfrm>
          <a:prstGeom prst="rect">
            <a:avLst/>
          </a:prstGeom>
          <a:noFill/>
        </p:spPr>
        <p:txBody>
          <a:bodyPr wrap="square" rtlCol="0">
            <a:spAutoFit/>
          </a:bodyPr>
          <a:lstStyle/>
          <a:p>
            <a:pPr algn="just"/>
            <a:r>
              <a:rPr lang="en-US" sz="2800" dirty="0" smtClean="0"/>
              <a:t>The </a:t>
            </a:r>
            <a:r>
              <a:rPr lang="en-US" sz="2800" dirty="0"/>
              <a:t>equivalent of 8-monolayers of sulfate is needed to transfer material from the primary carbon mode (fresh) into the accumulation mode (aged</a:t>
            </a:r>
            <a:r>
              <a:rPr lang="en-US" sz="2800" dirty="0" smtClean="0"/>
              <a:t>).</a:t>
            </a:r>
          </a:p>
        </p:txBody>
      </p:sp>
      <p:sp>
        <p:nvSpPr>
          <p:cNvPr id="100" name="TextBox 99"/>
          <p:cNvSpPr txBox="1"/>
          <p:nvPr/>
        </p:nvSpPr>
        <p:spPr>
          <a:xfrm>
            <a:off x="12516946" y="21498580"/>
            <a:ext cx="8020126" cy="523220"/>
          </a:xfrm>
          <a:prstGeom prst="rect">
            <a:avLst/>
          </a:prstGeom>
          <a:noFill/>
        </p:spPr>
        <p:txBody>
          <a:bodyPr wrap="square" rtlCol="0">
            <a:spAutoFit/>
          </a:bodyPr>
          <a:lstStyle/>
          <a:p>
            <a:r>
              <a:rPr kumimoji="1" lang="en-US" altLang="zh-CN" sz="2800" b="1" dirty="0">
                <a:solidFill>
                  <a:srgbClr val="C00000"/>
                </a:solidFill>
                <a:latin typeface="+mj-lt"/>
              </a:rPr>
              <a:t>Condensation: “Monolayer-of-sulfate criterion</a:t>
            </a:r>
            <a:r>
              <a:rPr kumimoji="1" lang="en-US" altLang="zh-CN" sz="2800" b="1" dirty="0" smtClean="0">
                <a:solidFill>
                  <a:srgbClr val="C00000"/>
                </a:solidFill>
                <a:latin typeface="+mj-lt"/>
              </a:rPr>
              <a:t>”</a:t>
            </a:r>
            <a:endParaRPr kumimoji="1" lang="en-US" altLang="zh-CN" sz="2800" b="1" dirty="0">
              <a:solidFill>
                <a:srgbClr val="C00000"/>
              </a:solidFill>
              <a:latin typeface="+mj-lt"/>
            </a:endParaRPr>
          </a:p>
        </p:txBody>
      </p:sp>
      <p:sp>
        <p:nvSpPr>
          <p:cNvPr id="101" name="TextBox 100"/>
          <p:cNvSpPr txBox="1"/>
          <p:nvPr/>
        </p:nvSpPr>
        <p:spPr>
          <a:xfrm>
            <a:off x="16149179" y="25736490"/>
            <a:ext cx="4858601" cy="400110"/>
          </a:xfrm>
          <a:prstGeom prst="rect">
            <a:avLst/>
          </a:prstGeom>
          <a:noFill/>
        </p:spPr>
        <p:txBody>
          <a:bodyPr wrap="square" rtlCol="0">
            <a:spAutoFit/>
          </a:bodyPr>
          <a:lstStyle/>
          <a:p>
            <a:r>
              <a:rPr lang="en-US" sz="2000" b="1" dirty="0" smtClean="0"/>
              <a:t>monolayer depth = molecule diameter</a:t>
            </a:r>
            <a:endParaRPr lang="en-US" sz="2000" b="1" dirty="0"/>
          </a:p>
        </p:txBody>
      </p:sp>
      <p:grpSp>
        <p:nvGrpSpPr>
          <p:cNvPr id="111" name="Group 110"/>
          <p:cNvGrpSpPr/>
          <p:nvPr/>
        </p:nvGrpSpPr>
        <p:grpSpPr>
          <a:xfrm>
            <a:off x="15827746" y="22509681"/>
            <a:ext cx="5104805" cy="2922098"/>
            <a:chOff x="15827746" y="19301176"/>
            <a:chExt cx="5104805" cy="2922098"/>
          </a:xfrm>
        </p:grpSpPr>
        <p:grpSp>
          <p:nvGrpSpPr>
            <p:cNvPr id="99" name="Group 98"/>
            <p:cNvGrpSpPr/>
            <p:nvPr/>
          </p:nvGrpSpPr>
          <p:grpSpPr>
            <a:xfrm>
              <a:off x="18113151" y="19301176"/>
              <a:ext cx="2819400" cy="2836406"/>
              <a:chOff x="15087599" y="21996399"/>
              <a:chExt cx="1447801" cy="1473201"/>
            </a:xfrm>
          </p:grpSpPr>
          <p:sp>
            <p:nvSpPr>
              <p:cNvPr id="90" name="Oval 89"/>
              <p:cNvSpPr/>
              <p:nvPr/>
            </p:nvSpPr>
            <p:spPr>
              <a:xfrm>
                <a:off x="15409498" y="22339113"/>
                <a:ext cx="869260" cy="841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Block Arc 95"/>
              <p:cNvSpPr/>
              <p:nvPr/>
            </p:nvSpPr>
            <p:spPr>
              <a:xfrm>
                <a:off x="15087600" y="21996400"/>
                <a:ext cx="1447800" cy="1473200"/>
              </a:xfrm>
              <a:prstGeom prst="blockArc">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97" name="Block Arc 96"/>
              <p:cNvSpPr/>
              <p:nvPr/>
            </p:nvSpPr>
            <p:spPr>
              <a:xfrm rot="10800000">
                <a:off x="15087599" y="21996399"/>
                <a:ext cx="1447800" cy="1473200"/>
              </a:xfrm>
              <a:prstGeom prst="blockArc">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grpSp>
        <p:sp>
          <p:nvSpPr>
            <p:cNvPr id="102" name="TextBox 101"/>
            <p:cNvSpPr txBox="1"/>
            <p:nvPr/>
          </p:nvSpPr>
          <p:spPr>
            <a:xfrm>
              <a:off x="15827746" y="21823164"/>
              <a:ext cx="3450018" cy="400110"/>
            </a:xfrm>
            <a:prstGeom prst="rect">
              <a:avLst/>
            </a:prstGeom>
            <a:noFill/>
          </p:spPr>
          <p:txBody>
            <a:bodyPr wrap="square" rtlCol="0">
              <a:spAutoFit/>
            </a:bodyPr>
            <a:lstStyle/>
            <a:p>
              <a:r>
                <a:rPr lang="en-US" sz="2000" b="1" dirty="0">
                  <a:solidFill>
                    <a:srgbClr val="DE6225"/>
                  </a:solidFill>
                </a:rPr>
                <a:t>8 monolayers of sulfate </a:t>
              </a:r>
            </a:p>
          </p:txBody>
        </p:sp>
        <p:cxnSp>
          <p:nvCxnSpPr>
            <p:cNvPr id="106" name="Straight Arrow Connector 105"/>
            <p:cNvCxnSpPr>
              <a:stCxn id="96" idx="0"/>
              <a:endCxn id="102" idx="0"/>
            </p:cNvCxnSpPr>
            <p:nvPr/>
          </p:nvCxnSpPr>
          <p:spPr>
            <a:xfrm flipH="1">
              <a:off x="17552755" y="20719380"/>
              <a:ext cx="912823" cy="11037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8" name="TextBox 107"/>
            <p:cNvSpPr txBox="1"/>
            <p:nvPr/>
          </p:nvSpPr>
          <p:spPr>
            <a:xfrm>
              <a:off x="18971602" y="20519323"/>
              <a:ext cx="1307299" cy="400110"/>
            </a:xfrm>
            <a:prstGeom prst="rect">
              <a:avLst/>
            </a:prstGeom>
            <a:noFill/>
          </p:spPr>
          <p:txBody>
            <a:bodyPr wrap="square" rtlCol="0">
              <a:spAutoFit/>
            </a:bodyPr>
            <a:lstStyle/>
            <a:p>
              <a:r>
                <a:rPr lang="en-US" sz="2000" b="1" dirty="0" smtClean="0"/>
                <a:t>BC core</a:t>
              </a:r>
              <a:endParaRPr lang="en-US" sz="2000" b="1" dirty="0"/>
            </a:p>
          </p:txBody>
        </p:sp>
      </p:grpSp>
      <p:sp>
        <p:nvSpPr>
          <p:cNvPr id="110" name="TextBox 109"/>
          <p:cNvSpPr txBox="1"/>
          <p:nvPr/>
        </p:nvSpPr>
        <p:spPr>
          <a:xfrm>
            <a:off x="12529661" y="15357595"/>
            <a:ext cx="4382461" cy="1323439"/>
          </a:xfrm>
          <a:prstGeom prst="rect">
            <a:avLst/>
          </a:prstGeom>
          <a:noFill/>
        </p:spPr>
        <p:txBody>
          <a:bodyPr wrap="square" rtlCol="0">
            <a:spAutoFit/>
          </a:bodyPr>
          <a:lstStyle/>
          <a:p>
            <a:r>
              <a:rPr kumimoji="1" lang="en-US" altLang="zh-CN" sz="2000" b="1" dirty="0" smtClean="0">
                <a:latin typeface="+mj-lt"/>
              </a:rPr>
              <a:t>BC aging timescale computed from model transfer </a:t>
            </a:r>
            <a:r>
              <a:rPr kumimoji="1" lang="en-US" altLang="zh-CN" sz="2000" b="1" dirty="0">
                <a:latin typeface="+mj-lt"/>
              </a:rPr>
              <a:t>r</a:t>
            </a:r>
            <a:r>
              <a:rPr kumimoji="1" lang="en-US" altLang="zh-CN" sz="2000" b="1" dirty="0" smtClean="0">
                <a:latin typeface="+mj-lt"/>
              </a:rPr>
              <a:t>ate due to Coagulation and Condensation processes (aging).</a:t>
            </a:r>
            <a:endParaRPr kumimoji="1" lang="en-US" altLang="zh-CN" sz="2000" b="1" dirty="0">
              <a:latin typeface="+mj-lt"/>
            </a:endParaRPr>
          </a:p>
        </p:txBody>
      </p:sp>
      <p:cxnSp>
        <p:nvCxnSpPr>
          <p:cNvPr id="113" name="Straight Arrow Connector 112"/>
          <p:cNvCxnSpPr>
            <a:stCxn id="115" idx="4"/>
          </p:cNvCxnSpPr>
          <p:nvPr/>
        </p:nvCxnSpPr>
        <p:spPr>
          <a:xfrm>
            <a:off x="17313360" y="12805526"/>
            <a:ext cx="1658242" cy="1872854"/>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15" name="Oval 114"/>
          <p:cNvSpPr/>
          <p:nvPr/>
        </p:nvSpPr>
        <p:spPr>
          <a:xfrm>
            <a:off x="16192236" y="11963399"/>
            <a:ext cx="2242247" cy="842127"/>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22905532" y="6934200"/>
            <a:ext cx="5974268" cy="5952819"/>
            <a:chOff x="23343008" y="7356420"/>
            <a:chExt cx="7220337" cy="7004432"/>
          </a:xfrm>
        </p:grpSpPr>
        <p:grpSp>
          <p:nvGrpSpPr>
            <p:cNvPr id="128" name="Group 127"/>
            <p:cNvGrpSpPr/>
            <p:nvPr/>
          </p:nvGrpSpPr>
          <p:grpSpPr>
            <a:xfrm>
              <a:off x="23343008" y="7356420"/>
              <a:ext cx="7220337" cy="7004432"/>
              <a:chOff x="23343008" y="7356420"/>
              <a:chExt cx="7220337" cy="7004432"/>
            </a:xfrm>
          </p:grpSpPr>
          <p:grpSp>
            <p:nvGrpSpPr>
              <p:cNvPr id="124" name="Group 123"/>
              <p:cNvGrpSpPr/>
              <p:nvPr/>
            </p:nvGrpSpPr>
            <p:grpSpPr>
              <a:xfrm>
                <a:off x="23343008" y="7356420"/>
                <a:ext cx="6804322" cy="7004432"/>
                <a:chOff x="23759466" y="7299586"/>
                <a:chExt cx="6804322" cy="7004432"/>
              </a:xfrm>
            </p:grpSpPr>
            <p:grpSp>
              <p:nvGrpSpPr>
                <p:cNvPr id="122" name="Group 121"/>
                <p:cNvGrpSpPr/>
                <p:nvPr/>
              </p:nvGrpSpPr>
              <p:grpSpPr>
                <a:xfrm>
                  <a:off x="23759466" y="7299586"/>
                  <a:ext cx="6804322" cy="7004432"/>
                  <a:chOff x="23969783" y="9418970"/>
                  <a:chExt cx="6804322" cy="7004432"/>
                </a:xfrm>
              </p:grpSpPr>
              <p:pic>
                <p:nvPicPr>
                  <p:cNvPr id="119" name="Picture 1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969783" y="13027978"/>
                    <a:ext cx="6804322" cy="3395424"/>
                  </a:xfrm>
                  <a:prstGeom prst="rect">
                    <a:avLst/>
                  </a:prstGeom>
                </p:spPr>
              </p:pic>
              <p:sp>
                <p:nvSpPr>
                  <p:cNvPr id="121" name="TextBox 120"/>
                  <p:cNvSpPr txBox="1"/>
                  <p:nvPr/>
                </p:nvSpPr>
                <p:spPr>
                  <a:xfrm>
                    <a:off x="24061876" y="9418970"/>
                    <a:ext cx="6693628" cy="470793"/>
                  </a:xfrm>
                  <a:prstGeom prst="rect">
                    <a:avLst/>
                  </a:prstGeom>
                  <a:noFill/>
                </p:spPr>
                <p:txBody>
                  <a:bodyPr wrap="square" rtlCol="0">
                    <a:spAutoFit/>
                  </a:bodyPr>
                  <a:lstStyle/>
                  <a:p>
                    <a:r>
                      <a:rPr lang="en-US" sz="2000" b="1" dirty="0" smtClean="0"/>
                      <a:t>Monthly BC Mass Mixing Ratio </a:t>
                    </a:r>
                    <a:r>
                      <a:rPr lang="en-US" sz="2000" b="1" smtClean="0"/>
                      <a:t>(L8, 992hPa)</a:t>
                    </a:r>
                    <a:endParaRPr lang="en-US" sz="2000" b="1" dirty="0"/>
                  </a:p>
                </p:txBody>
              </p:sp>
            </p:grpSp>
            <p:pic>
              <p:nvPicPr>
                <p:cNvPr id="123" name="Picture 1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841141" y="7896255"/>
                  <a:ext cx="6640972" cy="3043343"/>
                </a:xfrm>
                <a:prstGeom prst="rect">
                  <a:avLst/>
                </a:prstGeom>
              </p:spPr>
            </p:pic>
          </p:grpSp>
          <p:sp>
            <p:nvSpPr>
              <p:cNvPr id="126" name="TextBox 125"/>
              <p:cNvSpPr txBox="1"/>
              <p:nvPr/>
            </p:nvSpPr>
            <p:spPr>
              <a:xfrm>
                <a:off x="29421162" y="10565318"/>
                <a:ext cx="1142183" cy="398362"/>
              </a:xfrm>
              <a:prstGeom prst="rect">
                <a:avLst/>
              </a:prstGeom>
              <a:noFill/>
            </p:spPr>
            <p:txBody>
              <a:bodyPr wrap="square" rtlCol="0">
                <a:spAutoFit/>
              </a:bodyPr>
              <a:lstStyle/>
              <a:p>
                <a:r>
                  <a:rPr lang="en-US" sz="1600" dirty="0"/>
                  <a:t>n</a:t>
                </a:r>
                <a:r>
                  <a:rPr lang="en-US" sz="1600" dirty="0" smtClean="0"/>
                  <a:t>g/kg</a:t>
                </a:r>
                <a:endParaRPr lang="en-US" sz="1600" dirty="0"/>
              </a:p>
            </p:txBody>
          </p:sp>
          <p:sp>
            <p:nvSpPr>
              <p:cNvPr id="127" name="TextBox 126"/>
              <p:cNvSpPr txBox="1"/>
              <p:nvPr/>
            </p:nvSpPr>
            <p:spPr>
              <a:xfrm>
                <a:off x="29533963" y="13856041"/>
                <a:ext cx="808131" cy="398362"/>
              </a:xfrm>
              <a:prstGeom prst="rect">
                <a:avLst/>
              </a:prstGeom>
              <a:noFill/>
            </p:spPr>
            <p:txBody>
              <a:bodyPr wrap="square" rtlCol="0">
                <a:spAutoFit/>
              </a:bodyPr>
              <a:lstStyle/>
              <a:p>
                <a:r>
                  <a:rPr lang="en-US" sz="1600" dirty="0"/>
                  <a:t>%</a:t>
                </a:r>
              </a:p>
            </p:txBody>
          </p:sp>
        </p:grpSp>
        <p:sp>
          <p:nvSpPr>
            <p:cNvPr id="125" name="TextBox 124"/>
            <p:cNvSpPr txBox="1"/>
            <p:nvPr/>
          </p:nvSpPr>
          <p:spPr>
            <a:xfrm>
              <a:off x="23662217" y="10867682"/>
              <a:ext cx="5908178" cy="470793"/>
            </a:xfrm>
            <a:prstGeom prst="rect">
              <a:avLst/>
            </a:prstGeom>
            <a:solidFill>
              <a:schemeClr val="bg1"/>
            </a:solidFill>
          </p:spPr>
          <p:txBody>
            <a:bodyPr wrap="square" rtlCol="0">
              <a:spAutoFit/>
            </a:bodyPr>
            <a:lstStyle/>
            <a:p>
              <a:r>
                <a:rPr lang="en-US" sz="2000" b="1" dirty="0" smtClean="0"/>
                <a:t>Relative Difference (L1-L8)/L8, 992hPa </a:t>
              </a:r>
              <a:endParaRPr lang="en-US" sz="2000" b="1" dirty="0"/>
            </a:p>
          </p:txBody>
        </p:sp>
      </p:grpSp>
      <p:sp>
        <p:nvSpPr>
          <p:cNvPr id="14" name="TextBox 13"/>
          <p:cNvSpPr txBox="1"/>
          <p:nvPr/>
        </p:nvSpPr>
        <p:spPr>
          <a:xfrm>
            <a:off x="31789778" y="9372600"/>
            <a:ext cx="442822" cy="523220"/>
          </a:xfrm>
          <a:prstGeom prst="rect">
            <a:avLst/>
          </a:prstGeom>
          <a:noFill/>
        </p:spPr>
        <p:txBody>
          <a:bodyPr wrap="square" rtlCol="0">
            <a:spAutoFit/>
          </a:bodyPr>
          <a:lstStyle/>
          <a:p>
            <a:r>
              <a:rPr lang="en-US" sz="2800" b="1" dirty="0" smtClean="0"/>
              <a:t>1</a:t>
            </a:r>
            <a:endParaRPr lang="en-US" sz="2800" b="1" dirty="0"/>
          </a:p>
        </p:txBody>
      </p:sp>
      <p:sp>
        <p:nvSpPr>
          <p:cNvPr id="98" name="TextBox 97"/>
          <p:cNvSpPr txBox="1"/>
          <p:nvPr/>
        </p:nvSpPr>
        <p:spPr>
          <a:xfrm>
            <a:off x="31785010" y="12237097"/>
            <a:ext cx="442822" cy="523220"/>
          </a:xfrm>
          <a:prstGeom prst="rect">
            <a:avLst/>
          </a:prstGeom>
          <a:noFill/>
        </p:spPr>
        <p:txBody>
          <a:bodyPr wrap="square" rtlCol="0">
            <a:spAutoFit/>
          </a:bodyPr>
          <a:lstStyle/>
          <a:p>
            <a:r>
              <a:rPr lang="en-US" sz="2800" b="1" dirty="0" smtClean="0"/>
              <a:t>1</a:t>
            </a:r>
            <a:endParaRPr lang="en-US" sz="2800" b="1" dirty="0"/>
          </a:p>
        </p:txBody>
      </p:sp>
      <p:sp>
        <p:nvSpPr>
          <p:cNvPr id="103" name="TextBox 102"/>
          <p:cNvSpPr txBox="1"/>
          <p:nvPr/>
        </p:nvSpPr>
        <p:spPr>
          <a:xfrm>
            <a:off x="34456778" y="9345304"/>
            <a:ext cx="442822" cy="523220"/>
          </a:xfrm>
          <a:prstGeom prst="rect">
            <a:avLst/>
          </a:prstGeom>
          <a:noFill/>
        </p:spPr>
        <p:txBody>
          <a:bodyPr wrap="square" rtlCol="0">
            <a:spAutoFit/>
          </a:bodyPr>
          <a:lstStyle/>
          <a:p>
            <a:r>
              <a:rPr lang="en-US" sz="2800" b="1" dirty="0" smtClean="0"/>
              <a:t>2</a:t>
            </a:r>
            <a:endParaRPr lang="en-US" sz="2800" b="1" dirty="0"/>
          </a:p>
        </p:txBody>
      </p:sp>
      <p:sp>
        <p:nvSpPr>
          <p:cNvPr id="104" name="TextBox 103"/>
          <p:cNvSpPr txBox="1"/>
          <p:nvPr/>
        </p:nvSpPr>
        <p:spPr>
          <a:xfrm>
            <a:off x="34445021" y="12278380"/>
            <a:ext cx="442822" cy="523220"/>
          </a:xfrm>
          <a:prstGeom prst="rect">
            <a:avLst/>
          </a:prstGeom>
          <a:noFill/>
        </p:spPr>
        <p:txBody>
          <a:bodyPr wrap="square" rtlCol="0">
            <a:spAutoFit/>
          </a:bodyPr>
          <a:lstStyle/>
          <a:p>
            <a:r>
              <a:rPr lang="en-US" sz="2800" b="1" dirty="0"/>
              <a:t>2</a:t>
            </a:r>
          </a:p>
        </p:txBody>
      </p:sp>
      <p:sp>
        <p:nvSpPr>
          <p:cNvPr id="105" name="TextBox 104"/>
          <p:cNvSpPr txBox="1"/>
          <p:nvPr/>
        </p:nvSpPr>
        <p:spPr>
          <a:xfrm>
            <a:off x="36983045" y="9345304"/>
            <a:ext cx="442822" cy="523220"/>
          </a:xfrm>
          <a:prstGeom prst="rect">
            <a:avLst/>
          </a:prstGeom>
          <a:noFill/>
        </p:spPr>
        <p:txBody>
          <a:bodyPr wrap="square" rtlCol="0">
            <a:spAutoFit/>
          </a:bodyPr>
          <a:lstStyle/>
          <a:p>
            <a:r>
              <a:rPr lang="en-US" sz="2800" b="1" dirty="0"/>
              <a:t>3</a:t>
            </a:r>
          </a:p>
        </p:txBody>
      </p:sp>
      <p:sp>
        <p:nvSpPr>
          <p:cNvPr id="107" name="TextBox 106"/>
          <p:cNvSpPr txBox="1"/>
          <p:nvPr/>
        </p:nvSpPr>
        <p:spPr>
          <a:xfrm>
            <a:off x="37047578" y="12278380"/>
            <a:ext cx="442822" cy="523220"/>
          </a:xfrm>
          <a:prstGeom prst="rect">
            <a:avLst/>
          </a:prstGeom>
          <a:noFill/>
        </p:spPr>
        <p:txBody>
          <a:bodyPr wrap="square" rtlCol="0">
            <a:spAutoFit/>
          </a:bodyPr>
          <a:lstStyle/>
          <a:p>
            <a:r>
              <a:rPr lang="en-US" sz="2800" b="1" dirty="0"/>
              <a:t>3</a:t>
            </a:r>
          </a:p>
        </p:txBody>
      </p:sp>
      <p:sp>
        <p:nvSpPr>
          <p:cNvPr id="22" name="TextBox 21"/>
          <p:cNvSpPr txBox="1"/>
          <p:nvPr/>
        </p:nvSpPr>
        <p:spPr>
          <a:xfrm>
            <a:off x="23012400" y="19659600"/>
            <a:ext cx="8318545" cy="400110"/>
          </a:xfrm>
          <a:prstGeom prst="rect">
            <a:avLst/>
          </a:prstGeom>
          <a:noFill/>
          <a:ln>
            <a:solidFill>
              <a:srgbClr val="0070C0"/>
            </a:solidFill>
          </a:ln>
        </p:spPr>
        <p:txBody>
          <a:bodyPr wrap="square" rtlCol="0">
            <a:spAutoFit/>
          </a:bodyPr>
          <a:lstStyle/>
          <a:p>
            <a:r>
              <a:rPr lang="en-US" sz="2000" dirty="0" smtClean="0"/>
              <a:t>In </a:t>
            </a:r>
            <a:r>
              <a:rPr lang="en-US" sz="2000" dirty="0"/>
              <a:t>the Arctic: Most of BC is in primary </a:t>
            </a:r>
            <a:r>
              <a:rPr lang="en-US" sz="2000" dirty="0" smtClean="0"/>
              <a:t>carbon mode </a:t>
            </a:r>
            <a:r>
              <a:rPr lang="en-US" sz="2000" smtClean="0"/>
              <a:t>(externally mixed)!</a:t>
            </a:r>
            <a:endParaRPr lang="en-US" sz="2000" dirty="0"/>
          </a:p>
        </p:txBody>
      </p:sp>
      <p:grpSp>
        <p:nvGrpSpPr>
          <p:cNvPr id="192" name="Group 191"/>
          <p:cNvGrpSpPr/>
          <p:nvPr/>
        </p:nvGrpSpPr>
        <p:grpSpPr>
          <a:xfrm>
            <a:off x="28293970" y="6817554"/>
            <a:ext cx="14378030" cy="6288846"/>
            <a:chOff x="28293970" y="7143690"/>
            <a:chExt cx="14378030" cy="6288846"/>
          </a:xfrm>
        </p:grpSpPr>
        <p:sp>
          <p:nvSpPr>
            <p:cNvPr id="129" name="TextBox 128"/>
            <p:cNvSpPr txBox="1"/>
            <p:nvPr/>
          </p:nvSpPr>
          <p:spPr>
            <a:xfrm>
              <a:off x="38785800" y="10877881"/>
              <a:ext cx="3385807" cy="1938992"/>
            </a:xfrm>
            <a:prstGeom prst="rect">
              <a:avLst/>
            </a:prstGeom>
            <a:noFill/>
          </p:spPr>
          <p:txBody>
            <a:bodyPr wrap="square" rtlCol="0">
              <a:spAutoFit/>
            </a:bodyPr>
            <a:lstStyle/>
            <a:p>
              <a:r>
                <a:rPr lang="en-US" sz="2400" dirty="0" smtClean="0"/>
                <a:t>L1: 1 monolayer </a:t>
              </a:r>
            </a:p>
            <a:p>
              <a:r>
                <a:rPr lang="en-US" sz="2400" dirty="0" smtClean="0"/>
                <a:t>L2: 2 monolayers </a:t>
              </a:r>
            </a:p>
            <a:p>
              <a:r>
                <a:rPr lang="en-US" sz="2400" dirty="0" smtClean="0"/>
                <a:t>L4: </a:t>
              </a:r>
              <a:r>
                <a:rPr lang="en-US" sz="2400" dirty="0"/>
                <a:t>4</a:t>
              </a:r>
              <a:r>
                <a:rPr lang="en-US" sz="2400" dirty="0" smtClean="0"/>
                <a:t> monolayers </a:t>
              </a:r>
              <a:endParaRPr lang="en-US" sz="2400" dirty="0"/>
            </a:p>
            <a:p>
              <a:r>
                <a:rPr lang="en-US" sz="2400" dirty="0" smtClean="0"/>
                <a:t>L8: </a:t>
              </a:r>
              <a:r>
                <a:rPr lang="en-US" sz="2400" dirty="0"/>
                <a:t>8</a:t>
              </a:r>
              <a:r>
                <a:rPr lang="en-US" sz="2400" dirty="0" smtClean="0"/>
                <a:t> monolayers</a:t>
              </a:r>
            </a:p>
            <a:p>
              <a:r>
                <a:rPr lang="en-US" sz="2400" dirty="0" smtClean="0"/>
                <a:t>L12: 12 monolayers</a:t>
              </a:r>
              <a:endParaRPr lang="en-US" sz="2400" dirty="0"/>
            </a:p>
          </p:txBody>
        </p:sp>
        <p:grpSp>
          <p:nvGrpSpPr>
            <p:cNvPr id="72" name="Group 71"/>
            <p:cNvGrpSpPr/>
            <p:nvPr/>
          </p:nvGrpSpPr>
          <p:grpSpPr>
            <a:xfrm>
              <a:off x="29716486" y="7525512"/>
              <a:ext cx="8459714" cy="5907024"/>
              <a:chOff x="1400475" y="680523"/>
              <a:chExt cx="4944192" cy="3421637"/>
            </a:xfrm>
          </p:grpSpPr>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29693" y="680523"/>
                <a:ext cx="1843206" cy="1682073"/>
              </a:xfrm>
              <a:prstGeom prst="rect">
                <a:avLst/>
              </a:prstGeom>
            </p:spPr>
          </p:pic>
          <p:pic>
            <p:nvPicPr>
              <p:cNvPr id="73" name="Picture 7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5160" y="2342405"/>
                <a:ext cx="1889507" cy="1759755"/>
              </a:xfrm>
              <a:prstGeom prst="rect">
                <a:avLst/>
              </a:prstGeom>
            </p:spPr>
          </p:pic>
          <p:pic>
            <p:nvPicPr>
              <p:cNvPr id="81" name="Picture 8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18081" y="2356192"/>
                <a:ext cx="1873497" cy="1725694"/>
              </a:xfrm>
              <a:prstGeom prst="rect">
                <a:avLst/>
              </a:prstGeom>
            </p:spPr>
          </p:pic>
          <p:pic>
            <p:nvPicPr>
              <p:cNvPr id="84" name="Picture 8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72047" y="691116"/>
                <a:ext cx="1780705" cy="1679396"/>
              </a:xfrm>
              <a:prstGeom prst="rect">
                <a:avLst/>
              </a:prstGeom>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00475" y="2280542"/>
                <a:ext cx="1877450" cy="1769366"/>
              </a:xfrm>
              <a:prstGeom prst="rect">
                <a:avLst/>
              </a:prstGeom>
            </p:spPr>
          </p:pic>
          <p:pic>
            <p:nvPicPr>
              <p:cNvPr id="82" name="Picture 8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64506" y="691116"/>
                <a:ext cx="1839360" cy="1701210"/>
              </a:xfrm>
              <a:prstGeom prst="rect">
                <a:avLst/>
              </a:prstGeom>
            </p:spPr>
          </p:pic>
        </p:grpSp>
        <p:grpSp>
          <p:nvGrpSpPr>
            <p:cNvPr id="86" name="Group 85"/>
            <p:cNvGrpSpPr/>
            <p:nvPr/>
          </p:nvGrpSpPr>
          <p:grpSpPr>
            <a:xfrm>
              <a:off x="37907620" y="7460299"/>
              <a:ext cx="4764380" cy="2902901"/>
              <a:chOff x="2086345" y="945708"/>
              <a:chExt cx="8033456" cy="4476897"/>
            </a:xfrm>
          </p:grpSpPr>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086345" y="945708"/>
                <a:ext cx="8033456" cy="4476897"/>
              </a:xfrm>
              <a:prstGeom prst="rect">
                <a:avLst/>
              </a:prstGeom>
            </p:spPr>
          </p:pic>
          <p:sp>
            <p:nvSpPr>
              <p:cNvPr id="88" name="Rectangle 87"/>
              <p:cNvSpPr/>
              <p:nvPr/>
            </p:nvSpPr>
            <p:spPr>
              <a:xfrm>
                <a:off x="4826000" y="3022600"/>
                <a:ext cx="444500" cy="3693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528674" y="3022600"/>
                <a:ext cx="285750" cy="5979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868059" y="2978875"/>
                <a:ext cx="266700" cy="307777"/>
              </a:xfrm>
              <a:prstGeom prst="rect">
                <a:avLst/>
              </a:prstGeom>
              <a:noFill/>
            </p:spPr>
            <p:txBody>
              <a:bodyPr wrap="square" rtlCol="0">
                <a:spAutoFit/>
              </a:bodyPr>
              <a:lstStyle/>
              <a:p>
                <a:r>
                  <a:rPr lang="en-US" sz="1400" b="1" dirty="0" smtClean="0"/>
                  <a:t>2</a:t>
                </a:r>
                <a:endParaRPr lang="en-US" sz="1400" b="1" dirty="0"/>
              </a:p>
            </p:txBody>
          </p:sp>
          <p:sp>
            <p:nvSpPr>
              <p:cNvPr id="92" name="TextBox 91"/>
              <p:cNvSpPr txBox="1"/>
              <p:nvPr/>
            </p:nvSpPr>
            <p:spPr>
              <a:xfrm>
                <a:off x="6445525" y="3060382"/>
                <a:ext cx="266700" cy="5221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t>3</a:t>
                </a:r>
              </a:p>
            </p:txBody>
          </p:sp>
          <p:sp>
            <p:nvSpPr>
              <p:cNvPr id="93" name="Rectangle 92"/>
              <p:cNvSpPr/>
              <p:nvPr/>
            </p:nvSpPr>
            <p:spPr>
              <a:xfrm>
                <a:off x="3062177" y="1463694"/>
                <a:ext cx="850603" cy="40763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247614" y="1438686"/>
                <a:ext cx="450850" cy="307777"/>
              </a:xfrm>
              <a:prstGeom prst="rect">
                <a:avLst/>
              </a:prstGeom>
              <a:noFill/>
            </p:spPr>
            <p:txBody>
              <a:bodyPr wrap="square" rtlCol="0">
                <a:spAutoFit/>
              </a:bodyPr>
              <a:lstStyle/>
              <a:p>
                <a:r>
                  <a:rPr lang="en-US" sz="1400" b="1" dirty="0"/>
                  <a:t>1</a:t>
                </a:r>
              </a:p>
            </p:txBody>
          </p:sp>
        </p:grpSp>
        <p:sp>
          <p:nvSpPr>
            <p:cNvPr id="95" name="TextBox 94"/>
            <p:cNvSpPr txBox="1"/>
            <p:nvPr/>
          </p:nvSpPr>
          <p:spPr>
            <a:xfrm>
              <a:off x="32249399" y="7143690"/>
              <a:ext cx="8402165" cy="400110"/>
            </a:xfrm>
            <a:prstGeom prst="rect">
              <a:avLst/>
            </a:prstGeom>
            <a:noFill/>
          </p:spPr>
          <p:txBody>
            <a:bodyPr wrap="square" rtlCol="0">
              <a:spAutoFit/>
            </a:bodyPr>
            <a:lstStyle/>
            <a:p>
              <a:r>
                <a:rPr lang="en-US" sz="2000" b="1" dirty="0" smtClean="0"/>
                <a:t>Monthly BC </a:t>
              </a:r>
              <a:r>
                <a:rPr lang="en-US" sz="2000" b="1" smtClean="0"/>
                <a:t>Vertical Profile</a:t>
              </a:r>
              <a:endParaRPr lang="en-US" sz="2000" b="1" dirty="0"/>
            </a:p>
          </p:txBody>
        </p:sp>
        <p:sp>
          <p:nvSpPr>
            <p:cNvPr id="37" name="TextBox 36"/>
            <p:cNvSpPr txBox="1"/>
            <p:nvPr/>
          </p:nvSpPr>
          <p:spPr>
            <a:xfrm>
              <a:off x="28651200" y="8562673"/>
              <a:ext cx="1752600" cy="400110"/>
            </a:xfrm>
            <a:prstGeom prst="rect">
              <a:avLst/>
            </a:prstGeom>
            <a:noFill/>
          </p:spPr>
          <p:txBody>
            <a:bodyPr wrap="square" rtlCol="0">
              <a:spAutoFit/>
            </a:bodyPr>
            <a:lstStyle/>
            <a:p>
              <a:r>
                <a:rPr lang="en-US" sz="2000" b="1" dirty="0" smtClean="0"/>
                <a:t>March</a:t>
              </a:r>
              <a:endParaRPr lang="en-US" sz="2000" b="1" dirty="0"/>
            </a:p>
          </p:txBody>
        </p:sp>
        <p:sp>
          <p:nvSpPr>
            <p:cNvPr id="131" name="TextBox 130"/>
            <p:cNvSpPr txBox="1"/>
            <p:nvPr/>
          </p:nvSpPr>
          <p:spPr>
            <a:xfrm>
              <a:off x="28293970" y="11456961"/>
              <a:ext cx="1752600" cy="400110"/>
            </a:xfrm>
            <a:prstGeom prst="rect">
              <a:avLst/>
            </a:prstGeom>
            <a:noFill/>
          </p:spPr>
          <p:txBody>
            <a:bodyPr wrap="square" rtlCol="0">
              <a:spAutoFit/>
            </a:bodyPr>
            <a:lstStyle/>
            <a:p>
              <a:r>
                <a:rPr lang="en-US" sz="2000" b="1" dirty="0" smtClean="0"/>
                <a:t>September</a:t>
              </a:r>
              <a:endParaRPr lang="en-US" sz="2000" b="1" dirty="0"/>
            </a:p>
          </p:txBody>
        </p:sp>
      </p:grpSp>
      <p:grpSp>
        <p:nvGrpSpPr>
          <p:cNvPr id="38" name="Group 37"/>
          <p:cNvGrpSpPr/>
          <p:nvPr/>
        </p:nvGrpSpPr>
        <p:grpSpPr>
          <a:xfrm>
            <a:off x="22910529" y="14706600"/>
            <a:ext cx="6026811" cy="4905020"/>
            <a:chOff x="22636397" y="14525980"/>
            <a:chExt cx="5769069" cy="4905020"/>
          </a:xfrm>
        </p:grpSpPr>
        <p:grpSp>
          <p:nvGrpSpPr>
            <p:cNvPr id="28" name="Group 27"/>
            <p:cNvGrpSpPr/>
            <p:nvPr/>
          </p:nvGrpSpPr>
          <p:grpSpPr>
            <a:xfrm>
              <a:off x="22636397" y="14525980"/>
              <a:ext cx="5405203" cy="4905020"/>
              <a:chOff x="24569187" y="14522243"/>
              <a:chExt cx="5405203" cy="4905020"/>
            </a:xfrm>
          </p:grpSpPr>
          <p:pic>
            <p:nvPicPr>
              <p:cNvPr id="18" name="Picture 1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569187" y="14522243"/>
                <a:ext cx="5405203" cy="4905020"/>
              </a:xfrm>
              <a:prstGeom prst="rect">
                <a:avLst/>
              </a:prstGeom>
            </p:spPr>
          </p:pic>
          <p:sp>
            <p:nvSpPr>
              <p:cNvPr id="26" name="TextBox 25"/>
              <p:cNvSpPr txBox="1"/>
              <p:nvPr/>
            </p:nvSpPr>
            <p:spPr>
              <a:xfrm>
                <a:off x="25145069" y="16309554"/>
                <a:ext cx="2074576" cy="523220"/>
              </a:xfrm>
              <a:prstGeom prst="rect">
                <a:avLst/>
              </a:prstGeom>
              <a:noFill/>
            </p:spPr>
            <p:txBody>
              <a:bodyPr wrap="square" rtlCol="0">
                <a:spAutoFit/>
              </a:bodyPr>
              <a:lstStyle/>
              <a:p>
                <a:r>
                  <a:rPr lang="en-US" sz="2800" b="1" dirty="0" smtClean="0"/>
                  <a:t>L1</a:t>
                </a:r>
                <a:endParaRPr lang="en-US" sz="2800" b="1" dirty="0"/>
              </a:p>
            </p:txBody>
          </p:sp>
          <p:sp>
            <p:nvSpPr>
              <p:cNvPr id="117" name="TextBox 116"/>
              <p:cNvSpPr txBox="1"/>
              <p:nvPr/>
            </p:nvSpPr>
            <p:spPr>
              <a:xfrm>
                <a:off x="25125440" y="18571023"/>
                <a:ext cx="2074576" cy="523220"/>
              </a:xfrm>
              <a:prstGeom prst="rect">
                <a:avLst/>
              </a:prstGeom>
              <a:noFill/>
            </p:spPr>
            <p:txBody>
              <a:bodyPr wrap="square" rtlCol="0">
                <a:spAutoFit/>
              </a:bodyPr>
              <a:lstStyle/>
              <a:p>
                <a:r>
                  <a:rPr lang="en-US" sz="2800" b="1" smtClean="0"/>
                  <a:t>L8</a:t>
                </a:r>
                <a:endParaRPr lang="en-US" sz="2800" b="1" dirty="0"/>
              </a:p>
            </p:txBody>
          </p:sp>
        </p:grpSp>
        <p:sp>
          <p:nvSpPr>
            <p:cNvPr id="116" name="TextBox 115"/>
            <p:cNvSpPr txBox="1"/>
            <p:nvPr/>
          </p:nvSpPr>
          <p:spPr>
            <a:xfrm>
              <a:off x="27736800" y="18059400"/>
              <a:ext cx="668666" cy="338554"/>
            </a:xfrm>
            <a:prstGeom prst="rect">
              <a:avLst/>
            </a:prstGeom>
            <a:noFill/>
          </p:spPr>
          <p:txBody>
            <a:bodyPr wrap="square" rtlCol="0">
              <a:spAutoFit/>
            </a:bodyPr>
            <a:lstStyle/>
            <a:p>
              <a:r>
                <a:rPr lang="en-US" sz="1600" dirty="0"/>
                <a:t>%</a:t>
              </a:r>
            </a:p>
          </p:txBody>
        </p:sp>
      </p:grpSp>
      <p:cxnSp>
        <p:nvCxnSpPr>
          <p:cNvPr id="24" name="Straight Arrow Connector 23"/>
          <p:cNvCxnSpPr>
            <a:endCxn id="22" idx="0"/>
          </p:cNvCxnSpPr>
          <p:nvPr/>
        </p:nvCxnSpPr>
        <p:spPr>
          <a:xfrm>
            <a:off x="25396365" y="17449800"/>
            <a:ext cx="1775308" cy="220980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22697908" y="14141258"/>
            <a:ext cx="5079487" cy="707886"/>
          </a:xfrm>
          <a:prstGeom prst="rect">
            <a:avLst/>
          </a:prstGeom>
          <a:noFill/>
        </p:spPr>
        <p:txBody>
          <a:bodyPr wrap="square" rtlCol="0">
            <a:spAutoFit/>
          </a:bodyPr>
          <a:lstStyle/>
          <a:p>
            <a:pPr algn="ctr"/>
            <a:r>
              <a:rPr lang="en-US" sz="2000" b="1" dirty="0"/>
              <a:t>BC </a:t>
            </a:r>
            <a:r>
              <a:rPr lang="en-US" sz="2000" b="1" dirty="0" smtClean="0"/>
              <a:t>Ratio in </a:t>
            </a:r>
            <a:r>
              <a:rPr lang="en-US" sz="2000" b="1" dirty="0" err="1" smtClean="0"/>
              <a:t>CAMChem</a:t>
            </a:r>
            <a:r>
              <a:rPr lang="en-US" sz="2000" b="1" dirty="0" smtClean="0"/>
              <a:t> </a:t>
            </a:r>
          </a:p>
          <a:p>
            <a:pPr algn="ctr"/>
            <a:r>
              <a:rPr lang="en-US" sz="2000" b="1" dirty="0" smtClean="0"/>
              <a:t>(BC in Accumulation Mode/Total BC)</a:t>
            </a:r>
            <a:endParaRPr lang="en-US" sz="2000" b="1" dirty="0"/>
          </a:p>
        </p:txBody>
      </p:sp>
      <p:sp>
        <p:nvSpPr>
          <p:cNvPr id="40" name="TextBox 39"/>
          <p:cNvSpPr txBox="1"/>
          <p:nvPr/>
        </p:nvSpPr>
        <p:spPr>
          <a:xfrm>
            <a:off x="27703967" y="14346691"/>
            <a:ext cx="6986464" cy="400110"/>
          </a:xfrm>
          <a:prstGeom prst="rect">
            <a:avLst/>
          </a:prstGeom>
          <a:noFill/>
        </p:spPr>
        <p:txBody>
          <a:bodyPr wrap="none" rtlCol="0">
            <a:spAutoFit/>
          </a:bodyPr>
          <a:lstStyle/>
          <a:p>
            <a:r>
              <a:rPr lang="en-US" sz="2000" b="1" dirty="0"/>
              <a:t>BC </a:t>
            </a:r>
            <a:r>
              <a:rPr lang="en-US" sz="2000" b="1" dirty="0" smtClean="0"/>
              <a:t>Volume </a:t>
            </a:r>
            <a:r>
              <a:rPr lang="en-US" sz="2000" b="1" dirty="0"/>
              <a:t>Fraction within </a:t>
            </a:r>
            <a:r>
              <a:rPr lang="en-US" sz="2000" b="1" dirty="0" smtClean="0"/>
              <a:t>SP2 Size Range (90 - 400nm)</a:t>
            </a:r>
            <a:endParaRPr lang="en-US" sz="2000" b="1" dirty="0"/>
          </a:p>
        </p:txBody>
      </p:sp>
      <p:grpSp>
        <p:nvGrpSpPr>
          <p:cNvPr id="15" name="Group 14"/>
          <p:cNvGrpSpPr/>
          <p:nvPr/>
        </p:nvGrpSpPr>
        <p:grpSpPr>
          <a:xfrm>
            <a:off x="28577348" y="14649091"/>
            <a:ext cx="8408621" cy="5010509"/>
            <a:chOff x="28577348" y="14649091"/>
            <a:chExt cx="8408621" cy="5010509"/>
          </a:xfrm>
        </p:grpSpPr>
        <p:sp>
          <p:nvSpPr>
            <p:cNvPr id="41" name="TextBox 40"/>
            <p:cNvSpPr txBox="1"/>
            <p:nvPr/>
          </p:nvSpPr>
          <p:spPr>
            <a:xfrm>
              <a:off x="34461095" y="17536886"/>
              <a:ext cx="2524874" cy="1938992"/>
            </a:xfrm>
            <a:prstGeom prst="rect">
              <a:avLst/>
            </a:prstGeom>
            <a:noFill/>
            <a:ln w="12700">
              <a:solidFill>
                <a:srgbClr val="DE6225"/>
              </a:solidFill>
            </a:ln>
          </p:spPr>
          <p:txBody>
            <a:bodyPr wrap="square" rtlCol="0">
              <a:spAutoFit/>
            </a:bodyPr>
            <a:lstStyle/>
            <a:p>
              <a:r>
                <a:rPr lang="en-US" sz="2000" dirty="0"/>
                <a:t>SP2 can capture most of </a:t>
              </a:r>
              <a:r>
                <a:rPr lang="en-US" sz="2000" dirty="0" smtClean="0"/>
                <a:t>BC in accumulation mode (internally mixed) when </a:t>
              </a:r>
              <a:r>
                <a:rPr lang="en-US" sz="2000" dirty="0"/>
                <a:t>it </a:t>
              </a:r>
              <a:r>
                <a:rPr lang="en-US" sz="2000" dirty="0" smtClean="0"/>
                <a:t>is close </a:t>
              </a:r>
              <a:r>
                <a:rPr lang="en-US" sz="2000" dirty="0"/>
                <a:t>to source </a:t>
              </a:r>
              <a:r>
                <a:rPr lang="en-US" sz="2000" dirty="0" smtClean="0"/>
                <a:t>regions.</a:t>
              </a:r>
              <a:endParaRPr lang="en-US" sz="2000" dirty="0"/>
            </a:p>
          </p:txBody>
        </p:sp>
        <p:grpSp>
          <p:nvGrpSpPr>
            <p:cNvPr id="43" name="Group 42"/>
            <p:cNvGrpSpPr/>
            <p:nvPr/>
          </p:nvGrpSpPr>
          <p:grpSpPr>
            <a:xfrm>
              <a:off x="28577348" y="14649091"/>
              <a:ext cx="5560252" cy="5010509"/>
              <a:chOff x="35506643" y="13634406"/>
              <a:chExt cx="7073900" cy="6527800"/>
            </a:xfrm>
          </p:grpSpPr>
          <p:pic>
            <p:nvPicPr>
              <p:cNvPr id="42" name="Picture 4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5506643" y="13634406"/>
                <a:ext cx="7073900" cy="6527800"/>
              </a:xfrm>
              <a:prstGeom prst="rect">
                <a:avLst/>
              </a:prstGeom>
            </p:spPr>
          </p:pic>
          <p:sp>
            <p:nvSpPr>
              <p:cNvPr id="135" name="TextBox 134"/>
              <p:cNvSpPr txBox="1"/>
              <p:nvPr/>
            </p:nvSpPr>
            <p:spPr>
              <a:xfrm>
                <a:off x="36232672" y="16112875"/>
                <a:ext cx="3804542" cy="521272"/>
              </a:xfrm>
              <a:prstGeom prst="rect">
                <a:avLst/>
              </a:prstGeom>
              <a:noFill/>
            </p:spPr>
            <p:txBody>
              <a:bodyPr wrap="square" rtlCol="0">
                <a:spAutoFit/>
              </a:bodyPr>
              <a:lstStyle/>
              <a:p>
                <a:r>
                  <a:rPr lang="en-US" sz="2000" b="1" dirty="0" smtClean="0"/>
                  <a:t>Primary Carbon Mode</a:t>
                </a:r>
                <a:endParaRPr lang="en-US" sz="2000" b="1" dirty="0"/>
              </a:p>
            </p:txBody>
          </p:sp>
          <p:sp>
            <p:nvSpPr>
              <p:cNvPr id="136" name="TextBox 135"/>
              <p:cNvSpPr txBox="1"/>
              <p:nvPr/>
            </p:nvSpPr>
            <p:spPr>
              <a:xfrm>
                <a:off x="36182261" y="19045284"/>
                <a:ext cx="4483148" cy="521272"/>
              </a:xfrm>
              <a:prstGeom prst="rect">
                <a:avLst/>
              </a:prstGeom>
              <a:noFill/>
            </p:spPr>
            <p:txBody>
              <a:bodyPr wrap="square" rtlCol="0">
                <a:spAutoFit/>
              </a:bodyPr>
              <a:lstStyle/>
              <a:p>
                <a:r>
                  <a:rPr lang="en-US" sz="2000" b="1" dirty="0" smtClean="0"/>
                  <a:t>Accumulation Mode</a:t>
                </a:r>
                <a:endParaRPr lang="en-US" sz="2000" b="1" dirty="0"/>
              </a:p>
            </p:txBody>
          </p:sp>
        </p:grpSp>
        <p:cxnSp>
          <p:nvCxnSpPr>
            <p:cNvPr id="45" name="Straight Arrow Connector 44"/>
            <p:cNvCxnSpPr>
              <a:endCxn id="41" idx="1"/>
            </p:cNvCxnSpPr>
            <p:nvPr/>
          </p:nvCxnSpPr>
          <p:spPr>
            <a:xfrm>
              <a:off x="32268172" y="17921073"/>
              <a:ext cx="2192923" cy="585309"/>
            </a:xfrm>
            <a:prstGeom prst="straightConnector1">
              <a:avLst/>
            </a:prstGeom>
            <a:ln w="31750">
              <a:solidFill>
                <a:srgbClr val="DE6225"/>
              </a:solidFill>
              <a:tailEnd type="triangle"/>
            </a:ln>
          </p:spPr>
          <p:style>
            <a:lnRef idx="1">
              <a:schemeClr val="accent6"/>
            </a:lnRef>
            <a:fillRef idx="0">
              <a:schemeClr val="accent6"/>
            </a:fillRef>
            <a:effectRef idx="0">
              <a:schemeClr val="accent6"/>
            </a:effectRef>
            <a:fontRef idx="minor">
              <a:schemeClr val="tx1"/>
            </a:fontRef>
          </p:style>
        </p:cxnSp>
      </p:grpSp>
      <p:grpSp>
        <p:nvGrpSpPr>
          <p:cNvPr id="16" name="Group 15"/>
          <p:cNvGrpSpPr/>
          <p:nvPr/>
        </p:nvGrpSpPr>
        <p:grpSpPr>
          <a:xfrm>
            <a:off x="34216195" y="14325012"/>
            <a:ext cx="8455805" cy="5418138"/>
            <a:chOff x="34216195" y="14325012"/>
            <a:chExt cx="8455805" cy="5418138"/>
          </a:xfrm>
        </p:grpSpPr>
        <p:grpSp>
          <p:nvGrpSpPr>
            <p:cNvPr id="35" name="Group 34"/>
            <p:cNvGrpSpPr/>
            <p:nvPr/>
          </p:nvGrpSpPr>
          <p:grpSpPr>
            <a:xfrm>
              <a:off x="37230411" y="14746958"/>
              <a:ext cx="5441589" cy="4996192"/>
              <a:chOff x="35858811" y="14446414"/>
              <a:chExt cx="5441589" cy="4996192"/>
            </a:xfrm>
          </p:grpSpPr>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5858811" y="14446414"/>
                <a:ext cx="5441589" cy="4996192"/>
              </a:xfrm>
              <a:prstGeom prst="rect">
                <a:avLst/>
              </a:prstGeom>
            </p:spPr>
          </p:pic>
          <p:sp>
            <p:nvSpPr>
              <p:cNvPr id="120" name="TextBox 119"/>
              <p:cNvSpPr txBox="1"/>
              <p:nvPr/>
            </p:nvSpPr>
            <p:spPr>
              <a:xfrm>
                <a:off x="36460201" y="16280924"/>
                <a:ext cx="3276600" cy="400110"/>
              </a:xfrm>
              <a:prstGeom prst="rect">
                <a:avLst/>
              </a:prstGeom>
              <a:noFill/>
            </p:spPr>
            <p:txBody>
              <a:bodyPr wrap="square" rtlCol="0">
                <a:spAutoFit/>
              </a:bodyPr>
              <a:lstStyle/>
              <a:p>
                <a:r>
                  <a:rPr lang="en-US" sz="2000" b="1" dirty="0" smtClean="0"/>
                  <a:t>Primary Carbon Mode</a:t>
                </a:r>
                <a:endParaRPr lang="en-US" sz="2000" b="1" dirty="0"/>
              </a:p>
            </p:txBody>
          </p:sp>
          <p:sp>
            <p:nvSpPr>
              <p:cNvPr id="130" name="TextBox 129"/>
              <p:cNvSpPr txBox="1"/>
              <p:nvPr/>
            </p:nvSpPr>
            <p:spPr>
              <a:xfrm>
                <a:off x="36460201" y="18587372"/>
                <a:ext cx="3276600" cy="400110"/>
              </a:xfrm>
              <a:prstGeom prst="rect">
                <a:avLst/>
              </a:prstGeom>
              <a:noFill/>
            </p:spPr>
            <p:txBody>
              <a:bodyPr wrap="square" rtlCol="0">
                <a:spAutoFit/>
              </a:bodyPr>
              <a:lstStyle/>
              <a:p>
                <a:r>
                  <a:rPr lang="en-US" sz="2000" b="1" dirty="0" smtClean="0"/>
                  <a:t>Accumulation Mode</a:t>
                </a:r>
                <a:endParaRPr lang="en-US" sz="2000" b="1" dirty="0"/>
              </a:p>
            </p:txBody>
          </p:sp>
        </p:grpSp>
        <p:sp>
          <p:nvSpPr>
            <p:cNvPr id="133" name="TextBox 132"/>
            <p:cNvSpPr txBox="1"/>
            <p:nvPr/>
          </p:nvSpPr>
          <p:spPr>
            <a:xfrm>
              <a:off x="37421901" y="14325012"/>
              <a:ext cx="4628190" cy="400110"/>
            </a:xfrm>
            <a:prstGeom prst="rect">
              <a:avLst/>
            </a:prstGeom>
            <a:noFill/>
          </p:spPr>
          <p:txBody>
            <a:bodyPr wrap="none" rtlCol="0">
              <a:spAutoFit/>
            </a:bodyPr>
            <a:lstStyle/>
            <a:p>
              <a:r>
                <a:rPr lang="en-US" sz="2000" b="1" dirty="0"/>
                <a:t>M</a:t>
              </a:r>
              <a:r>
                <a:rPr lang="en-US" sz="2000" b="1" dirty="0" smtClean="0"/>
                <a:t>ixing State of BC </a:t>
              </a:r>
              <a:r>
                <a:rPr lang="en-US" sz="2000" b="1" dirty="0"/>
                <a:t>O</a:t>
              </a:r>
              <a:r>
                <a:rPr lang="en-US" sz="2000" b="1" dirty="0" smtClean="0"/>
                <a:t>bserved by SP2</a:t>
              </a:r>
              <a:endParaRPr lang="en-US" sz="2000" b="1" dirty="0"/>
            </a:p>
          </p:txBody>
        </p:sp>
        <p:sp>
          <p:nvSpPr>
            <p:cNvPr id="137" name="TextBox 136"/>
            <p:cNvSpPr txBox="1"/>
            <p:nvPr/>
          </p:nvSpPr>
          <p:spPr>
            <a:xfrm>
              <a:off x="34216195" y="15229681"/>
              <a:ext cx="2969405" cy="1323439"/>
            </a:xfrm>
            <a:prstGeom prst="rect">
              <a:avLst/>
            </a:prstGeom>
            <a:noFill/>
            <a:ln w="12700">
              <a:solidFill>
                <a:srgbClr val="DE6225"/>
              </a:solidFill>
            </a:ln>
          </p:spPr>
          <p:txBody>
            <a:bodyPr wrap="square" rtlCol="0">
              <a:spAutoFit/>
            </a:bodyPr>
            <a:lstStyle/>
            <a:p>
              <a:r>
                <a:rPr lang="en-US" sz="2000" dirty="0" smtClean="0"/>
                <a:t>In the Arctic: </a:t>
              </a:r>
            </a:p>
            <a:p>
              <a:r>
                <a:rPr lang="en-US" sz="2000" dirty="0" smtClean="0"/>
                <a:t>Most </a:t>
              </a:r>
              <a:r>
                <a:rPr lang="en-US" sz="2000" dirty="0"/>
                <a:t>of </a:t>
              </a:r>
              <a:r>
                <a:rPr lang="en-US" sz="2000" dirty="0" smtClean="0"/>
                <a:t>BC detected by SP2 measurements is externally mixed. </a:t>
              </a:r>
              <a:endParaRPr lang="en-US" sz="2000" dirty="0"/>
            </a:p>
          </p:txBody>
        </p:sp>
        <p:cxnSp>
          <p:nvCxnSpPr>
            <p:cNvPr id="138" name="Straight Arrow Connector 137"/>
            <p:cNvCxnSpPr>
              <a:endCxn id="137" idx="3"/>
            </p:cNvCxnSpPr>
            <p:nvPr/>
          </p:nvCxnSpPr>
          <p:spPr>
            <a:xfrm flipH="1">
              <a:off x="37185600" y="15291235"/>
              <a:ext cx="2819304" cy="600166"/>
            </a:xfrm>
            <a:prstGeom prst="straightConnector1">
              <a:avLst/>
            </a:prstGeom>
            <a:ln w="31750">
              <a:solidFill>
                <a:srgbClr val="DE6225"/>
              </a:solidFill>
              <a:tailEnd type="triangle"/>
            </a:ln>
          </p:spPr>
          <p:style>
            <a:lnRef idx="1">
              <a:schemeClr val="accent6"/>
            </a:lnRef>
            <a:fillRef idx="0">
              <a:schemeClr val="accent6"/>
            </a:fillRef>
            <a:effectRef idx="0">
              <a:schemeClr val="accent6"/>
            </a:effectRef>
            <a:fontRef idx="minor">
              <a:schemeClr val="tx1"/>
            </a:fontRef>
          </p:style>
        </p:cxnSp>
      </p:grpSp>
      <p:pic>
        <p:nvPicPr>
          <p:cNvPr id="142" name="Content Placeholder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338602" y="25277633"/>
            <a:ext cx="3414786" cy="3750667"/>
          </a:xfrm>
          <a:prstGeom prst="rect">
            <a:avLst/>
          </a:prstGeom>
        </p:spPr>
      </p:pic>
      <p:pic>
        <p:nvPicPr>
          <p:cNvPr id="143" name="Picture 142"/>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287691" y="20838557"/>
            <a:ext cx="3570276" cy="3770853"/>
          </a:xfrm>
          <a:prstGeom prst="rect">
            <a:avLst/>
          </a:prstGeom>
        </p:spPr>
      </p:pic>
      <p:sp>
        <p:nvSpPr>
          <p:cNvPr id="164" name="TextBox 163"/>
          <p:cNvSpPr txBox="1"/>
          <p:nvPr/>
        </p:nvSpPr>
        <p:spPr>
          <a:xfrm>
            <a:off x="24536400" y="20950535"/>
            <a:ext cx="8494610" cy="461665"/>
          </a:xfrm>
          <a:prstGeom prst="rect">
            <a:avLst/>
          </a:prstGeom>
          <a:noFill/>
        </p:spPr>
        <p:txBody>
          <a:bodyPr wrap="square" rtlCol="0">
            <a:spAutoFit/>
          </a:bodyPr>
          <a:lstStyle/>
          <a:p>
            <a:r>
              <a:rPr lang="en-US" sz="2400" b="1" dirty="0">
                <a:solidFill>
                  <a:srgbClr val="C00000"/>
                </a:solidFill>
              </a:rPr>
              <a:t>Comparison of Aging </a:t>
            </a:r>
            <a:r>
              <a:rPr lang="en-US" sz="2400" b="1" dirty="0" smtClean="0">
                <a:solidFill>
                  <a:srgbClr val="C00000"/>
                </a:solidFill>
              </a:rPr>
              <a:t>Timescales</a:t>
            </a:r>
            <a:endParaRPr lang="en-US" sz="2400" b="1" dirty="0">
              <a:solidFill>
                <a:srgbClr val="C00000"/>
              </a:solidFill>
            </a:endParaRPr>
          </a:p>
        </p:txBody>
      </p:sp>
      <p:grpSp>
        <p:nvGrpSpPr>
          <p:cNvPr id="186" name="Group 185"/>
          <p:cNvGrpSpPr/>
          <p:nvPr/>
        </p:nvGrpSpPr>
        <p:grpSpPr>
          <a:xfrm>
            <a:off x="22662084" y="21336000"/>
            <a:ext cx="8510097" cy="7772400"/>
            <a:chOff x="22820848" y="22326600"/>
            <a:chExt cx="8510097" cy="7772400"/>
          </a:xfrm>
        </p:grpSpPr>
        <p:pic>
          <p:nvPicPr>
            <p:cNvPr id="152" name="Picture 15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20848" y="22550496"/>
              <a:ext cx="8510097" cy="7548504"/>
            </a:xfrm>
            <a:prstGeom prst="rect">
              <a:avLst/>
            </a:prstGeom>
          </p:spPr>
        </p:pic>
        <p:sp>
          <p:nvSpPr>
            <p:cNvPr id="165" name="TextBox 164"/>
            <p:cNvSpPr txBox="1"/>
            <p:nvPr/>
          </p:nvSpPr>
          <p:spPr>
            <a:xfrm>
              <a:off x="24435640" y="22350441"/>
              <a:ext cx="1784375" cy="400110"/>
            </a:xfrm>
            <a:prstGeom prst="rect">
              <a:avLst/>
            </a:prstGeom>
            <a:noFill/>
          </p:spPr>
          <p:txBody>
            <a:bodyPr wrap="square" rtlCol="0">
              <a:spAutoFit/>
            </a:bodyPr>
            <a:lstStyle/>
            <a:p>
              <a:r>
                <a:rPr lang="en-US" sz="2000" b="1" dirty="0" err="1" smtClean="0"/>
                <a:t>CAMChem</a:t>
              </a:r>
              <a:endParaRPr lang="en-US" sz="2000" b="1" dirty="0"/>
            </a:p>
          </p:txBody>
        </p:sp>
        <p:sp>
          <p:nvSpPr>
            <p:cNvPr id="166" name="TextBox 165"/>
            <p:cNvSpPr txBox="1"/>
            <p:nvPr/>
          </p:nvSpPr>
          <p:spPr>
            <a:xfrm>
              <a:off x="28543225" y="22326600"/>
              <a:ext cx="1784375" cy="400110"/>
            </a:xfrm>
            <a:prstGeom prst="rect">
              <a:avLst/>
            </a:prstGeom>
            <a:noFill/>
          </p:spPr>
          <p:txBody>
            <a:bodyPr wrap="square" rtlCol="0">
              <a:spAutoFit/>
            </a:bodyPr>
            <a:lstStyle/>
            <a:p>
              <a:r>
                <a:rPr lang="en-US" sz="2000" b="1" dirty="0" err="1" smtClean="0"/>
                <a:t>PartMC</a:t>
              </a:r>
              <a:endParaRPr lang="en-US" sz="2000" b="1" dirty="0"/>
            </a:p>
          </p:txBody>
        </p:sp>
      </p:grpSp>
      <p:grpSp>
        <p:nvGrpSpPr>
          <p:cNvPr id="194" name="Group 193"/>
          <p:cNvGrpSpPr/>
          <p:nvPr/>
        </p:nvGrpSpPr>
        <p:grpSpPr>
          <a:xfrm>
            <a:off x="31512428" y="25603200"/>
            <a:ext cx="6663772" cy="3785652"/>
            <a:chOff x="31512428" y="20522148"/>
            <a:chExt cx="6663772" cy="3785652"/>
          </a:xfrm>
        </p:grpSpPr>
        <p:sp>
          <p:nvSpPr>
            <p:cNvPr id="174" name="TextBox 173"/>
            <p:cNvSpPr txBox="1"/>
            <p:nvPr/>
          </p:nvSpPr>
          <p:spPr>
            <a:xfrm>
              <a:off x="31512428" y="20522148"/>
              <a:ext cx="6663772" cy="3785652"/>
            </a:xfrm>
            <a:prstGeom prst="rect">
              <a:avLst/>
            </a:prstGeom>
            <a:noFill/>
          </p:spPr>
          <p:txBody>
            <a:bodyPr wrap="square" rtlCol="0">
              <a:spAutoFit/>
            </a:bodyPr>
            <a:lstStyle/>
            <a:p>
              <a:r>
                <a:rPr lang="en-US" altLang="zh-CN" sz="2000" dirty="0"/>
                <a:t>Timescale of BC aging based on </a:t>
              </a:r>
              <a:r>
                <a:rPr lang="en-US" altLang="zh-CN" sz="2000" dirty="0" err="1"/>
                <a:t>PartMC</a:t>
              </a:r>
              <a:r>
                <a:rPr lang="en-US" altLang="zh-CN" sz="2000" dirty="0"/>
                <a:t>-MOSAIC simulations (Fierce et al., BAMS 2016</a:t>
              </a:r>
              <a:r>
                <a:rPr lang="en-US" altLang="zh-CN" sz="2000" dirty="0" smtClean="0"/>
                <a:t>):</a:t>
              </a:r>
            </a:p>
            <a:p>
              <a:endParaRPr lang="en-US" altLang="zh-CN" sz="2000" dirty="0"/>
            </a:p>
            <a:p>
              <a:endParaRPr lang="en-US" altLang="zh-CN" sz="2000" dirty="0" smtClean="0"/>
            </a:p>
            <a:p>
              <a:endParaRPr lang="en-US" altLang="zh-CN" sz="2000" dirty="0"/>
            </a:p>
            <a:p>
              <a:pPr marL="285750" indent="-285750">
                <a:buFont typeface="Arial" charset="0"/>
                <a:buChar char="•"/>
              </a:pPr>
              <a:r>
                <a:rPr lang="en-US" sz="2000" i="1" dirty="0" err="1"/>
                <a:t>I</a:t>
              </a:r>
              <a:r>
                <a:rPr lang="en-US" sz="2000" baseline="-25000" dirty="0" err="1"/>
                <a:t>cond</a:t>
              </a:r>
              <a:r>
                <a:rPr lang="en-US" sz="2000" dirty="0"/>
                <a:t>: total volume condensation rate over surface </a:t>
              </a:r>
              <a:r>
                <a:rPr lang="en-US" sz="2000" dirty="0" smtClean="0"/>
                <a:t>area.</a:t>
              </a:r>
              <a:endParaRPr lang="en-US" sz="2000" dirty="0"/>
            </a:p>
            <a:p>
              <a:pPr marL="285750" indent="-285750">
                <a:buFont typeface="Arial" charset="0"/>
                <a:buChar char="•"/>
              </a:pPr>
              <a:r>
                <a:rPr lang="en-US" sz="2000" i="1" dirty="0"/>
                <a:t>N</a:t>
              </a:r>
              <a:r>
                <a:rPr lang="en-US" sz="2000" dirty="0"/>
                <a:t>: total aerosol number </a:t>
              </a:r>
              <a:r>
                <a:rPr lang="en-US" sz="2000" dirty="0" smtClean="0"/>
                <a:t>concentration. </a:t>
              </a:r>
            </a:p>
            <a:p>
              <a:pPr marL="285750" indent="-285750">
                <a:buFont typeface="Arial" charset="0"/>
                <a:buChar char="•"/>
              </a:pPr>
              <a:endParaRPr lang="en-US" sz="2000" dirty="0"/>
            </a:p>
            <a:p>
              <a:pPr marL="285750" indent="-285750">
                <a:buFont typeface="Arial" charset="0"/>
                <a:buChar char="•"/>
              </a:pPr>
              <a:endParaRPr lang="en-US" sz="2000" dirty="0" smtClean="0"/>
            </a:p>
            <a:p>
              <a:pPr marL="285750" indent="-285750">
                <a:buFont typeface="Arial" charset="0"/>
                <a:buChar char="•"/>
              </a:pPr>
              <a:r>
                <a:rPr lang="en-US" sz="2000" dirty="0" err="1" smtClean="0"/>
                <a:t>CAMChem</a:t>
              </a:r>
              <a:r>
                <a:rPr lang="en-US" sz="2000" dirty="0" smtClean="0"/>
                <a:t>: </a:t>
              </a:r>
              <a:endParaRPr lang="en-US" sz="2000" dirty="0"/>
            </a:p>
            <a:p>
              <a:endParaRPr lang="en-US" altLang="zh-CN" sz="2000" dirty="0"/>
            </a:p>
            <a:p>
              <a:endParaRPr lang="en-US" sz="2000" dirty="0"/>
            </a:p>
          </p:txBody>
        </p:sp>
        <p:grpSp>
          <p:nvGrpSpPr>
            <p:cNvPr id="175" name="Group 174"/>
            <p:cNvGrpSpPr/>
            <p:nvPr/>
          </p:nvGrpSpPr>
          <p:grpSpPr>
            <a:xfrm>
              <a:off x="32766000" y="21228165"/>
              <a:ext cx="4371605" cy="869835"/>
              <a:chOff x="2660909" y="2534856"/>
              <a:chExt cx="4371605" cy="869835"/>
            </a:xfrm>
          </p:grpSpPr>
          <p:graphicFrame>
            <p:nvGraphicFramePr>
              <p:cNvPr id="176" name="对象 3"/>
              <p:cNvGraphicFramePr>
                <a:graphicFrameLocks noChangeAspect="1"/>
              </p:cNvGraphicFramePr>
              <p:nvPr>
                <p:extLst/>
              </p:nvPr>
            </p:nvGraphicFramePr>
            <p:xfrm>
              <a:off x="2660909" y="2534856"/>
              <a:ext cx="3709543" cy="579616"/>
            </p:xfrm>
            <a:graphic>
              <a:graphicData uri="http://schemas.openxmlformats.org/presentationml/2006/ole">
                <mc:AlternateContent xmlns:mc="http://schemas.openxmlformats.org/markup-compatibility/2006">
                  <mc:Choice xmlns:v="urn:schemas-microsoft-com:vml" Requires="v">
                    <p:oleObj spid="_x0000_s1041" name="Equation" r:id="rId28" imgW="1625600" imgH="254000" progId="Equation.DSMT4">
                      <p:embed/>
                    </p:oleObj>
                  </mc:Choice>
                  <mc:Fallback>
                    <p:oleObj name="Equation" r:id="rId28" imgW="1625600" imgH="254000" progId="Equation.DSMT4">
                      <p:embed/>
                      <p:pic>
                        <p:nvPicPr>
                          <p:cNvPr id="0" name=""/>
                          <p:cNvPicPr/>
                          <p:nvPr/>
                        </p:nvPicPr>
                        <p:blipFill>
                          <a:blip r:embed="rId29"/>
                          <a:stretch>
                            <a:fillRect/>
                          </a:stretch>
                        </p:blipFill>
                        <p:spPr>
                          <a:xfrm>
                            <a:off x="2660909" y="2534856"/>
                            <a:ext cx="3709543" cy="579616"/>
                          </a:xfrm>
                          <a:prstGeom prst="rect">
                            <a:avLst/>
                          </a:prstGeom>
                        </p:spPr>
                      </p:pic>
                    </p:oleObj>
                  </mc:Fallback>
                </mc:AlternateContent>
              </a:graphicData>
            </a:graphic>
          </p:graphicFrame>
          <p:sp>
            <p:nvSpPr>
              <p:cNvPr id="177" name="TextBox 176"/>
              <p:cNvSpPr txBox="1"/>
              <p:nvPr/>
            </p:nvSpPr>
            <p:spPr>
              <a:xfrm>
                <a:off x="3570856" y="3066137"/>
                <a:ext cx="3461658" cy="338554"/>
              </a:xfrm>
              <a:prstGeom prst="rect">
                <a:avLst/>
              </a:prstGeom>
              <a:noFill/>
            </p:spPr>
            <p:txBody>
              <a:bodyPr wrap="square" rtlCol="0">
                <a:spAutoFit/>
              </a:bodyPr>
              <a:lstStyle/>
              <a:p>
                <a:r>
                  <a:rPr lang="en-US" sz="1600" dirty="0">
                    <a:solidFill>
                      <a:srgbClr val="FF0000"/>
                    </a:solidFill>
                  </a:rPr>
                  <a:t>condensation     coagulation</a:t>
                </a:r>
              </a:p>
            </p:txBody>
          </p:sp>
        </p:grpSp>
        <p:grpSp>
          <p:nvGrpSpPr>
            <p:cNvPr id="188" name="Group 187"/>
            <p:cNvGrpSpPr/>
            <p:nvPr/>
          </p:nvGrpSpPr>
          <p:grpSpPr>
            <a:xfrm>
              <a:off x="33528000" y="22692884"/>
              <a:ext cx="3809554" cy="1462516"/>
              <a:chOff x="34061400" y="22098000"/>
              <a:chExt cx="3809554" cy="1462516"/>
            </a:xfrm>
          </p:grpSpPr>
          <p:pic>
            <p:nvPicPr>
              <p:cNvPr id="179" name="Picture 178"/>
              <p:cNvPicPr>
                <a:picLocks noChangeAspect="1"/>
              </p:cNvPicPr>
              <p:nvPr/>
            </p:nvPicPr>
            <p:blipFill>
              <a:blip r:embed="rId6"/>
              <a:stretch>
                <a:fillRect/>
              </a:stretch>
            </p:blipFill>
            <p:spPr>
              <a:xfrm>
                <a:off x="34061400" y="22098000"/>
                <a:ext cx="2794714" cy="1139995"/>
              </a:xfrm>
              <a:prstGeom prst="rect">
                <a:avLst/>
              </a:prstGeom>
            </p:spPr>
          </p:pic>
          <p:sp>
            <p:nvSpPr>
              <p:cNvPr id="184" name="TextBox 183"/>
              <p:cNvSpPr txBox="1"/>
              <p:nvPr/>
            </p:nvSpPr>
            <p:spPr>
              <a:xfrm>
                <a:off x="34409296" y="23221962"/>
                <a:ext cx="3461658" cy="338554"/>
              </a:xfrm>
              <a:prstGeom prst="rect">
                <a:avLst/>
              </a:prstGeom>
              <a:noFill/>
            </p:spPr>
            <p:txBody>
              <a:bodyPr wrap="square" rtlCol="0">
                <a:spAutoFit/>
              </a:bodyPr>
              <a:lstStyle/>
              <a:p>
                <a:r>
                  <a:rPr lang="en-US" sz="1600" dirty="0">
                    <a:solidFill>
                      <a:srgbClr val="FF0000"/>
                    </a:solidFill>
                  </a:rPr>
                  <a:t>condensation     coagulation</a:t>
                </a:r>
              </a:p>
            </p:txBody>
          </p:sp>
        </p:grpSp>
      </p:grpSp>
      <p:grpSp>
        <p:nvGrpSpPr>
          <p:cNvPr id="139" name="Group 138"/>
          <p:cNvGrpSpPr/>
          <p:nvPr/>
        </p:nvGrpSpPr>
        <p:grpSpPr>
          <a:xfrm>
            <a:off x="31551551" y="19857135"/>
            <a:ext cx="5496027" cy="5805990"/>
            <a:chOff x="33469217" y="5260825"/>
            <a:chExt cx="5755846" cy="6483606"/>
          </a:xfrm>
        </p:grpSpPr>
        <p:pic>
          <p:nvPicPr>
            <p:cNvPr id="140" name="Picture 139"/>
            <p:cNvPicPr>
              <a:picLocks noChangeAspect="1"/>
            </p:cNvPicPr>
            <p:nvPr/>
          </p:nvPicPr>
          <p:blipFill>
            <a:blip r:embed="rId30"/>
            <a:stretch>
              <a:fillRect/>
            </a:stretch>
          </p:blipFill>
          <p:spPr>
            <a:xfrm>
              <a:off x="33469217" y="5260825"/>
              <a:ext cx="5755846" cy="6483606"/>
            </a:xfrm>
            <a:prstGeom prst="rect">
              <a:avLst/>
            </a:prstGeom>
          </p:spPr>
        </p:pic>
        <p:grpSp>
          <p:nvGrpSpPr>
            <p:cNvPr id="141" name="Group 140"/>
            <p:cNvGrpSpPr/>
            <p:nvPr/>
          </p:nvGrpSpPr>
          <p:grpSpPr>
            <a:xfrm>
              <a:off x="34741078" y="5470308"/>
              <a:ext cx="4298342" cy="3567630"/>
              <a:chOff x="32788129" y="21573659"/>
              <a:chExt cx="4632198" cy="4172905"/>
            </a:xfrm>
          </p:grpSpPr>
          <p:sp>
            <p:nvSpPr>
              <p:cNvPr id="144" name="TextBox 143"/>
              <p:cNvSpPr txBox="1"/>
              <p:nvPr/>
            </p:nvSpPr>
            <p:spPr>
              <a:xfrm>
                <a:off x="32788129" y="21573659"/>
                <a:ext cx="1370527" cy="522611"/>
              </a:xfrm>
              <a:prstGeom prst="rect">
                <a:avLst/>
              </a:prstGeom>
              <a:noFill/>
            </p:spPr>
            <p:txBody>
              <a:bodyPr wrap="square" rtlCol="0">
                <a:spAutoFit/>
              </a:bodyPr>
              <a:lstStyle/>
              <a:p>
                <a:r>
                  <a:rPr lang="en-US" sz="2000" b="1" dirty="0" smtClean="0">
                    <a:solidFill>
                      <a:srgbClr val="C00000"/>
                    </a:solidFill>
                  </a:rPr>
                  <a:t>L1</a:t>
                </a:r>
                <a:endParaRPr lang="en-US" sz="2000" b="1" dirty="0">
                  <a:solidFill>
                    <a:srgbClr val="C00000"/>
                  </a:solidFill>
                </a:endParaRPr>
              </a:p>
            </p:txBody>
          </p:sp>
          <p:sp>
            <p:nvSpPr>
              <p:cNvPr id="145" name="TextBox 144"/>
              <p:cNvSpPr txBox="1"/>
              <p:nvPr/>
            </p:nvSpPr>
            <p:spPr>
              <a:xfrm>
                <a:off x="35932031" y="21595357"/>
                <a:ext cx="1488296" cy="400110"/>
              </a:xfrm>
              <a:prstGeom prst="rect">
                <a:avLst/>
              </a:prstGeom>
              <a:noFill/>
            </p:spPr>
            <p:txBody>
              <a:bodyPr wrap="square" rtlCol="0">
                <a:spAutoFit/>
              </a:bodyPr>
              <a:lstStyle/>
              <a:p>
                <a:r>
                  <a:rPr lang="en-US" sz="2000" b="1" dirty="0" smtClean="0">
                    <a:solidFill>
                      <a:srgbClr val="C00000"/>
                    </a:solidFill>
                  </a:rPr>
                  <a:t>L2</a:t>
                </a:r>
                <a:endParaRPr lang="en-US" sz="2000" b="1" dirty="0">
                  <a:solidFill>
                    <a:srgbClr val="C00000"/>
                  </a:solidFill>
                </a:endParaRPr>
              </a:p>
            </p:txBody>
          </p:sp>
          <p:sp>
            <p:nvSpPr>
              <p:cNvPr id="146" name="TextBox 145"/>
              <p:cNvSpPr txBox="1"/>
              <p:nvPr/>
            </p:nvSpPr>
            <p:spPr>
              <a:xfrm>
                <a:off x="32788132" y="25223953"/>
                <a:ext cx="1320648" cy="522611"/>
              </a:xfrm>
              <a:prstGeom prst="rect">
                <a:avLst/>
              </a:prstGeom>
              <a:noFill/>
            </p:spPr>
            <p:txBody>
              <a:bodyPr wrap="square" rtlCol="0">
                <a:spAutoFit/>
              </a:bodyPr>
              <a:lstStyle/>
              <a:p>
                <a:r>
                  <a:rPr lang="en-US" sz="2000" b="1" dirty="0" smtClean="0">
                    <a:solidFill>
                      <a:srgbClr val="C00000"/>
                    </a:solidFill>
                  </a:rPr>
                  <a:t>L4</a:t>
                </a:r>
                <a:endParaRPr lang="en-US" sz="2000" b="1" dirty="0">
                  <a:solidFill>
                    <a:srgbClr val="C00000"/>
                  </a:solidFill>
                </a:endParaRPr>
              </a:p>
            </p:txBody>
          </p:sp>
          <p:sp>
            <p:nvSpPr>
              <p:cNvPr id="147" name="TextBox 146"/>
              <p:cNvSpPr txBox="1"/>
              <p:nvPr/>
            </p:nvSpPr>
            <p:spPr>
              <a:xfrm>
                <a:off x="35917762" y="25231724"/>
                <a:ext cx="1488296" cy="400110"/>
              </a:xfrm>
              <a:prstGeom prst="rect">
                <a:avLst/>
              </a:prstGeom>
              <a:noFill/>
            </p:spPr>
            <p:txBody>
              <a:bodyPr wrap="square" rtlCol="0">
                <a:spAutoFit/>
              </a:bodyPr>
              <a:lstStyle/>
              <a:p>
                <a:r>
                  <a:rPr lang="en-US" sz="2000" b="1" dirty="0" smtClean="0">
                    <a:solidFill>
                      <a:srgbClr val="C00000"/>
                    </a:solidFill>
                  </a:rPr>
                  <a:t>L8</a:t>
                </a:r>
                <a:endParaRPr lang="en-US" sz="2000" b="1" dirty="0">
                  <a:solidFill>
                    <a:srgbClr val="C00000"/>
                  </a:solidFill>
                </a:endParaRPr>
              </a:p>
            </p:txBody>
          </p:sp>
        </p:grpSp>
      </p:grpSp>
    </p:spTree>
    <p:extLst>
      <p:ext uri="{BB962C8B-B14F-4D97-AF65-F5344CB8AC3E}">
        <p14:creationId xmlns:p14="http://schemas.microsoft.com/office/powerpoint/2010/main" val="65549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38600"/>
            <a:ext cx="43891200" cy="28879800"/>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0">
            <a:schemeClr val="accent2"/>
          </a:lnRef>
          <a:fillRef idx="1002">
            <a:schemeClr val="dk2"/>
          </a:fillRef>
          <a:effectRef idx="3">
            <a:schemeClr val="accent2"/>
          </a:effectRef>
          <a:fontRef idx="minor">
            <a:schemeClr val="lt1"/>
          </a:fontRef>
        </p:style>
        <p:txBody>
          <a:bodyPr rtlCol="0" anchor="ctr"/>
          <a:lstStyle/>
          <a:p>
            <a:pPr algn="ctr"/>
            <a:endParaRPr lang="en-US" dirty="0"/>
          </a:p>
        </p:txBody>
      </p:sp>
      <p:sp>
        <p:nvSpPr>
          <p:cNvPr id="7" name="Rectangle 35"/>
          <p:cNvSpPr>
            <a:spLocks noChangeArrowheads="1"/>
          </p:cNvSpPr>
          <p:nvPr/>
        </p:nvSpPr>
        <p:spPr bwMode="auto">
          <a:xfrm>
            <a:off x="11515820" y="26970327"/>
            <a:ext cx="10048780" cy="51670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Reference</a:t>
            </a:r>
            <a:endParaRPr lang="en-GB" altLang="en-US" sz="4000" b="1" dirty="0">
              <a:solidFill>
                <a:srgbClr val="131F33"/>
              </a:solidFill>
            </a:endParaRPr>
          </a:p>
          <a:p>
            <a:pPr eaLnBrk="1" hangingPunct="1"/>
            <a:endParaRPr lang="en-US" altLang="en-US" sz="2800" dirty="0"/>
          </a:p>
        </p:txBody>
      </p:sp>
      <p:sp>
        <p:nvSpPr>
          <p:cNvPr id="8" name="Rectangle 33"/>
          <p:cNvSpPr>
            <a:spLocks noChangeArrowheads="1"/>
          </p:cNvSpPr>
          <p:nvPr/>
        </p:nvSpPr>
        <p:spPr bwMode="auto">
          <a:xfrm>
            <a:off x="685800" y="20650199"/>
            <a:ext cx="10096902" cy="1158240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err="1" smtClean="0">
                <a:solidFill>
                  <a:srgbClr val="131F33"/>
                </a:solidFill>
              </a:rPr>
              <a:t>Abstruct</a:t>
            </a:r>
            <a:endParaRPr lang="en-GB" altLang="en-US" sz="4000" b="1" dirty="0">
              <a:solidFill>
                <a:srgbClr val="131F33"/>
              </a:solidFill>
            </a:endParaRPr>
          </a:p>
          <a:p>
            <a:pPr algn="just" eaLnBrk="1" hangingPunct="1"/>
            <a:r>
              <a:rPr lang="en-US" altLang="en-US" sz="2800" dirty="0"/>
              <a:t> </a:t>
            </a:r>
            <a:endParaRPr lang="en-US" altLang="en-US" sz="2800" dirty="0" smtClean="0"/>
          </a:p>
          <a:p>
            <a:pPr marL="0" lvl="1" indent="0" algn="just" eaLnBrk="1" hangingPunct="1"/>
            <a:r>
              <a:rPr lang="en-US" sz="2800" dirty="0" smtClean="0"/>
              <a:t>In this study, we assessed the treatment of aerosols in the global </a:t>
            </a:r>
            <a:r>
              <a:rPr lang="en-US" sz="2800" dirty="0" err="1" smtClean="0"/>
              <a:t>CAMChem</a:t>
            </a:r>
            <a:r>
              <a:rPr lang="en-US" sz="2800" dirty="0" smtClean="0"/>
              <a:t> model. We did sensitivity analysis on the its aging criterion to BC burden and radiative forcing. We also did process analysis on BC aging timescales by applying </a:t>
            </a:r>
            <a:r>
              <a:rPr lang="en-US" sz="2800" dirty="0" err="1" smtClean="0"/>
              <a:t>PartMC</a:t>
            </a:r>
            <a:r>
              <a:rPr lang="en-US" sz="2800" dirty="0" smtClean="0"/>
              <a:t>-MOSAIC parameterization to the model output, and compared this timescales with the e-folding time of BC conversion in </a:t>
            </a:r>
            <a:r>
              <a:rPr lang="en-US" sz="2800" dirty="0" err="1" smtClean="0"/>
              <a:t>CAMChem</a:t>
            </a:r>
            <a:r>
              <a:rPr lang="en-US" sz="2800" dirty="0"/>
              <a:t> </a:t>
            </a:r>
            <a:r>
              <a:rPr lang="en-US" sz="2800" dirty="0" smtClean="0"/>
              <a:t>model. For future comparison with SP2 measurement, we computed the volume fraction and mixing states of BC that can be captured by SP2 measurements.</a:t>
            </a:r>
          </a:p>
          <a:p>
            <a:pPr marL="0" lvl="1" indent="0" algn="just" eaLnBrk="1" hangingPunct="1"/>
            <a:endParaRPr lang="en-US" sz="2800" b="1" dirty="0" smtClean="0"/>
          </a:p>
          <a:p>
            <a:pPr marL="0" lvl="1" indent="0" algn="just" eaLnBrk="1" hangingPunct="1"/>
            <a:r>
              <a:rPr lang="en-US" sz="2800" b="1" dirty="0" smtClean="0"/>
              <a:t>We observe:</a:t>
            </a:r>
          </a:p>
          <a:p>
            <a:pPr marL="457200" lvl="1" indent="-457200" algn="just" eaLnBrk="1" hangingPunct="1">
              <a:buFont typeface="Arial" charset="0"/>
              <a:buChar char="•"/>
            </a:pPr>
            <a:r>
              <a:rPr lang="en-US" sz="2800" dirty="0" smtClean="0"/>
              <a:t>Simulated </a:t>
            </a:r>
            <a:r>
              <a:rPr lang="en-US" sz="2800" dirty="0"/>
              <a:t>BC </a:t>
            </a:r>
            <a:r>
              <a:rPr lang="en-US" sz="2800" dirty="0" smtClean="0"/>
              <a:t>vertical profiles and </a:t>
            </a:r>
            <a:r>
              <a:rPr lang="en-US" sz="2800" dirty="0"/>
              <a:t>direct radiative forcing </a:t>
            </a:r>
            <a:r>
              <a:rPr lang="en-US" sz="2800" dirty="0" smtClean="0"/>
              <a:t>in the Arctic are </a:t>
            </a:r>
            <a:r>
              <a:rPr lang="en-US" sz="2800" dirty="0"/>
              <a:t>very sensitive to choices of aging criterion. </a:t>
            </a:r>
            <a:endParaRPr lang="en-US" altLang="zh-CN" sz="2800" dirty="0" smtClean="0"/>
          </a:p>
          <a:p>
            <a:pPr marL="457200" lvl="1" indent="-457200" algn="just" eaLnBrk="1" hangingPunct="1">
              <a:buFont typeface="Arial" charset="0"/>
              <a:buChar char="•"/>
            </a:pPr>
            <a:r>
              <a:rPr lang="en-US" altLang="zh-CN" sz="2800" dirty="0" smtClean="0"/>
              <a:t>Aging </a:t>
            </a:r>
            <a:r>
              <a:rPr lang="en-US" altLang="zh-CN" sz="2800" dirty="0"/>
              <a:t>timescales range from less than one hour to several days</a:t>
            </a:r>
            <a:r>
              <a:rPr lang="en-US" altLang="zh-CN" sz="2800" dirty="0" smtClean="0"/>
              <a:t>.</a:t>
            </a:r>
            <a:endParaRPr lang="en-US" sz="2800" dirty="0" smtClean="0"/>
          </a:p>
          <a:p>
            <a:pPr marL="457200" lvl="1" indent="-457200" algn="just" eaLnBrk="1" hangingPunct="1">
              <a:buFont typeface="Arial" charset="0"/>
              <a:buChar char="•"/>
            </a:pPr>
            <a:r>
              <a:rPr lang="en-US" altLang="zh-CN" sz="2800" dirty="0"/>
              <a:t>C</a:t>
            </a:r>
            <a:r>
              <a:rPr lang="en-US" altLang="zh-CN" sz="2800" dirty="0" smtClean="0"/>
              <a:t>ondensation </a:t>
            </a:r>
            <a:r>
              <a:rPr lang="en-US" altLang="zh-CN" sz="2800" dirty="0"/>
              <a:t>of SOA and sulfate plays a dominating </a:t>
            </a:r>
            <a:r>
              <a:rPr lang="en-US" altLang="zh-CN" sz="2800" dirty="0" smtClean="0"/>
              <a:t>role in BC aging.</a:t>
            </a:r>
          </a:p>
          <a:p>
            <a:pPr marL="457200" lvl="1" indent="-457200" algn="just" eaLnBrk="1" hangingPunct="1">
              <a:buFont typeface="Arial" charset="0"/>
              <a:buChar char="•"/>
            </a:pPr>
            <a:r>
              <a:rPr lang="en-US" altLang="zh-CN" sz="2800" dirty="0"/>
              <a:t>MAM4 aging timescales </a:t>
            </a:r>
            <a:r>
              <a:rPr lang="en-US" altLang="zh-CN" sz="2800" dirty="0" smtClean="0"/>
              <a:t>are broadly </a:t>
            </a:r>
            <a:r>
              <a:rPr lang="en-US" altLang="zh-CN" sz="2800" dirty="0"/>
              <a:t>consistent with </a:t>
            </a:r>
            <a:r>
              <a:rPr lang="en-US" altLang="zh-CN" sz="2800" dirty="0" err="1"/>
              <a:t>PartMC</a:t>
            </a:r>
            <a:r>
              <a:rPr lang="en-US" altLang="zh-CN" sz="2800" dirty="0"/>
              <a:t> MOSAIC aging </a:t>
            </a:r>
            <a:r>
              <a:rPr lang="en-US" altLang="zh-CN" sz="2800" dirty="0" smtClean="0"/>
              <a:t>timescales.</a:t>
            </a:r>
          </a:p>
          <a:p>
            <a:pPr marL="457200" lvl="1" indent="-457200" algn="just" eaLnBrk="1" hangingPunct="1">
              <a:buFont typeface="Arial" charset="0"/>
              <a:buChar char="•"/>
            </a:pPr>
            <a:r>
              <a:rPr lang="en-US" altLang="zh-CN" sz="2800" dirty="0" smtClean="0"/>
              <a:t>BC observed by SP2 in the Arctic are mostly externally mixed (&gt;</a:t>
            </a:r>
            <a:r>
              <a:rPr lang="en-US" altLang="zh-CN" sz="2800" dirty="0"/>
              <a:t>80</a:t>
            </a:r>
            <a:r>
              <a:rPr lang="en-US" altLang="zh-CN" sz="2800" dirty="0" smtClean="0"/>
              <a:t>%).</a:t>
            </a:r>
            <a:endParaRPr lang="en-US" sz="2800" dirty="0" smtClean="0"/>
          </a:p>
          <a:p>
            <a:pPr marL="0" lvl="1" indent="0" algn="just" eaLnBrk="1" hangingPunct="1"/>
            <a:endParaRPr lang="en-US" sz="2800" dirty="0"/>
          </a:p>
          <a:p>
            <a:pPr algn="just" eaLnBrk="1" hangingPunct="1"/>
            <a:endParaRPr lang="en-US" sz="2800" dirty="0" smtClean="0"/>
          </a:p>
          <a:p>
            <a:pPr eaLnBrk="1" hangingPunct="1"/>
            <a:endParaRPr lang="en-US" altLang="en-US" sz="2800" dirty="0"/>
          </a:p>
        </p:txBody>
      </p:sp>
      <p:sp>
        <p:nvSpPr>
          <p:cNvPr id="9" name="Rectangle 49"/>
          <p:cNvSpPr>
            <a:spLocks noChangeArrowheads="1"/>
          </p:cNvSpPr>
          <p:nvPr/>
        </p:nvSpPr>
        <p:spPr bwMode="auto">
          <a:xfrm>
            <a:off x="685800" y="5181601"/>
            <a:ext cx="10096902" cy="15162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just" eaLnBrk="1" hangingPunct="1">
              <a:spcBef>
                <a:spcPct val="50000"/>
              </a:spcBef>
            </a:pPr>
            <a:r>
              <a:rPr lang="en-GB" altLang="en-US" sz="4000" b="1" u="sng" dirty="0" smtClean="0">
                <a:solidFill>
                  <a:schemeClr val="accent1"/>
                </a:solidFill>
              </a:rPr>
              <a:t>Introduction</a:t>
            </a:r>
            <a:endParaRPr lang="en-GB" altLang="en-US" sz="4000" b="1" u="sng" dirty="0">
              <a:solidFill>
                <a:schemeClr val="accent1"/>
              </a:solidFill>
            </a:endParaRPr>
          </a:p>
          <a:p>
            <a:pPr algn="just" eaLnBrk="1" hangingPunct="1"/>
            <a:endParaRPr lang="en-US" sz="2800" dirty="0" smtClean="0"/>
          </a:p>
          <a:p>
            <a:pPr algn="just" eaLnBrk="1" hangingPunct="1"/>
            <a:r>
              <a:rPr lang="en-US" sz="2800" dirty="0" smtClean="0"/>
              <a:t>Black </a:t>
            </a:r>
            <a:r>
              <a:rPr lang="en-US" sz="2800" dirty="0"/>
              <a:t>carbon (BC) strongly absorbs visible </a:t>
            </a:r>
            <a:r>
              <a:rPr lang="en-US" sz="2800" dirty="0" smtClean="0"/>
              <a:t>light, </a:t>
            </a:r>
            <a:r>
              <a:rPr lang="en-US" sz="2800" dirty="0"/>
              <a:t>though with large uncertainties (Bond et al., 2013). To better understand its climate effect requires us to develop faithful representation of the evolution of aerosol properties such as aerosol optical properties and cloud condensation nuclei activities in global climate models, which largely depend on micro-scale processes. </a:t>
            </a:r>
            <a:endParaRPr lang="zh-CN" altLang="en-US" sz="2800" dirty="0" smtClean="0"/>
          </a:p>
          <a:p>
            <a:pPr algn="just" eaLnBrk="1" hangingPunct="1"/>
            <a:r>
              <a:rPr lang="en-US" sz="2800" dirty="0" smtClean="0"/>
              <a:t>One </a:t>
            </a:r>
            <a:r>
              <a:rPr lang="en-US" sz="2800" dirty="0"/>
              <a:t>key process is called the ‘aging’ of BC, conversion of fresh, hydrophobic black carbon into aged, hydrophilic black carbon, directly contributing to CCN activation and wet removal. Currently, failure to understand and to capture BC aging is the key factor that contributes to the uncertainties of BC burden and climate effect in global models. BC particles are usually characterized with an arbitrary aging timescale (1-2 days) or with mechanistic transfer rates from fresh to aged type, both are very sensitive to the choices of assumed parameters. </a:t>
            </a:r>
            <a:endParaRPr lang="zh-CN" altLang="en-US" sz="2800" dirty="0" smtClean="0"/>
          </a:p>
          <a:p>
            <a:pPr algn="just" eaLnBrk="1" hangingPunct="1"/>
            <a:r>
              <a:rPr lang="en-US" sz="2800" dirty="0" smtClean="0"/>
              <a:t>Meanwhile</a:t>
            </a:r>
            <a:r>
              <a:rPr lang="en-US" sz="2800" dirty="0"/>
              <a:t>, particle-resolved aerosol model (</a:t>
            </a:r>
            <a:r>
              <a:rPr lang="en-US" sz="2800" dirty="0" err="1"/>
              <a:t>PartMC</a:t>
            </a:r>
            <a:r>
              <a:rPr lang="en-US" sz="2800" dirty="0"/>
              <a:t>-MOSAIC) has introduced a </a:t>
            </a:r>
            <a:r>
              <a:rPr lang="en-US" sz="2800" dirty="0" smtClean="0"/>
              <a:t>more precise way </a:t>
            </a:r>
            <a:r>
              <a:rPr lang="en-US" sz="2800" dirty="0"/>
              <a:t>to estimate BC aging timescales by tracing the size and composition of individual particles, without making a priori assumptions (</a:t>
            </a:r>
            <a:r>
              <a:rPr lang="en-US" sz="2800" dirty="0" err="1"/>
              <a:t>Riemer</a:t>
            </a:r>
            <a:r>
              <a:rPr lang="en-US" sz="2800" dirty="0"/>
              <a:t> et al., 2010). </a:t>
            </a:r>
            <a:r>
              <a:rPr lang="en-US" sz="2800" dirty="0" smtClean="0"/>
              <a:t>Our </a:t>
            </a:r>
            <a:r>
              <a:rPr lang="en-US" sz="2800" dirty="0"/>
              <a:t>previous study has found parameterization of BC’s aging by doing </a:t>
            </a:r>
            <a:r>
              <a:rPr lang="en-US" sz="2800" dirty="0" smtClean="0"/>
              <a:t>hundreds of particle-resolved </a:t>
            </a:r>
            <a:r>
              <a:rPr lang="en-US" sz="2800" dirty="0"/>
              <a:t>simulations and linear </a:t>
            </a:r>
            <a:r>
              <a:rPr lang="en-US" sz="2800" dirty="0" smtClean="0"/>
              <a:t>regression, which can be applied to the </a:t>
            </a:r>
            <a:r>
              <a:rPr lang="en-US" sz="2800" dirty="0"/>
              <a:t>output of </a:t>
            </a:r>
            <a:r>
              <a:rPr lang="en-US" sz="2800" dirty="0" smtClean="0"/>
              <a:t>global models </a:t>
            </a:r>
            <a:r>
              <a:rPr lang="en-US" sz="2800" dirty="0"/>
              <a:t>to </a:t>
            </a:r>
            <a:r>
              <a:rPr lang="en-US" sz="2800" dirty="0" smtClean="0"/>
              <a:t>assess the accuracy of </a:t>
            </a:r>
            <a:r>
              <a:rPr lang="en-US" altLang="zh-CN" sz="2800" dirty="0" smtClean="0"/>
              <a:t>its</a:t>
            </a:r>
            <a:r>
              <a:rPr lang="zh-CN" altLang="en-US" sz="2800" dirty="0" smtClean="0"/>
              <a:t> </a:t>
            </a:r>
            <a:r>
              <a:rPr lang="en-US" sz="2800" dirty="0" smtClean="0"/>
              <a:t>aging </a:t>
            </a:r>
            <a:r>
              <a:rPr lang="en-US" sz="2800" dirty="0"/>
              <a:t>criterion. </a:t>
            </a:r>
          </a:p>
        </p:txBody>
      </p:sp>
      <p:sp>
        <p:nvSpPr>
          <p:cNvPr id="10" name="Rectangle 6"/>
          <p:cNvSpPr>
            <a:spLocks noChangeArrowheads="1"/>
          </p:cNvSpPr>
          <p:nvPr/>
        </p:nvSpPr>
        <p:spPr bwMode="auto">
          <a:xfrm>
            <a:off x="11528884" y="5181600"/>
            <a:ext cx="9988398" cy="214278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marL="381000" indent="-381000"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Method</a:t>
            </a:r>
            <a:endParaRPr lang="en-GB" altLang="en-US" sz="4000" b="1" dirty="0" smtClean="0">
              <a:solidFill>
                <a:srgbClr val="131F33"/>
              </a:solidFill>
            </a:endParaRPr>
          </a:p>
          <a:p>
            <a:pPr eaLnBrk="1" hangingPunct="1"/>
            <a:endParaRPr lang="en-US" altLang="en-US" sz="2800" b="1" dirty="0" smtClean="0"/>
          </a:p>
          <a:p>
            <a:pPr eaLnBrk="1" hangingPunct="1"/>
            <a:r>
              <a:rPr lang="en-US" altLang="en-US" sz="2800" b="1" dirty="0" smtClean="0">
                <a:latin typeface="Georgia" charset="0"/>
                <a:ea typeface="Georgia" charset="0"/>
                <a:cs typeface="Georgia" charset="0"/>
              </a:rPr>
              <a:t>MAM4 and Aging Scheme in </a:t>
            </a:r>
            <a:r>
              <a:rPr lang="en-US" altLang="en-US" sz="2800" b="1" dirty="0" err="1" smtClean="0">
                <a:latin typeface="Georgia" charset="0"/>
                <a:ea typeface="Georgia" charset="0"/>
                <a:cs typeface="Georgia" charset="0"/>
              </a:rPr>
              <a:t>CAMChem</a:t>
            </a:r>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r>
              <a:rPr lang="en-US" altLang="en-US" sz="2800" b="1" dirty="0" smtClean="0">
                <a:latin typeface="Georgia" charset="0"/>
                <a:ea typeface="Georgia" charset="0"/>
                <a:cs typeface="Georgia" charset="0"/>
              </a:rPr>
              <a:t>Condensation: “Monolayer-of-sulfate criterion</a:t>
            </a: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endParaRPr lang="en-US" altLang="en-US" sz="2800" b="1" dirty="0" smtClean="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a:p>
            <a:pPr eaLnBrk="1" hangingPunct="1"/>
            <a:r>
              <a:rPr lang="en-US" altLang="zh-CN" sz="2800" b="1" dirty="0" smtClean="0">
                <a:latin typeface="Georgia" charset="0"/>
                <a:ea typeface="Georgia" charset="0"/>
                <a:cs typeface="Georgia" charset="0"/>
              </a:rPr>
              <a:t>Timescales of BC aging </a:t>
            </a:r>
            <a:r>
              <a:rPr lang="en-US" altLang="zh-CN" sz="2800" b="1" dirty="0">
                <a:latin typeface="Georgia" charset="0"/>
                <a:ea typeface="Georgia" charset="0"/>
                <a:cs typeface="Georgia" charset="0"/>
              </a:rPr>
              <a:t>based on </a:t>
            </a:r>
            <a:r>
              <a:rPr lang="en-US" altLang="zh-CN" sz="2800" b="1" dirty="0" err="1">
                <a:latin typeface="Georgia" charset="0"/>
                <a:ea typeface="Georgia" charset="0"/>
                <a:cs typeface="Georgia" charset="0"/>
              </a:rPr>
              <a:t>PartMC</a:t>
            </a:r>
            <a:r>
              <a:rPr lang="en-US" altLang="zh-CN" sz="2800" b="1" dirty="0">
                <a:latin typeface="Georgia" charset="0"/>
                <a:ea typeface="Georgia" charset="0"/>
                <a:cs typeface="Georgia" charset="0"/>
              </a:rPr>
              <a:t>-MOSAIC </a:t>
            </a:r>
            <a:r>
              <a:rPr lang="en-US" altLang="zh-CN" sz="2800" b="1" dirty="0" smtClean="0">
                <a:latin typeface="Georgia" charset="0"/>
                <a:ea typeface="Georgia" charset="0"/>
                <a:cs typeface="Georgia" charset="0"/>
              </a:rPr>
              <a:t>simulations </a:t>
            </a:r>
            <a:r>
              <a:rPr lang="en-US" altLang="zh-CN" sz="2800" b="1" dirty="0">
                <a:latin typeface="Georgia" charset="0"/>
                <a:ea typeface="Georgia" charset="0"/>
                <a:cs typeface="Georgia" charset="0"/>
              </a:rPr>
              <a:t>(Fierce et al., BAMS 2016):</a:t>
            </a:r>
          </a:p>
          <a:p>
            <a:pPr eaLnBrk="1" hangingPunct="1"/>
            <a:endParaRPr lang="en-US" altLang="en-US" sz="2800" b="1" dirty="0">
              <a:latin typeface="Georgia" charset="0"/>
              <a:ea typeface="Georgia" charset="0"/>
              <a:cs typeface="Georgia" charset="0"/>
            </a:endParaRPr>
          </a:p>
          <a:p>
            <a:pPr eaLnBrk="1" hangingPunct="1"/>
            <a:endParaRPr lang="en-US" altLang="en-US" sz="2800" b="1" dirty="0">
              <a:latin typeface="Georgia" charset="0"/>
              <a:ea typeface="Georgia" charset="0"/>
              <a:cs typeface="Georgia" charset="0"/>
            </a:endParaRPr>
          </a:p>
        </p:txBody>
      </p:sp>
      <p:sp>
        <p:nvSpPr>
          <p:cNvPr id="11" name="Rectangle 51"/>
          <p:cNvSpPr>
            <a:spLocks noChangeArrowheads="1"/>
          </p:cNvSpPr>
          <p:nvPr/>
        </p:nvSpPr>
        <p:spPr bwMode="auto">
          <a:xfrm>
            <a:off x="22326599" y="5181601"/>
            <a:ext cx="9988959" cy="269192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Results</a:t>
            </a:r>
            <a:endParaRPr lang="en-GB" altLang="en-US" sz="4000" b="1" dirty="0">
              <a:solidFill>
                <a:srgbClr val="131F33"/>
              </a:solidFill>
            </a:endParaRPr>
          </a:p>
          <a:p>
            <a:pPr marL="514350" indent="-514350" eaLnBrk="1" hangingPunct="1">
              <a:spcBef>
                <a:spcPct val="50000"/>
              </a:spcBef>
              <a:buAutoNum type="arabicPeriod"/>
            </a:pPr>
            <a:r>
              <a:rPr lang="en-GB" altLang="en-US" sz="2800" b="1" dirty="0" smtClean="0">
                <a:latin typeface="Georgia" charset="0"/>
                <a:ea typeface="Georgia" charset="0"/>
                <a:cs typeface="Georgia" charset="0"/>
              </a:rPr>
              <a:t>Sensitivity Analysis on Number of Monolayers</a:t>
            </a: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eaLnBrk="1" hangingPunct="1">
              <a:spcBef>
                <a:spcPct val="50000"/>
              </a:spcBef>
            </a:pPr>
            <a:endParaRPr lang="en-GB" sz="2800" b="1" dirty="0">
              <a:latin typeface="Georgia" charset="0"/>
              <a:ea typeface="Georgia" charset="0"/>
              <a:cs typeface="Georgia" charset="0"/>
            </a:endParaRPr>
          </a:p>
          <a:p>
            <a:pPr eaLnBrk="1" hangingPunct="1">
              <a:spcBef>
                <a:spcPct val="50000"/>
              </a:spcBef>
            </a:pPr>
            <a:endParaRPr lang="en-US" sz="2800" b="1" dirty="0" smtClean="0">
              <a:latin typeface="Georgia" charset="0"/>
              <a:ea typeface="Georgia" charset="0"/>
              <a:cs typeface="Georgia" charset="0"/>
            </a:endParaRPr>
          </a:p>
          <a:p>
            <a:pPr eaLnBrk="1" hangingPunct="1">
              <a:spcBef>
                <a:spcPct val="50000"/>
              </a:spcBef>
            </a:pPr>
            <a:endParaRPr lang="en-US" sz="2800" b="1" dirty="0" smtClean="0">
              <a:latin typeface="Georgia" charset="0"/>
              <a:ea typeface="Georgia" charset="0"/>
              <a:cs typeface="Georgia" charset="0"/>
            </a:endParaRPr>
          </a:p>
          <a:p>
            <a:pPr eaLnBrk="1" hangingPunct="1">
              <a:spcBef>
                <a:spcPct val="50000"/>
              </a:spcBef>
            </a:pPr>
            <a:r>
              <a:rPr lang="en-US" sz="2800" b="1" dirty="0" smtClean="0">
                <a:latin typeface="Georgia" charset="0"/>
                <a:ea typeface="Georgia" charset="0"/>
                <a:cs typeface="Georgia" charset="0"/>
              </a:rPr>
              <a:t>2.</a:t>
            </a:r>
            <a:r>
              <a:rPr lang="en-GB" altLang="en-US" sz="2800" b="1" dirty="0">
                <a:latin typeface="Georgia" charset="0"/>
                <a:ea typeface="Georgia" charset="0"/>
                <a:cs typeface="Georgia" charset="0"/>
              </a:rPr>
              <a:t> Sensitivity Analysis on Number of </a:t>
            </a:r>
            <a:r>
              <a:rPr lang="en-GB" altLang="en-US" sz="2800" b="1" dirty="0" smtClean="0">
                <a:latin typeface="Georgia" charset="0"/>
                <a:ea typeface="Georgia" charset="0"/>
                <a:cs typeface="Georgia" charset="0"/>
              </a:rPr>
              <a:t>Monolayers</a:t>
            </a: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eaLnBrk="1" hangingPunct="1">
              <a:spcBef>
                <a:spcPct val="50000"/>
              </a:spcBef>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smtClean="0">
              <a:latin typeface="Georgia" charset="0"/>
              <a:ea typeface="Georgia" charset="0"/>
              <a:cs typeface="Georgia" charset="0"/>
            </a:endParaRPr>
          </a:p>
        </p:txBody>
      </p:sp>
      <p:pic>
        <p:nvPicPr>
          <p:cNvPr id="25" name="Picture 9" descr="full_mark_horz_revers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28400" y="31089600"/>
            <a:ext cx="5929313"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013200"/>
            <a:ext cx="43891200" cy="330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5"/>
          <p:cNvSpPr>
            <a:spLocks noChangeArrowheads="1"/>
          </p:cNvSpPr>
          <p:nvPr/>
        </p:nvSpPr>
        <p:spPr bwMode="auto">
          <a:xfrm>
            <a:off x="1143000" y="2365375"/>
            <a:ext cx="41605200" cy="135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spcBef>
                <a:spcPct val="50000"/>
              </a:spcBef>
            </a:pPr>
            <a:r>
              <a:rPr lang="en-US" altLang="en-US" sz="5000" b="1" dirty="0" err="1" smtClean="0">
                <a:solidFill>
                  <a:schemeClr val="tx2"/>
                </a:solidFill>
                <a:latin typeface="Georgia" charset="0"/>
              </a:rPr>
              <a:t>Yinrui</a:t>
            </a:r>
            <a:r>
              <a:rPr lang="en-US" altLang="en-US" sz="5000" b="1" dirty="0" smtClean="0">
                <a:solidFill>
                  <a:schemeClr val="tx2"/>
                </a:solidFill>
                <a:latin typeface="Georgia" charset="0"/>
              </a:rPr>
              <a:t> Li, Nicole </a:t>
            </a:r>
            <a:r>
              <a:rPr lang="en-US" altLang="en-US" sz="5000" b="1" dirty="0" err="1" smtClean="0">
                <a:solidFill>
                  <a:schemeClr val="tx2"/>
                </a:solidFill>
                <a:latin typeface="Georgia" charset="0"/>
              </a:rPr>
              <a:t>Riemer</a:t>
            </a:r>
            <a:r>
              <a:rPr lang="en-US" altLang="en-US" sz="5000" b="1" dirty="0" smtClean="0">
                <a:solidFill>
                  <a:schemeClr val="tx2"/>
                </a:solidFill>
                <a:latin typeface="Georgia" charset="0"/>
              </a:rPr>
              <a:t>, Laura Fierce, …?? Donald </a:t>
            </a:r>
            <a:r>
              <a:rPr lang="en-US" altLang="en-US" sz="5000" b="1" dirty="0" err="1" smtClean="0">
                <a:solidFill>
                  <a:schemeClr val="tx2"/>
                </a:solidFill>
                <a:latin typeface="Georgia" charset="0"/>
              </a:rPr>
              <a:t>Wuebbles</a:t>
            </a:r>
            <a:r>
              <a:rPr lang="en-US" altLang="en-US" sz="4800" b="1" dirty="0">
                <a:solidFill>
                  <a:schemeClr val="tx2"/>
                </a:solidFill>
                <a:latin typeface="Georgia" charset="0"/>
              </a:rPr>
              <a:t/>
            </a:r>
            <a:br>
              <a:rPr lang="en-US" altLang="en-US" sz="4800" b="1" dirty="0">
                <a:solidFill>
                  <a:schemeClr val="tx2"/>
                </a:solidFill>
                <a:latin typeface="Georgia" charset="0"/>
              </a:rPr>
            </a:br>
            <a:r>
              <a:rPr lang="en-US" altLang="en-US" sz="3200" b="1" dirty="0">
                <a:solidFill>
                  <a:schemeClr val="tx2"/>
                </a:solidFill>
                <a:latin typeface="Georgia" charset="0"/>
              </a:rPr>
              <a:t>Department of </a:t>
            </a:r>
            <a:r>
              <a:rPr lang="en-US" altLang="zh-CN" sz="3200" b="1" dirty="0" smtClean="0">
                <a:solidFill>
                  <a:schemeClr val="tx2"/>
                </a:solidFill>
                <a:latin typeface="Georgia" charset="0"/>
              </a:rPr>
              <a:t>Atmospheric Science</a:t>
            </a:r>
            <a:r>
              <a:rPr lang="en-US" altLang="en-US" sz="3200" b="1" dirty="0" smtClean="0">
                <a:solidFill>
                  <a:schemeClr val="tx2"/>
                </a:solidFill>
                <a:latin typeface="Georgia" charset="0"/>
              </a:rPr>
              <a:t>, The School of Earth, Society &amp; Environment , College of Liberal Arts and Sciences, </a:t>
            </a:r>
            <a:r>
              <a:rPr lang="en-US" altLang="en-US" sz="3200" b="1" dirty="0">
                <a:solidFill>
                  <a:schemeClr val="tx2"/>
                </a:solidFill>
                <a:latin typeface="Georgia" charset="0"/>
              </a:rPr>
              <a:t>University of Illinois at Urbana-Champaign</a:t>
            </a:r>
          </a:p>
        </p:txBody>
      </p:sp>
      <p:sp>
        <p:nvSpPr>
          <p:cNvPr id="31" name="TextBox 91"/>
          <p:cNvSpPr txBox="1">
            <a:spLocks noChangeArrowheads="1"/>
          </p:cNvSpPr>
          <p:nvPr/>
        </p:nvSpPr>
        <p:spPr bwMode="auto">
          <a:xfrm>
            <a:off x="1143000" y="811212"/>
            <a:ext cx="41605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r>
              <a:rPr lang="en-US" altLang="zh-CN" sz="8800" dirty="0" smtClean="0">
                <a:latin typeface="Arial Black" charset="0"/>
              </a:rPr>
              <a:t>Analysis of BC Aging with </a:t>
            </a:r>
            <a:r>
              <a:rPr lang="en-US" altLang="zh-CN" sz="8800" dirty="0" err="1" smtClean="0">
                <a:latin typeface="Arial Black" charset="0"/>
              </a:rPr>
              <a:t>CAMChem</a:t>
            </a:r>
            <a:r>
              <a:rPr lang="en-US" altLang="zh-CN" sz="8800" dirty="0" smtClean="0">
                <a:latin typeface="Arial Black" charset="0"/>
              </a:rPr>
              <a:t> Model</a:t>
            </a:r>
            <a:endParaRPr lang="en-US" altLang="en-US" sz="8800" dirty="0">
              <a:latin typeface="Arial Black" charset="0"/>
            </a:endParaRPr>
          </a:p>
        </p:txBody>
      </p:sp>
      <p:pic>
        <p:nvPicPr>
          <p:cNvPr id="32" name="Picture 31" descr="Macintosh HD:Users:nriemer:2013:conferences:seminar_argonne:presentation:graphics:soot_aging.png"/>
          <p:cNvPicPr/>
          <p:nvPr/>
        </p:nvPicPr>
        <p:blipFill>
          <a:blip r:embed="rId5">
            <a:extLst>
              <a:ext uri="{28A0092B-C50C-407E-A947-70E740481C1C}">
                <a14:useLocalDpi xmlns:a14="http://schemas.microsoft.com/office/drawing/2010/main" val="0"/>
              </a:ext>
            </a:extLst>
          </a:blip>
          <a:srcRect/>
          <a:stretch>
            <a:fillRect/>
          </a:stretch>
        </p:blipFill>
        <p:spPr bwMode="auto">
          <a:xfrm>
            <a:off x="2596266" y="17754600"/>
            <a:ext cx="6471534" cy="2514600"/>
          </a:xfrm>
          <a:prstGeom prst="rect">
            <a:avLst/>
          </a:prstGeom>
          <a:noFill/>
          <a:ln>
            <a:noFill/>
          </a:ln>
        </p:spPr>
      </p:pic>
      <p:graphicFrame>
        <p:nvGraphicFramePr>
          <p:cNvPr id="54" name="表格 5"/>
          <p:cNvGraphicFramePr>
            <a:graphicFrameLocks noGrp="1"/>
          </p:cNvGraphicFramePr>
          <p:nvPr>
            <p:extLst>
              <p:ext uri="{D42A27DB-BD31-4B8C-83A1-F6EECF244321}">
                <p14:modId xmlns:p14="http://schemas.microsoft.com/office/powerpoint/2010/main" val="1364180570"/>
              </p:ext>
            </p:extLst>
          </p:nvPr>
        </p:nvGraphicFramePr>
        <p:xfrm>
          <a:off x="12980529" y="15856734"/>
          <a:ext cx="7055664" cy="2355357"/>
        </p:xfrm>
        <a:graphic>
          <a:graphicData uri="http://schemas.openxmlformats.org/drawingml/2006/table">
            <a:tbl>
              <a:tblPr firstRow="1" bandRow="1">
                <a:tableStyleId>{2D5ABB26-0587-4C30-8999-92F81FD0307C}</a:tableStyleId>
              </a:tblPr>
              <a:tblGrid>
                <a:gridCol w="2351888"/>
                <a:gridCol w="2351888"/>
                <a:gridCol w="2351888"/>
              </a:tblGrid>
              <a:tr h="570035">
                <a:tc>
                  <a:txBody>
                    <a:bodyPr/>
                    <a:lstStyle/>
                    <a:p>
                      <a:pPr algn="ctr"/>
                      <a:r>
                        <a:rPr lang="en-US" altLang="zh-CN" sz="2000" dirty="0" smtClean="0"/>
                        <a:t>MAM4</a:t>
                      </a:r>
                      <a:endParaRPr lang="zh-CN" altLang="en-US" sz="20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zh-CN" altLang="en-US" sz="2000" dirty="0" smtClean="0"/>
                        <a:t>σ</a:t>
                      </a:r>
                      <a:r>
                        <a:rPr lang="en-US" altLang="zh-CN" sz="2000" baseline="-25000" dirty="0" smtClean="0"/>
                        <a:t>g</a:t>
                      </a:r>
                      <a:endParaRPr lang="zh-CN" altLang="en-US" sz="2000" baseline="-250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altLang="zh-CN" sz="2000" dirty="0" smtClean="0"/>
                        <a:t>Size range</a:t>
                      </a:r>
                      <a:r>
                        <a:rPr lang="en-US" altLang="zh-CN" sz="2000" baseline="0" dirty="0" smtClean="0"/>
                        <a:t> (</a:t>
                      </a:r>
                      <a:r>
                        <a:rPr lang="zh-CN" altLang="en-US" sz="2000" dirty="0" smtClean="0"/>
                        <a:t>μ</a:t>
                      </a:r>
                      <a:r>
                        <a:rPr lang="en-US" altLang="zh-CN" sz="2000" dirty="0" smtClean="0"/>
                        <a:t>m)</a:t>
                      </a:r>
                      <a:endParaRPr lang="zh-CN" altLang="en-US" sz="2000" i="0" dirty="0">
                        <a:latin typeface="Times New Roman"/>
                        <a:cs typeface="Times New Roman"/>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7961">
                <a:tc>
                  <a:txBody>
                    <a:bodyPr/>
                    <a:lstStyle/>
                    <a:p>
                      <a:pPr algn="ctr"/>
                      <a:r>
                        <a:rPr lang="en-US" altLang="zh-CN" sz="2000" dirty="0" smtClean="0"/>
                        <a:t>Aitken</a:t>
                      </a:r>
                      <a:endParaRPr lang="zh-CN" alt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altLang="zh-CN" sz="2000" dirty="0" smtClean="0"/>
                        <a:t>1.6</a:t>
                      </a:r>
                      <a:endParaRPr lang="zh-CN" alt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altLang="zh-CN" sz="2000" dirty="0" smtClean="0"/>
                        <a:t>0.015-0.053</a:t>
                      </a:r>
                      <a:endParaRPr lang="zh-CN" altLang="en-US" sz="2000" dirty="0"/>
                    </a:p>
                  </a:txBody>
                  <a:tcPr>
                    <a:lnT w="12700" cap="flat" cmpd="sng" algn="ctr">
                      <a:solidFill>
                        <a:scrgbClr r="0" g="0" b="0"/>
                      </a:solidFill>
                      <a:prstDash val="solid"/>
                      <a:round/>
                      <a:headEnd type="none" w="med" len="med"/>
                      <a:tailEnd type="none" w="med" len="med"/>
                    </a:lnT>
                  </a:tcPr>
                </a:tc>
              </a:tr>
              <a:tr h="357961">
                <a:tc>
                  <a:txBody>
                    <a:bodyPr/>
                    <a:lstStyle/>
                    <a:p>
                      <a:pPr algn="ctr"/>
                      <a:r>
                        <a:rPr lang="en-US" altLang="zh-CN" sz="2000" dirty="0" smtClean="0"/>
                        <a:t>Accumulation</a:t>
                      </a:r>
                      <a:endParaRPr lang="zh-CN" altLang="en-US" sz="2000" dirty="0"/>
                    </a:p>
                  </a:txBody>
                  <a:tcPr/>
                </a:tc>
                <a:tc>
                  <a:txBody>
                    <a:bodyPr/>
                    <a:lstStyle/>
                    <a:p>
                      <a:pPr algn="ctr"/>
                      <a:r>
                        <a:rPr lang="en-US" altLang="zh-CN" sz="2000" dirty="0" smtClean="0"/>
                        <a:t>1.8</a:t>
                      </a:r>
                      <a:endParaRPr lang="zh-CN" altLang="en-US" sz="2000" dirty="0"/>
                    </a:p>
                  </a:txBody>
                  <a:tcPr/>
                </a:tc>
                <a:tc>
                  <a:txBody>
                    <a:bodyPr/>
                    <a:lstStyle/>
                    <a:p>
                      <a:pPr algn="ctr"/>
                      <a:r>
                        <a:rPr lang="en-US" altLang="zh-CN" sz="2000" dirty="0" smtClean="0"/>
                        <a:t>0.058-0.27</a:t>
                      </a:r>
                      <a:endParaRPr lang="zh-CN" altLang="en-US" sz="2000" dirty="0"/>
                    </a:p>
                  </a:txBody>
                  <a:tcPr/>
                </a:tc>
              </a:tr>
              <a:tr h="596602">
                <a:tc>
                  <a:txBody>
                    <a:bodyPr/>
                    <a:lstStyle/>
                    <a:p>
                      <a:pPr algn="ctr"/>
                      <a:r>
                        <a:rPr lang="en-US" altLang="zh-CN" sz="2000" dirty="0" smtClean="0"/>
                        <a:t>Primary carbon</a:t>
                      </a:r>
                      <a:endParaRPr lang="zh-CN" altLang="en-US" sz="2000" dirty="0"/>
                    </a:p>
                  </a:txBody>
                  <a:tcPr/>
                </a:tc>
                <a:tc>
                  <a:txBody>
                    <a:bodyPr/>
                    <a:lstStyle/>
                    <a:p>
                      <a:pPr algn="ctr"/>
                      <a:r>
                        <a:rPr lang="en-US" altLang="zh-CN" sz="2000" dirty="0" smtClean="0"/>
                        <a:t>1.6</a:t>
                      </a:r>
                      <a:endParaRPr lang="zh-CN" altLang="en-US" sz="2000" dirty="0"/>
                    </a:p>
                  </a:txBody>
                  <a:tcPr/>
                </a:tc>
                <a:tc>
                  <a:txBody>
                    <a:bodyPr/>
                    <a:lstStyle/>
                    <a:p>
                      <a:pPr algn="ctr"/>
                      <a:r>
                        <a:rPr lang="en-US" altLang="zh-CN" sz="2000" dirty="0" smtClean="0"/>
                        <a:t>0.039-0.13</a:t>
                      </a:r>
                      <a:endParaRPr lang="zh-CN" altLang="en-US" sz="2000" dirty="0"/>
                    </a:p>
                  </a:txBody>
                  <a:tcPr/>
                </a:tc>
              </a:tr>
              <a:tr h="357961">
                <a:tc>
                  <a:txBody>
                    <a:bodyPr/>
                    <a:lstStyle/>
                    <a:p>
                      <a:pPr algn="ctr"/>
                      <a:r>
                        <a:rPr lang="en-US" altLang="zh-CN" sz="2000" dirty="0" smtClean="0"/>
                        <a:t>Coarse</a:t>
                      </a:r>
                      <a:endParaRPr lang="zh-CN" alt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altLang="zh-CN" sz="2000" dirty="0" smtClean="0"/>
                        <a:t>1.8</a:t>
                      </a:r>
                      <a:endParaRPr lang="zh-CN" alt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altLang="zh-CN" sz="2000" dirty="0" smtClean="0"/>
                        <a:t>0.80-3.65</a:t>
                      </a:r>
                      <a:endParaRPr lang="zh-CN" altLang="en-US" sz="2000" dirty="0"/>
                    </a:p>
                  </a:txBody>
                  <a:tcPr>
                    <a:lnB w="12700"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12189506" y="15240000"/>
            <a:ext cx="9144766" cy="400110"/>
          </a:xfrm>
          <a:prstGeom prst="rect">
            <a:avLst/>
          </a:prstGeom>
          <a:noFill/>
        </p:spPr>
        <p:txBody>
          <a:bodyPr wrap="square" rtlCol="0">
            <a:spAutoFit/>
          </a:bodyPr>
          <a:lstStyle/>
          <a:p>
            <a:pPr algn="just"/>
            <a:r>
              <a:rPr lang="en-US" sz="2000" b="1" dirty="0" smtClean="0"/>
              <a:t>Geometric standard deviations and dry diameter range. (Liu et al., 2012).</a:t>
            </a:r>
          </a:p>
        </p:txBody>
      </p:sp>
      <p:grpSp>
        <p:nvGrpSpPr>
          <p:cNvPr id="27" name="Group 26"/>
          <p:cNvGrpSpPr/>
          <p:nvPr/>
        </p:nvGrpSpPr>
        <p:grpSpPr>
          <a:xfrm>
            <a:off x="11734800" y="7086600"/>
            <a:ext cx="8087852" cy="6858423"/>
            <a:chOff x="12601684" y="6624655"/>
            <a:chExt cx="8581915" cy="7329826"/>
          </a:xfrm>
        </p:grpSpPr>
        <p:grpSp>
          <p:nvGrpSpPr>
            <p:cNvPr id="4" name="Group 3"/>
            <p:cNvGrpSpPr/>
            <p:nvPr/>
          </p:nvGrpSpPr>
          <p:grpSpPr>
            <a:xfrm>
              <a:off x="12601684" y="7106287"/>
              <a:ext cx="8581915" cy="6848194"/>
              <a:chOff x="11796884" y="7293251"/>
              <a:chExt cx="6288632" cy="5013091"/>
            </a:xfrm>
          </p:grpSpPr>
          <p:grpSp>
            <p:nvGrpSpPr>
              <p:cNvPr id="55" name="Group 54"/>
              <p:cNvGrpSpPr/>
              <p:nvPr/>
            </p:nvGrpSpPr>
            <p:grpSpPr>
              <a:xfrm>
                <a:off x="11796884" y="7293251"/>
                <a:ext cx="6288632" cy="5013091"/>
                <a:chOff x="366811" y="1460500"/>
                <a:chExt cx="6288632" cy="5013091"/>
              </a:xfrm>
            </p:grpSpPr>
            <p:grpSp>
              <p:nvGrpSpPr>
                <p:cNvPr id="59" name="Group 58"/>
                <p:cNvGrpSpPr/>
                <p:nvPr/>
              </p:nvGrpSpPr>
              <p:grpSpPr>
                <a:xfrm>
                  <a:off x="366811" y="1460500"/>
                  <a:ext cx="6288632" cy="4613294"/>
                  <a:chOff x="366811" y="1460500"/>
                  <a:chExt cx="6288632" cy="4613294"/>
                </a:xfrm>
              </p:grpSpPr>
              <p:grpSp>
                <p:nvGrpSpPr>
                  <p:cNvPr id="61" name="Group 60"/>
                  <p:cNvGrpSpPr/>
                  <p:nvPr/>
                </p:nvGrpSpPr>
                <p:grpSpPr>
                  <a:xfrm>
                    <a:off x="366811" y="1460500"/>
                    <a:ext cx="6288632" cy="4613294"/>
                    <a:chOff x="366811" y="1460500"/>
                    <a:chExt cx="5335489" cy="4107864"/>
                  </a:xfrm>
                </p:grpSpPr>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678" y="4546093"/>
                      <a:ext cx="3955225" cy="1022271"/>
                    </a:xfrm>
                    <a:prstGeom prst="rect">
                      <a:avLst/>
                    </a:prstGeom>
                  </p:spPr>
                </p:pic>
                <p:sp>
                  <p:nvSpPr>
                    <p:cNvPr id="64" name="Up Arrow 63"/>
                    <p:cNvSpPr/>
                    <p:nvPr/>
                  </p:nvSpPr>
                  <p:spPr>
                    <a:xfrm flipH="1">
                      <a:off x="2387755" y="4219007"/>
                      <a:ext cx="228514" cy="3302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730244" y="4191189"/>
                      <a:ext cx="2164891" cy="709807"/>
                    </a:xfrm>
                    <a:prstGeom prst="rect">
                      <a:avLst/>
                    </a:prstGeom>
                    <a:noFill/>
                  </p:spPr>
                  <p:txBody>
                    <a:bodyPr wrap="square" rtlCol="0">
                      <a:spAutoFit/>
                    </a:bodyPr>
                    <a:lstStyle/>
                    <a:p>
                      <a:r>
                        <a:rPr lang="en-US" sz="2000" dirty="0" smtClean="0"/>
                        <a:t>Coagulation</a:t>
                      </a:r>
                    </a:p>
                    <a:p>
                      <a:r>
                        <a:rPr lang="en-US" sz="2000" dirty="0" smtClean="0"/>
                        <a:t>Condensation</a:t>
                      </a:r>
                    </a:p>
                    <a:p>
                      <a:endParaRPr lang="en-US" sz="2000" dirty="0"/>
                    </a:p>
                  </p:txBody>
                </p:sp>
                <p:grpSp>
                  <p:nvGrpSpPr>
                    <p:cNvPr id="66" name="Group 65"/>
                    <p:cNvGrpSpPr/>
                    <p:nvPr/>
                  </p:nvGrpSpPr>
                  <p:grpSpPr>
                    <a:xfrm>
                      <a:off x="366811" y="1460500"/>
                      <a:ext cx="5335489" cy="2521559"/>
                      <a:chOff x="366811" y="1460500"/>
                      <a:chExt cx="5335489" cy="2521559"/>
                    </a:xfrm>
                  </p:grpSpPr>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811" y="1584957"/>
                        <a:ext cx="4975502" cy="2397102"/>
                      </a:xfrm>
                      <a:prstGeom prst="rect">
                        <a:avLst/>
                      </a:prstGeom>
                    </p:spPr>
                  </p:pic>
                  <p:pic>
                    <p:nvPicPr>
                      <p:cNvPr id="68" name="Picture 6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928" y="1637502"/>
                        <a:ext cx="5231463" cy="2185494"/>
                      </a:xfrm>
                      <a:prstGeom prst="rect">
                        <a:avLst/>
                      </a:prstGeom>
                    </p:spPr>
                  </p:pic>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5092" y="1863875"/>
                        <a:ext cx="730649" cy="1332361"/>
                      </a:xfrm>
                      <a:prstGeom prst="rect">
                        <a:avLst/>
                      </a:prstGeom>
                    </p:spPr>
                  </p:pic>
                  <p:sp>
                    <p:nvSpPr>
                      <p:cNvPr id="70" name="Rectangle 69"/>
                      <p:cNvSpPr/>
                      <p:nvPr/>
                    </p:nvSpPr>
                    <p:spPr>
                      <a:xfrm>
                        <a:off x="366811" y="1460500"/>
                        <a:ext cx="5335489"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TextBox 61"/>
                  <p:cNvSpPr txBox="1"/>
                  <p:nvPr/>
                </p:nvSpPr>
                <p:spPr>
                  <a:xfrm>
                    <a:off x="934095" y="4101586"/>
                    <a:ext cx="5657679" cy="246221"/>
                  </a:xfrm>
                  <a:prstGeom prst="rect">
                    <a:avLst/>
                  </a:prstGeom>
                  <a:solidFill>
                    <a:schemeClr val="bg1"/>
                  </a:solidFill>
                </p:spPr>
                <p:txBody>
                  <a:bodyPr wrap="square" rtlCol="0">
                    <a:spAutoFit/>
                  </a:bodyPr>
                  <a:lstStyle/>
                  <a:p>
                    <a:r>
                      <a:rPr lang="en-US" sz="1000" dirty="0" smtClean="0"/>
                      <a:t>10</a:t>
                    </a:r>
                    <a:r>
                      <a:rPr lang="en-US" sz="1000" baseline="30000" dirty="0" smtClean="0"/>
                      <a:t>0</a:t>
                    </a:r>
                    <a:r>
                      <a:rPr lang="en-US" sz="1000" dirty="0" smtClean="0"/>
                      <a:t>                  </a:t>
                    </a:r>
                    <a:r>
                      <a:rPr lang="en-US" sz="1000" baseline="30000" dirty="0" smtClean="0"/>
                      <a:t>      </a:t>
                    </a:r>
                    <a:r>
                      <a:rPr lang="en-US" sz="1000" dirty="0" smtClean="0"/>
                      <a:t>10</a:t>
                    </a:r>
                    <a:r>
                      <a:rPr lang="en-US" sz="1000" baseline="30000" dirty="0" smtClean="0"/>
                      <a:t>1</a:t>
                    </a:r>
                    <a:r>
                      <a:rPr lang="en-US" sz="1000" dirty="0" smtClean="0"/>
                      <a:t>              </a:t>
                    </a:r>
                    <a:r>
                      <a:rPr lang="en-US" sz="1000" baseline="30000" dirty="0" smtClean="0"/>
                      <a:t>                  </a:t>
                    </a:r>
                    <a:r>
                      <a:rPr lang="en-US" sz="1000" dirty="0" smtClean="0"/>
                      <a:t>10</a:t>
                    </a:r>
                    <a:r>
                      <a:rPr lang="en-US" sz="1000" baseline="30000" dirty="0" smtClean="0"/>
                      <a:t>2                                          </a:t>
                    </a:r>
                    <a:r>
                      <a:rPr lang="en-US" sz="1000" dirty="0" smtClean="0"/>
                      <a:t>10</a:t>
                    </a:r>
                    <a:r>
                      <a:rPr lang="en-US" sz="1000" baseline="30000" dirty="0" smtClean="0"/>
                      <a:t>3</a:t>
                    </a:r>
                    <a:r>
                      <a:rPr lang="en-US" sz="1000" dirty="0" smtClean="0"/>
                      <a:t>                        10</a:t>
                    </a:r>
                    <a:r>
                      <a:rPr lang="en-US" sz="1000" baseline="30000" dirty="0" smtClean="0"/>
                      <a:t>4</a:t>
                    </a:r>
                    <a:endParaRPr lang="en-US" sz="1000" baseline="30000" dirty="0"/>
                  </a:p>
                </p:txBody>
              </p:sp>
            </p:grpSp>
            <p:sp>
              <p:nvSpPr>
                <p:cNvPr id="57" name="TextBox 56"/>
                <p:cNvSpPr txBox="1"/>
                <p:nvPr/>
              </p:nvSpPr>
              <p:spPr>
                <a:xfrm>
                  <a:off x="1486720" y="4210642"/>
                  <a:ext cx="3942980" cy="314026"/>
                </a:xfrm>
                <a:prstGeom prst="rect">
                  <a:avLst/>
                </a:prstGeom>
                <a:noFill/>
              </p:spPr>
              <p:txBody>
                <a:bodyPr wrap="square" rtlCol="0">
                  <a:spAutoFit/>
                </a:bodyPr>
                <a:lstStyle/>
                <a:p>
                  <a:r>
                    <a:rPr lang="en-US" sz="2000" dirty="0" smtClean="0"/>
                    <a:t>Aitken     Accumulation        Coarse</a:t>
                  </a:r>
                  <a:endParaRPr lang="en-US" sz="2000" dirty="0"/>
                </a:p>
              </p:txBody>
            </p:sp>
            <p:sp>
              <p:nvSpPr>
                <p:cNvPr id="58" name="TextBox 57"/>
                <p:cNvSpPr txBox="1"/>
                <p:nvPr/>
              </p:nvSpPr>
              <p:spPr>
                <a:xfrm>
                  <a:off x="603805" y="6159565"/>
                  <a:ext cx="3535830" cy="314026"/>
                </a:xfrm>
                <a:prstGeom prst="rect">
                  <a:avLst/>
                </a:prstGeom>
                <a:noFill/>
              </p:spPr>
              <p:txBody>
                <a:bodyPr wrap="square" rtlCol="0">
                  <a:spAutoFit/>
                </a:bodyPr>
                <a:lstStyle/>
                <a:p>
                  <a:pPr algn="ctr"/>
                  <a:r>
                    <a:rPr lang="en-US" sz="2000" dirty="0"/>
                    <a:t> </a:t>
                  </a:r>
                  <a:r>
                    <a:rPr lang="en-US" sz="2000" dirty="0" smtClean="0"/>
                    <a:t>            Primary Carbon	</a:t>
                  </a:r>
                  <a:endParaRPr lang="en-US" sz="2000" dirty="0"/>
                </a:p>
              </p:txBody>
            </p:sp>
          </p:grpSp>
          <p:sp>
            <p:nvSpPr>
              <p:cNvPr id="71" name="TextBox 70"/>
              <p:cNvSpPr txBox="1"/>
              <p:nvPr/>
            </p:nvSpPr>
            <p:spPr>
              <a:xfrm>
                <a:off x="12352420" y="11827042"/>
                <a:ext cx="5657679" cy="246221"/>
              </a:xfrm>
              <a:prstGeom prst="rect">
                <a:avLst/>
              </a:prstGeom>
              <a:solidFill>
                <a:schemeClr val="bg1"/>
              </a:solidFill>
            </p:spPr>
            <p:txBody>
              <a:bodyPr wrap="square" rtlCol="0">
                <a:spAutoFit/>
              </a:bodyPr>
              <a:lstStyle/>
              <a:p>
                <a:r>
                  <a:rPr lang="en-US" sz="1000" dirty="0" smtClean="0"/>
                  <a:t>10</a:t>
                </a:r>
                <a:r>
                  <a:rPr lang="en-US" sz="1000" baseline="30000" dirty="0" smtClean="0"/>
                  <a:t>0</a:t>
                </a:r>
                <a:r>
                  <a:rPr lang="en-US" sz="1000" dirty="0" smtClean="0"/>
                  <a:t>                  </a:t>
                </a:r>
                <a:r>
                  <a:rPr lang="en-US" sz="1000" baseline="30000" dirty="0" smtClean="0"/>
                  <a:t>      </a:t>
                </a:r>
                <a:r>
                  <a:rPr lang="en-US" sz="1000" dirty="0" smtClean="0"/>
                  <a:t>10</a:t>
                </a:r>
                <a:r>
                  <a:rPr lang="en-US" sz="1000" baseline="30000" dirty="0" smtClean="0"/>
                  <a:t>1</a:t>
                </a:r>
                <a:r>
                  <a:rPr lang="en-US" sz="1000" dirty="0" smtClean="0"/>
                  <a:t>              </a:t>
                </a:r>
                <a:r>
                  <a:rPr lang="en-US" sz="1000" baseline="30000" dirty="0" smtClean="0"/>
                  <a:t>                  </a:t>
                </a:r>
                <a:r>
                  <a:rPr lang="en-US" sz="1000" dirty="0" smtClean="0"/>
                  <a:t>10</a:t>
                </a:r>
                <a:r>
                  <a:rPr lang="en-US" sz="1000" baseline="30000" dirty="0" smtClean="0"/>
                  <a:t>2                                          </a:t>
                </a:r>
                <a:r>
                  <a:rPr lang="en-US" sz="1000" dirty="0" smtClean="0"/>
                  <a:t>10</a:t>
                </a:r>
                <a:r>
                  <a:rPr lang="en-US" sz="1000" baseline="30000" dirty="0" smtClean="0"/>
                  <a:t>3</a:t>
                </a:r>
                <a:r>
                  <a:rPr lang="en-US" sz="1000" dirty="0" smtClean="0"/>
                  <a:t>                        10</a:t>
                </a:r>
                <a:r>
                  <a:rPr lang="en-US" sz="1000" baseline="30000" dirty="0" smtClean="0"/>
                  <a:t>4</a:t>
                </a:r>
                <a:endParaRPr lang="en-US" sz="1000" baseline="30000" dirty="0"/>
              </a:p>
            </p:txBody>
          </p:sp>
        </p:grpSp>
        <p:sp>
          <p:nvSpPr>
            <p:cNvPr id="6" name="TextBox 5"/>
            <p:cNvSpPr txBox="1"/>
            <p:nvPr/>
          </p:nvSpPr>
          <p:spPr>
            <a:xfrm>
              <a:off x="13509221" y="6624655"/>
              <a:ext cx="6398034" cy="400110"/>
            </a:xfrm>
            <a:prstGeom prst="rect">
              <a:avLst/>
            </a:prstGeom>
            <a:noFill/>
          </p:spPr>
          <p:txBody>
            <a:bodyPr wrap="none" rtlCol="0">
              <a:spAutoFit/>
            </a:bodyPr>
            <a:lstStyle/>
            <a:p>
              <a:r>
                <a:rPr lang="en-US" altLang="en-US" sz="2000" b="1" dirty="0" smtClean="0">
                  <a:solidFill>
                    <a:srgbClr val="C00000"/>
                  </a:solidFill>
                  <a:latin typeface="+mj-lt"/>
                </a:rPr>
                <a:t>4-mode Modal Aerosol Model </a:t>
              </a:r>
              <a:r>
                <a:rPr lang="en-US" altLang="en-US" sz="2000" b="1" dirty="0">
                  <a:solidFill>
                    <a:srgbClr val="C00000"/>
                  </a:solidFill>
                  <a:latin typeface="+mj-lt"/>
                </a:rPr>
                <a:t>(MAM4) in </a:t>
              </a:r>
              <a:r>
                <a:rPr lang="en-US" altLang="en-US" sz="2000" b="1" dirty="0" err="1" smtClean="0">
                  <a:solidFill>
                    <a:srgbClr val="C00000"/>
                  </a:solidFill>
                  <a:latin typeface="+mj-lt"/>
                </a:rPr>
                <a:t>CAMChem</a:t>
              </a:r>
              <a:endParaRPr lang="en-US" sz="2000" dirty="0">
                <a:solidFill>
                  <a:srgbClr val="C00000"/>
                </a:solidFill>
                <a:latin typeface="+mj-lt"/>
              </a:endParaRPr>
            </a:p>
          </p:txBody>
        </p:sp>
      </p:grpSp>
      <p:sp>
        <p:nvSpPr>
          <p:cNvPr id="83" name="TextBox 82"/>
          <p:cNvSpPr txBox="1"/>
          <p:nvPr/>
        </p:nvSpPr>
        <p:spPr>
          <a:xfrm>
            <a:off x="12083951" y="19689227"/>
            <a:ext cx="5191000" cy="1938992"/>
          </a:xfrm>
          <a:prstGeom prst="rect">
            <a:avLst/>
          </a:prstGeom>
          <a:noFill/>
        </p:spPr>
        <p:txBody>
          <a:bodyPr wrap="square" rtlCol="0">
            <a:spAutoFit/>
          </a:bodyPr>
          <a:lstStyle/>
          <a:p>
            <a:pPr algn="just"/>
            <a:r>
              <a:rPr lang="en-US" sz="2400" dirty="0" smtClean="0"/>
              <a:t>The </a:t>
            </a:r>
            <a:r>
              <a:rPr lang="en-US" sz="2400" dirty="0"/>
              <a:t>equivalent of 8-monolayers of sulfate is needed to transfer material from the primary carbon mode (fresh) into the accumulation mode (aged</a:t>
            </a:r>
            <a:r>
              <a:rPr lang="en-US" sz="2400" dirty="0" smtClean="0"/>
              <a:t>).</a:t>
            </a:r>
          </a:p>
        </p:txBody>
      </p:sp>
      <p:sp>
        <p:nvSpPr>
          <p:cNvPr id="101" name="TextBox 100"/>
          <p:cNvSpPr txBox="1"/>
          <p:nvPr/>
        </p:nvSpPr>
        <p:spPr>
          <a:xfrm>
            <a:off x="12083951" y="21850290"/>
            <a:ext cx="4858601" cy="400110"/>
          </a:xfrm>
          <a:prstGeom prst="rect">
            <a:avLst/>
          </a:prstGeom>
          <a:noFill/>
        </p:spPr>
        <p:txBody>
          <a:bodyPr wrap="square" rtlCol="0">
            <a:spAutoFit/>
          </a:bodyPr>
          <a:lstStyle/>
          <a:p>
            <a:r>
              <a:rPr lang="en-US" sz="2000" b="1" dirty="0" smtClean="0"/>
              <a:t>monolayer depth = molecule diameter</a:t>
            </a:r>
            <a:endParaRPr lang="en-US" sz="2000" b="1" dirty="0"/>
          </a:p>
        </p:txBody>
      </p:sp>
      <p:grpSp>
        <p:nvGrpSpPr>
          <p:cNvPr id="111" name="Group 110"/>
          <p:cNvGrpSpPr/>
          <p:nvPr/>
        </p:nvGrpSpPr>
        <p:grpSpPr>
          <a:xfrm>
            <a:off x="15827746" y="19735800"/>
            <a:ext cx="5104805" cy="3200400"/>
            <a:chOff x="15827746" y="19301176"/>
            <a:chExt cx="5104805" cy="3200400"/>
          </a:xfrm>
        </p:grpSpPr>
        <p:grpSp>
          <p:nvGrpSpPr>
            <p:cNvPr id="99" name="Group 98"/>
            <p:cNvGrpSpPr/>
            <p:nvPr/>
          </p:nvGrpSpPr>
          <p:grpSpPr>
            <a:xfrm>
              <a:off x="18113151" y="19301176"/>
              <a:ext cx="2819400" cy="2836406"/>
              <a:chOff x="15087599" y="21996399"/>
              <a:chExt cx="1447801" cy="1473201"/>
            </a:xfrm>
          </p:grpSpPr>
          <p:sp>
            <p:nvSpPr>
              <p:cNvPr id="90" name="Oval 89"/>
              <p:cNvSpPr/>
              <p:nvPr/>
            </p:nvSpPr>
            <p:spPr>
              <a:xfrm>
                <a:off x="15409498" y="22339113"/>
                <a:ext cx="869260" cy="8413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Block Arc 95"/>
              <p:cNvSpPr/>
              <p:nvPr/>
            </p:nvSpPr>
            <p:spPr>
              <a:xfrm>
                <a:off x="15087600" y="21996400"/>
                <a:ext cx="1447800" cy="1473200"/>
              </a:xfrm>
              <a:prstGeom prst="blockArc">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97" name="Block Arc 96"/>
              <p:cNvSpPr/>
              <p:nvPr/>
            </p:nvSpPr>
            <p:spPr>
              <a:xfrm rot="10800000">
                <a:off x="15087599" y="21996399"/>
                <a:ext cx="1447800" cy="1473200"/>
              </a:xfrm>
              <a:prstGeom prst="blockArc">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grpSp>
        <p:sp>
          <p:nvSpPr>
            <p:cNvPr id="102" name="TextBox 101"/>
            <p:cNvSpPr txBox="1"/>
            <p:nvPr/>
          </p:nvSpPr>
          <p:spPr>
            <a:xfrm>
              <a:off x="15827746" y="22101466"/>
              <a:ext cx="3450018" cy="400110"/>
            </a:xfrm>
            <a:prstGeom prst="rect">
              <a:avLst/>
            </a:prstGeom>
            <a:noFill/>
          </p:spPr>
          <p:txBody>
            <a:bodyPr wrap="square" rtlCol="0">
              <a:spAutoFit/>
            </a:bodyPr>
            <a:lstStyle/>
            <a:p>
              <a:r>
                <a:rPr lang="en-US" sz="2000" b="1" dirty="0">
                  <a:solidFill>
                    <a:srgbClr val="DE6225"/>
                  </a:solidFill>
                </a:rPr>
                <a:t>8 monolayers of sulfate </a:t>
              </a:r>
            </a:p>
          </p:txBody>
        </p:sp>
        <p:cxnSp>
          <p:nvCxnSpPr>
            <p:cNvPr id="106" name="Straight Arrow Connector 105"/>
            <p:cNvCxnSpPr>
              <a:stCxn id="96" idx="0"/>
              <a:endCxn id="102" idx="0"/>
            </p:cNvCxnSpPr>
            <p:nvPr/>
          </p:nvCxnSpPr>
          <p:spPr>
            <a:xfrm flipH="1">
              <a:off x="17552755" y="20719380"/>
              <a:ext cx="912823" cy="13820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8" name="TextBox 107"/>
            <p:cNvSpPr txBox="1"/>
            <p:nvPr/>
          </p:nvSpPr>
          <p:spPr>
            <a:xfrm>
              <a:off x="18971602" y="20519323"/>
              <a:ext cx="1307299" cy="400110"/>
            </a:xfrm>
            <a:prstGeom prst="rect">
              <a:avLst/>
            </a:prstGeom>
            <a:noFill/>
          </p:spPr>
          <p:txBody>
            <a:bodyPr wrap="square" rtlCol="0">
              <a:spAutoFit/>
            </a:bodyPr>
            <a:lstStyle/>
            <a:p>
              <a:r>
                <a:rPr lang="en-US" sz="2000" b="1" dirty="0" smtClean="0"/>
                <a:t>BC core</a:t>
              </a:r>
              <a:endParaRPr lang="en-US" sz="2000" b="1" dirty="0"/>
            </a:p>
          </p:txBody>
        </p:sp>
      </p:grpSp>
      <p:sp>
        <p:nvSpPr>
          <p:cNvPr id="110" name="TextBox 109"/>
          <p:cNvSpPr txBox="1"/>
          <p:nvPr/>
        </p:nvSpPr>
        <p:spPr>
          <a:xfrm>
            <a:off x="12021185" y="14173200"/>
            <a:ext cx="9107828" cy="830997"/>
          </a:xfrm>
          <a:prstGeom prst="rect">
            <a:avLst/>
          </a:prstGeom>
          <a:noFill/>
        </p:spPr>
        <p:txBody>
          <a:bodyPr wrap="square" rtlCol="0">
            <a:spAutoFit/>
          </a:bodyPr>
          <a:lstStyle/>
          <a:p>
            <a:r>
              <a:rPr kumimoji="1" lang="en-US" altLang="zh-CN" sz="2400" dirty="0" smtClean="0">
                <a:latin typeface="+mj-lt"/>
              </a:rPr>
              <a:t>BC aging timescale computed from model transfer </a:t>
            </a:r>
            <a:r>
              <a:rPr kumimoji="1" lang="en-US" altLang="zh-CN" sz="2400" dirty="0">
                <a:latin typeface="+mj-lt"/>
              </a:rPr>
              <a:t>r</a:t>
            </a:r>
            <a:r>
              <a:rPr kumimoji="1" lang="en-US" altLang="zh-CN" sz="2400" dirty="0" smtClean="0">
                <a:latin typeface="+mj-lt"/>
              </a:rPr>
              <a:t>ate due to Coagulation and Condensation processes (aging).</a:t>
            </a:r>
            <a:endParaRPr kumimoji="1" lang="en-US" altLang="zh-CN" sz="2400" dirty="0">
              <a:latin typeface="+mj-lt"/>
            </a:endParaRPr>
          </a:p>
        </p:txBody>
      </p:sp>
      <p:cxnSp>
        <p:nvCxnSpPr>
          <p:cNvPr id="113" name="Straight Arrow Connector 112"/>
          <p:cNvCxnSpPr/>
          <p:nvPr/>
        </p:nvCxnSpPr>
        <p:spPr>
          <a:xfrm>
            <a:off x="17356050" y="11841701"/>
            <a:ext cx="744686" cy="620936"/>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15" name="Oval 114"/>
          <p:cNvSpPr/>
          <p:nvPr/>
        </p:nvSpPr>
        <p:spPr>
          <a:xfrm>
            <a:off x="15087600" y="11381836"/>
            <a:ext cx="2242247" cy="842127"/>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22533329" y="7149895"/>
            <a:ext cx="5974268" cy="5952819"/>
            <a:chOff x="23343008" y="7356420"/>
            <a:chExt cx="7220337" cy="7004432"/>
          </a:xfrm>
        </p:grpSpPr>
        <p:grpSp>
          <p:nvGrpSpPr>
            <p:cNvPr id="128" name="Group 127"/>
            <p:cNvGrpSpPr/>
            <p:nvPr/>
          </p:nvGrpSpPr>
          <p:grpSpPr>
            <a:xfrm>
              <a:off x="23343008" y="7356420"/>
              <a:ext cx="7220337" cy="7004432"/>
              <a:chOff x="23343008" y="7356420"/>
              <a:chExt cx="7220337" cy="7004432"/>
            </a:xfrm>
          </p:grpSpPr>
          <p:grpSp>
            <p:nvGrpSpPr>
              <p:cNvPr id="124" name="Group 123"/>
              <p:cNvGrpSpPr/>
              <p:nvPr/>
            </p:nvGrpSpPr>
            <p:grpSpPr>
              <a:xfrm>
                <a:off x="23343008" y="7356420"/>
                <a:ext cx="6804322" cy="7004432"/>
                <a:chOff x="23759466" y="7299586"/>
                <a:chExt cx="6804322" cy="7004432"/>
              </a:xfrm>
            </p:grpSpPr>
            <p:grpSp>
              <p:nvGrpSpPr>
                <p:cNvPr id="122" name="Group 121"/>
                <p:cNvGrpSpPr/>
                <p:nvPr/>
              </p:nvGrpSpPr>
              <p:grpSpPr>
                <a:xfrm>
                  <a:off x="23759466" y="7299586"/>
                  <a:ext cx="6804322" cy="7004432"/>
                  <a:chOff x="23969783" y="9418970"/>
                  <a:chExt cx="6804322" cy="7004432"/>
                </a:xfrm>
              </p:grpSpPr>
              <p:pic>
                <p:nvPicPr>
                  <p:cNvPr id="119" name="Picture 1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69783" y="13027978"/>
                    <a:ext cx="6804322" cy="3395424"/>
                  </a:xfrm>
                  <a:prstGeom prst="rect">
                    <a:avLst/>
                  </a:prstGeom>
                </p:spPr>
              </p:pic>
              <p:sp>
                <p:nvSpPr>
                  <p:cNvPr id="121" name="TextBox 120"/>
                  <p:cNvSpPr txBox="1"/>
                  <p:nvPr/>
                </p:nvSpPr>
                <p:spPr>
                  <a:xfrm>
                    <a:off x="24061876" y="9418970"/>
                    <a:ext cx="6693628" cy="470793"/>
                  </a:xfrm>
                  <a:prstGeom prst="rect">
                    <a:avLst/>
                  </a:prstGeom>
                  <a:noFill/>
                </p:spPr>
                <p:txBody>
                  <a:bodyPr wrap="square" rtlCol="0">
                    <a:spAutoFit/>
                  </a:bodyPr>
                  <a:lstStyle/>
                  <a:p>
                    <a:r>
                      <a:rPr lang="en-US" sz="2000" b="1" dirty="0" smtClean="0"/>
                      <a:t>Monthly BC Mass Mixing Ratio </a:t>
                    </a:r>
                    <a:r>
                      <a:rPr lang="en-US" sz="2000" b="1" smtClean="0"/>
                      <a:t>(L8, 992hPa)</a:t>
                    </a:r>
                    <a:endParaRPr lang="en-US" sz="2000" b="1" dirty="0"/>
                  </a:p>
                </p:txBody>
              </p:sp>
            </p:grpSp>
            <p:pic>
              <p:nvPicPr>
                <p:cNvPr id="123" name="Picture 1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41141" y="7896255"/>
                  <a:ext cx="6640972" cy="3043343"/>
                </a:xfrm>
                <a:prstGeom prst="rect">
                  <a:avLst/>
                </a:prstGeom>
              </p:spPr>
            </p:pic>
          </p:grpSp>
          <p:sp>
            <p:nvSpPr>
              <p:cNvPr id="126" name="TextBox 125"/>
              <p:cNvSpPr txBox="1"/>
              <p:nvPr/>
            </p:nvSpPr>
            <p:spPr>
              <a:xfrm>
                <a:off x="29421162" y="10565318"/>
                <a:ext cx="1142183" cy="398362"/>
              </a:xfrm>
              <a:prstGeom prst="rect">
                <a:avLst/>
              </a:prstGeom>
              <a:noFill/>
            </p:spPr>
            <p:txBody>
              <a:bodyPr wrap="square" rtlCol="0">
                <a:spAutoFit/>
              </a:bodyPr>
              <a:lstStyle/>
              <a:p>
                <a:r>
                  <a:rPr lang="en-US" sz="1600" dirty="0"/>
                  <a:t>n</a:t>
                </a:r>
                <a:r>
                  <a:rPr lang="en-US" sz="1600" dirty="0" smtClean="0"/>
                  <a:t>g/kg</a:t>
                </a:r>
                <a:endParaRPr lang="en-US" sz="1600" dirty="0"/>
              </a:p>
            </p:txBody>
          </p:sp>
          <p:sp>
            <p:nvSpPr>
              <p:cNvPr id="127" name="TextBox 126"/>
              <p:cNvSpPr txBox="1"/>
              <p:nvPr/>
            </p:nvSpPr>
            <p:spPr>
              <a:xfrm>
                <a:off x="29533963" y="13856041"/>
                <a:ext cx="808131" cy="398362"/>
              </a:xfrm>
              <a:prstGeom prst="rect">
                <a:avLst/>
              </a:prstGeom>
              <a:noFill/>
            </p:spPr>
            <p:txBody>
              <a:bodyPr wrap="square" rtlCol="0">
                <a:spAutoFit/>
              </a:bodyPr>
              <a:lstStyle/>
              <a:p>
                <a:r>
                  <a:rPr lang="en-US" sz="1600" dirty="0"/>
                  <a:t>%</a:t>
                </a:r>
              </a:p>
            </p:txBody>
          </p:sp>
        </p:grpSp>
        <p:sp>
          <p:nvSpPr>
            <p:cNvPr id="125" name="TextBox 124"/>
            <p:cNvSpPr txBox="1"/>
            <p:nvPr/>
          </p:nvSpPr>
          <p:spPr>
            <a:xfrm>
              <a:off x="23662217" y="10867682"/>
              <a:ext cx="5908178" cy="470793"/>
            </a:xfrm>
            <a:prstGeom prst="rect">
              <a:avLst/>
            </a:prstGeom>
            <a:solidFill>
              <a:schemeClr val="bg1"/>
            </a:solidFill>
          </p:spPr>
          <p:txBody>
            <a:bodyPr wrap="square" rtlCol="0">
              <a:spAutoFit/>
            </a:bodyPr>
            <a:lstStyle/>
            <a:p>
              <a:r>
                <a:rPr lang="en-US" sz="2000" b="1" dirty="0" smtClean="0"/>
                <a:t>Relative Difference (L1-L8)/L8, 992hPa </a:t>
              </a:r>
              <a:endParaRPr lang="en-US" sz="2000" b="1" dirty="0"/>
            </a:p>
          </p:txBody>
        </p:sp>
      </p:grpSp>
      <p:sp>
        <p:nvSpPr>
          <p:cNvPr id="129" name="TextBox 128"/>
          <p:cNvSpPr txBox="1"/>
          <p:nvPr/>
        </p:nvSpPr>
        <p:spPr>
          <a:xfrm>
            <a:off x="28298903" y="19930408"/>
            <a:ext cx="3385807" cy="1938992"/>
          </a:xfrm>
          <a:prstGeom prst="rect">
            <a:avLst/>
          </a:prstGeom>
          <a:noFill/>
        </p:spPr>
        <p:txBody>
          <a:bodyPr wrap="square" rtlCol="0">
            <a:spAutoFit/>
          </a:bodyPr>
          <a:lstStyle/>
          <a:p>
            <a:r>
              <a:rPr lang="en-US" sz="2400" dirty="0" smtClean="0"/>
              <a:t>L1: 1 monolayer </a:t>
            </a:r>
          </a:p>
          <a:p>
            <a:r>
              <a:rPr lang="en-US" sz="2400" dirty="0" smtClean="0"/>
              <a:t>L2: 2 monolayers </a:t>
            </a:r>
          </a:p>
          <a:p>
            <a:r>
              <a:rPr lang="en-US" sz="2400" dirty="0" smtClean="0"/>
              <a:t>L4: </a:t>
            </a:r>
            <a:r>
              <a:rPr lang="en-US" sz="2400" dirty="0"/>
              <a:t>4</a:t>
            </a:r>
            <a:r>
              <a:rPr lang="en-US" sz="2400" dirty="0" smtClean="0"/>
              <a:t> monolayers </a:t>
            </a:r>
            <a:endParaRPr lang="en-US" sz="2400" dirty="0"/>
          </a:p>
          <a:p>
            <a:r>
              <a:rPr lang="en-US" sz="2400" dirty="0" smtClean="0"/>
              <a:t>L8: </a:t>
            </a:r>
            <a:r>
              <a:rPr lang="en-US" sz="2400" dirty="0"/>
              <a:t>8</a:t>
            </a:r>
            <a:r>
              <a:rPr lang="en-US" sz="2400" dirty="0" smtClean="0"/>
              <a:t> monolayers</a:t>
            </a:r>
          </a:p>
          <a:p>
            <a:r>
              <a:rPr lang="en-US" sz="2400" dirty="0" smtClean="0"/>
              <a:t>L12: 12 monolayers</a:t>
            </a:r>
            <a:endParaRPr lang="en-US" sz="2400" dirty="0"/>
          </a:p>
        </p:txBody>
      </p:sp>
      <p:grpSp>
        <p:nvGrpSpPr>
          <p:cNvPr id="86" name="Group 85"/>
          <p:cNvGrpSpPr/>
          <p:nvPr/>
        </p:nvGrpSpPr>
        <p:grpSpPr>
          <a:xfrm>
            <a:off x="22565554" y="19701847"/>
            <a:ext cx="4924032" cy="2777153"/>
            <a:chOff x="2086345" y="945708"/>
            <a:chExt cx="8033456" cy="4476897"/>
          </a:xfrm>
        </p:grpSpPr>
        <p:pic>
          <p:nvPicPr>
            <p:cNvPr id="87" name="Picture 8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86345" y="945708"/>
              <a:ext cx="8033456" cy="4476897"/>
            </a:xfrm>
            <a:prstGeom prst="rect">
              <a:avLst/>
            </a:prstGeom>
          </p:spPr>
        </p:pic>
        <p:sp>
          <p:nvSpPr>
            <p:cNvPr id="88" name="Rectangle 87"/>
            <p:cNvSpPr/>
            <p:nvPr/>
          </p:nvSpPr>
          <p:spPr>
            <a:xfrm>
              <a:off x="4826000" y="3022600"/>
              <a:ext cx="444500" cy="3693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528674" y="3022600"/>
              <a:ext cx="285750" cy="5979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868059" y="2978875"/>
              <a:ext cx="266700" cy="307777"/>
            </a:xfrm>
            <a:prstGeom prst="rect">
              <a:avLst/>
            </a:prstGeom>
            <a:noFill/>
          </p:spPr>
          <p:txBody>
            <a:bodyPr wrap="square" rtlCol="0">
              <a:spAutoFit/>
            </a:bodyPr>
            <a:lstStyle/>
            <a:p>
              <a:r>
                <a:rPr lang="en-US" sz="1400" b="1" dirty="0" smtClean="0"/>
                <a:t>2</a:t>
              </a:r>
              <a:endParaRPr lang="en-US" sz="1400" b="1" dirty="0"/>
            </a:p>
          </p:txBody>
        </p:sp>
        <p:sp>
          <p:nvSpPr>
            <p:cNvPr id="92" name="TextBox 91"/>
            <p:cNvSpPr txBox="1"/>
            <p:nvPr/>
          </p:nvSpPr>
          <p:spPr>
            <a:xfrm>
              <a:off x="6445525" y="3060382"/>
              <a:ext cx="266700" cy="5221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t>3</a:t>
              </a:r>
            </a:p>
          </p:txBody>
        </p:sp>
        <p:sp>
          <p:nvSpPr>
            <p:cNvPr id="93" name="Rectangle 92"/>
            <p:cNvSpPr/>
            <p:nvPr/>
          </p:nvSpPr>
          <p:spPr>
            <a:xfrm>
              <a:off x="3062177" y="1463694"/>
              <a:ext cx="850603" cy="40763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247614" y="1438686"/>
              <a:ext cx="450850" cy="307777"/>
            </a:xfrm>
            <a:prstGeom prst="rect">
              <a:avLst/>
            </a:prstGeom>
            <a:noFill/>
          </p:spPr>
          <p:txBody>
            <a:bodyPr wrap="square" rtlCol="0">
              <a:spAutoFit/>
            </a:bodyPr>
            <a:lstStyle/>
            <a:p>
              <a:r>
                <a:rPr lang="en-US" sz="1400" b="1" dirty="0"/>
                <a:t>1</a:t>
              </a:r>
            </a:p>
          </p:txBody>
        </p:sp>
      </p:grpSp>
      <p:sp>
        <p:nvSpPr>
          <p:cNvPr id="95" name="TextBox 94"/>
          <p:cNvSpPr txBox="1"/>
          <p:nvPr/>
        </p:nvSpPr>
        <p:spPr>
          <a:xfrm>
            <a:off x="26289000" y="13315890"/>
            <a:ext cx="8402165" cy="400110"/>
          </a:xfrm>
          <a:prstGeom prst="rect">
            <a:avLst/>
          </a:prstGeom>
          <a:noFill/>
        </p:spPr>
        <p:txBody>
          <a:bodyPr wrap="square" rtlCol="0">
            <a:spAutoFit/>
          </a:bodyPr>
          <a:lstStyle/>
          <a:p>
            <a:r>
              <a:rPr lang="en-US" sz="2000" b="1" dirty="0" smtClean="0"/>
              <a:t>Monthly BC Vertical Profiles</a:t>
            </a:r>
            <a:endParaRPr lang="en-US" sz="2000" b="1" dirty="0"/>
          </a:p>
        </p:txBody>
      </p:sp>
      <p:sp>
        <p:nvSpPr>
          <p:cNvPr id="37" name="TextBox 36"/>
          <p:cNvSpPr txBox="1"/>
          <p:nvPr/>
        </p:nvSpPr>
        <p:spPr>
          <a:xfrm>
            <a:off x="22674940" y="14688802"/>
            <a:ext cx="1752600" cy="400110"/>
          </a:xfrm>
          <a:prstGeom prst="rect">
            <a:avLst/>
          </a:prstGeom>
          <a:noFill/>
        </p:spPr>
        <p:txBody>
          <a:bodyPr wrap="square" rtlCol="0">
            <a:spAutoFit/>
          </a:bodyPr>
          <a:lstStyle/>
          <a:p>
            <a:r>
              <a:rPr lang="en-US" sz="2000" b="1" dirty="0" smtClean="0"/>
              <a:t>March</a:t>
            </a:r>
            <a:endParaRPr lang="en-US" sz="2000" b="1" dirty="0"/>
          </a:p>
        </p:txBody>
      </p:sp>
      <p:sp>
        <p:nvSpPr>
          <p:cNvPr id="131" name="TextBox 130"/>
          <p:cNvSpPr txBox="1"/>
          <p:nvPr/>
        </p:nvSpPr>
        <p:spPr>
          <a:xfrm>
            <a:off x="22317710" y="17583090"/>
            <a:ext cx="1752600" cy="400110"/>
          </a:xfrm>
          <a:prstGeom prst="rect">
            <a:avLst/>
          </a:prstGeom>
          <a:noFill/>
        </p:spPr>
        <p:txBody>
          <a:bodyPr wrap="square" rtlCol="0">
            <a:spAutoFit/>
          </a:bodyPr>
          <a:lstStyle/>
          <a:p>
            <a:r>
              <a:rPr lang="en-US" sz="2000" b="1" dirty="0" smtClean="0"/>
              <a:t>September</a:t>
            </a:r>
            <a:endParaRPr lang="en-US" sz="2000" b="1" dirty="0"/>
          </a:p>
        </p:txBody>
      </p:sp>
      <p:pic>
        <p:nvPicPr>
          <p:cNvPr id="142" name="Content Placeholder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34632" y="10310044"/>
            <a:ext cx="2545936" cy="2796356"/>
          </a:xfrm>
          <a:prstGeom prst="rect">
            <a:avLst/>
          </a:prstGeom>
        </p:spPr>
      </p:pic>
      <p:pic>
        <p:nvPicPr>
          <p:cNvPr id="143" name="Picture 14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606421" y="7491312"/>
            <a:ext cx="2661863" cy="2811406"/>
          </a:xfrm>
          <a:prstGeom prst="rect">
            <a:avLst/>
          </a:prstGeom>
        </p:spPr>
      </p:pic>
      <p:grpSp>
        <p:nvGrpSpPr>
          <p:cNvPr id="21" name="Group 20"/>
          <p:cNvGrpSpPr/>
          <p:nvPr/>
        </p:nvGrpSpPr>
        <p:grpSpPr>
          <a:xfrm>
            <a:off x="23620486" y="13676376"/>
            <a:ext cx="8210480" cy="5830824"/>
            <a:chOff x="23278099" y="13342763"/>
            <a:chExt cx="8459714" cy="5907024"/>
          </a:xfrm>
        </p:grpSpPr>
        <p:grpSp>
          <p:nvGrpSpPr>
            <p:cNvPr id="72" name="Group 71"/>
            <p:cNvGrpSpPr/>
            <p:nvPr/>
          </p:nvGrpSpPr>
          <p:grpSpPr>
            <a:xfrm>
              <a:off x="23278099" y="13342763"/>
              <a:ext cx="8459714" cy="5907024"/>
              <a:chOff x="1400475" y="680523"/>
              <a:chExt cx="4944192" cy="3421637"/>
            </a:xfrm>
          </p:grpSpPr>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29693" y="680523"/>
                <a:ext cx="1843206" cy="1682073"/>
              </a:xfrm>
              <a:prstGeom prst="rect">
                <a:avLst/>
              </a:prstGeom>
            </p:spPr>
          </p:pic>
          <p:pic>
            <p:nvPicPr>
              <p:cNvPr id="73" name="Picture 7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5160" y="2342405"/>
                <a:ext cx="1889507" cy="1759755"/>
              </a:xfrm>
              <a:prstGeom prst="rect">
                <a:avLst/>
              </a:prstGeom>
            </p:spPr>
          </p:pic>
          <p:pic>
            <p:nvPicPr>
              <p:cNvPr id="81" name="Picture 8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18081" y="2356192"/>
                <a:ext cx="1873497" cy="1725694"/>
              </a:xfrm>
              <a:prstGeom prst="rect">
                <a:avLst/>
              </a:prstGeom>
            </p:spPr>
          </p:pic>
          <p:pic>
            <p:nvPicPr>
              <p:cNvPr id="84" name="Picture 8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72047" y="691116"/>
                <a:ext cx="1780705" cy="1679396"/>
              </a:xfrm>
              <a:prstGeom prst="rect">
                <a:avLst/>
              </a:prstGeom>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00475" y="2280542"/>
                <a:ext cx="1877450" cy="1769366"/>
              </a:xfrm>
              <a:prstGeom prst="rect">
                <a:avLst/>
              </a:prstGeom>
            </p:spPr>
          </p:pic>
          <p:pic>
            <p:nvPicPr>
              <p:cNvPr id="82" name="Picture 8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64506" y="691116"/>
                <a:ext cx="1839360" cy="1701210"/>
              </a:xfrm>
              <a:prstGeom prst="rect">
                <a:avLst/>
              </a:prstGeom>
            </p:spPr>
          </p:pic>
        </p:grpSp>
        <p:grpSp>
          <p:nvGrpSpPr>
            <p:cNvPr id="20" name="Group 19"/>
            <p:cNvGrpSpPr/>
            <p:nvPr/>
          </p:nvGrpSpPr>
          <p:grpSpPr>
            <a:xfrm>
              <a:off x="25667494" y="15087279"/>
              <a:ext cx="5705390" cy="3456296"/>
              <a:chOff x="31785010" y="9345304"/>
              <a:chExt cx="5705390" cy="3456296"/>
            </a:xfrm>
          </p:grpSpPr>
          <p:sp>
            <p:nvSpPr>
              <p:cNvPr id="14" name="TextBox 13"/>
              <p:cNvSpPr txBox="1"/>
              <p:nvPr/>
            </p:nvSpPr>
            <p:spPr>
              <a:xfrm>
                <a:off x="31789778" y="9372600"/>
                <a:ext cx="442822" cy="523220"/>
              </a:xfrm>
              <a:prstGeom prst="rect">
                <a:avLst/>
              </a:prstGeom>
              <a:noFill/>
            </p:spPr>
            <p:txBody>
              <a:bodyPr wrap="square" rtlCol="0">
                <a:spAutoFit/>
              </a:bodyPr>
              <a:lstStyle/>
              <a:p>
                <a:r>
                  <a:rPr lang="en-US" sz="2800" b="1" dirty="0" smtClean="0"/>
                  <a:t>1</a:t>
                </a:r>
                <a:endParaRPr lang="en-US" sz="2800" b="1" dirty="0"/>
              </a:p>
            </p:txBody>
          </p:sp>
          <p:sp>
            <p:nvSpPr>
              <p:cNvPr id="98" name="TextBox 97"/>
              <p:cNvSpPr txBox="1"/>
              <p:nvPr/>
            </p:nvSpPr>
            <p:spPr>
              <a:xfrm>
                <a:off x="31785010" y="12237097"/>
                <a:ext cx="442822" cy="523220"/>
              </a:xfrm>
              <a:prstGeom prst="rect">
                <a:avLst/>
              </a:prstGeom>
              <a:noFill/>
            </p:spPr>
            <p:txBody>
              <a:bodyPr wrap="square" rtlCol="0">
                <a:spAutoFit/>
              </a:bodyPr>
              <a:lstStyle/>
              <a:p>
                <a:r>
                  <a:rPr lang="en-US" sz="2800" b="1" dirty="0" smtClean="0"/>
                  <a:t>1</a:t>
                </a:r>
                <a:endParaRPr lang="en-US" sz="2800" b="1" dirty="0"/>
              </a:p>
            </p:txBody>
          </p:sp>
          <p:sp>
            <p:nvSpPr>
              <p:cNvPr id="103" name="TextBox 102"/>
              <p:cNvSpPr txBox="1"/>
              <p:nvPr/>
            </p:nvSpPr>
            <p:spPr>
              <a:xfrm>
                <a:off x="34456778" y="9345304"/>
                <a:ext cx="442822" cy="523220"/>
              </a:xfrm>
              <a:prstGeom prst="rect">
                <a:avLst/>
              </a:prstGeom>
              <a:noFill/>
            </p:spPr>
            <p:txBody>
              <a:bodyPr wrap="square" rtlCol="0">
                <a:spAutoFit/>
              </a:bodyPr>
              <a:lstStyle/>
              <a:p>
                <a:r>
                  <a:rPr lang="en-US" sz="2800" b="1" dirty="0" smtClean="0"/>
                  <a:t>2</a:t>
                </a:r>
                <a:endParaRPr lang="en-US" sz="2800" b="1" dirty="0"/>
              </a:p>
            </p:txBody>
          </p:sp>
          <p:sp>
            <p:nvSpPr>
              <p:cNvPr id="104" name="TextBox 103"/>
              <p:cNvSpPr txBox="1"/>
              <p:nvPr/>
            </p:nvSpPr>
            <p:spPr>
              <a:xfrm>
                <a:off x="34445021" y="12278380"/>
                <a:ext cx="442822" cy="523220"/>
              </a:xfrm>
              <a:prstGeom prst="rect">
                <a:avLst/>
              </a:prstGeom>
              <a:noFill/>
            </p:spPr>
            <p:txBody>
              <a:bodyPr wrap="square" rtlCol="0">
                <a:spAutoFit/>
              </a:bodyPr>
              <a:lstStyle/>
              <a:p>
                <a:r>
                  <a:rPr lang="en-US" sz="2800" b="1" dirty="0"/>
                  <a:t>2</a:t>
                </a:r>
              </a:p>
            </p:txBody>
          </p:sp>
          <p:sp>
            <p:nvSpPr>
              <p:cNvPr id="105" name="TextBox 104"/>
              <p:cNvSpPr txBox="1"/>
              <p:nvPr/>
            </p:nvSpPr>
            <p:spPr>
              <a:xfrm>
                <a:off x="36983045" y="9345304"/>
                <a:ext cx="442822" cy="523220"/>
              </a:xfrm>
              <a:prstGeom prst="rect">
                <a:avLst/>
              </a:prstGeom>
              <a:noFill/>
            </p:spPr>
            <p:txBody>
              <a:bodyPr wrap="square" rtlCol="0">
                <a:spAutoFit/>
              </a:bodyPr>
              <a:lstStyle/>
              <a:p>
                <a:r>
                  <a:rPr lang="en-US" sz="2800" b="1" dirty="0"/>
                  <a:t>3</a:t>
                </a:r>
              </a:p>
            </p:txBody>
          </p:sp>
          <p:sp>
            <p:nvSpPr>
              <p:cNvPr id="107" name="TextBox 106"/>
              <p:cNvSpPr txBox="1"/>
              <p:nvPr/>
            </p:nvSpPr>
            <p:spPr>
              <a:xfrm>
                <a:off x="37047578" y="12278380"/>
                <a:ext cx="442822" cy="523220"/>
              </a:xfrm>
              <a:prstGeom prst="rect">
                <a:avLst/>
              </a:prstGeom>
              <a:noFill/>
            </p:spPr>
            <p:txBody>
              <a:bodyPr wrap="square" rtlCol="0">
                <a:spAutoFit/>
              </a:bodyPr>
              <a:lstStyle/>
              <a:p>
                <a:r>
                  <a:rPr lang="en-US" sz="2800" b="1" dirty="0"/>
                  <a:t>3</a:t>
                </a:r>
              </a:p>
            </p:txBody>
          </p:sp>
        </p:grpSp>
      </p:grpSp>
      <p:sp>
        <p:nvSpPr>
          <p:cNvPr id="146" name="Rectangle 51"/>
          <p:cNvSpPr>
            <a:spLocks noChangeArrowheads="1"/>
          </p:cNvSpPr>
          <p:nvPr/>
        </p:nvSpPr>
        <p:spPr bwMode="auto">
          <a:xfrm>
            <a:off x="33125496" y="5105401"/>
            <a:ext cx="10033932" cy="209407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marL="514350" indent="-514350" eaLnBrk="1" hangingPunct="1">
              <a:spcBef>
                <a:spcPct val="50000"/>
              </a:spcBef>
              <a:buAutoNum type="arabicPeriod"/>
            </a:pPr>
            <a:endParaRPr lang="en-GB" sz="2800" b="1" dirty="0" smtClean="0">
              <a:latin typeface="Georgia" charset="0"/>
              <a:ea typeface="Georgia" charset="0"/>
              <a:cs typeface="Georgia" charset="0"/>
            </a:endParaRPr>
          </a:p>
          <a:p>
            <a:pPr marL="514350" indent="-514350" eaLnBrk="1" hangingPunct="1">
              <a:spcBef>
                <a:spcPct val="50000"/>
              </a:spcBef>
              <a:buAutoNum type="arabicPeriod"/>
            </a:pPr>
            <a:endParaRPr lang="en-GB" sz="2800" b="1" dirty="0">
              <a:latin typeface="Georgia" charset="0"/>
              <a:ea typeface="Georgia" charset="0"/>
              <a:cs typeface="Georgia" charset="0"/>
            </a:endParaRPr>
          </a:p>
          <a:p>
            <a:pPr eaLnBrk="1" hangingPunct="1">
              <a:spcBef>
                <a:spcPct val="50000"/>
              </a:spcBef>
            </a:pPr>
            <a:endParaRPr lang="en-GB" altLang="en-US" sz="2800" b="1" dirty="0">
              <a:latin typeface="Georgia" charset="0"/>
              <a:ea typeface="Georgia" charset="0"/>
              <a:cs typeface="Georgia" charset="0"/>
            </a:endParaRPr>
          </a:p>
          <a:p>
            <a:pPr eaLnBrk="1" hangingPunct="1">
              <a:spcBef>
                <a:spcPct val="50000"/>
              </a:spcBef>
            </a:pPr>
            <a:endParaRPr lang="en-GB" altLang="en-US" sz="800" b="1" dirty="0" smtClean="0">
              <a:latin typeface="Georgia" charset="0"/>
              <a:ea typeface="Georgia" charset="0"/>
              <a:cs typeface="Georgia" charset="0"/>
            </a:endParaRPr>
          </a:p>
          <a:p>
            <a:pPr eaLnBrk="1" hangingPunct="1">
              <a:spcBef>
                <a:spcPct val="50000"/>
              </a:spcBef>
            </a:pPr>
            <a:endParaRPr lang="en-GB" altLang="en-US" sz="800" b="1" dirty="0">
              <a:latin typeface="Georgia" charset="0"/>
              <a:ea typeface="Georgia" charset="0"/>
              <a:cs typeface="Georgia" charset="0"/>
            </a:endParaRPr>
          </a:p>
          <a:p>
            <a:pPr eaLnBrk="1" hangingPunct="1">
              <a:spcBef>
                <a:spcPct val="50000"/>
              </a:spcBef>
            </a:pPr>
            <a:endParaRPr lang="en-GB" altLang="en-US" sz="800" b="1" dirty="0">
              <a:latin typeface="Georgia" charset="0"/>
              <a:ea typeface="Georgia" charset="0"/>
              <a:cs typeface="Georgia" charset="0"/>
            </a:endParaRPr>
          </a:p>
          <a:p>
            <a:pPr eaLnBrk="1" hangingPunct="1">
              <a:spcBef>
                <a:spcPct val="50000"/>
              </a:spcBef>
            </a:pPr>
            <a:r>
              <a:rPr lang="en-GB" altLang="en-US" sz="2800" b="1" dirty="0" smtClean="0">
                <a:latin typeface="Georgia" charset="0"/>
                <a:ea typeface="Georgia" charset="0"/>
                <a:cs typeface="Georgia" charset="0"/>
              </a:rPr>
              <a:t>3. </a:t>
            </a:r>
            <a:r>
              <a:rPr lang="en-US" sz="2800" b="1" dirty="0">
                <a:latin typeface="Georgia" charset="0"/>
                <a:ea typeface="Georgia" charset="0"/>
                <a:cs typeface="Georgia" charset="0"/>
              </a:rPr>
              <a:t>Comparing BC Mixing State from </a:t>
            </a:r>
            <a:r>
              <a:rPr lang="en-US" sz="2800" b="1" dirty="0" err="1">
                <a:latin typeface="Georgia" charset="0"/>
                <a:ea typeface="Georgia" charset="0"/>
                <a:cs typeface="Georgia" charset="0"/>
              </a:rPr>
              <a:t>CAMChem</a:t>
            </a:r>
            <a:r>
              <a:rPr lang="en-US" sz="2800" b="1" dirty="0">
                <a:latin typeface="Georgia" charset="0"/>
                <a:ea typeface="Georgia" charset="0"/>
                <a:cs typeface="Georgia" charset="0"/>
              </a:rPr>
              <a:t> to SP2 Measurements. (March for example, 992hPa)</a:t>
            </a: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smtClean="0">
              <a:latin typeface="Georgia" charset="0"/>
              <a:ea typeface="Georgia" charset="0"/>
              <a:cs typeface="Georgia" charset="0"/>
            </a:endParaRPr>
          </a:p>
          <a:p>
            <a:pPr marL="514350" indent="-514350" eaLnBrk="1" hangingPunct="1">
              <a:spcBef>
                <a:spcPct val="50000"/>
              </a:spcBef>
              <a:buFontTx/>
              <a:buAutoNum type="arabicPeriod"/>
            </a:pPr>
            <a:endParaRPr lang="en-US" altLang="en-US" sz="2800" b="1" dirty="0">
              <a:latin typeface="Georgia" charset="0"/>
              <a:ea typeface="Georgia" charset="0"/>
              <a:cs typeface="Georgia" charset="0"/>
            </a:endParaRPr>
          </a:p>
          <a:p>
            <a:pPr eaLnBrk="1" hangingPunct="1">
              <a:spcBef>
                <a:spcPct val="50000"/>
              </a:spcBef>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marL="514350" indent="-514350" eaLnBrk="1" hangingPunct="1">
              <a:spcBef>
                <a:spcPct val="50000"/>
              </a:spcBef>
              <a:buAutoNum type="arabicPeriod"/>
            </a:pPr>
            <a:endParaRPr lang="en-GB" altLang="en-US" sz="2800" b="1" dirty="0" smtClean="0">
              <a:latin typeface="Georgia" charset="0"/>
              <a:ea typeface="Georgia" charset="0"/>
              <a:cs typeface="Georgia" charset="0"/>
            </a:endParaRPr>
          </a:p>
          <a:p>
            <a:pPr marL="514350" indent="-514350" eaLnBrk="1" hangingPunct="1">
              <a:spcBef>
                <a:spcPct val="50000"/>
              </a:spcBef>
              <a:buAutoNum type="arabicPeriod"/>
            </a:pPr>
            <a:endParaRPr lang="en-GB" altLang="en-US" sz="2800" b="1" dirty="0">
              <a:latin typeface="Georgia" charset="0"/>
              <a:ea typeface="Georgia" charset="0"/>
              <a:cs typeface="Georgia" charset="0"/>
            </a:endParaRPr>
          </a:p>
          <a:p>
            <a:pPr eaLnBrk="1" hangingPunct="1">
              <a:spcBef>
                <a:spcPct val="50000"/>
              </a:spcBef>
            </a:pPr>
            <a:endParaRPr lang="en-GB" altLang="en-US" sz="2800" b="1" dirty="0" smtClean="0">
              <a:latin typeface="Georgia" charset="0"/>
              <a:ea typeface="Georgia" charset="0"/>
              <a:cs typeface="Georgia" charset="0"/>
            </a:endParaRPr>
          </a:p>
        </p:txBody>
      </p:sp>
      <p:grpSp>
        <p:nvGrpSpPr>
          <p:cNvPr id="186" name="Group 185"/>
          <p:cNvGrpSpPr/>
          <p:nvPr/>
        </p:nvGrpSpPr>
        <p:grpSpPr>
          <a:xfrm>
            <a:off x="23053436" y="24014493"/>
            <a:ext cx="8360720" cy="7528046"/>
            <a:chOff x="22820848" y="22326600"/>
            <a:chExt cx="8510097" cy="7613950"/>
          </a:xfrm>
        </p:grpSpPr>
        <p:pic>
          <p:nvPicPr>
            <p:cNvPr id="152" name="Picture 15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820848" y="22392046"/>
              <a:ext cx="8510097" cy="7548504"/>
            </a:xfrm>
            <a:prstGeom prst="rect">
              <a:avLst/>
            </a:prstGeom>
          </p:spPr>
        </p:pic>
        <p:sp>
          <p:nvSpPr>
            <p:cNvPr id="165" name="TextBox 164"/>
            <p:cNvSpPr txBox="1"/>
            <p:nvPr/>
          </p:nvSpPr>
          <p:spPr>
            <a:xfrm>
              <a:off x="24435640" y="22350441"/>
              <a:ext cx="1784375" cy="400110"/>
            </a:xfrm>
            <a:prstGeom prst="rect">
              <a:avLst/>
            </a:prstGeom>
            <a:noFill/>
          </p:spPr>
          <p:txBody>
            <a:bodyPr wrap="square" rtlCol="0">
              <a:spAutoFit/>
            </a:bodyPr>
            <a:lstStyle/>
            <a:p>
              <a:r>
                <a:rPr lang="en-US" sz="2000" b="1" dirty="0" err="1" smtClean="0"/>
                <a:t>CAMChem</a:t>
              </a:r>
              <a:endParaRPr lang="en-US" sz="2000" b="1" dirty="0"/>
            </a:p>
          </p:txBody>
        </p:sp>
        <p:sp>
          <p:nvSpPr>
            <p:cNvPr id="166" name="TextBox 165"/>
            <p:cNvSpPr txBox="1"/>
            <p:nvPr/>
          </p:nvSpPr>
          <p:spPr>
            <a:xfrm>
              <a:off x="28543225" y="22326600"/>
              <a:ext cx="1784375" cy="400110"/>
            </a:xfrm>
            <a:prstGeom prst="rect">
              <a:avLst/>
            </a:prstGeom>
            <a:noFill/>
          </p:spPr>
          <p:txBody>
            <a:bodyPr wrap="square" rtlCol="0">
              <a:spAutoFit/>
            </a:bodyPr>
            <a:lstStyle/>
            <a:p>
              <a:r>
                <a:rPr lang="en-US" sz="2000" b="1" dirty="0" err="1" smtClean="0"/>
                <a:t>PartMC</a:t>
              </a:r>
              <a:endParaRPr lang="en-US" sz="2000" b="1" dirty="0"/>
            </a:p>
          </p:txBody>
        </p:sp>
      </p:grpSp>
      <p:sp>
        <p:nvSpPr>
          <p:cNvPr id="174" name="TextBox 173"/>
          <p:cNvSpPr txBox="1"/>
          <p:nvPr/>
        </p:nvSpPr>
        <p:spPr>
          <a:xfrm>
            <a:off x="11833524" y="25534203"/>
            <a:ext cx="8126246" cy="830997"/>
          </a:xfrm>
          <a:prstGeom prst="rect">
            <a:avLst/>
          </a:prstGeom>
          <a:noFill/>
        </p:spPr>
        <p:txBody>
          <a:bodyPr wrap="square" rtlCol="0">
            <a:spAutoFit/>
          </a:bodyPr>
          <a:lstStyle/>
          <a:p>
            <a:pPr marL="342900" indent="-342900">
              <a:buFont typeface="Arial" charset="0"/>
              <a:buChar char="•"/>
            </a:pPr>
            <a:r>
              <a:rPr lang="en-US" sz="2400" i="1" dirty="0" err="1" smtClean="0"/>
              <a:t>I</a:t>
            </a:r>
            <a:r>
              <a:rPr lang="en-US" sz="2400" baseline="-25000" dirty="0" err="1" smtClean="0"/>
              <a:t>cond</a:t>
            </a:r>
            <a:r>
              <a:rPr lang="en-US" sz="2400" dirty="0"/>
              <a:t>: total volume condensation rate over surface </a:t>
            </a:r>
            <a:r>
              <a:rPr lang="en-US" sz="2400" dirty="0" smtClean="0"/>
              <a:t>area.</a:t>
            </a:r>
            <a:endParaRPr lang="en-US" sz="2400" dirty="0"/>
          </a:p>
          <a:p>
            <a:pPr marL="285750" indent="-285750">
              <a:buFont typeface="Arial" charset="0"/>
              <a:buChar char="•"/>
            </a:pPr>
            <a:r>
              <a:rPr lang="en-US" sz="2400" i="1" dirty="0"/>
              <a:t>N</a:t>
            </a:r>
            <a:r>
              <a:rPr lang="en-US" sz="2400" dirty="0"/>
              <a:t>: total aerosol number </a:t>
            </a:r>
            <a:r>
              <a:rPr lang="en-US" sz="2400" dirty="0" smtClean="0"/>
              <a:t>concentration. </a:t>
            </a:r>
            <a:endParaRPr lang="en-US" altLang="zh-CN" sz="2400" dirty="0"/>
          </a:p>
        </p:txBody>
      </p:sp>
      <p:grpSp>
        <p:nvGrpSpPr>
          <p:cNvPr id="175" name="Group 174"/>
          <p:cNvGrpSpPr/>
          <p:nvPr/>
        </p:nvGrpSpPr>
        <p:grpSpPr>
          <a:xfrm>
            <a:off x="13662575" y="24376917"/>
            <a:ext cx="5331025" cy="997683"/>
            <a:chOff x="2660909" y="2534856"/>
            <a:chExt cx="4371605" cy="869835"/>
          </a:xfrm>
        </p:grpSpPr>
        <p:graphicFrame>
          <p:nvGraphicFramePr>
            <p:cNvPr id="176" name="对象 3"/>
            <p:cNvGraphicFramePr>
              <a:graphicFrameLocks noChangeAspect="1"/>
            </p:cNvGraphicFramePr>
            <p:nvPr>
              <p:extLst/>
            </p:nvPr>
          </p:nvGraphicFramePr>
          <p:xfrm>
            <a:off x="2660909" y="2534856"/>
            <a:ext cx="3709543" cy="579616"/>
          </p:xfrm>
          <a:graphic>
            <a:graphicData uri="http://schemas.openxmlformats.org/presentationml/2006/ole">
              <mc:AlternateContent xmlns:mc="http://schemas.openxmlformats.org/markup-compatibility/2006">
                <mc:Choice xmlns:v="urn:schemas-microsoft-com:vml" Requires="v">
                  <p:oleObj spid="_x0000_s2063" name="Equation" r:id="rId22" imgW="1625600" imgH="254000" progId="Equation.DSMT4">
                    <p:embed/>
                  </p:oleObj>
                </mc:Choice>
                <mc:Fallback>
                  <p:oleObj name="Equation" r:id="rId22" imgW="1625600" imgH="254000" progId="Equation.DSMT4">
                    <p:embed/>
                    <p:pic>
                      <p:nvPicPr>
                        <p:cNvPr id="0" name=""/>
                        <p:cNvPicPr/>
                        <p:nvPr/>
                      </p:nvPicPr>
                      <p:blipFill>
                        <a:blip r:embed="rId23"/>
                        <a:stretch>
                          <a:fillRect/>
                        </a:stretch>
                      </p:blipFill>
                      <p:spPr>
                        <a:xfrm>
                          <a:off x="2660909" y="2534856"/>
                          <a:ext cx="3709543" cy="579616"/>
                        </a:xfrm>
                        <a:prstGeom prst="rect">
                          <a:avLst/>
                        </a:prstGeom>
                      </p:spPr>
                    </p:pic>
                  </p:oleObj>
                </mc:Fallback>
              </mc:AlternateContent>
            </a:graphicData>
          </a:graphic>
        </p:graphicFrame>
        <p:sp>
          <p:nvSpPr>
            <p:cNvPr id="177" name="TextBox 176"/>
            <p:cNvSpPr txBox="1"/>
            <p:nvPr/>
          </p:nvSpPr>
          <p:spPr>
            <a:xfrm>
              <a:off x="3570856" y="3066137"/>
              <a:ext cx="3461658" cy="338554"/>
            </a:xfrm>
            <a:prstGeom prst="rect">
              <a:avLst/>
            </a:prstGeom>
            <a:noFill/>
          </p:spPr>
          <p:txBody>
            <a:bodyPr wrap="square" rtlCol="0">
              <a:spAutoFit/>
            </a:bodyPr>
            <a:lstStyle/>
            <a:p>
              <a:r>
                <a:rPr lang="en-US" sz="1600" dirty="0">
                  <a:solidFill>
                    <a:srgbClr val="FF0000"/>
                  </a:solidFill>
                </a:rPr>
                <a:t>condensation     coagulation</a:t>
              </a:r>
            </a:p>
          </p:txBody>
        </p:sp>
      </p:grpSp>
      <p:grpSp>
        <p:nvGrpSpPr>
          <p:cNvPr id="74" name="Group 73"/>
          <p:cNvGrpSpPr/>
          <p:nvPr/>
        </p:nvGrpSpPr>
        <p:grpSpPr>
          <a:xfrm>
            <a:off x="17838619" y="11353800"/>
            <a:ext cx="3094742" cy="2473439"/>
            <a:chOff x="5842896" y="1630112"/>
            <a:chExt cx="2351079" cy="1994177"/>
          </a:xfrm>
        </p:grpSpPr>
        <p:pic>
          <p:nvPicPr>
            <p:cNvPr id="75" name="Picture 74"/>
            <p:cNvPicPr>
              <a:picLocks noChangeAspect="1"/>
            </p:cNvPicPr>
            <p:nvPr/>
          </p:nvPicPr>
          <p:blipFill>
            <a:blip r:embed="rId24"/>
            <a:stretch>
              <a:fillRect/>
            </a:stretch>
          </p:blipFill>
          <p:spPr>
            <a:xfrm>
              <a:off x="5842896" y="1630112"/>
              <a:ext cx="2351078" cy="976602"/>
            </a:xfrm>
            <a:prstGeom prst="rect">
              <a:avLst/>
            </a:prstGeom>
          </p:spPr>
        </p:pic>
        <p:sp>
          <p:nvSpPr>
            <p:cNvPr id="76" name="Left Brace 75"/>
            <p:cNvSpPr/>
            <p:nvPr/>
          </p:nvSpPr>
          <p:spPr>
            <a:xfrm rot="16200000">
              <a:off x="6559615" y="2381878"/>
              <a:ext cx="261607" cy="869554"/>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p:cNvSpPr/>
            <p:nvPr/>
          </p:nvSpPr>
          <p:spPr>
            <a:xfrm rot="16200000">
              <a:off x="7647536" y="2401018"/>
              <a:ext cx="261604" cy="831274"/>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8" name="Picture 77"/>
            <p:cNvPicPr>
              <a:picLocks noChangeAspect="1"/>
            </p:cNvPicPr>
            <p:nvPr/>
          </p:nvPicPr>
          <p:blipFill>
            <a:blip r:embed="rId25"/>
            <a:stretch>
              <a:fillRect/>
            </a:stretch>
          </p:blipFill>
          <p:spPr>
            <a:xfrm>
              <a:off x="6493441" y="2976314"/>
              <a:ext cx="455334" cy="647975"/>
            </a:xfrm>
            <a:prstGeom prst="rect">
              <a:avLst/>
            </a:prstGeom>
          </p:spPr>
        </p:pic>
        <p:pic>
          <p:nvPicPr>
            <p:cNvPr id="79" name="Picture 78"/>
            <p:cNvPicPr>
              <a:picLocks noChangeAspect="1"/>
            </p:cNvPicPr>
            <p:nvPr/>
          </p:nvPicPr>
          <p:blipFill>
            <a:blip r:embed="rId26"/>
            <a:stretch>
              <a:fillRect/>
            </a:stretch>
          </p:blipFill>
          <p:spPr>
            <a:xfrm>
              <a:off x="7606142" y="2979093"/>
              <a:ext cx="432298" cy="631819"/>
            </a:xfrm>
            <a:prstGeom prst="rect">
              <a:avLst/>
            </a:prstGeom>
          </p:spPr>
        </p:pic>
      </p:grpSp>
      <p:sp>
        <p:nvSpPr>
          <p:cNvPr id="49" name="TextBox 48"/>
          <p:cNvSpPr txBox="1"/>
          <p:nvPr/>
        </p:nvSpPr>
        <p:spPr>
          <a:xfrm>
            <a:off x="39097548" y="6045621"/>
            <a:ext cx="3737984" cy="4893647"/>
          </a:xfrm>
          <a:prstGeom prst="rect">
            <a:avLst/>
          </a:prstGeom>
          <a:noFill/>
        </p:spPr>
        <p:txBody>
          <a:bodyPr wrap="square" rtlCol="0">
            <a:spAutoFit/>
          </a:bodyPr>
          <a:lstStyle/>
          <a:p>
            <a:pPr marL="285750" indent="-285750">
              <a:buFont typeface="Arial" charset="0"/>
              <a:buChar char="•"/>
            </a:pPr>
            <a:r>
              <a:rPr lang="en-US" altLang="zh-CN" sz="2400" dirty="0"/>
              <a:t>Condensation plays a dominating role</a:t>
            </a:r>
            <a:r>
              <a:rPr lang="en-US" altLang="zh-CN" sz="2400" dirty="0" smtClean="0"/>
              <a:t>.</a:t>
            </a:r>
          </a:p>
          <a:p>
            <a:pPr marL="285750" indent="-285750">
              <a:buFont typeface="Arial" charset="0"/>
              <a:buChar char="•"/>
            </a:pPr>
            <a:endParaRPr lang="en-US" altLang="zh-CN" sz="2400" dirty="0"/>
          </a:p>
          <a:p>
            <a:pPr marL="285750" indent="-285750">
              <a:buFont typeface="Arial" charset="0"/>
              <a:buChar char="•"/>
            </a:pPr>
            <a:r>
              <a:rPr lang="en-US" altLang="zh-CN" sz="2400" dirty="0"/>
              <a:t>Aging timescales range from less than one hour to several days</a:t>
            </a:r>
            <a:r>
              <a:rPr lang="en-US" altLang="zh-CN" sz="2400" dirty="0" smtClean="0"/>
              <a:t>.</a:t>
            </a:r>
          </a:p>
          <a:p>
            <a:pPr marL="285750" indent="-285750">
              <a:buFont typeface="Arial" charset="0"/>
              <a:buChar char="•"/>
            </a:pPr>
            <a:endParaRPr lang="en-US" altLang="zh-CN" sz="2400" dirty="0" smtClean="0"/>
          </a:p>
          <a:p>
            <a:pPr marL="285750" lvl="1" indent="-285750">
              <a:buFont typeface="Arial" charset="0"/>
              <a:buChar char="•"/>
            </a:pPr>
            <a:r>
              <a:rPr lang="en-US" altLang="zh-CN" sz="2400" dirty="0"/>
              <a:t>MAM4 aging timescales are broadly consistent with </a:t>
            </a:r>
            <a:r>
              <a:rPr lang="en-US" altLang="zh-CN" sz="2400" dirty="0" err="1"/>
              <a:t>PartMC</a:t>
            </a:r>
            <a:r>
              <a:rPr lang="en-US" altLang="zh-CN" sz="2400" dirty="0"/>
              <a:t> MOSAIC aging timescales.</a:t>
            </a:r>
          </a:p>
          <a:p>
            <a:pPr marL="285750" indent="-285750">
              <a:buFont typeface="Arial" charset="0"/>
              <a:buChar char="•"/>
            </a:pPr>
            <a:endParaRPr lang="en-US" altLang="zh-CN" sz="2400" dirty="0"/>
          </a:p>
          <a:p>
            <a:endParaRPr lang="en-US" sz="2400" dirty="0"/>
          </a:p>
        </p:txBody>
      </p:sp>
      <p:sp>
        <p:nvSpPr>
          <p:cNvPr id="178" name="Rectangle 35"/>
          <p:cNvSpPr>
            <a:spLocks noChangeArrowheads="1"/>
          </p:cNvSpPr>
          <p:nvPr/>
        </p:nvSpPr>
        <p:spPr bwMode="auto">
          <a:xfrm>
            <a:off x="33093484" y="26544648"/>
            <a:ext cx="10065945" cy="55561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en-US" sz="4000" b="1" u="sng" dirty="0" smtClean="0">
                <a:solidFill>
                  <a:srgbClr val="131F33"/>
                </a:solidFill>
              </a:rPr>
              <a:t>Conclusions</a:t>
            </a:r>
            <a:endParaRPr lang="en-GB" altLang="en-US" sz="4000" b="1" dirty="0">
              <a:solidFill>
                <a:srgbClr val="131F33"/>
              </a:solidFill>
            </a:endParaRPr>
          </a:p>
          <a:p>
            <a:pPr eaLnBrk="1" hangingPunct="1"/>
            <a:endParaRPr lang="en-US" altLang="en-US" sz="2800" dirty="0"/>
          </a:p>
        </p:txBody>
      </p:sp>
      <p:grpSp>
        <p:nvGrpSpPr>
          <p:cNvPr id="15" name="Group 14"/>
          <p:cNvGrpSpPr/>
          <p:nvPr/>
        </p:nvGrpSpPr>
        <p:grpSpPr>
          <a:xfrm>
            <a:off x="33666740" y="12931914"/>
            <a:ext cx="8769947" cy="5536706"/>
            <a:chOff x="21922248" y="14179334"/>
            <a:chExt cx="8769947" cy="5536706"/>
          </a:xfrm>
        </p:grpSpPr>
        <p:sp>
          <p:nvSpPr>
            <p:cNvPr id="22" name="TextBox 21"/>
            <p:cNvSpPr txBox="1"/>
            <p:nvPr/>
          </p:nvSpPr>
          <p:spPr>
            <a:xfrm>
              <a:off x="21922248" y="15679962"/>
              <a:ext cx="2400521" cy="2308324"/>
            </a:xfrm>
            <a:prstGeom prst="rect">
              <a:avLst/>
            </a:prstGeom>
            <a:noFill/>
            <a:ln>
              <a:solidFill>
                <a:srgbClr val="0070C0"/>
              </a:solidFill>
            </a:ln>
          </p:spPr>
          <p:txBody>
            <a:bodyPr wrap="square" rtlCol="0">
              <a:spAutoFit/>
            </a:bodyPr>
            <a:lstStyle/>
            <a:p>
              <a:r>
                <a:rPr lang="en-US" sz="2400" b="1" dirty="0" smtClean="0"/>
                <a:t>In </a:t>
              </a:r>
              <a:r>
                <a:rPr lang="en-US" sz="2400" b="1" dirty="0"/>
                <a:t>the Arctic</a:t>
              </a:r>
              <a:r>
                <a:rPr lang="en-US" sz="2400" b="1"/>
                <a:t>: </a:t>
              </a:r>
              <a:endParaRPr lang="en-US" sz="2400" b="1" smtClean="0"/>
            </a:p>
            <a:p>
              <a:r>
                <a:rPr lang="en-US" sz="2400" b="1" dirty="0" smtClean="0"/>
                <a:t>Most </a:t>
              </a:r>
              <a:r>
                <a:rPr lang="en-US" sz="2400" b="1" dirty="0"/>
                <a:t>of BC is in primary </a:t>
              </a:r>
              <a:r>
                <a:rPr lang="en-US" sz="2400" b="1" dirty="0" smtClean="0"/>
                <a:t>carbon mode (externally mixed)!</a:t>
              </a:r>
              <a:endParaRPr lang="en-US" sz="2400" b="1" dirty="0"/>
            </a:p>
          </p:txBody>
        </p:sp>
        <p:grpSp>
          <p:nvGrpSpPr>
            <p:cNvPr id="38" name="Group 37"/>
            <p:cNvGrpSpPr/>
            <p:nvPr/>
          </p:nvGrpSpPr>
          <p:grpSpPr>
            <a:xfrm>
              <a:off x="25045510" y="14811020"/>
              <a:ext cx="5646685" cy="4905020"/>
              <a:chOff x="24680088" y="14630400"/>
              <a:chExt cx="5405203" cy="4905020"/>
            </a:xfrm>
          </p:grpSpPr>
          <p:grpSp>
            <p:nvGrpSpPr>
              <p:cNvPr id="28" name="Group 27"/>
              <p:cNvGrpSpPr/>
              <p:nvPr/>
            </p:nvGrpSpPr>
            <p:grpSpPr>
              <a:xfrm>
                <a:off x="24680088" y="14630400"/>
                <a:ext cx="5405203" cy="4905020"/>
                <a:chOff x="26612878" y="14626663"/>
                <a:chExt cx="5405203" cy="4905020"/>
              </a:xfrm>
            </p:grpSpPr>
            <p:pic>
              <p:nvPicPr>
                <p:cNvPr id="18" name="Picture 1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6612878" y="14626663"/>
                  <a:ext cx="5405203" cy="4905020"/>
                </a:xfrm>
                <a:prstGeom prst="rect">
                  <a:avLst/>
                </a:prstGeom>
              </p:spPr>
            </p:pic>
            <p:sp>
              <p:nvSpPr>
                <p:cNvPr id="26" name="TextBox 25"/>
                <p:cNvSpPr txBox="1"/>
                <p:nvPr/>
              </p:nvSpPr>
              <p:spPr>
                <a:xfrm>
                  <a:off x="27178162" y="16309554"/>
                  <a:ext cx="2074576" cy="523220"/>
                </a:xfrm>
                <a:prstGeom prst="rect">
                  <a:avLst/>
                </a:prstGeom>
                <a:noFill/>
              </p:spPr>
              <p:txBody>
                <a:bodyPr wrap="square" rtlCol="0">
                  <a:spAutoFit/>
                </a:bodyPr>
                <a:lstStyle/>
                <a:p>
                  <a:r>
                    <a:rPr lang="en-US" sz="2800" b="1" dirty="0" smtClean="0"/>
                    <a:t>L1</a:t>
                  </a:r>
                  <a:endParaRPr lang="en-US" sz="2800" b="1" dirty="0"/>
                </a:p>
              </p:txBody>
            </p:sp>
            <p:sp>
              <p:nvSpPr>
                <p:cNvPr id="117" name="TextBox 116"/>
                <p:cNvSpPr txBox="1"/>
                <p:nvPr/>
              </p:nvSpPr>
              <p:spPr>
                <a:xfrm>
                  <a:off x="27158533" y="18571023"/>
                  <a:ext cx="2074576" cy="523220"/>
                </a:xfrm>
                <a:prstGeom prst="rect">
                  <a:avLst/>
                </a:prstGeom>
                <a:noFill/>
              </p:spPr>
              <p:txBody>
                <a:bodyPr wrap="square" rtlCol="0">
                  <a:spAutoFit/>
                </a:bodyPr>
                <a:lstStyle/>
                <a:p>
                  <a:r>
                    <a:rPr lang="en-US" sz="2800" b="1" smtClean="0"/>
                    <a:t>L8</a:t>
                  </a:r>
                  <a:endParaRPr lang="en-US" sz="2800" b="1" dirty="0"/>
                </a:p>
              </p:txBody>
            </p:sp>
          </p:grpSp>
          <p:sp>
            <p:nvSpPr>
              <p:cNvPr id="116" name="TextBox 115"/>
              <p:cNvSpPr txBox="1"/>
              <p:nvPr/>
            </p:nvSpPr>
            <p:spPr>
              <a:xfrm>
                <a:off x="27736800" y="18059400"/>
                <a:ext cx="668666" cy="338554"/>
              </a:xfrm>
              <a:prstGeom prst="rect">
                <a:avLst/>
              </a:prstGeom>
              <a:noFill/>
            </p:spPr>
            <p:txBody>
              <a:bodyPr wrap="square" rtlCol="0">
                <a:spAutoFit/>
              </a:bodyPr>
              <a:lstStyle/>
              <a:p>
                <a:r>
                  <a:rPr lang="en-US" sz="1600" dirty="0"/>
                  <a:t>%</a:t>
                </a:r>
              </a:p>
            </p:txBody>
          </p:sp>
        </p:grpSp>
        <p:cxnSp>
          <p:nvCxnSpPr>
            <p:cNvPr id="24" name="Straight Arrow Connector 23"/>
            <p:cNvCxnSpPr/>
            <p:nvPr/>
          </p:nvCxnSpPr>
          <p:spPr>
            <a:xfrm flipH="1" flipV="1">
              <a:off x="24268335" y="17183922"/>
              <a:ext cx="3514467" cy="383974"/>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25095044" y="14179334"/>
              <a:ext cx="5079487" cy="707886"/>
            </a:xfrm>
            <a:prstGeom prst="rect">
              <a:avLst/>
            </a:prstGeom>
            <a:noFill/>
          </p:spPr>
          <p:txBody>
            <a:bodyPr wrap="square" rtlCol="0">
              <a:spAutoFit/>
            </a:bodyPr>
            <a:lstStyle/>
            <a:p>
              <a:pPr algn="ctr"/>
              <a:r>
                <a:rPr lang="en-US" sz="2000" b="1" dirty="0"/>
                <a:t>BC </a:t>
              </a:r>
              <a:r>
                <a:rPr lang="en-US" sz="2000" b="1" dirty="0" smtClean="0"/>
                <a:t>Ratio in </a:t>
              </a:r>
              <a:r>
                <a:rPr lang="en-US" sz="2000" b="1" dirty="0" err="1" smtClean="0"/>
                <a:t>CAMChem</a:t>
              </a:r>
              <a:r>
                <a:rPr lang="en-US" sz="2000" b="1" dirty="0" smtClean="0"/>
                <a:t> </a:t>
              </a:r>
            </a:p>
            <a:p>
              <a:pPr algn="ctr"/>
              <a:r>
                <a:rPr lang="en-US" sz="2000" b="1" dirty="0" smtClean="0"/>
                <a:t>(BC in Accumulation Mode/Total BC)</a:t>
              </a:r>
              <a:endParaRPr lang="en-US" sz="2000" b="1" dirty="0"/>
            </a:p>
          </p:txBody>
        </p:sp>
      </p:grpSp>
      <p:grpSp>
        <p:nvGrpSpPr>
          <p:cNvPr id="16" name="Group 15"/>
          <p:cNvGrpSpPr/>
          <p:nvPr/>
        </p:nvGrpSpPr>
        <p:grpSpPr>
          <a:xfrm>
            <a:off x="33208021" y="18821400"/>
            <a:ext cx="5558521" cy="6781982"/>
            <a:chOff x="28577348" y="14217919"/>
            <a:chExt cx="5560252" cy="6903377"/>
          </a:xfrm>
        </p:grpSpPr>
        <p:grpSp>
          <p:nvGrpSpPr>
            <p:cNvPr id="149" name="Group 148"/>
            <p:cNvGrpSpPr/>
            <p:nvPr/>
          </p:nvGrpSpPr>
          <p:grpSpPr>
            <a:xfrm>
              <a:off x="28577348" y="14649091"/>
              <a:ext cx="5560252" cy="6472205"/>
              <a:chOff x="28577348" y="14649091"/>
              <a:chExt cx="5560252" cy="6472205"/>
            </a:xfrm>
          </p:grpSpPr>
          <p:sp>
            <p:nvSpPr>
              <p:cNvPr id="150" name="TextBox 149"/>
              <p:cNvSpPr txBox="1"/>
              <p:nvPr/>
            </p:nvSpPr>
            <p:spPr>
              <a:xfrm>
                <a:off x="29774939" y="19797856"/>
                <a:ext cx="3793420" cy="1323440"/>
              </a:xfrm>
              <a:prstGeom prst="rect">
                <a:avLst/>
              </a:prstGeom>
              <a:noFill/>
              <a:ln w="12700">
                <a:solidFill>
                  <a:srgbClr val="DE6225"/>
                </a:solidFill>
              </a:ln>
            </p:spPr>
            <p:txBody>
              <a:bodyPr wrap="square" rtlCol="0">
                <a:spAutoFit/>
              </a:bodyPr>
              <a:lstStyle/>
              <a:p>
                <a:r>
                  <a:rPr lang="en-US" sz="2000" dirty="0"/>
                  <a:t>SP2 can capture most of </a:t>
                </a:r>
                <a:r>
                  <a:rPr lang="en-US" sz="2000" dirty="0" smtClean="0"/>
                  <a:t>BC in accumulation mode (internally mixed) when </a:t>
                </a:r>
                <a:r>
                  <a:rPr lang="en-US" sz="2000" dirty="0"/>
                  <a:t>it </a:t>
                </a:r>
                <a:r>
                  <a:rPr lang="en-US" sz="2000" dirty="0" smtClean="0"/>
                  <a:t>is close </a:t>
                </a:r>
                <a:r>
                  <a:rPr lang="en-US" sz="2000" dirty="0"/>
                  <a:t>to source </a:t>
                </a:r>
                <a:r>
                  <a:rPr lang="en-US" sz="2000" dirty="0" smtClean="0"/>
                  <a:t>regions.</a:t>
                </a:r>
                <a:endParaRPr lang="en-US" sz="2000" dirty="0"/>
              </a:p>
            </p:txBody>
          </p:sp>
          <p:grpSp>
            <p:nvGrpSpPr>
              <p:cNvPr id="151" name="Group 150"/>
              <p:cNvGrpSpPr/>
              <p:nvPr/>
            </p:nvGrpSpPr>
            <p:grpSpPr>
              <a:xfrm>
                <a:off x="28577348" y="14649091"/>
                <a:ext cx="5560252" cy="5010509"/>
                <a:chOff x="35506643" y="13634406"/>
                <a:chExt cx="7073900" cy="6527800"/>
              </a:xfrm>
            </p:grpSpPr>
            <p:pic>
              <p:nvPicPr>
                <p:cNvPr id="157" name="Picture 15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5506643" y="13634406"/>
                  <a:ext cx="7073900" cy="6527800"/>
                </a:xfrm>
                <a:prstGeom prst="rect">
                  <a:avLst/>
                </a:prstGeom>
              </p:spPr>
            </p:pic>
            <p:sp>
              <p:nvSpPr>
                <p:cNvPr id="159" name="TextBox 158"/>
                <p:cNvSpPr txBox="1"/>
                <p:nvPr/>
              </p:nvSpPr>
              <p:spPr>
                <a:xfrm>
                  <a:off x="36232672" y="16112875"/>
                  <a:ext cx="3804542" cy="521272"/>
                </a:xfrm>
                <a:prstGeom prst="rect">
                  <a:avLst/>
                </a:prstGeom>
                <a:noFill/>
              </p:spPr>
              <p:txBody>
                <a:bodyPr wrap="square" rtlCol="0">
                  <a:spAutoFit/>
                </a:bodyPr>
                <a:lstStyle/>
                <a:p>
                  <a:r>
                    <a:rPr lang="en-US" sz="2000" b="1" dirty="0" smtClean="0"/>
                    <a:t>Primary Carbon Mode</a:t>
                  </a:r>
                  <a:endParaRPr lang="en-US" sz="2000" b="1" dirty="0"/>
                </a:p>
              </p:txBody>
            </p:sp>
            <p:sp>
              <p:nvSpPr>
                <p:cNvPr id="161" name="TextBox 160"/>
                <p:cNvSpPr txBox="1"/>
                <p:nvPr/>
              </p:nvSpPr>
              <p:spPr>
                <a:xfrm>
                  <a:off x="36182261" y="19045284"/>
                  <a:ext cx="4483148" cy="521272"/>
                </a:xfrm>
                <a:prstGeom prst="rect">
                  <a:avLst/>
                </a:prstGeom>
                <a:noFill/>
              </p:spPr>
              <p:txBody>
                <a:bodyPr wrap="square" rtlCol="0">
                  <a:spAutoFit/>
                </a:bodyPr>
                <a:lstStyle/>
                <a:p>
                  <a:r>
                    <a:rPr lang="en-US" sz="2000" b="1" dirty="0" smtClean="0"/>
                    <a:t>Accumulation Mode</a:t>
                  </a:r>
                  <a:endParaRPr lang="en-US" sz="2000" b="1" dirty="0"/>
                </a:p>
              </p:txBody>
            </p:sp>
          </p:grpSp>
          <p:cxnSp>
            <p:nvCxnSpPr>
              <p:cNvPr id="156" name="Straight Arrow Connector 155"/>
              <p:cNvCxnSpPr/>
              <p:nvPr/>
            </p:nvCxnSpPr>
            <p:spPr>
              <a:xfrm flipH="1">
                <a:off x="31651693" y="17921073"/>
                <a:ext cx="616479" cy="1702836"/>
              </a:xfrm>
              <a:prstGeom prst="straightConnector1">
                <a:avLst/>
              </a:prstGeom>
              <a:ln w="31750">
                <a:solidFill>
                  <a:srgbClr val="DE6225"/>
                </a:solidFill>
                <a:tailEnd type="triangle"/>
              </a:ln>
            </p:spPr>
            <p:style>
              <a:lnRef idx="1">
                <a:schemeClr val="accent6"/>
              </a:lnRef>
              <a:fillRef idx="0">
                <a:schemeClr val="accent6"/>
              </a:fillRef>
              <a:effectRef idx="0">
                <a:schemeClr val="accent6"/>
              </a:effectRef>
              <a:fontRef idx="minor">
                <a:schemeClr val="tx1"/>
              </a:fontRef>
            </p:style>
          </p:cxnSp>
        </p:grpSp>
        <p:sp>
          <p:nvSpPr>
            <p:cNvPr id="148" name="TextBox 147"/>
            <p:cNvSpPr txBox="1"/>
            <p:nvPr/>
          </p:nvSpPr>
          <p:spPr>
            <a:xfrm>
              <a:off x="28797440" y="14217919"/>
              <a:ext cx="4770919" cy="720557"/>
            </a:xfrm>
            <a:prstGeom prst="rect">
              <a:avLst/>
            </a:prstGeom>
            <a:noFill/>
          </p:spPr>
          <p:txBody>
            <a:bodyPr wrap="square" rtlCol="0">
              <a:spAutoFit/>
            </a:bodyPr>
            <a:lstStyle/>
            <a:p>
              <a:r>
                <a:rPr lang="en-US" sz="2000" b="1" dirty="0"/>
                <a:t>BC </a:t>
              </a:r>
              <a:r>
                <a:rPr lang="en-US" sz="2000" b="1" dirty="0" smtClean="0"/>
                <a:t>Volume </a:t>
              </a:r>
              <a:r>
                <a:rPr lang="en-US" sz="2000" b="1" dirty="0"/>
                <a:t>Fraction within </a:t>
              </a:r>
              <a:r>
                <a:rPr lang="en-US" sz="2000" b="1" dirty="0" smtClean="0"/>
                <a:t>SP2 Size Range (90 - 400nm)</a:t>
              </a:r>
              <a:endParaRPr lang="en-US" sz="2000" b="1" dirty="0"/>
            </a:p>
          </p:txBody>
        </p:sp>
      </p:grpSp>
      <p:grpSp>
        <p:nvGrpSpPr>
          <p:cNvPr id="137" name="Group 136"/>
          <p:cNvGrpSpPr/>
          <p:nvPr/>
        </p:nvGrpSpPr>
        <p:grpSpPr>
          <a:xfrm>
            <a:off x="37795200" y="18839797"/>
            <a:ext cx="5388540" cy="6475372"/>
            <a:chOff x="37230411" y="14325012"/>
            <a:chExt cx="5441589" cy="6531580"/>
          </a:xfrm>
        </p:grpSpPr>
        <p:grpSp>
          <p:nvGrpSpPr>
            <p:cNvPr id="138" name="Group 137"/>
            <p:cNvGrpSpPr/>
            <p:nvPr/>
          </p:nvGrpSpPr>
          <p:grpSpPr>
            <a:xfrm>
              <a:off x="37230411" y="14746958"/>
              <a:ext cx="5441589" cy="4996192"/>
              <a:chOff x="35858811" y="14446414"/>
              <a:chExt cx="5441589" cy="4996192"/>
            </a:xfrm>
          </p:grpSpPr>
          <p:pic>
            <p:nvPicPr>
              <p:cNvPr id="144" name="Picture 14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5858811" y="14446414"/>
                <a:ext cx="5441589" cy="4996192"/>
              </a:xfrm>
              <a:prstGeom prst="rect">
                <a:avLst/>
              </a:prstGeom>
            </p:spPr>
          </p:pic>
          <p:sp>
            <p:nvSpPr>
              <p:cNvPr id="145" name="TextBox 144"/>
              <p:cNvSpPr txBox="1"/>
              <p:nvPr/>
            </p:nvSpPr>
            <p:spPr>
              <a:xfrm>
                <a:off x="36460201" y="16280924"/>
                <a:ext cx="3276600" cy="400110"/>
              </a:xfrm>
              <a:prstGeom prst="rect">
                <a:avLst/>
              </a:prstGeom>
              <a:noFill/>
            </p:spPr>
            <p:txBody>
              <a:bodyPr wrap="square" rtlCol="0">
                <a:spAutoFit/>
              </a:bodyPr>
              <a:lstStyle/>
              <a:p>
                <a:r>
                  <a:rPr lang="en-US" sz="2000" b="1" dirty="0" smtClean="0"/>
                  <a:t>Primary Carbon Mode</a:t>
                </a:r>
                <a:endParaRPr lang="en-US" sz="2000" b="1" dirty="0"/>
              </a:p>
            </p:txBody>
          </p:sp>
          <p:sp>
            <p:nvSpPr>
              <p:cNvPr id="147" name="TextBox 146"/>
              <p:cNvSpPr txBox="1"/>
              <p:nvPr/>
            </p:nvSpPr>
            <p:spPr>
              <a:xfrm>
                <a:off x="36460201" y="18587372"/>
                <a:ext cx="3276600" cy="400110"/>
              </a:xfrm>
              <a:prstGeom prst="rect">
                <a:avLst/>
              </a:prstGeom>
              <a:noFill/>
            </p:spPr>
            <p:txBody>
              <a:bodyPr wrap="square" rtlCol="0">
                <a:spAutoFit/>
              </a:bodyPr>
              <a:lstStyle/>
              <a:p>
                <a:r>
                  <a:rPr lang="en-US" sz="2000" b="1" dirty="0" smtClean="0"/>
                  <a:t>Accumulation Mode</a:t>
                </a:r>
                <a:endParaRPr lang="en-US" sz="2000" b="1" dirty="0"/>
              </a:p>
            </p:txBody>
          </p:sp>
        </p:grpSp>
        <p:sp>
          <p:nvSpPr>
            <p:cNvPr id="139" name="TextBox 138"/>
            <p:cNvSpPr txBox="1"/>
            <p:nvPr/>
          </p:nvSpPr>
          <p:spPr>
            <a:xfrm>
              <a:off x="37421901" y="14325012"/>
              <a:ext cx="4628190" cy="400110"/>
            </a:xfrm>
            <a:prstGeom prst="rect">
              <a:avLst/>
            </a:prstGeom>
            <a:noFill/>
          </p:spPr>
          <p:txBody>
            <a:bodyPr wrap="none" rtlCol="0">
              <a:spAutoFit/>
            </a:bodyPr>
            <a:lstStyle/>
            <a:p>
              <a:r>
                <a:rPr lang="en-US" sz="2000" b="1" dirty="0"/>
                <a:t>M</a:t>
              </a:r>
              <a:r>
                <a:rPr lang="en-US" sz="2000" b="1" dirty="0" smtClean="0"/>
                <a:t>ixing State of BC </a:t>
              </a:r>
              <a:r>
                <a:rPr lang="en-US" sz="2000" b="1" dirty="0"/>
                <a:t>O</a:t>
              </a:r>
              <a:r>
                <a:rPr lang="en-US" sz="2000" b="1" dirty="0" smtClean="0"/>
                <a:t>bserved by SP2</a:t>
              </a:r>
              <a:endParaRPr lang="en-US" sz="2000" b="1" dirty="0"/>
            </a:p>
          </p:txBody>
        </p:sp>
        <p:sp>
          <p:nvSpPr>
            <p:cNvPr id="140" name="TextBox 139"/>
            <p:cNvSpPr txBox="1"/>
            <p:nvPr/>
          </p:nvSpPr>
          <p:spPr>
            <a:xfrm>
              <a:off x="38304048" y="19832113"/>
              <a:ext cx="3436782" cy="1024479"/>
            </a:xfrm>
            <a:prstGeom prst="rect">
              <a:avLst/>
            </a:prstGeom>
            <a:noFill/>
            <a:ln w="12700">
              <a:solidFill>
                <a:srgbClr val="DE6225"/>
              </a:solidFill>
            </a:ln>
          </p:spPr>
          <p:txBody>
            <a:bodyPr wrap="square" rtlCol="0">
              <a:spAutoFit/>
            </a:bodyPr>
            <a:lstStyle/>
            <a:p>
              <a:r>
                <a:rPr lang="en-US" sz="2000" dirty="0" smtClean="0"/>
                <a:t>Most </a:t>
              </a:r>
              <a:r>
                <a:rPr lang="en-US" sz="2000" dirty="0"/>
                <a:t>of </a:t>
              </a:r>
              <a:r>
                <a:rPr lang="en-US" sz="2000" dirty="0" smtClean="0"/>
                <a:t>BC detected by SP2 measurements is externally </a:t>
              </a:r>
              <a:r>
                <a:rPr lang="en-US" sz="2000" dirty="0" smtClean="0"/>
                <a:t>mixed</a:t>
              </a:r>
              <a:r>
                <a:rPr lang="en-US" sz="2000" dirty="0"/>
                <a:t> </a:t>
              </a:r>
              <a:r>
                <a:rPr lang="en-US" sz="2000" dirty="0" smtClean="0"/>
                <a:t>in Arctic region.</a:t>
              </a:r>
              <a:endParaRPr lang="en-US" sz="2000" dirty="0"/>
            </a:p>
          </p:txBody>
        </p:sp>
        <p:cxnSp>
          <p:nvCxnSpPr>
            <p:cNvPr id="141" name="Straight Arrow Connector 140"/>
            <p:cNvCxnSpPr>
              <a:endCxn id="140" idx="0"/>
            </p:cNvCxnSpPr>
            <p:nvPr/>
          </p:nvCxnSpPr>
          <p:spPr>
            <a:xfrm>
              <a:off x="40004906" y="15291235"/>
              <a:ext cx="17533" cy="4540878"/>
            </a:xfrm>
            <a:prstGeom prst="straightConnector1">
              <a:avLst/>
            </a:prstGeom>
            <a:ln w="31750">
              <a:solidFill>
                <a:srgbClr val="DE6225"/>
              </a:solidFill>
              <a:tailEnd type="triangle"/>
            </a:ln>
          </p:spPr>
          <p:style>
            <a:lnRef idx="1">
              <a:schemeClr val="accent6"/>
            </a:lnRef>
            <a:fillRef idx="0">
              <a:schemeClr val="accent6"/>
            </a:fillRef>
            <a:effectRef idx="0">
              <a:schemeClr val="accent6"/>
            </a:effectRef>
            <a:fontRef idx="minor">
              <a:schemeClr val="tx1"/>
            </a:fontRef>
          </p:style>
        </p:cxnSp>
      </p:grpSp>
      <p:grpSp>
        <p:nvGrpSpPr>
          <p:cNvPr id="29" name="Group 28"/>
          <p:cNvGrpSpPr/>
          <p:nvPr/>
        </p:nvGrpSpPr>
        <p:grpSpPr>
          <a:xfrm>
            <a:off x="33469217" y="5260825"/>
            <a:ext cx="5755846" cy="6483606"/>
            <a:chOff x="33469217" y="5260825"/>
            <a:chExt cx="5755846" cy="6483606"/>
          </a:xfrm>
        </p:grpSpPr>
        <p:pic>
          <p:nvPicPr>
            <p:cNvPr id="23" name="Picture 22"/>
            <p:cNvPicPr>
              <a:picLocks noChangeAspect="1"/>
            </p:cNvPicPr>
            <p:nvPr/>
          </p:nvPicPr>
          <p:blipFill>
            <a:blip r:embed="rId30"/>
            <a:stretch>
              <a:fillRect/>
            </a:stretch>
          </p:blipFill>
          <p:spPr>
            <a:xfrm>
              <a:off x="33469217" y="5260825"/>
              <a:ext cx="5755846" cy="6483606"/>
            </a:xfrm>
            <a:prstGeom prst="rect">
              <a:avLst/>
            </a:prstGeom>
          </p:spPr>
        </p:pic>
        <p:grpSp>
          <p:nvGrpSpPr>
            <p:cNvPr id="162" name="Group 161"/>
            <p:cNvGrpSpPr/>
            <p:nvPr/>
          </p:nvGrpSpPr>
          <p:grpSpPr>
            <a:xfrm>
              <a:off x="34797509" y="5470299"/>
              <a:ext cx="4241929" cy="3648522"/>
              <a:chOff x="32848926" y="21573659"/>
              <a:chExt cx="4571401" cy="4267523"/>
            </a:xfrm>
          </p:grpSpPr>
          <p:sp>
            <p:nvSpPr>
              <p:cNvPr id="154" name="TextBox 153"/>
              <p:cNvSpPr txBox="1"/>
              <p:nvPr/>
            </p:nvSpPr>
            <p:spPr>
              <a:xfrm>
                <a:off x="32853694" y="21573659"/>
                <a:ext cx="1488296" cy="400109"/>
              </a:xfrm>
              <a:prstGeom prst="rect">
                <a:avLst/>
              </a:prstGeom>
              <a:noFill/>
            </p:spPr>
            <p:txBody>
              <a:bodyPr wrap="square" rtlCol="0">
                <a:spAutoFit/>
              </a:bodyPr>
              <a:lstStyle/>
              <a:p>
                <a:r>
                  <a:rPr lang="en-US" sz="2000" b="1" dirty="0" smtClean="0">
                    <a:solidFill>
                      <a:srgbClr val="C00000"/>
                    </a:solidFill>
                  </a:rPr>
                  <a:t>L1</a:t>
                </a:r>
                <a:endParaRPr lang="en-US" sz="2000" b="1" dirty="0">
                  <a:solidFill>
                    <a:srgbClr val="C00000"/>
                  </a:solidFill>
                </a:endParaRPr>
              </a:p>
            </p:txBody>
          </p:sp>
          <p:sp>
            <p:nvSpPr>
              <p:cNvPr id="155" name="TextBox 154"/>
              <p:cNvSpPr txBox="1"/>
              <p:nvPr/>
            </p:nvSpPr>
            <p:spPr>
              <a:xfrm>
                <a:off x="35932031" y="21595357"/>
                <a:ext cx="1488296" cy="400110"/>
              </a:xfrm>
              <a:prstGeom prst="rect">
                <a:avLst/>
              </a:prstGeom>
              <a:noFill/>
            </p:spPr>
            <p:txBody>
              <a:bodyPr wrap="square" rtlCol="0">
                <a:spAutoFit/>
              </a:bodyPr>
              <a:lstStyle/>
              <a:p>
                <a:r>
                  <a:rPr lang="en-US" sz="2000" b="1" dirty="0" smtClean="0">
                    <a:solidFill>
                      <a:srgbClr val="C00000"/>
                    </a:solidFill>
                  </a:rPr>
                  <a:t>L2</a:t>
                </a:r>
                <a:endParaRPr lang="en-US" sz="2000" b="1" dirty="0">
                  <a:solidFill>
                    <a:srgbClr val="C00000"/>
                  </a:solidFill>
                </a:endParaRPr>
              </a:p>
            </p:txBody>
          </p:sp>
          <p:sp>
            <p:nvSpPr>
              <p:cNvPr id="158" name="TextBox 157"/>
              <p:cNvSpPr txBox="1"/>
              <p:nvPr/>
            </p:nvSpPr>
            <p:spPr>
              <a:xfrm>
                <a:off x="32848926" y="25373190"/>
                <a:ext cx="1374439" cy="467992"/>
              </a:xfrm>
              <a:prstGeom prst="rect">
                <a:avLst/>
              </a:prstGeom>
              <a:noFill/>
            </p:spPr>
            <p:txBody>
              <a:bodyPr wrap="square" rtlCol="0">
                <a:spAutoFit/>
              </a:bodyPr>
              <a:lstStyle/>
              <a:p>
                <a:r>
                  <a:rPr lang="en-US" sz="2000" b="1" dirty="0" smtClean="0">
                    <a:solidFill>
                      <a:srgbClr val="C00000"/>
                    </a:solidFill>
                  </a:rPr>
                  <a:t>L4</a:t>
                </a:r>
                <a:endParaRPr lang="en-US" sz="2000" b="1" dirty="0">
                  <a:solidFill>
                    <a:srgbClr val="C00000"/>
                  </a:solidFill>
                </a:endParaRPr>
              </a:p>
            </p:txBody>
          </p:sp>
          <p:sp>
            <p:nvSpPr>
              <p:cNvPr id="160" name="TextBox 159"/>
              <p:cNvSpPr txBox="1"/>
              <p:nvPr/>
            </p:nvSpPr>
            <p:spPr>
              <a:xfrm>
                <a:off x="35917763" y="25380959"/>
                <a:ext cx="1488296" cy="400110"/>
              </a:xfrm>
              <a:prstGeom prst="rect">
                <a:avLst/>
              </a:prstGeom>
              <a:noFill/>
            </p:spPr>
            <p:txBody>
              <a:bodyPr wrap="square" rtlCol="0">
                <a:spAutoFit/>
              </a:bodyPr>
              <a:lstStyle/>
              <a:p>
                <a:r>
                  <a:rPr lang="en-US" sz="2000" b="1" dirty="0" smtClean="0">
                    <a:solidFill>
                      <a:srgbClr val="C00000"/>
                    </a:solidFill>
                  </a:rPr>
                  <a:t>L8</a:t>
                </a:r>
                <a:endParaRPr lang="en-US" sz="2000" b="1" dirty="0">
                  <a:solidFill>
                    <a:srgbClr val="C00000"/>
                  </a:solidFill>
                </a:endParaRPr>
              </a:p>
            </p:txBody>
          </p:sp>
        </p:grpSp>
      </p:grpSp>
    </p:spTree>
    <p:extLst>
      <p:ext uri="{BB962C8B-B14F-4D97-AF65-F5344CB8AC3E}">
        <p14:creationId xmlns:p14="http://schemas.microsoft.com/office/powerpoint/2010/main" val="205399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7543800"/>
            <a:ext cx="37795200" cy="16712267"/>
          </a:xfrm>
          <a:prstGeom prst="rect">
            <a:avLst/>
          </a:prstGeom>
          <a:noFill/>
        </p:spPr>
        <p:txBody>
          <a:bodyPr wrap="square" rtlCol="0">
            <a:spAutoFit/>
          </a:bodyPr>
          <a:lstStyle/>
          <a:p>
            <a:pPr algn="just" eaLnBrk="1" hangingPunct="1"/>
            <a:r>
              <a:rPr lang="en-US" sz="6000" dirty="0" smtClean="0"/>
              <a:t>Black carbon (BC) strongly absorbs visible light, and is ranked as the second most important anthropogenic warming agent after CO</a:t>
            </a:r>
            <a:r>
              <a:rPr lang="en-US" sz="6000" baseline="-25000" dirty="0" smtClean="0"/>
              <a:t>2</a:t>
            </a:r>
            <a:r>
              <a:rPr lang="en-US" sz="6000" dirty="0" smtClean="0"/>
              <a:t>, though with large uncertainties (Bond et al., 2013). To better understand its climate effect requires us to develop faithful representation of the evolution of aerosol properties such as aerosol optical properties and cloud condensation nuclei activities in global climate models, which largely depend on micro-scale processes. One key process is called the ‘aging’ of BC, conversion of fresh, hydrophobic black carbon into aged, hydrophilic black carbon, directly contributing to CCN activation and wet removal. Currently, failure to understand and to capture BC aging is the key factor that contributes to the uncertainties of BC burden and climate effect in global models. BC particles are usually characterized with an arbitrary aging timescale (1-2 days) or with mechanistic transfer rates from fresh to aged type, both are very sensitive to the choices of assumed parameters. For </a:t>
            </a:r>
            <a:r>
              <a:rPr lang="en-US" sz="6000" dirty="0" err="1" smtClean="0"/>
              <a:t>CAMChem</a:t>
            </a:r>
            <a:r>
              <a:rPr lang="en-US" sz="6000" dirty="0" smtClean="0"/>
              <a:t> model, it uses a 8-monolayer of sulfate criterion to estimate mechanic transfer rates and also shows great sensitivities (Liu et al., 2012). </a:t>
            </a:r>
          </a:p>
          <a:p>
            <a:pPr algn="just" eaLnBrk="1" hangingPunct="1"/>
            <a:r>
              <a:rPr lang="en-US" sz="6000" dirty="0" smtClean="0"/>
              <a:t>Meanwhile, particle-resolved aerosol model (</a:t>
            </a:r>
            <a:r>
              <a:rPr lang="en-US" sz="6000" dirty="0" err="1" smtClean="0"/>
              <a:t>PartMC</a:t>
            </a:r>
            <a:r>
              <a:rPr lang="en-US" sz="6000" dirty="0" smtClean="0"/>
              <a:t>-MOSAIC) has introduced a way to estimate BC aging timescales by tracing the size and composition of individual particles, without making a priori assumptions (</a:t>
            </a:r>
            <a:r>
              <a:rPr lang="en-US" sz="6000" dirty="0" err="1" smtClean="0"/>
              <a:t>Riemer</a:t>
            </a:r>
            <a:r>
              <a:rPr lang="en-US" sz="6000" dirty="0" smtClean="0"/>
              <a:t> et al., 2010). A previous study has found parameterization of BC’s aging by doing particle-resolved simulations and linear regression (?). So in this study, we applied this parameterization to the output of </a:t>
            </a:r>
            <a:r>
              <a:rPr lang="en-US" sz="6000" dirty="0" err="1" smtClean="0"/>
              <a:t>CAMChem</a:t>
            </a:r>
            <a:r>
              <a:rPr lang="en-US" sz="6000" dirty="0" smtClean="0"/>
              <a:t> model to assess the 8-monolayer of sulfate aging criterion. We also did sensitivity analysis on the number of monolayers to BC burden and radiative forcing.</a:t>
            </a:r>
          </a:p>
          <a:p>
            <a:endParaRPr lang="en-US" sz="6000" dirty="0"/>
          </a:p>
        </p:txBody>
      </p:sp>
    </p:spTree>
    <p:extLst>
      <p:ext uri="{BB962C8B-B14F-4D97-AF65-F5344CB8AC3E}">
        <p14:creationId xmlns:p14="http://schemas.microsoft.com/office/powerpoint/2010/main" val="816720766"/>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2209</TotalTime>
  <Words>1567</Words>
  <Application>Microsoft Macintosh PowerPoint</Application>
  <PresentationFormat>Custom</PresentationFormat>
  <Paragraphs>365</Paragraphs>
  <Slides>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2" baseType="lpstr">
      <vt:lpstr>Arial Black</vt:lpstr>
      <vt:lpstr>Calibri</vt:lpstr>
      <vt:lpstr>Georgia</vt:lpstr>
      <vt:lpstr>ＭＳ Ｐゴシック</vt:lpstr>
      <vt:lpstr>Times New Roman</vt:lpstr>
      <vt:lpstr>黑体</vt:lpstr>
      <vt:lpstr>Arial</vt:lpstr>
      <vt:lpstr>Office Theme</vt:lpstr>
      <vt:lpstr>Equation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103</cp:revision>
  <cp:lastPrinted>2009-06-18T18:06:01Z</cp:lastPrinted>
  <dcterms:created xsi:type="dcterms:W3CDTF">2017-01-08T03:06:49Z</dcterms:created>
  <dcterms:modified xsi:type="dcterms:W3CDTF">2017-01-10T05:23:50Z</dcterms:modified>
  <cp:category/>
</cp:coreProperties>
</file>