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FB2EF2-874F-4064-B244-E4BA54EDE126}">
  <a:tblStyle styleId="{86FB2EF2-874F-4064-B244-E4BA54EDE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9854B91-9E02-4C70-8198-7E9942E4A9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- 20 points.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lecturer has limited time to evaluate your project so it is important for you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</a:t>
            </a:r>
            <a:r>
              <a:rPr b="1" lang="en"/>
              <a:t>clearly specify the problem that you have worked</a:t>
            </a:r>
            <a:r>
              <a:rPr lang="en"/>
              <a:t>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</a:t>
            </a:r>
            <a:r>
              <a:rPr b="1" lang="en"/>
              <a:t>parallel solution</a:t>
            </a:r>
            <a:r>
              <a:rPr lang="en"/>
              <a:t> that your team has designed and implemented.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Each team member should highlight the contribution that he/she has made.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Each team will be given </a:t>
            </a:r>
            <a:r>
              <a:rPr b="1" lang="en"/>
              <a:t>15-20 min</a:t>
            </a:r>
            <a:r>
              <a:rPr lang="en"/>
              <a:t> to present their results.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the presentation, the team is expected to give the </a:t>
            </a:r>
            <a:r>
              <a:rPr b="1" lang="en"/>
              <a:t>high level description</a:t>
            </a:r>
            <a:r>
              <a:rPr lang="en"/>
              <a:t> (e.g. the base and which part has been parallelized) and the </a:t>
            </a:r>
            <a:r>
              <a:rPr b="1" lang="en"/>
              <a:t>significant details about the parallel solution.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dfdb5c704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dfdb5c704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dfdb5c70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dfdb5c70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dfdb5c704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dfdb5c704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1552c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1552c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1552c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1552c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fdb5c70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fdb5c70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fdb5c704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fdb5c704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dfdb5c70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dfdb5c70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1552c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1552c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1552ca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1552ca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d48466a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dd48466a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technologies used are Cuda parallelism model, task parallelism and pinned host memory.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original sequential serial algorithm is not changed for the Cuda kernel.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cuda kernel, each thread hashes a password and compares with user input hash. If it is the same, result is found and a boolean is modified to true to inform the CPU to stop the multi-threading process.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big dictionaries, where memory cannot be allocated all at once into the device, task parallelism is utilised.For task parallelism in the CPU, the tasks are split into 2 threads to enable cuda kernel for big dictionaries where Pinned host memory is tilised for fast transfer from host to device.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diagram below shows how the task are delegated among the 2 threads.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fdb5c70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dfdb5c70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fdb5c7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fdb5c7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53O9J2J5i14" TargetMode="External"/><Relationship Id="rId4" Type="http://schemas.openxmlformats.org/officeDocument/2006/relationships/hyperlink" Target="http://cs.indstate.edu/~fsagar/doc/paper.pdf" TargetMode="External"/><Relationship Id="rId5" Type="http://schemas.openxmlformats.org/officeDocument/2006/relationships/hyperlink" Target="https://crackstation.net/hashing-security.htm#attacks" TargetMode="External"/><Relationship Id="rId6" Type="http://schemas.openxmlformats.org/officeDocument/2006/relationships/hyperlink" Target="https://github.com/CommanderBubble/MD5" TargetMode="External"/><Relationship Id="rId7" Type="http://schemas.openxmlformats.org/officeDocument/2006/relationships/hyperlink" Target="https://github.com/Ex094/HashCrackerV.2" TargetMode="External"/><Relationship Id="rId8" Type="http://schemas.openxmlformats.org/officeDocument/2006/relationships/hyperlink" Target="https://github.com/rossmacarthur/md5-brute-forc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57300" y="1223925"/>
            <a:ext cx="45123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Cs398 </a:t>
            </a:r>
            <a:r>
              <a:rPr lang="en"/>
              <a:t>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21850" y="3051450"/>
            <a:ext cx="48144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Team Member: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Yin shuyu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Luo Yu Xuan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033725" y="4600900"/>
            <a:ext cx="3465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 streams  is the limit to gain speedup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5" y="444425"/>
            <a:ext cx="7389675" cy="39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736475" y="11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{19854B91-9E02-4C70-8198-7E9942E4A9CB}</a:tableStyleId>
              </a:tblPr>
              <a:tblGrid>
                <a:gridCol w="936125"/>
                <a:gridCol w="662875"/>
                <a:gridCol w="585025"/>
                <a:gridCol w="540625"/>
                <a:gridCol w="1026350"/>
                <a:gridCol w="1077675"/>
                <a:gridCol w="913450"/>
                <a:gridCol w="923725"/>
                <a:gridCol w="1329725"/>
              </a:tblGrid>
              <a:tr h="143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Total Messages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Block Size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Streams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Tile Size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Memory Allocation Time (sec)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Algorithm Execution Time (sec)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GPU's Total Latency (sec)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CPU's Total Latency (sec)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SpeedUp (%)</a:t>
                      </a:r>
                      <a:endParaRPr b="1" sz="1100" u="sng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53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14,341,564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512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0.17392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0.80816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0.9821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21.594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21.99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53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14,341,564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256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0.12686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0.86153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0.9884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21.594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21.85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3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14,341,564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128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0.11764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0.82469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0.9423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21.594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22.92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25" y="693300"/>
            <a:ext cx="7038901" cy="418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On MD5 encoding &amp; Cracking:</a:t>
            </a:r>
            <a:endParaRPr sz="8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https://www.youtube.com/watch?v=53O9J2J5i14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http://cs.indstate.edu/~fsagar/doc/paper.pdf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https://crackstation.net/hashing-security.htm#attacks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Frameworks resources that we reference from:</a:t>
            </a:r>
            <a:endParaRPr sz="10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https://github.com/CommanderBubble/MD5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(encoding)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https://github.com/Ex094/HashCrackerV.2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(Dictionary Decoding)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https://github.com/rossmacarthur/md5-brute-forcer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(brute force Decoding)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Dictionary Resources:</a:t>
            </a:r>
            <a:endParaRPr sz="10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https://www.kaggle.com/wjburns/common-password-list-rockyoutxt</a:t>
            </a:r>
            <a:b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186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99700" y="122450"/>
            <a:ext cx="70389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 Password Recovery Background: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50" y="2018375"/>
            <a:ext cx="3893200" cy="29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125" y="2068363"/>
            <a:ext cx="2992725" cy="28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926250" y="594575"/>
            <a:ext cx="72915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lang="en" sz="1150">
                <a:solidFill>
                  <a:schemeClr val="lt1"/>
                </a:solidFill>
              </a:rPr>
              <a:t>MD5 is a hashing function and not an encryption function. It is a one-way process and not reversible.</a:t>
            </a:r>
            <a:endParaRPr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lang="en" sz="1150">
                <a:solidFill>
                  <a:schemeClr val="lt1"/>
                </a:solidFill>
              </a:rPr>
              <a:t>Password Recovery only can be done by the following methods: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Using a password dictionary </a:t>
            </a:r>
            <a:endParaRPr sz="1150">
              <a:solidFill>
                <a:schemeClr val="lt1"/>
              </a:solidFill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</a:pPr>
            <a:r>
              <a:rPr lang="en" sz="1150">
                <a:solidFill>
                  <a:schemeClr val="lt1"/>
                </a:solidFill>
              </a:rPr>
              <a:t>Hash the passwords in the dictionary list and compare with the User Hash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BruteForce method </a:t>
            </a:r>
            <a:endParaRPr sz="1150">
              <a:solidFill>
                <a:schemeClr val="lt1"/>
              </a:solidFill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</a:pPr>
            <a:r>
              <a:rPr lang="en" sz="1150">
                <a:solidFill>
                  <a:schemeClr val="lt1"/>
                </a:solidFill>
              </a:rPr>
              <a:t>Compute all possible combinations of password, hash them and compare with User Hash</a:t>
            </a:r>
            <a:endParaRPr sz="11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8"/>
              <a:t>Brute Force</a:t>
            </a:r>
            <a:r>
              <a:rPr b="1" lang="en" sz="1788"/>
              <a:t> Attack Solution :</a:t>
            </a:r>
            <a:endParaRPr b="1" sz="11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CPU pseudo code</a:t>
            </a:r>
            <a:endParaRPr b="1"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13" y="1533738"/>
            <a:ext cx="557212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50" y="1594100"/>
            <a:ext cx="1026100" cy="2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8"/>
              <a:t>Brute Force Attack Solution :</a:t>
            </a:r>
            <a:endParaRPr b="1" sz="11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GPU pseudo code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38" y="1307850"/>
            <a:ext cx="446791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25" y="471362"/>
            <a:ext cx="6787850" cy="4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00" y="1385250"/>
            <a:ext cx="3837725" cy="237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300" y="1385243"/>
            <a:ext cx="3741198" cy="231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136275" y="259450"/>
            <a:ext cx="714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Dictionary Attack </a:t>
            </a:r>
            <a:r>
              <a:rPr lang="en" sz="1800"/>
              <a:t>Solution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Cuda </a:t>
            </a:r>
            <a:r>
              <a:rPr lang="en" sz="1800"/>
              <a:t>Parallelism</a:t>
            </a:r>
            <a:r>
              <a:rPr lang="en" sz="1800"/>
              <a:t> Model,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</a:t>
            </a:r>
            <a:r>
              <a:rPr lang="en" sz="1800"/>
              <a:t>Parallelism</a:t>
            </a:r>
            <a:r>
              <a:rPr lang="en" sz="1800"/>
              <a:t>, Pinned Host Memory</a:t>
            </a:r>
            <a:endParaRPr sz="1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75" y="1305850"/>
            <a:ext cx="76911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417025" y="4399525"/>
            <a:ext cx="76911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0"/>
          <p:cNvGraphicFramePr/>
          <p:nvPr/>
        </p:nvGraphicFramePr>
        <p:xfrm>
          <a:off x="1237425" y="109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{86FB2EF2-874F-4064-B244-E4BA54EDE126}</a:tableStyleId>
              </a:tblPr>
              <a:tblGrid>
                <a:gridCol w="6430200"/>
              </a:tblGrid>
              <a:tr h="354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Input:  const char* __restrict__ hash,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	char * list,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	unsigned listSize,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	char* result, 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	unsigned msgMaxLgth,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	bool * resultfound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Output: 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result //password result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For every thread in each block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      If thread is within listSize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              Get Password from list;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              Hash the password;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              If passwordhash is same as Userhash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                      result= password;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                      resultfound= true;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0" name="Google Shape;180;p20"/>
          <p:cNvSpPr txBox="1"/>
          <p:nvPr/>
        </p:nvSpPr>
        <p:spPr>
          <a:xfrm>
            <a:off x="1173125" y="78725"/>
            <a:ext cx="4993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Dictionary Attack Solution: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GPU Kernel Dictionary Pseudo code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137375" y="54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Attack 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</a:t>
            </a:r>
            <a:endParaRPr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345275" y="15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{19854B91-9E02-4C70-8198-7E9942E4A9CB}</a:tableStyleId>
              </a:tblPr>
              <a:tblGrid>
                <a:gridCol w="1216275"/>
                <a:gridCol w="647200"/>
                <a:gridCol w="468650"/>
                <a:gridCol w="747600"/>
                <a:gridCol w="814550"/>
                <a:gridCol w="1171625"/>
                <a:gridCol w="1015425"/>
                <a:gridCol w="1004250"/>
                <a:gridCol w="1216275"/>
              </a:tblGrid>
              <a:tr h="115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Total Messages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Block Size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Tile Size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Streams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Memory Allocation Time (sec)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Algorithm Execution Time (sec)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GPU's Total Latency (sec)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CPU's Total Latency (sec)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SpeedUp (%)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</a:tr>
              <a:tr h="44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14,341,564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512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0.21999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0.81957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1.0396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21.594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20.77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44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14,341,564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512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0.15971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0.85852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1.0182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21.594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44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14,341,564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512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0.17392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0.80816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0.9821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21.594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21.99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44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14,341,564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32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</a:rPr>
                        <a:t>512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0.15964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1.48197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1.6416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21.594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13.15</a:t>
                      </a:r>
                      <a:endParaRPr sz="1100"/>
                    </a:p>
                  </a:txBody>
                  <a:tcPr marT="63500" marB="63500" marR="63500" marL="63500">
                    <a:lnL cap="flat" cmpd="sng" w="126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