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80" r:id="rId3"/>
    <p:sldId id="293" r:id="rId4"/>
    <p:sldId id="296" r:id="rId5"/>
    <p:sldId id="299" r:id="rId6"/>
    <p:sldId id="300" r:id="rId7"/>
    <p:sldId id="301" r:id="rId8"/>
    <p:sldId id="303" r:id="rId9"/>
    <p:sldId id="302" r:id="rId10"/>
    <p:sldId id="304" r:id="rId11"/>
    <p:sldId id="307" r:id="rId12"/>
    <p:sldId id="306" r:id="rId13"/>
    <p:sldId id="266" r:id="rId14"/>
    <p:sldId id="278" r:id="rId15"/>
    <p:sldId id="29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5"/>
    <p:restoredTop sz="93613"/>
  </p:normalViewPr>
  <p:slideViewPr>
    <p:cSldViewPr snapToGrid="0" snapToObjects="1">
      <p:cViewPr varScale="1">
        <p:scale>
          <a:sx n="102" d="100"/>
          <a:sy n="102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2CDFB-EA84-2441-B79A-1DDC0227CD07}" type="datetimeFigureOut">
              <a:t>16/8/5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7C749-C57B-394B-BCBF-034819A76D1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7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http://kafka.apache.org/documentation.html#persistence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7C749-C57B-394B-BCBF-034819A76D13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80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hyperlink" Target="http://kafka.apache.org/documentation.html#quickstart" TargetMode="External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hyperlink" Target="http://kafka.apache.org/documentation.html#upgrade_10_performance_impa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meituan.com/kafka-fs-design-theory.html" TargetMode="External"/><Relationship Id="rId4" Type="http://schemas.openxmlformats.org/officeDocument/2006/relationships/hyperlink" Target="http://www.infoq.com/cn/articles/kafka-analysis-part-1" TargetMode="External"/><Relationship Id="rId5" Type="http://schemas.openxmlformats.org/officeDocument/2006/relationships/hyperlink" Target="https://github.com/yintaoxue/ruogu" TargetMode="External"/><Relationship Id="rId6" Type="http://schemas.openxmlformats.org/officeDocument/2006/relationships/hyperlink" Target="https://github.com/yintaoxue/ruogu/tree/master/project/ruogu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kafka.apache.org/documenta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fka.apache.org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Kafka</a:t>
            </a:r>
            <a:r>
              <a:rPr lang="zh-CN" altLang="en-US" dirty="0">
                <a:latin typeface="+mj-ea"/>
                <a:ea typeface="+mj-ea"/>
              </a:rPr>
              <a:t>基础入门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68702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YintaoXue</a:t>
            </a:r>
            <a:endParaRPr lang="zh-CN" altLang="en-US" dirty="0">
              <a:latin typeface="Segoe UI"/>
              <a:ea typeface="微软雅黑"/>
            </a:endParaRPr>
          </a:p>
          <a:p>
            <a:r>
              <a:rPr lang="en-US" altLang="zh-CN" dirty="0">
                <a:latin typeface="Segoe UI"/>
                <a:ea typeface="微软雅黑"/>
              </a:rPr>
              <a:t>2016.08.05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917741" y="6400799"/>
            <a:ext cx="15031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ruogu.org</a:t>
            </a:r>
            <a:endParaRPr kumimoji="1"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2102115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70758" y="934235"/>
            <a:ext cx="143500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851769" y="1386667"/>
            <a:ext cx="10258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bin/kafka-topics.sh --create --zookeeper localhost:2181 --replication-factor </a:t>
            </a:r>
            <a:r>
              <a:rPr lang="zh-CN" altLang="en-US" sz="1600">
                <a:solidFill>
                  <a:srgbClr val="FF0000"/>
                </a:solidFill>
              </a:rPr>
              <a:t>1</a:t>
            </a:r>
            <a:r>
              <a:rPr lang="zh-CN" altLang="en-US" sz="1600"/>
              <a:t> --partitions </a:t>
            </a:r>
            <a:r>
              <a:rPr lang="zh-CN" altLang="en-US" sz="1600">
                <a:solidFill>
                  <a:srgbClr val="FF0000"/>
                </a:solidFill>
              </a:rPr>
              <a:t>2</a:t>
            </a:r>
            <a:r>
              <a:rPr lang="zh-CN" altLang="en-US" sz="1600"/>
              <a:t> --topic </a:t>
            </a:r>
            <a:r>
              <a:rPr lang="zh-CN" altLang="en-US" sz="1600">
                <a:solidFill>
                  <a:srgbClr val="FF0000"/>
                </a:solidFill>
              </a:rPr>
              <a:t>test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6" y="1897208"/>
            <a:ext cx="8699500" cy="863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636" y="3281199"/>
            <a:ext cx="82922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参考：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  <a:hlinkClick r:id="rId4"/>
              </a:rPr>
              <a:t>http://kafka.apache.org/documentation.html#quickstart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8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3104198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升级方案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70757" y="1711175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热升级</a:t>
            </a:r>
          </a:p>
        </p:txBody>
      </p:sp>
      <p:sp>
        <p:nvSpPr>
          <p:cNvPr id="6" name="矩形 5"/>
          <p:cNvSpPr/>
          <p:nvPr/>
        </p:nvSpPr>
        <p:spPr>
          <a:xfrm>
            <a:off x="909338" y="2235581"/>
            <a:ext cx="9512540" cy="1603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依次升级策略：停掉集群中的一个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，部署新版本程序，启动；按顺序依次升级每个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600"/>
              <a:t>升级到</a:t>
            </a:r>
            <a:r>
              <a:rPr lang="en-US" altLang="zh-CN" sz="1600"/>
              <a:t>0.10.0.0</a:t>
            </a:r>
            <a:r>
              <a:rPr lang="zh-CN" altLang="en-US" sz="1600"/>
              <a:t>版本，由于协议有升级，每个消息增加了</a:t>
            </a:r>
            <a:r>
              <a:rPr lang="en-US" altLang="zh-CN" sz="1600"/>
              <a:t>timestamp</a:t>
            </a:r>
            <a:r>
              <a:rPr lang="zh-CN" altLang="en-US" sz="1600"/>
              <a:t>；先增加配置使用旧版本协议，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/>
              <a:t>    升级程序，依次升级每个</a:t>
            </a:r>
            <a:r>
              <a:rPr lang="en-US" altLang="zh-CN" sz="1600"/>
              <a:t>broker</a:t>
            </a:r>
            <a:r>
              <a:rPr lang="zh-CN" altLang="en-US" sz="1600"/>
              <a:t>；再顺序升级协议版本配置，依次升级每个</a:t>
            </a:r>
            <a:r>
              <a:rPr lang="en-US" altLang="zh-CN" sz="1600"/>
              <a:t>broker</a:t>
            </a:r>
            <a:r>
              <a:rPr lang="zh-CN" altLang="en-US" sz="1600"/>
              <a:t>；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集群升级到新版本之后，客户端可以升级</a:t>
            </a:r>
          </a:p>
        </p:txBody>
      </p:sp>
      <p:sp>
        <p:nvSpPr>
          <p:cNvPr id="8" name="矩形 7"/>
          <p:cNvSpPr/>
          <p:nvPr/>
        </p:nvSpPr>
        <p:spPr>
          <a:xfrm>
            <a:off x="470757" y="980558"/>
            <a:ext cx="110799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停机升级</a:t>
            </a:r>
          </a:p>
        </p:txBody>
      </p:sp>
      <p:sp>
        <p:nvSpPr>
          <p:cNvPr id="11" name="矩形 10"/>
          <p:cNvSpPr/>
          <p:nvPr/>
        </p:nvSpPr>
        <p:spPr>
          <a:xfrm>
            <a:off x="909338" y="4126447"/>
            <a:ext cx="9001123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当客户端版本低于集群消息协议版本时，</a:t>
            </a:r>
            <a:r>
              <a:rPr kumimoji="1" lang="en-US" altLang="zh-CN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需要将消息转成客户的低版本协议格式，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无法使用</a:t>
            </a:r>
            <a:r>
              <a:rPr kumimoji="1" lang="en-US" altLang="zh-CN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zero-copy</a:t>
            </a: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1" lang="en-US" altLang="zh-CN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CPU</a:t>
            </a: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剧增，影响性能：   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</a:t>
            </a:r>
            <a:r>
              <a:rPr lang="en-US" altLang="zh-CN" sz="1400">
                <a:latin typeface="Helvetica Neue" charset="0"/>
                <a:hlinkClick r:id="rId3"/>
              </a:rPr>
              <a:t>http://kafka.apache.org/documentation.html#upgrade_10_performance_impact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9366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9174" y="77251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Segoe UI"/>
                <a:ea typeface="微软雅黑"/>
              </a:rPr>
              <a:t>配置参数</a:t>
            </a:r>
          </a:p>
        </p:txBody>
      </p:sp>
      <p:sp>
        <p:nvSpPr>
          <p:cNvPr id="146" name="矩形 145"/>
          <p:cNvSpPr/>
          <p:nvPr/>
        </p:nvSpPr>
        <p:spPr>
          <a:xfrm>
            <a:off x="3886335" y="1656648"/>
            <a:ext cx="3905236" cy="2794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600"/>
              <a:t>broker.id=0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log.dirs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num.partitions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log.retention.hours=168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log.retention.bytes=1073741824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log.segment.bytes=1073741824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zookeeper.connect=localhost:2181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30790" y="1634808"/>
            <a:ext cx="2422458" cy="1206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每个节点定义一个唯一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消息日志存储目录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默认分区数</a:t>
            </a:r>
          </a:p>
        </p:txBody>
      </p:sp>
      <p:sp>
        <p:nvSpPr>
          <p:cNvPr id="148" name="矩形 147"/>
          <p:cNvSpPr/>
          <p:nvPr/>
        </p:nvSpPr>
        <p:spPr>
          <a:xfrm>
            <a:off x="8086730" y="2841292"/>
            <a:ext cx="2749471" cy="1603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日志留存时间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日志留存大小，默认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1G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segment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大小，默认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1G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zookeeper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集群地址</a:t>
            </a: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777082" y="4451308"/>
            <a:ext cx="6454775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1.Kafka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官方文档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    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hlinkClick r:id="rId2"/>
              </a:rPr>
              <a:t>http://kafka.apache.org/documentation.html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美团技术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    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hlinkClick r:id="rId3"/>
              </a:rPr>
              <a:t>http://tech.meituan.com/kafka-fs-design-theory.html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3.Infoq</a:t>
            </a:r>
            <a:endParaRPr lang="zh-CN" alt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    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hlinkClick r:id="rId4"/>
              </a:rPr>
              <a:t>http://www.infoq.com/cn/articles/kafka-analysis-part-1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082" y="2060778"/>
            <a:ext cx="771677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23C00"/>
                </a:solidFill>
              </a:rPr>
              <a:t>本文分享地址：</a:t>
            </a:r>
            <a:r>
              <a:rPr lang="en-US" altLang="zh-CN" sz="1400" dirty="0">
                <a:solidFill>
                  <a:srgbClr val="F23C00"/>
                </a:solidFill>
                <a:hlinkClick r:id="rId5"/>
              </a:rPr>
              <a:t>https://github.com/yintaoxue/ruogu</a:t>
            </a:r>
            <a:endParaRPr lang="zh-CN" altLang="en-US" sz="1400" dirty="0">
              <a:solidFill>
                <a:srgbClr val="F23C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23C00"/>
                </a:solidFill>
              </a:rPr>
              <a:t>示例代码地址：</a:t>
            </a:r>
            <a:r>
              <a:rPr lang="en-US" altLang="zh-CN" sz="1400" dirty="0">
                <a:solidFill>
                  <a:srgbClr val="F23C00"/>
                </a:solidFill>
                <a:hlinkClick r:id="rId6"/>
              </a:rPr>
              <a:t>https://github.com/yintaoxue/ruogu/tree/master/project/ruogu</a:t>
            </a:r>
            <a:endParaRPr lang="zh-CN" altLang="en-US" sz="1400" dirty="0">
              <a:solidFill>
                <a:srgbClr val="F23C00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rgbClr val="F23C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4806" y="1568897"/>
            <a:ext cx="1886434" cy="12357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4024" y="1075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参考文档</a:t>
            </a:r>
            <a:endParaRPr lang="en-US" altLang="zh-CN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805" y="3936806"/>
            <a:ext cx="1886434" cy="12357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4024" y="34439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Segoe UI"/>
                <a:ea typeface="微软雅黑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YintaoXue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6041540"/>
            <a:ext cx="5881540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ruogu.org</a:t>
            </a: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475989" y="1327759"/>
            <a:ext cx="62129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架构原理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消息存储和路由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示例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升级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75989" y="413359"/>
            <a:ext cx="12024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3" name="文本占位符 1"/>
          <p:cNvSpPr txBox="1">
            <a:spLocks/>
          </p:cNvSpPr>
          <p:nvPr/>
        </p:nvSpPr>
        <p:spPr>
          <a:xfrm>
            <a:off x="265303" y="220133"/>
            <a:ext cx="210211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/>
              <a:t>Kafka-</a:t>
            </a:r>
            <a:r>
              <a:rPr kumimoji="1" lang="zh-CN" altLang="en-US" sz="2400"/>
              <a:t>简介</a:t>
            </a:r>
          </a:p>
        </p:txBody>
      </p:sp>
      <p:sp>
        <p:nvSpPr>
          <p:cNvPr id="17" name="矩形 16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2153" y="931327"/>
            <a:ext cx="102303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9" name="矩形 18"/>
          <p:cNvSpPr/>
          <p:nvPr/>
        </p:nvSpPr>
        <p:spPr>
          <a:xfrm>
            <a:off x="1612096" y="931327"/>
            <a:ext cx="272382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分布式消息发布订阅系统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2096" y="1628962"/>
            <a:ext cx="885966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Apache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3"/>
              </a:rPr>
              <a:t>http://kafka.apache.org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，由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Linkedin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贡献到</a:t>
            </a:r>
            <a:r>
              <a:rPr kumimoji="1"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Apache</a:t>
            </a:r>
            <a:r>
              <a:rPr kumimoji="1"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社区</a:t>
            </a:r>
          </a:p>
        </p:txBody>
      </p:sp>
      <p:sp>
        <p:nvSpPr>
          <p:cNvPr id="21" name="矩形 20"/>
          <p:cNvSpPr/>
          <p:nvPr/>
        </p:nvSpPr>
        <p:spPr>
          <a:xfrm>
            <a:off x="628027" y="1581256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项目：</a:t>
            </a:r>
          </a:p>
        </p:txBody>
      </p:sp>
      <p:pic>
        <p:nvPicPr>
          <p:cNvPr id="22" name="Picture 4" descr="http://kafka.apache.org/images/producer_consu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02" y="2757220"/>
            <a:ext cx="3460751" cy="241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628026" y="2304788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功能：</a:t>
            </a:r>
          </a:p>
        </p:txBody>
      </p:sp>
      <p:sp>
        <p:nvSpPr>
          <p:cNvPr id="24" name="矩形 23"/>
          <p:cNvSpPr/>
          <p:nvPr/>
        </p:nvSpPr>
        <p:spPr>
          <a:xfrm>
            <a:off x="1612095" y="2304788"/>
            <a:ext cx="258412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实时分发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消息存储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系统解耦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顺序保证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9341" y="4497695"/>
            <a:ext cx="133882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应用场景：</a:t>
            </a:r>
          </a:p>
        </p:txBody>
      </p:sp>
      <p:sp>
        <p:nvSpPr>
          <p:cNvPr id="26" name="矩形 25"/>
          <p:cNvSpPr/>
          <p:nvPr/>
        </p:nvSpPr>
        <p:spPr>
          <a:xfrm>
            <a:off x="1681945" y="4505390"/>
            <a:ext cx="5107162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用户行为或日志，用作实时统计、监控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实时数据共享</a:t>
            </a:r>
          </a:p>
        </p:txBody>
      </p:sp>
    </p:spTree>
    <p:extLst>
      <p:ext uri="{BB962C8B-B14F-4D97-AF65-F5344CB8AC3E}">
        <p14:creationId xmlns:p14="http://schemas.microsoft.com/office/powerpoint/2010/main" val="14404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2102115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35482" y="1399193"/>
            <a:ext cx="7696212" cy="351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实时、高性能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O(1)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复杂度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单个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支持上千个客户端、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10w/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秒消息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分布式、可扩展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分区，每个分区支持副本，分区内有序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可靠性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leader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follower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消息存储到磁盘，不损耗性能下支持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TB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的消息存储</a:t>
            </a:r>
          </a:p>
        </p:txBody>
      </p:sp>
      <p:sp>
        <p:nvSpPr>
          <p:cNvPr id="14" name="矩形 13"/>
          <p:cNvSpPr/>
          <p:nvPr/>
        </p:nvSpPr>
        <p:spPr>
          <a:xfrm>
            <a:off x="608544" y="946761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特性：</a:t>
            </a:r>
          </a:p>
        </p:txBody>
      </p:sp>
    </p:spTree>
    <p:extLst>
      <p:ext uri="{BB962C8B-B14F-4D97-AF65-F5344CB8AC3E}">
        <p14:creationId xmlns:p14="http://schemas.microsoft.com/office/powerpoint/2010/main" val="12398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3" name="文本占位符 1"/>
          <p:cNvSpPr txBox="1">
            <a:spLocks/>
          </p:cNvSpPr>
          <p:nvPr/>
        </p:nvSpPr>
        <p:spPr>
          <a:xfrm>
            <a:off x="265303" y="220133"/>
            <a:ext cx="3303396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/>
              <a:t>Kafka-</a:t>
            </a:r>
            <a:r>
              <a:rPr kumimoji="1" lang="zh-CN" altLang="en-US" sz="2400"/>
              <a:t>架构原理</a:t>
            </a:r>
          </a:p>
        </p:txBody>
      </p:sp>
      <p:sp>
        <p:nvSpPr>
          <p:cNvPr id="17" name="矩形 16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177" y="931327"/>
            <a:ext cx="153439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组成：</a:t>
            </a:r>
          </a:p>
        </p:txBody>
      </p:sp>
      <p:sp>
        <p:nvSpPr>
          <p:cNvPr id="19" name="矩形 18"/>
          <p:cNvSpPr/>
          <p:nvPr/>
        </p:nvSpPr>
        <p:spPr>
          <a:xfrm>
            <a:off x="722747" y="1383759"/>
            <a:ext cx="3900427" cy="21575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：主题，消息的类别标示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Broker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集群中的单个节点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：分区，对同一个主题的消息分区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：消息生产者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Consumer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：消息接收处理者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zh-CN" sz="1400"/>
              <a:t>C</a:t>
            </a:r>
            <a:r>
              <a:rPr lang="fr-FR" altLang="zh-CN" sz="1400"/>
              <a:t>onsumer </a:t>
            </a:r>
            <a:r>
              <a:rPr lang="en-US" altLang="zh-CN" sz="1400"/>
              <a:t>G</a:t>
            </a:r>
            <a:r>
              <a:rPr lang="fr-FR" altLang="zh-CN" sz="1400"/>
              <a:t>roup</a:t>
            </a:r>
            <a:r>
              <a:rPr lang="zh-CN" altLang="en-US" sz="1400"/>
              <a:t>：消费者分组</a:t>
            </a:r>
            <a:endParaRPr kumimoji="1"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639" y="1071014"/>
            <a:ext cx="4710097" cy="302306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6177" y="3788547"/>
            <a:ext cx="156966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主题和分区：</a:t>
            </a:r>
          </a:p>
        </p:txBody>
      </p:sp>
      <p:sp>
        <p:nvSpPr>
          <p:cNvPr id="16" name="矩形 15"/>
          <p:cNvSpPr/>
          <p:nvPr/>
        </p:nvSpPr>
        <p:spPr>
          <a:xfrm>
            <a:off x="722747" y="4279925"/>
            <a:ext cx="8616461" cy="1443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一个主题由一个或多个分区组成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每个分区是有序不可变的队列，每个分区有自己的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offset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唯一定位一条消息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控制消息发送到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的哪个分区上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buFont typeface="Arial" charset="0"/>
              <a:buChar char="•"/>
            </a:pP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一个分区有一个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leader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个或多个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follower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，只有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leader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负责数据读写请求，</a:t>
            </a:r>
            <a:r>
              <a:rPr kumimoji="1"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follower</a:t>
            </a:r>
            <a:r>
              <a:rPr kumimoji="1"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只负责同步数据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733640" y="5842424"/>
            <a:ext cx="1056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Partition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的作用：</a:t>
            </a:r>
          </a:p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latin typeface="Helvetica Neue" charset="0"/>
              </a:rPr>
              <a:t>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支持横向扩展，增加单个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topic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能够处理的数据量，提高并行化，分布式，</a:t>
            </a:r>
            <a:r>
              <a:rPr lang="en-US" altLang="zh-CN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replica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effectLst/>
                <a:latin typeface="Helvetica Neue" charset="0"/>
              </a:rPr>
              <a:t>容错</a:t>
            </a:r>
          </a:p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      顺序保证，分区内按照生产者发送顺序存储，消费者也按该顺序消费</a:t>
            </a:r>
          </a:p>
        </p:txBody>
      </p:sp>
    </p:spTree>
    <p:extLst>
      <p:ext uri="{BB962C8B-B14F-4D97-AF65-F5344CB8AC3E}">
        <p14:creationId xmlns:p14="http://schemas.microsoft.com/office/powerpoint/2010/main" val="113894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2778522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架构原理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9734" y="1440324"/>
            <a:ext cx="6239209" cy="1326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消息队列模式：</a:t>
            </a:r>
            <a:r>
              <a:rPr lang="zh-CN" altLang="en-US"/>
              <a:t>一条消息根据策略分配给一个</a:t>
            </a:r>
            <a:r>
              <a:rPr lang="en-US" altLang="zh-CN"/>
              <a:t>consumer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发布订阅模式：</a:t>
            </a:r>
            <a:r>
              <a:rPr lang="zh-CN" altLang="en-US"/>
              <a:t>一条消息发送给所有订阅者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eriod"/>
            </a:pP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177" y="931327"/>
            <a:ext cx="133882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消息模型：</a:t>
            </a:r>
          </a:p>
        </p:txBody>
      </p:sp>
      <p:sp>
        <p:nvSpPr>
          <p:cNvPr id="9" name="矩形 8"/>
          <p:cNvSpPr/>
          <p:nvPr/>
        </p:nvSpPr>
        <p:spPr>
          <a:xfrm>
            <a:off x="695525" y="2373661"/>
            <a:ext cx="472757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Kafka</a:t>
            </a:r>
            <a:r>
              <a:rPr kumimoji="1" lang="zh-CN" altLang="en-US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支持两种消息模型：</a:t>
            </a:r>
            <a:r>
              <a:rPr kumimoji="1" lang="en-US" altLang="zh-CN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Consumer</a:t>
            </a:r>
            <a:r>
              <a:rPr kumimoji="1" lang="zh-CN" altLang="en-US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endParaRPr kumimoji="1" lang="zh-CN" altLang="en-US" kern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65" y="2103582"/>
            <a:ext cx="5344945" cy="28416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6177" y="3648902"/>
            <a:ext cx="176683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Push</a:t>
            </a: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</a:t>
            </a: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Pull</a:t>
            </a:r>
            <a:r>
              <a:rPr kumimoji="1"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2" name="矩形 11"/>
          <p:cNvSpPr/>
          <p:nvPr/>
        </p:nvSpPr>
        <p:spPr>
          <a:xfrm>
            <a:off x="869734" y="4254511"/>
            <a:ext cx="5287025" cy="8894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Push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将消息推送到某个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Pull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  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Consumer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offset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拉取消息</a:t>
            </a:r>
          </a:p>
        </p:txBody>
      </p:sp>
      <p:sp>
        <p:nvSpPr>
          <p:cNvPr id="13" name="矩形 12"/>
          <p:cNvSpPr/>
          <p:nvPr/>
        </p:nvSpPr>
        <p:spPr>
          <a:xfrm>
            <a:off x="695525" y="5342644"/>
            <a:ext cx="180049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轻量级消费者：</a:t>
            </a:r>
          </a:p>
        </p:txBody>
      </p:sp>
      <p:sp>
        <p:nvSpPr>
          <p:cNvPr id="6" name="矩形 5"/>
          <p:cNvSpPr/>
          <p:nvPr/>
        </p:nvSpPr>
        <p:spPr>
          <a:xfrm>
            <a:off x="943675" y="584795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由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consumer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offset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，拉取消息，不影响其他消费者和集群</a:t>
            </a:r>
          </a:p>
        </p:txBody>
      </p:sp>
      <p:sp>
        <p:nvSpPr>
          <p:cNvPr id="15" name="矩形 14"/>
          <p:cNvSpPr/>
          <p:nvPr/>
        </p:nvSpPr>
        <p:spPr>
          <a:xfrm>
            <a:off x="943675" y="2824631"/>
            <a:ext cx="6341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之间互不影响重复消息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消息，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Group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内同一个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消息只能由一个</a:t>
            </a:r>
            <a:r>
              <a:rPr kumimoji="1" lang="en-US" altLang="zh-CN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consumer</a:t>
            </a: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消费一次</a:t>
            </a:r>
          </a:p>
        </p:txBody>
      </p:sp>
    </p:spTree>
    <p:extLst>
      <p:ext uri="{BB962C8B-B14F-4D97-AF65-F5344CB8AC3E}">
        <p14:creationId xmlns:p14="http://schemas.microsoft.com/office/powerpoint/2010/main" val="14904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2753470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消息存储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83284" y="931327"/>
            <a:ext cx="361188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按“</a:t>
            </a:r>
            <a:r>
              <a:rPr kumimoji="1" lang="en-US" altLang="zh-CN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topic-</a:t>
            </a:r>
            <a:r>
              <a:rPr kumimoji="1" lang="zh-CN" altLang="en-US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分区编号”分目录存储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868" y="2877264"/>
            <a:ext cx="6606406" cy="3655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3284" y="1440424"/>
            <a:ext cx="1858201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/>
              <a:t>segment file</a:t>
            </a:r>
            <a:r>
              <a:rPr lang="zh-CN" altLang="en-US" b="1"/>
              <a:t>：</a:t>
            </a:r>
            <a:endParaRPr kumimoji="1"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284" y="1949521"/>
            <a:ext cx="1771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/>
              <a:t>segment</a:t>
            </a:r>
            <a:r>
              <a:rPr lang="zh-CN" altLang="en-US" b="1"/>
              <a:t>命名：</a:t>
            </a:r>
            <a:endParaRPr lang="zh-CN" altLang="en-US" sz="1600" b="1"/>
          </a:p>
        </p:txBody>
      </p:sp>
      <p:sp>
        <p:nvSpPr>
          <p:cNvPr id="9" name="矩形 8"/>
          <p:cNvSpPr/>
          <p:nvPr/>
        </p:nvSpPr>
        <p:spPr>
          <a:xfrm>
            <a:off x="2158652" y="1949521"/>
            <a:ext cx="90145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分区内第一个分片从</a:t>
            </a:r>
            <a:r>
              <a:rPr lang="en-US" altLang="zh-CN" sz="1600"/>
              <a:t>0</a:t>
            </a:r>
            <a:r>
              <a:rPr lang="zh-CN" altLang="en-US" sz="1600"/>
              <a:t>开始，后续每个分片为上一个分片最后一条消息的</a:t>
            </a:r>
            <a:r>
              <a:rPr lang="en-US" altLang="zh-CN" sz="1600"/>
              <a:t>offset</a:t>
            </a:r>
            <a:r>
              <a:rPr lang="zh-CN" altLang="en-US" sz="1600"/>
              <a:t>值</a:t>
            </a:r>
          </a:p>
          <a:p>
            <a:r>
              <a:rPr lang="zh-CN" altLang="en-US" sz="1600"/>
              <a:t>，因此起始</a:t>
            </a:r>
            <a:r>
              <a:rPr lang="en-US" altLang="zh-CN" sz="1600"/>
              <a:t>offset</a:t>
            </a:r>
            <a:r>
              <a:rPr lang="zh-CN" altLang="en-US" sz="1600"/>
              <a:t>为文件名</a:t>
            </a:r>
            <a:r>
              <a:rPr lang="en-US" altLang="zh-CN" sz="1600"/>
              <a:t>+1</a:t>
            </a:r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2199458" y="1468757"/>
            <a:ext cx="868058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/>
              <a:t>.index</a:t>
            </a:r>
            <a:r>
              <a:rPr lang="zh-CN" altLang="en-US" sz="1600"/>
              <a:t>和</a:t>
            </a:r>
            <a:r>
              <a:rPr lang="en-US" altLang="zh-CN" sz="1600"/>
              <a:t>.log</a:t>
            </a:r>
            <a:r>
              <a:rPr lang="zh-CN" altLang="en-US" sz="1600"/>
              <a:t>分别为索引和数据文件，</a:t>
            </a:r>
            <a:r>
              <a:rPr lang="en-US" altLang="zh-CN" sz="1600"/>
              <a:t>index</a:t>
            </a:r>
            <a:r>
              <a:rPr lang="zh-CN" altLang="en-US" sz="1600"/>
              <a:t>存储消息的物理偏移地址，通过</a:t>
            </a:r>
            <a:r>
              <a:rPr lang="en-US" altLang="zh-CN" sz="1600"/>
              <a:t>mmap</a:t>
            </a:r>
            <a:r>
              <a:rPr lang="zh-CN" altLang="en-US" sz="1600"/>
              <a:t>减少磁盘</a:t>
            </a:r>
            <a:r>
              <a:rPr lang="en-US" altLang="zh-CN" sz="1600"/>
              <a:t>IO</a:t>
            </a:r>
            <a:endParaRPr kumimoji="1"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84" y="3081403"/>
            <a:ext cx="4664913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顺序的磁盘读写有时会比内存的随机读写要快</a:t>
            </a:r>
          </a:p>
        </p:txBody>
      </p:sp>
    </p:spTree>
    <p:extLst>
      <p:ext uri="{BB962C8B-B14F-4D97-AF65-F5344CB8AC3E}">
        <p14:creationId xmlns:p14="http://schemas.microsoft.com/office/powerpoint/2010/main" val="184440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2753470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消息路由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8544" y="946761"/>
            <a:ext cx="434766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，控制生产者消息路由</a:t>
            </a:r>
          </a:p>
        </p:txBody>
      </p:sp>
      <p:sp>
        <p:nvSpPr>
          <p:cNvPr id="4" name="矩形 3"/>
          <p:cNvSpPr/>
          <p:nvPr/>
        </p:nvSpPr>
        <p:spPr>
          <a:xfrm>
            <a:off x="608544" y="1697408"/>
            <a:ext cx="7799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class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MyParitioner 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implements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Partitioner {</a:t>
            </a:r>
          </a:p>
          <a:p>
            <a:endParaRPr lang="en-US" altLang="zh-CN" sz="1400">
              <a:latin typeface="Monaco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partition(Object </a:t>
            </a:r>
            <a:r>
              <a:rPr lang="en-US" altLang="zh-CN" sz="1400" b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int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zh-CN" sz="1400" b="1">
                <a:solidFill>
                  <a:srgbClr val="6A3E3E"/>
                </a:solidFill>
                <a:latin typeface="Monaco" charset="0"/>
              </a:rPr>
              <a:t>numPartitions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altLang="zh-CN" sz="140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zh-CN" sz="1400" b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altLang="zh-CN" sz="1400" b="1">
                <a:solidFill>
                  <a:srgbClr val="000000"/>
                </a:solidFill>
                <a:latin typeface="Monaco" charset="0"/>
              </a:rPr>
              <a:t> Math.</a:t>
            </a:r>
            <a:r>
              <a:rPr lang="en-US" altLang="zh-CN" sz="1400" b="1" i="1">
                <a:solidFill>
                  <a:srgbClr val="000000"/>
                </a:solidFill>
                <a:latin typeface="Monaco" charset="0"/>
              </a:rPr>
              <a:t>abs(</a:t>
            </a:r>
            <a:r>
              <a:rPr lang="en-US" altLang="zh-CN" sz="1400" b="1" i="1">
                <a:solidFill>
                  <a:srgbClr val="6A3E3E"/>
                </a:solidFill>
                <a:latin typeface="Monaco" charset="0"/>
              </a:rPr>
              <a:t>key</a:t>
            </a:r>
            <a:r>
              <a:rPr lang="en-US" altLang="zh-CN" sz="1400" b="1" i="1">
                <a:solidFill>
                  <a:srgbClr val="000000"/>
                </a:solidFill>
                <a:latin typeface="Monaco" charset="0"/>
              </a:rPr>
              <a:t>.hashCode() % </a:t>
            </a:r>
            <a:r>
              <a:rPr lang="en-US" altLang="zh-CN" sz="1400" b="1" i="1">
                <a:solidFill>
                  <a:srgbClr val="6A3E3E"/>
                </a:solidFill>
                <a:latin typeface="Monaco" charset="0"/>
              </a:rPr>
              <a:t>numPartitions</a:t>
            </a:r>
            <a:r>
              <a:rPr lang="en-US" altLang="zh-CN" sz="1400" b="1" i="1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Monaco" charset="0"/>
              </a:rPr>
              <a:t>	}</a:t>
            </a:r>
            <a:endParaRPr lang="en-US" altLang="zh-CN" sz="1400">
              <a:latin typeface="Monaco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Monaco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08543" y="3433368"/>
            <a:ext cx="350929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Producer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时设置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partitioner</a:t>
            </a:r>
            <a:endParaRPr kumimoji="1"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0996" y="4482230"/>
            <a:ext cx="1065547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KafkaProducer&lt;String, String&gt; </a:t>
            </a:r>
            <a:r>
              <a:rPr lang="en-US" altLang="zh-CN" sz="1600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producer</a:t>
            </a:r>
            <a:r>
              <a:rPr lang="en-US" altLang="zh-CN" sz="160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= </a:t>
            </a:r>
            <a:r>
              <a:rPr lang="en-US" altLang="zh-CN" sz="1600" b="1">
                <a:solidFill>
                  <a:srgbClr val="7F0055"/>
                </a:solidFill>
                <a:highlight>
                  <a:srgbClr val="E8F2FE"/>
                </a:highlight>
                <a:latin typeface="Monaco" charset="0"/>
              </a:rPr>
              <a:t>new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KafkaProducer&lt;String, String&gt;(</a:t>
            </a:r>
            <a:r>
              <a:rPr lang="en-US" altLang="zh-CN" sz="1600" b="1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props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);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880995" y="3981124"/>
            <a:ext cx="8538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props</a:t>
            </a:r>
            <a:r>
              <a:rPr lang="en-US" altLang="zh-CN" sz="160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.put(</a:t>
            </a:r>
            <a:r>
              <a:rPr lang="en-US" altLang="zh-CN" sz="1600">
                <a:solidFill>
                  <a:srgbClr val="2A00FF"/>
                </a:solidFill>
                <a:highlight>
                  <a:srgbClr val="E8F2FE"/>
                </a:highlight>
                <a:latin typeface="Monaco" charset="0"/>
              </a:rPr>
              <a:t>"partitioner.class"</a:t>
            </a:r>
            <a:r>
              <a:rPr lang="en-US" altLang="zh-CN" sz="160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, </a:t>
            </a:r>
            <a:r>
              <a:rPr lang="en-US" altLang="zh-CN" sz="1600">
                <a:solidFill>
                  <a:srgbClr val="2A00FF"/>
                </a:solidFill>
                <a:highlight>
                  <a:srgbClr val="E8F2FE"/>
                </a:highlight>
                <a:latin typeface="Monaco" charset="0"/>
              </a:rPr>
              <a:t>"org.ruogu.MyParitioner"</a:t>
            </a:r>
            <a:r>
              <a:rPr lang="en-US" altLang="zh-CN" sz="160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);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6398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3" y="220133"/>
            <a:ext cx="3918390" cy="389467"/>
          </a:xfrm>
        </p:spPr>
        <p:txBody>
          <a:bodyPr/>
          <a:lstStyle/>
          <a:p>
            <a:r>
              <a:rPr kumimoji="1" lang="en-US" altLang="zh-CN" sz="2400"/>
              <a:t>Kafka-</a:t>
            </a:r>
            <a:r>
              <a:rPr kumimoji="1" lang="zh-CN" altLang="en-US" sz="2400"/>
              <a:t>分布式协调</a:t>
            </a:r>
          </a:p>
        </p:txBody>
      </p:sp>
      <p:sp>
        <p:nvSpPr>
          <p:cNvPr id="3" name="矩形 2"/>
          <p:cNvSpPr/>
          <p:nvPr/>
        </p:nvSpPr>
        <p:spPr>
          <a:xfrm>
            <a:off x="265303" y="609599"/>
            <a:ext cx="3303396" cy="3894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1489" t="25058" r="12143" b="25081"/>
          <a:stretch/>
        </p:blipFill>
        <p:spPr>
          <a:xfrm>
            <a:off x="10337695" y="12526"/>
            <a:ext cx="1837603" cy="1837603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40" y="2527165"/>
            <a:ext cx="9258300" cy="5588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8462" y="1031469"/>
            <a:ext cx="2271776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kumimoji="1"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zookeeper</a:t>
            </a:r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协调</a:t>
            </a:r>
          </a:p>
        </p:txBody>
      </p:sp>
      <p:sp>
        <p:nvSpPr>
          <p:cNvPr id="13" name="矩形 12"/>
          <p:cNvSpPr/>
          <p:nvPr/>
        </p:nvSpPr>
        <p:spPr>
          <a:xfrm>
            <a:off x="511456" y="1483901"/>
            <a:ext cx="10258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/>
              <a:t>Partition</a:t>
            </a:r>
            <a:r>
              <a:rPr lang="zh-CN" altLang="en-US" sz="1600"/>
              <a:t>的</a:t>
            </a:r>
            <a:r>
              <a:rPr lang="en-US" altLang="zh-CN" sz="1600"/>
              <a:t>leader</a:t>
            </a:r>
            <a:r>
              <a:rPr lang="zh-CN" altLang="en-US" sz="1600"/>
              <a:t>选举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600"/>
              <a:t>ConsumerGroup</a:t>
            </a:r>
            <a:r>
              <a:rPr lang="zh-CN" altLang="en-US" sz="1600"/>
              <a:t>内</a:t>
            </a:r>
            <a:r>
              <a:rPr lang="en-US" altLang="zh-CN" sz="1600"/>
              <a:t>consumer</a:t>
            </a:r>
            <a:r>
              <a:rPr lang="zh-CN" altLang="en-US" sz="1600"/>
              <a:t>变动重新分配</a:t>
            </a:r>
            <a:r>
              <a:rPr lang="en-US" altLang="zh-CN" sz="1600"/>
              <a:t>partition</a:t>
            </a:r>
            <a:endParaRPr lang="zh-CN" altLang="en-US" sz="1600"/>
          </a:p>
          <a:p>
            <a:pPr marL="285750" indent="-285750">
              <a:buFont typeface="Arial" charset="0"/>
              <a:buChar char="•"/>
            </a:pPr>
            <a:r>
              <a:rPr lang="zh-CN" altLang="en-US" sz="1600"/>
              <a:t>记录每个</a:t>
            </a:r>
            <a:r>
              <a:rPr lang="en-US" altLang="zh-CN" sz="1600"/>
              <a:t>consumer</a:t>
            </a:r>
            <a:r>
              <a:rPr lang="zh-CN" altLang="en-US" sz="1600"/>
              <a:t>的</a:t>
            </a:r>
            <a:r>
              <a:rPr lang="en-US" altLang="zh-CN" sz="1600"/>
              <a:t>offset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65703691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802</Words>
  <Application>Microsoft Macintosh PowerPoint</Application>
  <PresentationFormat>宽屏</PresentationFormat>
  <Paragraphs>129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Calibri</vt:lpstr>
      <vt:lpstr>Century Gothic</vt:lpstr>
      <vt:lpstr>Helvetica Neue</vt:lpstr>
      <vt:lpstr>Microsoft YaHei</vt:lpstr>
      <vt:lpstr>Monaco</vt:lpstr>
      <vt:lpstr>Segoe UI</vt:lpstr>
      <vt:lpstr>Segoe UI Light</vt:lpstr>
      <vt:lpstr>宋体</vt:lpstr>
      <vt:lpstr>微软雅黑</vt:lpstr>
      <vt:lpstr>Arial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442</cp:revision>
  <dcterms:created xsi:type="dcterms:W3CDTF">2015-08-18T02:51:41Z</dcterms:created>
  <dcterms:modified xsi:type="dcterms:W3CDTF">2016-08-05T13:51:01Z</dcterms:modified>
  <cp:category/>
</cp:coreProperties>
</file>