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4" r:id="rId2"/>
  </p:sldMasterIdLst>
  <p:notesMasterIdLst>
    <p:notesMasterId r:id="rId9"/>
  </p:notesMasterIdLst>
  <p:sldIdLst>
    <p:sldId id="256" r:id="rId3"/>
    <p:sldId id="257" r:id="rId4"/>
    <p:sldId id="259" r:id="rId5"/>
    <p:sldId id="260" r:id="rId6"/>
    <p:sldId id="261" r:id="rId7"/>
    <p:sldId id="26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062"/>
    <a:srgbClr val="0E1D35"/>
    <a:srgbClr val="001D6D"/>
    <a:srgbClr val="245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9" autoAdjust="0"/>
    <p:restoredTop sz="86330"/>
  </p:normalViewPr>
  <p:slideViewPr>
    <p:cSldViewPr snapToGrid="0">
      <p:cViewPr varScale="1">
        <p:scale>
          <a:sx n="62" d="100"/>
          <a:sy n="62" d="100"/>
        </p:scale>
        <p:origin x="232" y="1040"/>
      </p:cViewPr>
      <p:guideLst/>
    </p:cSldViewPr>
  </p:slideViewPr>
  <p:notesTextViewPr>
    <p:cViewPr>
      <p:scale>
        <a:sx n="1" d="1"/>
        <a:sy n="1" d="1"/>
      </p:scale>
      <p:origin x="0" y="-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55F84-17A7-4F32-AEE8-2453839DE745}" type="datetimeFigureOut">
              <a:rPr lang="zh-CN" altLang="en-US" smtClean="0"/>
              <a:t>2025/3/18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ACD12-FC94-47B6-B001-ABA5C24E61B2}" type="slidenum">
              <a:rPr lang="zh-CN" altLang="en-US" smtClean="0"/>
              <a:t>‹#›</a:t>
            </a:fld>
            <a:endParaRPr lang="zh-CN" altLang="en-US"/>
          </a:p>
        </p:txBody>
      </p:sp>
    </p:spTree>
    <p:extLst>
      <p:ext uri="{BB962C8B-B14F-4D97-AF65-F5344CB8AC3E}">
        <p14:creationId xmlns:p14="http://schemas.microsoft.com/office/powerpoint/2010/main" val="1573656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Good afternoon everyone</a:t>
            </a:r>
            <a:r>
              <a:rPr kumimoji="1" lang="zh-CN" altLang="en-US" dirty="0"/>
              <a:t>，</a:t>
            </a:r>
            <a:r>
              <a:rPr kumimoji="1" lang="en-US" altLang="zh-CN" dirty="0"/>
              <a:t>my name is yin wen. I come from the Institute of Intelligent Computing.</a:t>
            </a:r>
            <a:r>
              <a:rPr kumimoji="1" lang="zh-CN" altLang="en-US" dirty="0"/>
              <a:t> </a:t>
            </a:r>
            <a:r>
              <a:rPr kumimoji="1" lang="en" altLang="zh-CN" dirty="0"/>
              <a:t>Today I am going to share about a paper of mine named that was recently accepted by Computer vision and pattern recognition 2025.</a:t>
            </a:r>
            <a:endParaRPr kumimoji="1" lang="zh-CN" altLang="en-US" dirty="0"/>
          </a:p>
        </p:txBody>
      </p:sp>
      <p:sp>
        <p:nvSpPr>
          <p:cNvPr id="4" name="灯片编号占位符 3"/>
          <p:cNvSpPr>
            <a:spLocks noGrp="1"/>
          </p:cNvSpPr>
          <p:nvPr>
            <p:ph type="sldNum" sz="quarter" idx="5"/>
          </p:nvPr>
        </p:nvSpPr>
        <p:spPr/>
        <p:txBody>
          <a:bodyPr/>
          <a:lstStyle/>
          <a:p>
            <a:fld id="{CA7ACD12-FC94-47B6-B001-ABA5C24E61B2}" type="slidenum">
              <a:rPr lang="zh-CN" altLang="en-US" smtClean="0"/>
              <a:t>1</a:t>
            </a:fld>
            <a:endParaRPr lang="zh-CN" altLang="en-US"/>
          </a:p>
        </p:txBody>
      </p:sp>
    </p:spTree>
    <p:extLst>
      <p:ext uri="{BB962C8B-B14F-4D97-AF65-F5344CB8AC3E}">
        <p14:creationId xmlns:p14="http://schemas.microsoft.com/office/powerpoint/2010/main" val="122369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First,i</a:t>
            </a:r>
            <a:r>
              <a:rPr kumimoji="1" lang="en-US" altLang="zh-CN" dirty="0"/>
              <a:t> d</a:t>
            </a:r>
            <a:r>
              <a:rPr kumimoji="1" lang="zh-CN" altLang="en-US" dirty="0"/>
              <a:t> </a:t>
            </a:r>
            <a:r>
              <a:rPr kumimoji="1" lang="en-US" altLang="zh-CN" dirty="0"/>
              <a:t>like to talk about the background. </a:t>
            </a:r>
            <a:r>
              <a:rPr kumimoji="1" lang="en-US" altLang="zh-CN" dirty="0" err="1"/>
              <a:t>Whats</a:t>
            </a:r>
            <a:r>
              <a:rPr kumimoji="1" lang="en-US" altLang="zh-CN" dirty="0"/>
              <a:t> the visual emotion recognition? In short, It aims to recognize the emotion of images. There are many types of images on the internet. Generally, we can divide them into two main categories: real-world images and stickers namely emoji. besides, there are also art photos and abstract images.</a:t>
            </a:r>
            <a:endParaRPr kumimoji="1" lang="zh-CN" altLang="en-US" dirty="0"/>
          </a:p>
        </p:txBody>
      </p:sp>
      <p:sp>
        <p:nvSpPr>
          <p:cNvPr id="4" name="灯片编号占位符 3"/>
          <p:cNvSpPr>
            <a:spLocks noGrp="1"/>
          </p:cNvSpPr>
          <p:nvPr>
            <p:ph type="sldNum" sz="quarter" idx="5"/>
          </p:nvPr>
        </p:nvSpPr>
        <p:spPr/>
        <p:txBody>
          <a:bodyPr/>
          <a:lstStyle/>
          <a:p>
            <a:fld id="{CA7ACD12-FC94-47B6-B001-ABA5C24E61B2}" type="slidenum">
              <a:rPr lang="zh-CN" altLang="en-US" smtClean="0"/>
              <a:t>2</a:t>
            </a:fld>
            <a:endParaRPr lang="zh-CN" altLang="en-US"/>
          </a:p>
        </p:txBody>
      </p:sp>
    </p:spTree>
    <p:extLst>
      <p:ext uri="{BB962C8B-B14F-4D97-AF65-F5344CB8AC3E}">
        <p14:creationId xmlns:p14="http://schemas.microsoft.com/office/powerpoint/2010/main" val="91905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a:t>
            </a:r>
            <a:r>
              <a:rPr kumimoji="1" lang="zh-CN" altLang="en-US" dirty="0"/>
              <a:t> </a:t>
            </a:r>
            <a:r>
              <a:rPr kumimoji="1" lang="en-US" altLang="zh-CN" dirty="0"/>
              <a:t>can we…. In other words ,look at this page, in</a:t>
            </a:r>
            <a:r>
              <a:rPr kumimoji="1" lang="zh-CN" altLang="en-US" dirty="0"/>
              <a:t> </a:t>
            </a:r>
            <a:r>
              <a:rPr kumimoji="1" lang="en-US" altLang="zh-CN" dirty="0"/>
              <a:t>previous works, model 1 is trained for real-world domain</a:t>
            </a:r>
            <a:r>
              <a:rPr kumimoji="1" lang="zh-CN" altLang="en-US" dirty="0"/>
              <a:t> </a:t>
            </a:r>
            <a:r>
              <a:rPr kumimoji="1" lang="en-US" altLang="zh-CN" dirty="0"/>
              <a:t>and the other model 2 is trained for stickers domain.</a:t>
            </a:r>
            <a:r>
              <a:rPr kumimoji="1" lang="zh-CN" altLang="en-US" dirty="0"/>
              <a:t> </a:t>
            </a:r>
            <a:r>
              <a:rPr kumimoji="1" lang="en-US" altLang="zh-CN" dirty="0"/>
              <a:t>naturally, can we use a single model to process two kinds of images? So we proposed a new task called unsupervised……VER </a:t>
            </a:r>
            <a:endParaRPr kumimoji="1" lang="zh-CN" altLang="en-US" dirty="0"/>
          </a:p>
        </p:txBody>
      </p:sp>
      <p:sp>
        <p:nvSpPr>
          <p:cNvPr id="4" name="灯片编号占位符 3"/>
          <p:cNvSpPr>
            <a:spLocks noGrp="1"/>
          </p:cNvSpPr>
          <p:nvPr>
            <p:ph type="sldNum" sz="quarter" idx="5"/>
          </p:nvPr>
        </p:nvSpPr>
        <p:spPr/>
        <p:txBody>
          <a:bodyPr/>
          <a:lstStyle/>
          <a:p>
            <a:fld id="{CA7ACD12-FC94-47B6-B001-ABA5C24E61B2}" type="slidenum">
              <a:rPr lang="zh-CN" altLang="en-US" smtClean="0"/>
              <a:t>3</a:t>
            </a:fld>
            <a:endParaRPr lang="zh-CN" altLang="en-US"/>
          </a:p>
        </p:txBody>
      </p:sp>
    </p:spTree>
    <p:extLst>
      <p:ext uri="{BB962C8B-B14F-4D97-AF65-F5344CB8AC3E}">
        <p14:creationId xmlns:p14="http://schemas.microsoft.com/office/powerpoint/2010/main" val="121323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 altLang="zh-CN" dirty="0"/>
              <a:t>After that, There are two differences between two domains: </a:t>
            </a:r>
            <a:r>
              <a:rPr lang="en" altLang="zh-CN" b="1" dirty="0"/>
              <a:t>A and Ba</a:t>
            </a:r>
            <a:r>
              <a:rPr lang="en" altLang="zh-CN" dirty="0"/>
              <a:t>. To address this, we use a </a:t>
            </a:r>
            <a:r>
              <a:rPr lang="en" altLang="zh-CN" b="1" dirty="0"/>
              <a:t>diffusion model</a:t>
            </a:r>
            <a:r>
              <a:rPr lang="en" altLang="zh-CN" dirty="0"/>
              <a:t> to achieve expression generalization. This helps us tackle the first challenge. For the second challenge, we </a:t>
            </a:r>
            <a:r>
              <a:rPr lang="en" altLang="zh-CN" b="1" dirty="0"/>
              <a:t>align the emotional distribution in the knowledge space</a:t>
            </a:r>
            <a:r>
              <a:rPr lang="en" altLang="zh-CN" dirty="0"/>
              <a:t>, which</a:t>
            </a:r>
            <a:r>
              <a:rPr lang="zh-CN" altLang="en-US" dirty="0"/>
              <a:t> </a:t>
            </a:r>
            <a:r>
              <a:rPr lang="en" altLang="zh-CN" dirty="0"/>
              <a:t>bridges the domain gap between different domains.</a:t>
            </a:r>
          </a:p>
          <a:p>
            <a:r>
              <a:rPr kumimoji="1" lang="en-US" altLang="zh-CN" dirty="0"/>
              <a:t>Finaly we proposed a method named KCDP.</a:t>
            </a:r>
            <a:endParaRPr kumimoji="1" lang="zh-CN" altLang="en-US" dirty="0"/>
          </a:p>
        </p:txBody>
      </p:sp>
      <p:sp>
        <p:nvSpPr>
          <p:cNvPr id="4" name="灯片编号占位符 3"/>
          <p:cNvSpPr>
            <a:spLocks noGrp="1"/>
          </p:cNvSpPr>
          <p:nvPr>
            <p:ph type="sldNum" sz="quarter" idx="5"/>
          </p:nvPr>
        </p:nvSpPr>
        <p:spPr/>
        <p:txBody>
          <a:bodyPr/>
          <a:lstStyle/>
          <a:p>
            <a:fld id="{CA7ACD12-FC94-47B6-B001-ABA5C24E61B2}" type="slidenum">
              <a:rPr lang="zh-CN" altLang="en-US" smtClean="0"/>
              <a:t>4</a:t>
            </a:fld>
            <a:endParaRPr lang="zh-CN" altLang="en-US"/>
          </a:p>
        </p:txBody>
      </p:sp>
    </p:spTree>
    <p:extLst>
      <p:ext uri="{BB962C8B-B14F-4D97-AF65-F5344CB8AC3E}">
        <p14:creationId xmlns:p14="http://schemas.microsoft.com/office/powerpoint/2010/main" val="156783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Now, let’s look at the architecture of our </a:t>
            </a:r>
            <a:r>
              <a:rPr lang="en" altLang="zh-CN" dirty="0" err="1"/>
              <a:t>method.on</a:t>
            </a:r>
            <a:r>
              <a:rPr lang="en" altLang="zh-CN" dirty="0"/>
              <a:t> left part,</a:t>
            </a:r>
            <a:r>
              <a:rPr lang="zh-CN" altLang="en-US" dirty="0"/>
              <a:t> </a:t>
            </a:r>
            <a:r>
              <a:rPr lang="en" altLang="zh-CN" dirty="0"/>
              <a:t>No matter which domain the image comes from, we first use </a:t>
            </a:r>
            <a:r>
              <a:rPr lang="en" altLang="zh-CN" b="1" dirty="0"/>
              <a:t>BLIP</a:t>
            </a:r>
            <a:r>
              <a:rPr lang="en" altLang="zh-CN" dirty="0"/>
              <a:t> to generate its caption</a:t>
            </a:r>
            <a:r>
              <a:rPr lang="zh-CN" altLang="en-US" dirty="0"/>
              <a:t> </a:t>
            </a:r>
            <a:r>
              <a:rPr lang="en" altLang="zh-CN" dirty="0"/>
              <a:t>and integrate it into </a:t>
            </a:r>
            <a:r>
              <a:rPr lang="en" altLang="zh-CN" b="1" dirty="0"/>
              <a:t>knowledge triplets</a:t>
            </a:r>
            <a:r>
              <a:rPr lang="en" altLang="zh-CN" dirty="0"/>
              <a:t>. Then, we use a </a:t>
            </a:r>
            <a:r>
              <a:rPr lang="en" altLang="zh-CN" b="1" dirty="0"/>
              <a:t>knowledge-guided diffusion model</a:t>
            </a:r>
            <a:r>
              <a:rPr lang="en" altLang="zh-CN" dirty="0"/>
              <a:t> to perceive the emotion in the image. Finally, we apply </a:t>
            </a:r>
            <a:r>
              <a:rPr lang="en" altLang="zh-CN" b="1" dirty="0" err="1"/>
              <a:t>MoE</a:t>
            </a:r>
            <a:r>
              <a:rPr lang="en" altLang="zh-CN" b="1" dirty="0"/>
              <a:t> (Mixture of Experts)</a:t>
            </a:r>
            <a:r>
              <a:rPr lang="en" altLang="zh-CN" dirty="0"/>
              <a:t> to predict the emotion. On right part, we construct a counterfactual</a:t>
            </a:r>
            <a:r>
              <a:rPr kumimoji="1" lang="en-US" altLang="zh-CN" dirty="0"/>
              <a:t> scene to achieve an alignment between the knowledge representation and the visual representation.</a:t>
            </a:r>
            <a:r>
              <a:rPr lang="en" altLang="zh-CN" dirty="0"/>
              <a:t> This further reduces the domain gap.</a:t>
            </a:r>
          </a:p>
        </p:txBody>
      </p:sp>
      <p:sp>
        <p:nvSpPr>
          <p:cNvPr id="4" name="灯片编号占位符 3"/>
          <p:cNvSpPr>
            <a:spLocks noGrp="1"/>
          </p:cNvSpPr>
          <p:nvPr>
            <p:ph type="sldNum" sz="quarter" idx="5"/>
          </p:nvPr>
        </p:nvSpPr>
        <p:spPr/>
        <p:txBody>
          <a:bodyPr/>
          <a:lstStyle/>
          <a:p>
            <a:fld id="{CA7ACD12-FC94-47B6-B001-ABA5C24E61B2}" type="slidenum">
              <a:rPr lang="zh-CN" altLang="en-US" smtClean="0"/>
              <a:t>5</a:t>
            </a:fld>
            <a:endParaRPr lang="zh-CN" altLang="en-US"/>
          </a:p>
        </p:txBody>
      </p:sp>
    </p:spTree>
    <p:extLst>
      <p:ext uri="{BB962C8B-B14F-4D97-AF65-F5344CB8AC3E}">
        <p14:creationId xmlns:p14="http://schemas.microsoft.com/office/powerpoint/2010/main" val="43896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 that’s all thank you.</a:t>
            </a:r>
            <a:endParaRPr kumimoji="1" lang="zh-CN" altLang="en-US" dirty="0"/>
          </a:p>
        </p:txBody>
      </p:sp>
      <p:sp>
        <p:nvSpPr>
          <p:cNvPr id="4" name="灯片编号占位符 3"/>
          <p:cNvSpPr>
            <a:spLocks noGrp="1"/>
          </p:cNvSpPr>
          <p:nvPr>
            <p:ph type="sldNum" sz="quarter" idx="5"/>
          </p:nvPr>
        </p:nvSpPr>
        <p:spPr/>
        <p:txBody>
          <a:bodyPr/>
          <a:lstStyle/>
          <a:p>
            <a:fld id="{CA7ACD12-FC94-47B6-B001-ABA5C24E61B2}" type="slidenum">
              <a:rPr lang="zh-CN" altLang="en-US" smtClean="0"/>
              <a:t>6</a:t>
            </a:fld>
            <a:endParaRPr lang="zh-CN" altLang="en-US"/>
          </a:p>
        </p:txBody>
      </p:sp>
    </p:spTree>
    <p:extLst>
      <p:ext uri="{BB962C8B-B14F-4D97-AF65-F5344CB8AC3E}">
        <p14:creationId xmlns:p14="http://schemas.microsoft.com/office/powerpoint/2010/main" val="1755358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1FB54-BF43-475A-AD69-A581C20A905A}"/>
              </a:ext>
            </a:extLst>
          </p:cNvPr>
          <p:cNvSpPr>
            <a:spLocks noGrp="1"/>
          </p:cNvSpPr>
          <p:nvPr>
            <p:ph type="ctrTitle" hasCustomPrompt="1"/>
          </p:nvPr>
        </p:nvSpPr>
        <p:spPr>
          <a:xfrm>
            <a:off x="1524000" y="1122363"/>
            <a:ext cx="9144000" cy="2387600"/>
          </a:xfrm>
        </p:spPr>
        <p:txBody>
          <a:bodyPr anchor="b"/>
          <a:lstStyle>
            <a:lvl1pPr algn="ctr">
              <a:defRPr sz="6000" b="1">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单击此处编辑标题</a:t>
            </a:r>
          </a:p>
        </p:txBody>
      </p:sp>
      <p:sp>
        <p:nvSpPr>
          <p:cNvPr id="3" name="副标题 2">
            <a:extLst>
              <a:ext uri="{FF2B5EF4-FFF2-40B4-BE49-F238E27FC236}">
                <a16:creationId xmlns:a16="http://schemas.microsoft.com/office/drawing/2014/main" id="{A559867B-E5EF-43BB-9AD7-179D33A2A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cxnSp>
        <p:nvCxnSpPr>
          <p:cNvPr id="14" name="直接连接符 13">
            <a:extLst>
              <a:ext uri="{FF2B5EF4-FFF2-40B4-BE49-F238E27FC236}">
                <a16:creationId xmlns:a16="http://schemas.microsoft.com/office/drawing/2014/main" id="{BBDABA28-EA97-41EC-9068-BE9D8DB0EBEB}"/>
              </a:ext>
            </a:extLst>
          </p:cNvPr>
          <p:cNvCxnSpPr/>
          <p:nvPr userDrawn="1"/>
        </p:nvCxnSpPr>
        <p:spPr>
          <a:xfrm>
            <a:off x="1524000" y="3509963"/>
            <a:ext cx="9144000" cy="0"/>
          </a:xfrm>
          <a:prstGeom prst="line">
            <a:avLst/>
          </a:prstGeom>
          <a:ln w="25400">
            <a:gradFill>
              <a:gsLst>
                <a:gs pos="0">
                  <a:schemeClr val="accent1">
                    <a:lumMod val="5000"/>
                    <a:lumOff val="95000"/>
                  </a:schemeClr>
                </a:gs>
                <a:gs pos="28000">
                  <a:srgbClr val="001D6D"/>
                </a:gs>
                <a:gs pos="75000">
                  <a:srgbClr val="001D6D"/>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灯片编号占位符 14">
            <a:extLst>
              <a:ext uri="{FF2B5EF4-FFF2-40B4-BE49-F238E27FC236}">
                <a16:creationId xmlns:a16="http://schemas.microsoft.com/office/drawing/2014/main" id="{C681D6EE-0877-4E43-8281-B3A21997D96D}"/>
              </a:ext>
            </a:extLst>
          </p:cNvPr>
          <p:cNvSpPr>
            <a:spLocks noGrp="1"/>
          </p:cNvSpPr>
          <p:nvPr>
            <p:ph type="sldNum" sz="quarter" idx="10"/>
          </p:nvPr>
        </p:nvSpPr>
        <p:spPr/>
        <p:txBody>
          <a:bodyPr/>
          <a:lstStyle/>
          <a:p>
            <a:fld id="{6E71043F-4648-406D-B40A-58B6468AC078}" type="slidenum">
              <a:rPr lang="zh-CN" altLang="en-US" smtClean="0"/>
              <a:pPr/>
              <a:t>‹#›</a:t>
            </a:fld>
            <a:r>
              <a:rPr lang="en-US" altLang="zh-CN"/>
              <a:t>/N</a:t>
            </a:r>
            <a:endParaRPr lang="zh-CN" altLang="en-US" dirty="0"/>
          </a:p>
        </p:txBody>
      </p:sp>
      <p:sp>
        <p:nvSpPr>
          <p:cNvPr id="11" name="矩形 10">
            <a:extLst>
              <a:ext uri="{FF2B5EF4-FFF2-40B4-BE49-F238E27FC236}">
                <a16:creationId xmlns:a16="http://schemas.microsoft.com/office/drawing/2014/main" id="{5E4D5E1C-778B-4D98-B3ED-7A9EC8CA194B}"/>
              </a:ext>
            </a:extLst>
          </p:cNvPr>
          <p:cNvSpPr/>
          <p:nvPr userDrawn="1"/>
        </p:nvSpPr>
        <p:spPr>
          <a:xfrm>
            <a:off x="4680006" y="-7301"/>
            <a:ext cx="7511994" cy="727301"/>
          </a:xfrm>
          <a:prstGeom prst="rect">
            <a:avLst/>
          </a:prstGeom>
          <a:solidFill>
            <a:srgbClr val="103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319C0E53-EB3C-4ECA-8345-C449E5B7FA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02"/>
            <a:ext cx="4680006" cy="727302"/>
          </a:xfrm>
          <a:prstGeom prst="rect">
            <a:avLst/>
          </a:prstGeom>
          <a:solidFill>
            <a:schemeClr val="accent1">
              <a:lumMod val="50000"/>
            </a:schemeClr>
          </a:solidFill>
        </p:spPr>
      </p:pic>
      <p:sp>
        <p:nvSpPr>
          <p:cNvPr id="16" name="矩形 15">
            <a:extLst>
              <a:ext uri="{FF2B5EF4-FFF2-40B4-BE49-F238E27FC236}">
                <a16:creationId xmlns:a16="http://schemas.microsoft.com/office/drawing/2014/main" id="{8560FCA4-4F21-46B1-B736-0F1086A28B05}"/>
              </a:ext>
            </a:extLst>
          </p:cNvPr>
          <p:cNvSpPr/>
          <p:nvPr userDrawn="1"/>
        </p:nvSpPr>
        <p:spPr>
          <a:xfrm>
            <a:off x="0" y="-7301"/>
            <a:ext cx="4680004" cy="727302"/>
          </a:xfrm>
          <a:prstGeom prst="rect">
            <a:avLst/>
          </a:prstGeom>
          <a:solidFill>
            <a:schemeClr val="accent6">
              <a:lumMod val="7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D5948982-4DCA-F858-5421-DA0A2F3F7D6B}"/>
              </a:ext>
            </a:extLst>
          </p:cNvPr>
          <p:cNvPicPr>
            <a:picLocks noChangeAspect="1"/>
          </p:cNvPicPr>
          <p:nvPr userDrawn="1"/>
        </p:nvPicPr>
        <p:blipFill>
          <a:blip r:embed="rId3"/>
          <a:stretch>
            <a:fillRect/>
          </a:stretch>
        </p:blipFill>
        <p:spPr>
          <a:xfrm>
            <a:off x="10185991" y="-10179"/>
            <a:ext cx="2006008" cy="712192"/>
          </a:xfrm>
          <a:prstGeom prst="rect">
            <a:avLst/>
          </a:prstGeom>
        </p:spPr>
      </p:pic>
    </p:spTree>
    <p:extLst>
      <p:ext uri="{BB962C8B-B14F-4D97-AF65-F5344CB8AC3E}">
        <p14:creationId xmlns:p14="http://schemas.microsoft.com/office/powerpoint/2010/main" val="356134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DD39-3614-449B-9D12-50D749EBB3DD}"/>
              </a:ext>
            </a:extLst>
          </p:cNvPr>
          <p:cNvSpPr>
            <a:spLocks noGrp="1"/>
          </p:cNvSpPr>
          <p:nvPr>
            <p:ph type="title" hasCustomPrompt="1"/>
          </p:nvPr>
        </p:nvSpPr>
        <p:spPr>
          <a:xfrm>
            <a:off x="2743200" y="0"/>
            <a:ext cx="6705600" cy="695325"/>
          </a:xfrm>
        </p:spPr>
        <p:txBody>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主要内容</a:t>
            </a:r>
          </a:p>
        </p:txBody>
      </p:sp>
      <p:sp>
        <p:nvSpPr>
          <p:cNvPr id="8" name="灯片编号占位符 7">
            <a:extLst>
              <a:ext uri="{FF2B5EF4-FFF2-40B4-BE49-F238E27FC236}">
                <a16:creationId xmlns:a16="http://schemas.microsoft.com/office/drawing/2014/main" id="{BA375977-49E4-425B-AD2B-4CAECF804CFC}"/>
              </a:ext>
            </a:extLst>
          </p:cNvPr>
          <p:cNvSpPr>
            <a:spLocks noGrp="1"/>
          </p:cNvSpPr>
          <p:nvPr>
            <p:ph type="sldNum" sz="quarter" idx="10"/>
          </p:nvPr>
        </p:nvSpPr>
        <p:spPr/>
        <p:txBody>
          <a:bodyPr/>
          <a:lstStyle/>
          <a:p>
            <a:fld id="{6E71043F-4648-406D-B40A-58B6468AC078}" type="slidenum">
              <a:rPr lang="zh-CN" altLang="en-US" smtClean="0"/>
              <a:pPr/>
              <a:t>‹#›</a:t>
            </a:fld>
            <a:r>
              <a:rPr lang="en-US" altLang="zh-CN"/>
              <a:t>/N</a:t>
            </a:r>
            <a:endParaRPr lang="zh-CN" altLang="en-US" dirty="0"/>
          </a:p>
        </p:txBody>
      </p:sp>
    </p:spTree>
    <p:extLst>
      <p:ext uri="{BB962C8B-B14F-4D97-AF65-F5344CB8AC3E}">
        <p14:creationId xmlns:p14="http://schemas.microsoft.com/office/powerpoint/2010/main" val="131919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双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DD39-3614-449B-9D12-50D749EBB3DD}"/>
              </a:ext>
            </a:extLst>
          </p:cNvPr>
          <p:cNvSpPr>
            <a:spLocks noGrp="1"/>
          </p:cNvSpPr>
          <p:nvPr>
            <p:ph type="title" hasCustomPrompt="1"/>
          </p:nvPr>
        </p:nvSpPr>
        <p:spPr>
          <a:xfrm>
            <a:off x="2800350" y="0"/>
            <a:ext cx="6648450" cy="695325"/>
          </a:xfrm>
        </p:spPr>
        <p:txBody>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双论点</a:t>
            </a:r>
          </a:p>
        </p:txBody>
      </p:sp>
      <p:sp>
        <p:nvSpPr>
          <p:cNvPr id="3" name="灯片编号占位符 2">
            <a:extLst>
              <a:ext uri="{FF2B5EF4-FFF2-40B4-BE49-F238E27FC236}">
                <a16:creationId xmlns:a16="http://schemas.microsoft.com/office/drawing/2014/main" id="{83C553A2-4475-4F2D-A6A8-092B2EA55FF7}"/>
              </a:ext>
            </a:extLst>
          </p:cNvPr>
          <p:cNvSpPr>
            <a:spLocks noGrp="1"/>
          </p:cNvSpPr>
          <p:nvPr>
            <p:ph type="sldNum" sz="quarter" idx="10"/>
          </p:nvPr>
        </p:nvSpPr>
        <p:spPr/>
        <p:txBody>
          <a:bodyPr/>
          <a:lstStyle/>
          <a:p>
            <a:fld id="{6E71043F-4648-406D-B40A-58B6468AC078}" type="slidenum">
              <a:rPr lang="zh-CN" altLang="en-US" smtClean="0"/>
              <a:pPr/>
              <a:t>‹#›</a:t>
            </a:fld>
            <a:r>
              <a:rPr lang="en-US" altLang="zh-CN"/>
              <a:t>/N</a:t>
            </a:r>
            <a:endParaRPr lang="zh-CN" altLang="en-US" dirty="0"/>
          </a:p>
        </p:txBody>
      </p:sp>
      <p:sp>
        <p:nvSpPr>
          <p:cNvPr id="7" name="文本占位符 6">
            <a:extLst>
              <a:ext uri="{FF2B5EF4-FFF2-40B4-BE49-F238E27FC236}">
                <a16:creationId xmlns:a16="http://schemas.microsoft.com/office/drawing/2014/main" id="{2A61B529-717D-4B14-B468-2D3A2D3A93ED}"/>
              </a:ext>
            </a:extLst>
          </p:cNvPr>
          <p:cNvSpPr>
            <a:spLocks noGrp="1"/>
          </p:cNvSpPr>
          <p:nvPr>
            <p:ph type="body" sz="quarter" idx="13" hasCustomPrompt="1"/>
          </p:nvPr>
        </p:nvSpPr>
        <p:spPr>
          <a:xfrm>
            <a:off x="515938" y="923192"/>
            <a:ext cx="2180004" cy="474296"/>
          </a:xfrm>
        </p:spPr>
        <p:txBody>
          <a:bodyPr>
            <a:noAutofit/>
          </a:bodyPr>
          <a:lstStyle>
            <a:lvl1pPr marL="0" indent="0">
              <a:buNone/>
              <a:defRPr sz="3600" b="1">
                <a:latin typeface="Arial" panose="020B0604020202020204" pitchFamily="34" charset="0"/>
                <a:cs typeface="Arial" panose="020B0604020202020204" pitchFamily="34" charset="0"/>
              </a:defRPr>
            </a:lvl1pPr>
          </a:lstStyle>
          <a:p>
            <a:pPr lvl="0"/>
            <a:r>
              <a:rPr lang="en-US" altLang="zh-CN" dirty="0"/>
              <a:t>Point 1</a:t>
            </a:r>
            <a:endParaRPr lang="zh-CN" altLang="en-US" dirty="0"/>
          </a:p>
        </p:txBody>
      </p:sp>
      <p:sp>
        <p:nvSpPr>
          <p:cNvPr id="12" name="文本占位符 11">
            <a:extLst>
              <a:ext uri="{FF2B5EF4-FFF2-40B4-BE49-F238E27FC236}">
                <a16:creationId xmlns:a16="http://schemas.microsoft.com/office/drawing/2014/main" id="{99533153-4849-4BA8-AEDB-99671DCE2509}"/>
              </a:ext>
            </a:extLst>
          </p:cNvPr>
          <p:cNvSpPr>
            <a:spLocks noGrp="1"/>
          </p:cNvSpPr>
          <p:nvPr>
            <p:ph type="body" sz="quarter" idx="14" hasCustomPrompt="1"/>
          </p:nvPr>
        </p:nvSpPr>
        <p:spPr>
          <a:xfrm>
            <a:off x="515938" y="1647825"/>
            <a:ext cx="7267575" cy="954088"/>
          </a:xfrm>
        </p:spPr>
        <p:txBody>
          <a:bodyPr/>
          <a:lstStyle>
            <a:lvl1pPr marL="0" indent="0">
              <a:buNone/>
              <a:defRPr>
                <a:latin typeface="Arial" panose="020B0604020202020204" pitchFamily="34" charset="0"/>
                <a:cs typeface="Arial" panose="020B0604020202020204" pitchFamily="34" charset="0"/>
              </a:defRPr>
            </a:lvl1pPr>
          </a:lstStyle>
          <a:p>
            <a:pPr lvl="0"/>
            <a:r>
              <a:rPr lang="en-US" altLang="zh-CN" dirty="0"/>
              <a:t>Content of Point 1</a:t>
            </a:r>
            <a:endParaRPr lang="zh-CN" altLang="en-US" dirty="0"/>
          </a:p>
        </p:txBody>
      </p:sp>
      <p:sp>
        <p:nvSpPr>
          <p:cNvPr id="15" name="文本占位符 6">
            <a:extLst>
              <a:ext uri="{FF2B5EF4-FFF2-40B4-BE49-F238E27FC236}">
                <a16:creationId xmlns:a16="http://schemas.microsoft.com/office/drawing/2014/main" id="{ECEC0F13-BB07-420F-906C-5C39ED7A8199}"/>
              </a:ext>
            </a:extLst>
          </p:cNvPr>
          <p:cNvSpPr>
            <a:spLocks noGrp="1"/>
          </p:cNvSpPr>
          <p:nvPr>
            <p:ph type="body" sz="quarter" idx="15" hasCustomPrompt="1"/>
          </p:nvPr>
        </p:nvSpPr>
        <p:spPr>
          <a:xfrm>
            <a:off x="515938" y="2949331"/>
            <a:ext cx="2180004" cy="474296"/>
          </a:xfrm>
        </p:spPr>
        <p:txBody>
          <a:bodyPr>
            <a:noAutofit/>
          </a:bodyPr>
          <a:lstStyle>
            <a:lvl1pPr marL="0" indent="0">
              <a:buNone/>
              <a:defRPr sz="3600" b="1">
                <a:latin typeface="Arial" panose="020B0604020202020204" pitchFamily="34" charset="0"/>
                <a:cs typeface="Arial" panose="020B0604020202020204" pitchFamily="34" charset="0"/>
              </a:defRPr>
            </a:lvl1pPr>
          </a:lstStyle>
          <a:p>
            <a:pPr lvl="0"/>
            <a:r>
              <a:rPr lang="en-US" altLang="zh-CN" dirty="0"/>
              <a:t>Point 2</a:t>
            </a:r>
            <a:endParaRPr lang="zh-CN" altLang="en-US" dirty="0"/>
          </a:p>
        </p:txBody>
      </p:sp>
      <p:sp>
        <p:nvSpPr>
          <p:cNvPr id="16" name="文本占位符 11">
            <a:extLst>
              <a:ext uri="{FF2B5EF4-FFF2-40B4-BE49-F238E27FC236}">
                <a16:creationId xmlns:a16="http://schemas.microsoft.com/office/drawing/2014/main" id="{D7DC3496-AD29-444A-B650-44CA5A7F9C61}"/>
              </a:ext>
            </a:extLst>
          </p:cNvPr>
          <p:cNvSpPr>
            <a:spLocks noGrp="1"/>
          </p:cNvSpPr>
          <p:nvPr>
            <p:ph type="body" sz="quarter" idx="16" hasCustomPrompt="1"/>
          </p:nvPr>
        </p:nvSpPr>
        <p:spPr>
          <a:xfrm>
            <a:off x="515937" y="3933825"/>
            <a:ext cx="7267575" cy="954088"/>
          </a:xfrm>
        </p:spPr>
        <p:txBody>
          <a:bodyPr/>
          <a:lstStyle>
            <a:lvl1pPr marL="0" indent="0">
              <a:buNone/>
              <a:defRPr>
                <a:latin typeface="Arial" panose="020B0604020202020204" pitchFamily="34" charset="0"/>
                <a:cs typeface="Arial" panose="020B0604020202020204" pitchFamily="34" charset="0"/>
              </a:defRPr>
            </a:lvl1pPr>
          </a:lstStyle>
          <a:p>
            <a:pPr lvl="0"/>
            <a:r>
              <a:rPr lang="en-US" altLang="zh-CN" dirty="0"/>
              <a:t>Content of Point 2</a:t>
            </a:r>
            <a:endParaRPr lang="zh-CN" altLang="en-US" dirty="0"/>
          </a:p>
        </p:txBody>
      </p:sp>
    </p:spTree>
    <p:extLst>
      <p:ext uri="{BB962C8B-B14F-4D97-AF65-F5344CB8AC3E}">
        <p14:creationId xmlns:p14="http://schemas.microsoft.com/office/powerpoint/2010/main" val="28446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双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7DD39-3614-449B-9D12-50D749EBB3DD}"/>
              </a:ext>
            </a:extLst>
          </p:cNvPr>
          <p:cNvSpPr>
            <a:spLocks noGrp="1"/>
          </p:cNvSpPr>
          <p:nvPr>
            <p:ph type="title" hasCustomPrompt="1"/>
          </p:nvPr>
        </p:nvSpPr>
        <p:spPr>
          <a:xfrm>
            <a:off x="2800350" y="0"/>
            <a:ext cx="6648450" cy="695325"/>
          </a:xfrm>
        </p:spPr>
        <p:txBody>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双栏</a:t>
            </a:r>
          </a:p>
        </p:txBody>
      </p:sp>
      <p:sp>
        <p:nvSpPr>
          <p:cNvPr id="3" name="灯片编号占位符 2">
            <a:extLst>
              <a:ext uri="{FF2B5EF4-FFF2-40B4-BE49-F238E27FC236}">
                <a16:creationId xmlns:a16="http://schemas.microsoft.com/office/drawing/2014/main" id="{83C553A2-4475-4F2D-A6A8-092B2EA55FF7}"/>
              </a:ext>
            </a:extLst>
          </p:cNvPr>
          <p:cNvSpPr>
            <a:spLocks noGrp="1"/>
          </p:cNvSpPr>
          <p:nvPr>
            <p:ph type="sldNum" sz="quarter" idx="10"/>
          </p:nvPr>
        </p:nvSpPr>
        <p:spPr/>
        <p:txBody>
          <a:bodyPr/>
          <a:lstStyle/>
          <a:p>
            <a:fld id="{6E71043F-4648-406D-B40A-58B6468AC078}" type="slidenum">
              <a:rPr lang="zh-CN" altLang="en-US" smtClean="0"/>
              <a:pPr/>
              <a:t>‹#›</a:t>
            </a:fld>
            <a:r>
              <a:rPr lang="en-US" altLang="zh-CN"/>
              <a:t>/N</a:t>
            </a:r>
            <a:endParaRPr lang="zh-CN" altLang="en-US" dirty="0"/>
          </a:p>
        </p:txBody>
      </p:sp>
      <p:sp>
        <p:nvSpPr>
          <p:cNvPr id="7" name="文本占位符 6">
            <a:extLst>
              <a:ext uri="{FF2B5EF4-FFF2-40B4-BE49-F238E27FC236}">
                <a16:creationId xmlns:a16="http://schemas.microsoft.com/office/drawing/2014/main" id="{2A61B529-717D-4B14-B468-2D3A2D3A93ED}"/>
              </a:ext>
            </a:extLst>
          </p:cNvPr>
          <p:cNvSpPr>
            <a:spLocks noGrp="1"/>
          </p:cNvSpPr>
          <p:nvPr>
            <p:ph type="body" sz="quarter" idx="13" hasCustomPrompt="1"/>
          </p:nvPr>
        </p:nvSpPr>
        <p:spPr>
          <a:xfrm>
            <a:off x="545120" y="929053"/>
            <a:ext cx="2180004" cy="474296"/>
          </a:xfrm>
        </p:spPr>
        <p:txBody>
          <a:bodyPr>
            <a:noAutofit/>
          </a:bodyPr>
          <a:lstStyle>
            <a:lvl1pPr marL="0" indent="0">
              <a:buNone/>
              <a:defRPr sz="3600" b="1">
                <a:latin typeface="Arial" panose="020B0604020202020204" pitchFamily="34" charset="0"/>
                <a:cs typeface="Arial" panose="020B0604020202020204" pitchFamily="34" charset="0"/>
              </a:defRPr>
            </a:lvl1pPr>
          </a:lstStyle>
          <a:p>
            <a:pPr lvl="0"/>
            <a:r>
              <a:rPr lang="en-US" altLang="zh-CN" dirty="0"/>
              <a:t>Point 1</a:t>
            </a:r>
            <a:endParaRPr lang="zh-CN" altLang="en-US" dirty="0"/>
          </a:p>
        </p:txBody>
      </p:sp>
      <p:sp>
        <p:nvSpPr>
          <p:cNvPr id="15" name="文本占位符 6">
            <a:extLst>
              <a:ext uri="{FF2B5EF4-FFF2-40B4-BE49-F238E27FC236}">
                <a16:creationId xmlns:a16="http://schemas.microsoft.com/office/drawing/2014/main" id="{ECEC0F13-BB07-420F-906C-5C39ED7A8199}"/>
              </a:ext>
            </a:extLst>
          </p:cNvPr>
          <p:cNvSpPr>
            <a:spLocks noGrp="1"/>
          </p:cNvSpPr>
          <p:nvPr>
            <p:ph type="body" sz="quarter" idx="15" hasCustomPrompt="1"/>
          </p:nvPr>
        </p:nvSpPr>
        <p:spPr>
          <a:xfrm>
            <a:off x="6828689" y="999514"/>
            <a:ext cx="2180004" cy="474296"/>
          </a:xfrm>
        </p:spPr>
        <p:txBody>
          <a:bodyPr>
            <a:noAutofit/>
          </a:bodyPr>
          <a:lstStyle>
            <a:lvl1pPr marL="0" indent="0">
              <a:buNone/>
              <a:defRPr sz="3600" b="1">
                <a:latin typeface="Arial" panose="020B0604020202020204" pitchFamily="34" charset="0"/>
                <a:cs typeface="Arial" panose="020B0604020202020204" pitchFamily="34" charset="0"/>
              </a:defRPr>
            </a:lvl1pPr>
          </a:lstStyle>
          <a:p>
            <a:pPr lvl="0"/>
            <a:r>
              <a:rPr lang="en-US" altLang="zh-CN" dirty="0"/>
              <a:t>Point 2</a:t>
            </a:r>
            <a:endParaRPr lang="zh-CN" altLang="en-US" dirty="0"/>
          </a:p>
        </p:txBody>
      </p:sp>
      <p:sp>
        <p:nvSpPr>
          <p:cNvPr id="5" name="内容占位符 4">
            <a:extLst>
              <a:ext uri="{FF2B5EF4-FFF2-40B4-BE49-F238E27FC236}">
                <a16:creationId xmlns:a16="http://schemas.microsoft.com/office/drawing/2014/main" id="{57BA81F4-36F6-4559-99B3-37E76B5584F5}"/>
              </a:ext>
            </a:extLst>
          </p:cNvPr>
          <p:cNvSpPr>
            <a:spLocks noGrp="1"/>
          </p:cNvSpPr>
          <p:nvPr>
            <p:ph sz="quarter" idx="16"/>
          </p:nvPr>
        </p:nvSpPr>
        <p:spPr>
          <a:xfrm>
            <a:off x="545120" y="1839913"/>
            <a:ext cx="4876800" cy="3770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3" name="内容占位符 4">
            <a:extLst>
              <a:ext uri="{FF2B5EF4-FFF2-40B4-BE49-F238E27FC236}">
                <a16:creationId xmlns:a16="http://schemas.microsoft.com/office/drawing/2014/main" id="{9D1B3E19-4956-421F-8710-34396DCDF104}"/>
              </a:ext>
            </a:extLst>
          </p:cNvPr>
          <p:cNvSpPr>
            <a:spLocks noGrp="1"/>
          </p:cNvSpPr>
          <p:nvPr>
            <p:ph sz="quarter" idx="17"/>
          </p:nvPr>
        </p:nvSpPr>
        <p:spPr>
          <a:xfrm>
            <a:off x="6828689" y="1851026"/>
            <a:ext cx="4876800" cy="3770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18805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占位符 1">
            <a:extLst>
              <a:ext uri="{FF2B5EF4-FFF2-40B4-BE49-F238E27FC236}">
                <a16:creationId xmlns:a16="http://schemas.microsoft.com/office/drawing/2014/main" id="{F847F95C-B3F6-4912-8C57-9B35389BA0E7}"/>
              </a:ext>
            </a:extLst>
          </p:cNvPr>
          <p:cNvSpPr>
            <a:spLocks noGrp="1"/>
          </p:cNvSpPr>
          <p:nvPr>
            <p:ph type="title"/>
          </p:nvPr>
        </p:nvSpPr>
        <p:spPr>
          <a:xfrm>
            <a:off x="3885624" y="1675424"/>
            <a:ext cx="4610100" cy="1325563"/>
          </a:xfrm>
          <a:prstGeom prst="rect">
            <a:avLst/>
          </a:prstGeom>
        </p:spPr>
        <p:txBody>
          <a:bodyPr vert="horz" lIns="91440" tIns="45720" rIns="91440" bIns="45720" rtlCol="0" anchor="ctr">
            <a:noAutofit/>
          </a:bodyPr>
          <a:lstStyle>
            <a:lvl1pPr>
              <a:defRPr sz="6600"/>
            </a:lvl1pPr>
          </a:lstStyle>
          <a:p>
            <a:r>
              <a:rPr lang="en-US" altLang="zh-CN" dirty="0"/>
              <a:t>Thank you!</a:t>
            </a:r>
            <a:endParaRPr lang="zh-CN" altLang="en-US" dirty="0"/>
          </a:p>
        </p:txBody>
      </p:sp>
      <p:sp>
        <p:nvSpPr>
          <p:cNvPr id="6" name="文本占位符 2">
            <a:extLst>
              <a:ext uri="{FF2B5EF4-FFF2-40B4-BE49-F238E27FC236}">
                <a16:creationId xmlns:a16="http://schemas.microsoft.com/office/drawing/2014/main" id="{8AFF8135-41C0-4F4D-8712-C85665751688}"/>
              </a:ext>
            </a:extLst>
          </p:cNvPr>
          <p:cNvSpPr>
            <a:spLocks noGrp="1"/>
          </p:cNvSpPr>
          <p:nvPr>
            <p:ph idx="1" hasCustomPrompt="1"/>
          </p:nvPr>
        </p:nvSpPr>
        <p:spPr>
          <a:xfrm>
            <a:off x="4133274" y="4339615"/>
            <a:ext cx="4114800" cy="600685"/>
          </a:xfrm>
          <a:prstGeom prst="rect">
            <a:avLst/>
          </a:prstGeom>
        </p:spPr>
        <p:txBody>
          <a:bodyPr vert="horz" lIns="91440" tIns="45720" rIns="91440" bIns="45720" rtlCol="0">
            <a:normAutofit/>
          </a:bodyPr>
          <a:lstStyle>
            <a:lvl1pPr>
              <a:defRPr sz="3200" b="1">
                <a:latin typeface="Arial" panose="020B0604020202020204" pitchFamily="34" charset="0"/>
                <a:cs typeface="Arial" panose="020B0604020202020204" pitchFamily="34" charset="0"/>
              </a:defRPr>
            </a:lvl1pPr>
          </a:lstStyle>
          <a:p>
            <a:pPr lvl="0"/>
            <a:r>
              <a:rPr lang="en-US" altLang="zh-CN" dirty="0"/>
              <a:t>Contact information</a:t>
            </a:r>
            <a:endParaRPr lang="zh-CN" altLang="en-US" dirty="0"/>
          </a:p>
        </p:txBody>
      </p:sp>
    </p:spTree>
    <p:extLst>
      <p:ext uri="{BB962C8B-B14F-4D97-AF65-F5344CB8AC3E}">
        <p14:creationId xmlns:p14="http://schemas.microsoft.com/office/powerpoint/2010/main" val="89235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8D23C18B-5464-402A-AB25-4FE7BCED995E}"/>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9311999" y="-1"/>
            <a:ext cx="2880000" cy="702000"/>
          </a:xfrm>
          <a:prstGeom prst="rect">
            <a:avLst/>
          </a:prstGeom>
          <a:noFill/>
        </p:spPr>
      </p:pic>
      <p:sp>
        <p:nvSpPr>
          <p:cNvPr id="2" name="标题占位符 1">
            <a:extLst>
              <a:ext uri="{FF2B5EF4-FFF2-40B4-BE49-F238E27FC236}">
                <a16:creationId xmlns:a16="http://schemas.microsoft.com/office/drawing/2014/main" id="{240043D4-0EF7-47EC-A5CF-6CA38C7E0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386C192-8F43-42A8-80A8-C584B9DA4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047EA9DD-F03E-477C-BCB1-CD023E4CC5E7}"/>
              </a:ext>
            </a:extLst>
          </p:cNvPr>
          <p:cNvSpPr>
            <a:spLocks noGrp="1"/>
          </p:cNvSpPr>
          <p:nvPr>
            <p:ph type="sldNum" sz="quarter" idx="4"/>
          </p:nvPr>
        </p:nvSpPr>
        <p:spPr>
          <a:xfrm>
            <a:off x="9448800" y="6438928"/>
            <a:ext cx="2743200" cy="365125"/>
          </a:xfrm>
          <a:prstGeom prst="rect">
            <a:avLst/>
          </a:prstGeom>
        </p:spPr>
        <p:txBody>
          <a:bodyPr vert="horz" lIns="91440" tIns="45720" rIns="91440" bIns="45720" rtlCol="0" anchor="ctr"/>
          <a:lstStyle>
            <a:lvl1pPr algn="r">
              <a:defRPr sz="2000">
                <a:solidFill>
                  <a:schemeClr val="tx1">
                    <a:tint val="75000"/>
                  </a:schemeClr>
                </a:solidFill>
                <a:latin typeface="Arial" panose="020B0604020202020204" pitchFamily="34" charset="0"/>
                <a:cs typeface="Arial" panose="020B0604020202020204" pitchFamily="34" charset="0"/>
              </a:defRPr>
            </a:lvl1pPr>
          </a:lstStyle>
          <a:p>
            <a:fld id="{6E71043F-4648-406D-B40A-58B6468AC078}" type="slidenum">
              <a:rPr lang="zh-CN" altLang="en-US" smtClean="0"/>
              <a:pPr/>
              <a:t>‹#›</a:t>
            </a:fld>
            <a:r>
              <a:rPr lang="en-US" altLang="zh-CN" dirty="0"/>
              <a:t>/N</a:t>
            </a:r>
            <a:endParaRPr lang="zh-CN" altLang="en-US" dirty="0"/>
          </a:p>
        </p:txBody>
      </p:sp>
      <p:grpSp>
        <p:nvGrpSpPr>
          <p:cNvPr id="7" name="组合 6">
            <a:extLst>
              <a:ext uri="{FF2B5EF4-FFF2-40B4-BE49-F238E27FC236}">
                <a16:creationId xmlns:a16="http://schemas.microsoft.com/office/drawing/2014/main" id="{722FEBA0-0374-424F-AA9E-338597515F3B}"/>
              </a:ext>
            </a:extLst>
          </p:cNvPr>
          <p:cNvGrpSpPr/>
          <p:nvPr userDrawn="1"/>
        </p:nvGrpSpPr>
        <p:grpSpPr>
          <a:xfrm>
            <a:off x="135732" y="6351589"/>
            <a:ext cx="3715158" cy="498474"/>
            <a:chOff x="420092" y="4421503"/>
            <a:chExt cx="2471786" cy="331647"/>
          </a:xfrm>
        </p:grpSpPr>
        <p:pic>
          <p:nvPicPr>
            <p:cNvPr id="8" name="图片 7">
              <a:extLst>
                <a:ext uri="{FF2B5EF4-FFF2-40B4-BE49-F238E27FC236}">
                  <a16:creationId xmlns:a16="http://schemas.microsoft.com/office/drawing/2014/main" id="{9C2F6A6F-E20D-44DA-A2AC-EB0E41934BDA}"/>
                </a:ext>
              </a:extLst>
            </p:cNvPr>
            <p:cNvPicPr>
              <a:picLocks noChangeAspect="1"/>
            </p:cNvPicPr>
            <p:nvPr/>
          </p:nvPicPr>
          <p:blipFill>
            <a:blip r:embed="rId7"/>
            <a:stretch>
              <a:fillRect/>
            </a:stretch>
          </p:blipFill>
          <p:spPr>
            <a:xfrm>
              <a:off x="1498959" y="4421503"/>
              <a:ext cx="1392919" cy="331647"/>
            </a:xfrm>
            <a:prstGeom prst="rect">
              <a:avLst/>
            </a:prstGeom>
          </p:spPr>
        </p:pic>
        <p:pic>
          <p:nvPicPr>
            <p:cNvPr id="9" name="图片 8">
              <a:extLst>
                <a:ext uri="{FF2B5EF4-FFF2-40B4-BE49-F238E27FC236}">
                  <a16:creationId xmlns:a16="http://schemas.microsoft.com/office/drawing/2014/main" id="{4B88D56C-AE1B-45B6-B8A2-05E104AF1148}"/>
                </a:ext>
              </a:extLst>
            </p:cNvPr>
            <p:cNvPicPr>
              <a:picLocks noChangeAspect="1"/>
            </p:cNvPicPr>
            <p:nvPr/>
          </p:nvPicPr>
          <p:blipFill>
            <a:blip r:embed="rId8"/>
            <a:stretch>
              <a:fillRect/>
            </a:stretch>
          </p:blipFill>
          <p:spPr>
            <a:xfrm>
              <a:off x="420092" y="4492144"/>
              <a:ext cx="833818" cy="190369"/>
            </a:xfrm>
            <a:prstGeom prst="rect">
              <a:avLst/>
            </a:prstGeom>
          </p:spPr>
        </p:pic>
        <p:cxnSp>
          <p:nvCxnSpPr>
            <p:cNvPr id="10" name="直接连接符 9">
              <a:extLst>
                <a:ext uri="{FF2B5EF4-FFF2-40B4-BE49-F238E27FC236}">
                  <a16:creationId xmlns:a16="http://schemas.microsoft.com/office/drawing/2014/main" id="{DE0637EC-3BAA-4257-A9C5-264908F2E294}"/>
                </a:ext>
              </a:extLst>
            </p:cNvPr>
            <p:cNvCxnSpPr>
              <a:cxnSpLocks/>
            </p:cNvCxnSpPr>
            <p:nvPr/>
          </p:nvCxnSpPr>
          <p:spPr>
            <a:xfrm>
              <a:off x="1375604" y="4492144"/>
              <a:ext cx="0" cy="190369"/>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pSp>
      <p:pic>
        <p:nvPicPr>
          <p:cNvPr id="12" name="图片 11">
            <a:extLst>
              <a:ext uri="{FF2B5EF4-FFF2-40B4-BE49-F238E27FC236}">
                <a16:creationId xmlns:a16="http://schemas.microsoft.com/office/drawing/2014/main" id="{65D7547E-B5F3-4417-B9D3-2209ADAC8C25}"/>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36934" b="26454"/>
          <a:stretch/>
        </p:blipFill>
        <p:spPr>
          <a:xfrm>
            <a:off x="1" y="2"/>
            <a:ext cx="2880000" cy="702663"/>
          </a:xfrm>
          <a:prstGeom prst="rect">
            <a:avLst/>
          </a:prstGeom>
        </p:spPr>
      </p:pic>
      <p:sp>
        <p:nvSpPr>
          <p:cNvPr id="13" name="矩形 12">
            <a:extLst>
              <a:ext uri="{FF2B5EF4-FFF2-40B4-BE49-F238E27FC236}">
                <a16:creationId xmlns:a16="http://schemas.microsoft.com/office/drawing/2014/main" id="{A04C7F03-7F39-40D4-897C-C966B4D15A39}"/>
              </a:ext>
            </a:extLst>
          </p:cNvPr>
          <p:cNvSpPr/>
          <p:nvPr userDrawn="1"/>
        </p:nvSpPr>
        <p:spPr>
          <a:xfrm>
            <a:off x="0" y="27"/>
            <a:ext cx="12192000" cy="702000"/>
          </a:xfrm>
          <a:prstGeom prst="rect">
            <a:avLst/>
          </a:prstGeom>
          <a:gradFill flip="none" rotWithShape="1">
            <a:gsLst>
              <a:gs pos="0">
                <a:schemeClr val="accent1">
                  <a:lumMod val="5000"/>
                  <a:lumOff val="95000"/>
                  <a:alpha val="50000"/>
                </a:schemeClr>
              </a:gs>
              <a:gs pos="5000">
                <a:schemeClr val="accent1">
                  <a:lumMod val="45000"/>
                  <a:lumOff val="55000"/>
                  <a:alpha val="50000"/>
                </a:schemeClr>
              </a:gs>
              <a:gs pos="24000">
                <a:schemeClr val="accent1">
                  <a:lumMod val="50000"/>
                </a:schemeClr>
              </a:gs>
              <a:gs pos="100000">
                <a:schemeClr val="bg1">
                  <a:alpha val="50000"/>
                  <a:lumMod val="5000"/>
                  <a:lumOff val="95000"/>
                </a:schemeClr>
              </a:gs>
              <a:gs pos="95000">
                <a:srgbClr val="245BA7">
                  <a:alpha val="50000"/>
                  <a:lumMod val="45000"/>
                  <a:lumOff val="55000"/>
                </a:srgbClr>
              </a:gs>
              <a:gs pos="76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E3D04CE7-002D-482D-8B23-F809E3ED80F3}"/>
              </a:ext>
            </a:extLst>
          </p:cNvPr>
          <p:cNvCxnSpPr>
            <a:cxnSpLocks/>
          </p:cNvCxnSpPr>
          <p:nvPr userDrawn="1"/>
        </p:nvCxnSpPr>
        <p:spPr>
          <a:xfrm flipV="1">
            <a:off x="0" y="6351589"/>
            <a:ext cx="12191999" cy="476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B1F928F-EB0B-0A47-3031-2C3E6A463060}"/>
              </a:ext>
            </a:extLst>
          </p:cNvPr>
          <p:cNvPicPr>
            <a:picLocks noChangeAspect="1"/>
          </p:cNvPicPr>
          <p:nvPr userDrawn="1"/>
        </p:nvPicPr>
        <p:blipFill>
          <a:blip r:embed="rId10"/>
          <a:stretch>
            <a:fillRect/>
          </a:stretch>
        </p:blipFill>
        <p:spPr>
          <a:xfrm>
            <a:off x="10185991" y="-10179"/>
            <a:ext cx="2006008" cy="712192"/>
          </a:xfrm>
          <a:prstGeom prst="rect">
            <a:avLst/>
          </a:prstGeom>
        </p:spPr>
      </p:pic>
    </p:spTree>
    <p:extLst>
      <p:ext uri="{BB962C8B-B14F-4D97-AF65-F5344CB8AC3E}">
        <p14:creationId xmlns:p14="http://schemas.microsoft.com/office/powerpoint/2010/main" val="354726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08C1335-3CA4-4CA2-A83B-E32ACECBDF5F}"/>
              </a:ext>
            </a:extLst>
          </p:cNvPr>
          <p:cNvPicPr>
            <a:picLocks/>
          </p:cNvPicPr>
          <p:nvPr userDrawn="1"/>
        </p:nvPicPr>
        <p:blipFill rotWithShape="1">
          <a:blip r:embed="rId3">
            <a:extLst>
              <a:ext uri="{28A0092B-C50C-407E-A947-70E740481C1C}">
                <a14:useLocalDpi xmlns:a14="http://schemas.microsoft.com/office/drawing/2010/main" val="0"/>
              </a:ext>
            </a:extLst>
          </a:blip>
          <a:srcRect l="47820" r="15510"/>
          <a:stretch/>
        </p:blipFill>
        <p:spPr>
          <a:xfrm>
            <a:off x="8306377" y="1015306"/>
            <a:ext cx="3884400" cy="2858194"/>
          </a:xfrm>
          <a:prstGeom prst="rect">
            <a:avLst/>
          </a:prstGeom>
        </p:spPr>
      </p:pic>
      <p:pic>
        <p:nvPicPr>
          <p:cNvPr id="9" name="图片 8">
            <a:extLst>
              <a:ext uri="{FF2B5EF4-FFF2-40B4-BE49-F238E27FC236}">
                <a16:creationId xmlns:a16="http://schemas.microsoft.com/office/drawing/2014/main" id="{37898FE2-B5AA-46B3-A591-430ECD505AC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045" r="5045"/>
          <a:stretch/>
        </p:blipFill>
        <p:spPr>
          <a:xfrm>
            <a:off x="0" y="1012506"/>
            <a:ext cx="3885625" cy="2880000"/>
          </a:xfrm>
          <a:prstGeom prst="rect">
            <a:avLst/>
          </a:prstGeom>
        </p:spPr>
      </p:pic>
      <p:sp>
        <p:nvSpPr>
          <p:cNvPr id="7" name="矩形 6">
            <a:extLst>
              <a:ext uri="{FF2B5EF4-FFF2-40B4-BE49-F238E27FC236}">
                <a16:creationId xmlns:a16="http://schemas.microsoft.com/office/drawing/2014/main" id="{D29E2D3D-9310-489B-AF1B-D1B26F0E4F4A}"/>
              </a:ext>
            </a:extLst>
          </p:cNvPr>
          <p:cNvSpPr/>
          <p:nvPr userDrawn="1"/>
        </p:nvSpPr>
        <p:spPr>
          <a:xfrm>
            <a:off x="-1223" y="1012506"/>
            <a:ext cx="12192000" cy="2880000"/>
          </a:xfrm>
          <a:prstGeom prst="rect">
            <a:avLst/>
          </a:prstGeom>
          <a:gradFill>
            <a:gsLst>
              <a:gs pos="0">
                <a:schemeClr val="accent1">
                  <a:lumMod val="45000"/>
                  <a:lumOff val="55000"/>
                  <a:alpha val="50000"/>
                </a:schemeClr>
              </a:gs>
              <a:gs pos="32000">
                <a:schemeClr val="accent1">
                  <a:lumMod val="50000"/>
                </a:schemeClr>
              </a:gs>
              <a:gs pos="100000">
                <a:srgbClr val="245BA7">
                  <a:alpha val="50000"/>
                  <a:lumMod val="45000"/>
                  <a:lumOff val="55000"/>
                </a:srgbClr>
              </a:gs>
              <a:gs pos="71000">
                <a:schemeClr val="accent1">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a:extLst>
              <a:ext uri="{FF2B5EF4-FFF2-40B4-BE49-F238E27FC236}">
                <a16:creationId xmlns:a16="http://schemas.microsoft.com/office/drawing/2014/main" id="{458E674B-4640-46B1-9C6C-D46893E3CE37}"/>
              </a:ext>
            </a:extLst>
          </p:cNvPr>
          <p:cNvSpPr>
            <a:spLocks noGrp="1"/>
          </p:cNvSpPr>
          <p:nvPr>
            <p:ph type="title"/>
          </p:nvPr>
        </p:nvSpPr>
        <p:spPr>
          <a:xfrm>
            <a:off x="3860224" y="1331130"/>
            <a:ext cx="4610100" cy="1325563"/>
          </a:xfrm>
          <a:prstGeom prst="rect">
            <a:avLst/>
          </a:prstGeom>
        </p:spPr>
        <p:txBody>
          <a:bodyPr vert="horz" lIns="91440" tIns="45720" rIns="91440" bIns="45720" rtlCol="0" anchor="ctr">
            <a:noAutofit/>
          </a:bodyPr>
          <a:lstStyle/>
          <a:p>
            <a:r>
              <a:rPr lang="en-US" altLang="zh-CN" dirty="0"/>
              <a:t>Thank you!</a:t>
            </a:r>
            <a:endParaRPr lang="zh-CN" altLang="en-US" dirty="0"/>
          </a:p>
        </p:txBody>
      </p:sp>
      <p:grpSp>
        <p:nvGrpSpPr>
          <p:cNvPr id="12" name="组合 11">
            <a:extLst>
              <a:ext uri="{FF2B5EF4-FFF2-40B4-BE49-F238E27FC236}">
                <a16:creationId xmlns:a16="http://schemas.microsoft.com/office/drawing/2014/main" id="{E408A083-50E5-46AB-91CA-56540CEA1DB5}"/>
              </a:ext>
            </a:extLst>
          </p:cNvPr>
          <p:cNvGrpSpPr/>
          <p:nvPr userDrawn="1"/>
        </p:nvGrpSpPr>
        <p:grpSpPr>
          <a:xfrm>
            <a:off x="4333095" y="5959794"/>
            <a:ext cx="3715158" cy="498474"/>
            <a:chOff x="420092" y="4421503"/>
            <a:chExt cx="2471786" cy="331647"/>
          </a:xfrm>
        </p:grpSpPr>
        <p:pic>
          <p:nvPicPr>
            <p:cNvPr id="13" name="图片 12">
              <a:extLst>
                <a:ext uri="{FF2B5EF4-FFF2-40B4-BE49-F238E27FC236}">
                  <a16:creationId xmlns:a16="http://schemas.microsoft.com/office/drawing/2014/main" id="{C3B34E64-F6EA-4680-9E24-8627125C6D73}"/>
                </a:ext>
              </a:extLst>
            </p:cNvPr>
            <p:cNvPicPr>
              <a:picLocks noChangeAspect="1"/>
            </p:cNvPicPr>
            <p:nvPr/>
          </p:nvPicPr>
          <p:blipFill>
            <a:blip r:embed="rId5"/>
            <a:stretch>
              <a:fillRect/>
            </a:stretch>
          </p:blipFill>
          <p:spPr>
            <a:xfrm>
              <a:off x="1498959" y="4421503"/>
              <a:ext cx="1392919" cy="331647"/>
            </a:xfrm>
            <a:prstGeom prst="rect">
              <a:avLst/>
            </a:prstGeom>
          </p:spPr>
        </p:pic>
        <p:pic>
          <p:nvPicPr>
            <p:cNvPr id="14" name="图片 13">
              <a:extLst>
                <a:ext uri="{FF2B5EF4-FFF2-40B4-BE49-F238E27FC236}">
                  <a16:creationId xmlns:a16="http://schemas.microsoft.com/office/drawing/2014/main" id="{21A8D96D-DB52-4363-9CFA-426B45CD21F7}"/>
                </a:ext>
              </a:extLst>
            </p:cNvPr>
            <p:cNvPicPr>
              <a:picLocks noChangeAspect="1"/>
            </p:cNvPicPr>
            <p:nvPr/>
          </p:nvPicPr>
          <p:blipFill>
            <a:blip r:embed="rId6"/>
            <a:stretch>
              <a:fillRect/>
            </a:stretch>
          </p:blipFill>
          <p:spPr>
            <a:xfrm>
              <a:off x="420092" y="4492144"/>
              <a:ext cx="833818" cy="190369"/>
            </a:xfrm>
            <a:prstGeom prst="rect">
              <a:avLst/>
            </a:prstGeom>
          </p:spPr>
        </p:pic>
        <p:cxnSp>
          <p:nvCxnSpPr>
            <p:cNvPr id="15" name="直接连接符 14">
              <a:extLst>
                <a:ext uri="{FF2B5EF4-FFF2-40B4-BE49-F238E27FC236}">
                  <a16:creationId xmlns:a16="http://schemas.microsoft.com/office/drawing/2014/main" id="{2286F962-5EA1-4EDB-8994-9D6296B69375}"/>
                </a:ext>
              </a:extLst>
            </p:cNvPr>
            <p:cNvCxnSpPr>
              <a:cxnSpLocks/>
            </p:cNvCxnSpPr>
            <p:nvPr/>
          </p:nvCxnSpPr>
          <p:spPr>
            <a:xfrm>
              <a:off x="1375604" y="4492144"/>
              <a:ext cx="0" cy="190369"/>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pSp>
      <p:pic>
        <p:nvPicPr>
          <p:cNvPr id="3" name="图片 2">
            <a:extLst>
              <a:ext uri="{FF2B5EF4-FFF2-40B4-BE49-F238E27FC236}">
                <a16:creationId xmlns:a16="http://schemas.microsoft.com/office/drawing/2014/main" id="{B4BD0DB0-C90B-E661-4D1C-DD65C6431208}"/>
              </a:ext>
            </a:extLst>
          </p:cNvPr>
          <p:cNvPicPr>
            <a:picLocks noChangeAspect="1"/>
          </p:cNvPicPr>
          <p:nvPr userDrawn="1"/>
        </p:nvPicPr>
        <p:blipFill>
          <a:blip r:embed="rId7"/>
          <a:stretch>
            <a:fillRect/>
          </a:stretch>
        </p:blipFill>
        <p:spPr>
          <a:xfrm>
            <a:off x="5092996" y="3168601"/>
            <a:ext cx="2006008" cy="712192"/>
          </a:xfrm>
          <a:prstGeom prst="rect">
            <a:avLst/>
          </a:prstGeom>
        </p:spPr>
      </p:pic>
    </p:spTree>
    <p:extLst>
      <p:ext uri="{BB962C8B-B14F-4D97-AF65-F5344CB8AC3E}">
        <p14:creationId xmlns:p14="http://schemas.microsoft.com/office/powerpoint/2010/main" val="163216104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66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F4AE6-6B4B-49F2-BAB2-59017D2CDC30}"/>
              </a:ext>
            </a:extLst>
          </p:cNvPr>
          <p:cNvSpPr>
            <a:spLocks noGrp="1"/>
          </p:cNvSpPr>
          <p:nvPr>
            <p:ph type="ctrTitle"/>
          </p:nvPr>
        </p:nvSpPr>
        <p:spPr>
          <a:xfrm>
            <a:off x="665967" y="1116100"/>
            <a:ext cx="10860066" cy="2387600"/>
          </a:xfrm>
        </p:spPr>
        <p:txBody>
          <a:bodyPr>
            <a:noAutofit/>
          </a:bodyPr>
          <a:lstStyle/>
          <a:p>
            <a:r>
              <a:rPr lang="en-US" altLang="zh-CN" sz="3200" dirty="0"/>
              <a:t>Knowledge-Aligned Counterfactual-Enhancement Diffusion Perception for Unsupervised Cross-Domain Visual Emotion Recognition</a:t>
            </a:r>
            <a:endParaRPr lang="zh-CN" altLang="en-US" sz="3200" dirty="0"/>
          </a:p>
        </p:txBody>
      </p:sp>
      <p:sp>
        <p:nvSpPr>
          <p:cNvPr id="3" name="副标题 2">
            <a:extLst>
              <a:ext uri="{FF2B5EF4-FFF2-40B4-BE49-F238E27FC236}">
                <a16:creationId xmlns:a16="http://schemas.microsoft.com/office/drawing/2014/main" id="{A5C7C8DA-5575-42CE-B10B-FDEABC46C863}"/>
              </a:ext>
            </a:extLst>
          </p:cNvPr>
          <p:cNvSpPr>
            <a:spLocks noGrp="1"/>
          </p:cNvSpPr>
          <p:nvPr>
            <p:ph type="subTitle" idx="1"/>
          </p:nvPr>
        </p:nvSpPr>
        <p:spPr>
          <a:xfrm>
            <a:off x="1524000" y="3840032"/>
            <a:ext cx="9144000" cy="1655762"/>
          </a:xfrm>
        </p:spPr>
        <p:txBody>
          <a:bodyPr>
            <a:normAutofit/>
          </a:bodyPr>
          <a:lstStyle/>
          <a:p>
            <a:r>
              <a:rPr lang="en-US" altLang="zh-CN" b="1" dirty="0"/>
              <a:t>Wen Yin</a:t>
            </a:r>
          </a:p>
          <a:p>
            <a:endParaRPr lang="en-US" altLang="zh-CN" b="1" dirty="0"/>
          </a:p>
          <a:p>
            <a:r>
              <a:rPr lang="en-US" altLang="zh-CN" b="1" dirty="0"/>
              <a:t>24</a:t>
            </a:r>
            <a:r>
              <a:rPr lang="zh-CN" altLang="en-US" b="1" dirty="0"/>
              <a:t> </a:t>
            </a:r>
            <a:r>
              <a:rPr lang="en-US" altLang="zh-CN" b="1" dirty="0"/>
              <a:t>March 2025</a:t>
            </a:r>
          </a:p>
        </p:txBody>
      </p:sp>
    </p:spTree>
    <p:extLst>
      <p:ext uri="{BB962C8B-B14F-4D97-AF65-F5344CB8AC3E}">
        <p14:creationId xmlns:p14="http://schemas.microsoft.com/office/powerpoint/2010/main" val="160340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8D8CC-FD4B-46F4-8D90-18C3F844AC29}"/>
              </a:ext>
            </a:extLst>
          </p:cNvPr>
          <p:cNvSpPr>
            <a:spLocks noGrp="1"/>
          </p:cNvSpPr>
          <p:nvPr>
            <p:ph type="title"/>
          </p:nvPr>
        </p:nvSpPr>
        <p:spPr/>
        <p:txBody>
          <a:bodyPr/>
          <a:lstStyle/>
          <a:p>
            <a:r>
              <a:rPr lang="en-US" altLang="zh-CN" dirty="0"/>
              <a:t>Background</a:t>
            </a:r>
            <a:endParaRPr lang="zh-CN" altLang="en-US" dirty="0"/>
          </a:p>
        </p:txBody>
      </p:sp>
      <p:sp>
        <p:nvSpPr>
          <p:cNvPr id="4" name="灯片编号占位符 3">
            <a:extLst>
              <a:ext uri="{FF2B5EF4-FFF2-40B4-BE49-F238E27FC236}">
                <a16:creationId xmlns:a16="http://schemas.microsoft.com/office/drawing/2014/main" id="{0810D207-770B-47BC-BBEB-49318804482D}"/>
              </a:ext>
            </a:extLst>
          </p:cNvPr>
          <p:cNvSpPr>
            <a:spLocks noGrp="1"/>
          </p:cNvSpPr>
          <p:nvPr>
            <p:ph type="sldNum" sz="quarter" idx="10"/>
          </p:nvPr>
        </p:nvSpPr>
        <p:spPr/>
        <p:txBody>
          <a:bodyPr/>
          <a:lstStyle/>
          <a:p>
            <a:fld id="{6E71043F-4648-406D-B40A-58B6468AC078}" type="slidenum">
              <a:rPr lang="zh-CN" altLang="en-US" smtClean="0"/>
              <a:pPr/>
              <a:t>2</a:t>
            </a:fld>
            <a:r>
              <a:rPr lang="en-US" altLang="zh-CN"/>
              <a:t>/N</a:t>
            </a:r>
            <a:endParaRPr lang="zh-CN" altLang="en-US" dirty="0"/>
          </a:p>
        </p:txBody>
      </p:sp>
      <p:pic>
        <p:nvPicPr>
          <p:cNvPr id="5" name="图片 4">
            <a:extLst>
              <a:ext uri="{FF2B5EF4-FFF2-40B4-BE49-F238E27FC236}">
                <a16:creationId xmlns:a16="http://schemas.microsoft.com/office/drawing/2014/main" id="{3AB8CF16-74AF-4C39-8056-2161A9F3F608}"/>
              </a:ext>
            </a:extLst>
          </p:cNvPr>
          <p:cNvPicPr>
            <a:picLocks noChangeAspect="1"/>
          </p:cNvPicPr>
          <p:nvPr/>
        </p:nvPicPr>
        <p:blipFill>
          <a:blip r:embed="rId3"/>
          <a:stretch>
            <a:fillRect/>
          </a:stretch>
        </p:blipFill>
        <p:spPr>
          <a:xfrm>
            <a:off x="331526" y="2095500"/>
            <a:ext cx="5693284" cy="3324143"/>
          </a:xfrm>
          <a:prstGeom prst="rect">
            <a:avLst/>
          </a:prstGeom>
        </p:spPr>
      </p:pic>
      <p:sp>
        <p:nvSpPr>
          <p:cNvPr id="6" name="文本框 5">
            <a:extLst>
              <a:ext uri="{FF2B5EF4-FFF2-40B4-BE49-F238E27FC236}">
                <a16:creationId xmlns:a16="http://schemas.microsoft.com/office/drawing/2014/main" id="{2AEA0FC3-F401-486B-9C4E-4D1D79305DFE}"/>
              </a:ext>
            </a:extLst>
          </p:cNvPr>
          <p:cNvSpPr txBox="1"/>
          <p:nvPr/>
        </p:nvSpPr>
        <p:spPr>
          <a:xfrm>
            <a:off x="1122802" y="1511812"/>
            <a:ext cx="4608500" cy="461665"/>
          </a:xfrm>
          <a:prstGeom prst="rect">
            <a:avLst/>
          </a:prstGeom>
          <a:noFill/>
        </p:spPr>
        <p:txBody>
          <a:bodyPr wrap="square" rtlCol="0">
            <a:spAutoFit/>
          </a:bodyPr>
          <a:lstStyle/>
          <a:p>
            <a:r>
              <a:rPr lang="en-US" altLang="zh-CN" sz="2400" b="1" dirty="0"/>
              <a:t>Real-world images</a:t>
            </a:r>
            <a:r>
              <a:rPr lang="zh-CN" altLang="en-US" sz="2400" b="1" dirty="0"/>
              <a:t>：</a:t>
            </a:r>
            <a:r>
              <a:rPr lang="en-US" altLang="zh-CN" sz="2400" b="1" dirty="0" err="1"/>
              <a:t>Emoset</a:t>
            </a:r>
            <a:endParaRPr lang="zh-CN" altLang="en-US" sz="2400" b="1" dirty="0"/>
          </a:p>
        </p:txBody>
      </p:sp>
      <p:pic>
        <p:nvPicPr>
          <p:cNvPr id="8" name="图片 7">
            <a:extLst>
              <a:ext uri="{FF2B5EF4-FFF2-40B4-BE49-F238E27FC236}">
                <a16:creationId xmlns:a16="http://schemas.microsoft.com/office/drawing/2014/main" id="{656D81DE-2FC9-4FE0-A83E-A52A004F6333}"/>
              </a:ext>
            </a:extLst>
          </p:cNvPr>
          <p:cNvPicPr>
            <a:picLocks noChangeAspect="1"/>
          </p:cNvPicPr>
          <p:nvPr/>
        </p:nvPicPr>
        <p:blipFill>
          <a:blip r:embed="rId4"/>
          <a:stretch>
            <a:fillRect/>
          </a:stretch>
        </p:blipFill>
        <p:spPr>
          <a:xfrm>
            <a:off x="6355671" y="1993470"/>
            <a:ext cx="5268861" cy="3432359"/>
          </a:xfrm>
          <a:prstGeom prst="rect">
            <a:avLst/>
          </a:prstGeom>
        </p:spPr>
      </p:pic>
      <p:sp>
        <p:nvSpPr>
          <p:cNvPr id="9" name="文本框 8">
            <a:extLst>
              <a:ext uri="{FF2B5EF4-FFF2-40B4-BE49-F238E27FC236}">
                <a16:creationId xmlns:a16="http://schemas.microsoft.com/office/drawing/2014/main" id="{8E11AF81-9877-4050-BE14-E4A5FFBEF902}"/>
              </a:ext>
            </a:extLst>
          </p:cNvPr>
          <p:cNvSpPr txBox="1"/>
          <p:nvPr/>
        </p:nvSpPr>
        <p:spPr>
          <a:xfrm>
            <a:off x="6460700" y="1476941"/>
            <a:ext cx="5509364" cy="461665"/>
          </a:xfrm>
          <a:prstGeom prst="rect">
            <a:avLst/>
          </a:prstGeom>
          <a:noFill/>
        </p:spPr>
        <p:txBody>
          <a:bodyPr wrap="square" rtlCol="0">
            <a:spAutoFit/>
          </a:bodyPr>
          <a:lstStyle/>
          <a:p>
            <a:r>
              <a:rPr lang="en-US" altLang="zh-CN" sz="2400" b="1" dirty="0"/>
              <a:t>Stickers</a:t>
            </a:r>
            <a:r>
              <a:rPr lang="zh-CN" altLang="en-US" sz="2400" b="1" dirty="0"/>
              <a:t>（</a:t>
            </a:r>
            <a:r>
              <a:rPr lang="en-US" altLang="zh-CN" sz="2400" b="1" dirty="0"/>
              <a:t>emoji</a:t>
            </a:r>
            <a:r>
              <a:rPr lang="zh-CN" altLang="en-US" sz="2400" b="1" dirty="0"/>
              <a:t>）：</a:t>
            </a:r>
            <a:r>
              <a:rPr lang="en-US" altLang="zh-CN" sz="2400" b="1" dirty="0"/>
              <a:t>SER30K</a:t>
            </a:r>
            <a:endParaRPr lang="zh-CN" altLang="en-US" sz="2400" b="1" dirty="0"/>
          </a:p>
        </p:txBody>
      </p:sp>
      <p:sp>
        <p:nvSpPr>
          <p:cNvPr id="10" name="文本框 9">
            <a:extLst>
              <a:ext uri="{FF2B5EF4-FFF2-40B4-BE49-F238E27FC236}">
                <a16:creationId xmlns:a16="http://schemas.microsoft.com/office/drawing/2014/main" id="{FABA5F9E-F6E2-40E1-A0E7-47E66A1188C0}"/>
              </a:ext>
            </a:extLst>
          </p:cNvPr>
          <p:cNvSpPr txBox="1"/>
          <p:nvPr/>
        </p:nvSpPr>
        <p:spPr>
          <a:xfrm>
            <a:off x="2669810" y="5785116"/>
            <a:ext cx="6852380" cy="461665"/>
          </a:xfrm>
          <a:prstGeom prst="rect">
            <a:avLst/>
          </a:prstGeom>
          <a:noFill/>
        </p:spPr>
        <p:txBody>
          <a:bodyPr wrap="square" rtlCol="0">
            <a:spAutoFit/>
          </a:bodyPr>
          <a:lstStyle/>
          <a:p>
            <a:r>
              <a:rPr lang="en-US" altLang="zh-CN" sz="2400" b="1" dirty="0"/>
              <a:t>Art photos, Abstract images, etc.……</a:t>
            </a:r>
            <a:endParaRPr lang="zh-CN" altLang="en-US" sz="2400" b="1" dirty="0"/>
          </a:p>
        </p:txBody>
      </p:sp>
      <p:sp>
        <p:nvSpPr>
          <p:cNvPr id="3" name="文本框 2">
            <a:extLst>
              <a:ext uri="{FF2B5EF4-FFF2-40B4-BE49-F238E27FC236}">
                <a16:creationId xmlns:a16="http://schemas.microsoft.com/office/drawing/2014/main" id="{CE5DB600-2FFD-7A60-FAC6-F9CEEB22F38D}"/>
              </a:ext>
            </a:extLst>
          </p:cNvPr>
          <p:cNvSpPr txBox="1"/>
          <p:nvPr/>
        </p:nvSpPr>
        <p:spPr>
          <a:xfrm>
            <a:off x="3480737" y="899456"/>
            <a:ext cx="5509364" cy="461665"/>
          </a:xfrm>
          <a:prstGeom prst="rect">
            <a:avLst/>
          </a:prstGeom>
          <a:noFill/>
        </p:spPr>
        <p:txBody>
          <a:bodyPr wrap="square" rtlCol="0">
            <a:spAutoFit/>
          </a:bodyPr>
          <a:lstStyle/>
          <a:p>
            <a:r>
              <a:rPr lang="en-US" altLang="zh-CN" sz="2400" b="1" dirty="0"/>
              <a:t>Visual Emotion recognition(VER)</a:t>
            </a:r>
            <a:endParaRPr lang="zh-CN" altLang="en-US" sz="2400" b="1" dirty="0"/>
          </a:p>
        </p:txBody>
      </p:sp>
    </p:spTree>
    <p:extLst>
      <p:ext uri="{BB962C8B-B14F-4D97-AF65-F5344CB8AC3E}">
        <p14:creationId xmlns:p14="http://schemas.microsoft.com/office/powerpoint/2010/main" val="206756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2FDC1-B4CA-47D5-9B3C-A09C681162E2}"/>
              </a:ext>
            </a:extLst>
          </p:cNvPr>
          <p:cNvSpPr>
            <a:spLocks noGrp="1"/>
          </p:cNvSpPr>
          <p:nvPr>
            <p:ph type="title"/>
          </p:nvPr>
        </p:nvSpPr>
        <p:spPr/>
        <p:txBody>
          <a:bodyPr/>
          <a:lstStyle/>
          <a:p>
            <a:r>
              <a:rPr lang="en-US" altLang="zh-CN" dirty="0"/>
              <a:t>Propose Task</a:t>
            </a:r>
            <a:endParaRPr lang="zh-CN" altLang="en-US" dirty="0"/>
          </a:p>
        </p:txBody>
      </p:sp>
      <p:sp>
        <p:nvSpPr>
          <p:cNvPr id="3" name="灯片编号占位符 2">
            <a:extLst>
              <a:ext uri="{FF2B5EF4-FFF2-40B4-BE49-F238E27FC236}">
                <a16:creationId xmlns:a16="http://schemas.microsoft.com/office/drawing/2014/main" id="{A444B6B3-FAE4-42A2-90E8-82FC0A725A54}"/>
              </a:ext>
            </a:extLst>
          </p:cNvPr>
          <p:cNvSpPr>
            <a:spLocks noGrp="1"/>
          </p:cNvSpPr>
          <p:nvPr>
            <p:ph type="sldNum" sz="quarter" idx="10"/>
          </p:nvPr>
        </p:nvSpPr>
        <p:spPr/>
        <p:txBody>
          <a:bodyPr/>
          <a:lstStyle/>
          <a:p>
            <a:fld id="{6E71043F-4648-406D-B40A-58B6468AC078}" type="slidenum">
              <a:rPr lang="zh-CN" altLang="en-US" smtClean="0"/>
              <a:pPr/>
              <a:t>3</a:t>
            </a:fld>
            <a:r>
              <a:rPr lang="en-US" altLang="zh-CN"/>
              <a:t>/N</a:t>
            </a:r>
            <a:endParaRPr lang="zh-CN" altLang="en-US" dirty="0"/>
          </a:p>
        </p:txBody>
      </p:sp>
      <p:sp>
        <p:nvSpPr>
          <p:cNvPr id="4" name="文本框 3">
            <a:extLst>
              <a:ext uri="{FF2B5EF4-FFF2-40B4-BE49-F238E27FC236}">
                <a16:creationId xmlns:a16="http://schemas.microsoft.com/office/drawing/2014/main" id="{B670B392-48D4-442D-B95C-D8A3BBCFC433}"/>
              </a:ext>
            </a:extLst>
          </p:cNvPr>
          <p:cNvSpPr txBox="1"/>
          <p:nvPr/>
        </p:nvSpPr>
        <p:spPr>
          <a:xfrm>
            <a:off x="701804" y="1058794"/>
            <a:ext cx="5114795" cy="1200329"/>
          </a:xfrm>
          <a:prstGeom prst="rect">
            <a:avLst/>
          </a:prstGeom>
          <a:noFill/>
        </p:spPr>
        <p:txBody>
          <a:bodyPr wrap="square" rtlCol="0">
            <a:spAutoFit/>
          </a:bodyPr>
          <a:lstStyle/>
          <a:p>
            <a:r>
              <a:rPr lang="en" altLang="zh-CN" sz="2400" b="1" dirty="0">
                <a:solidFill>
                  <a:srgbClr val="FF0000"/>
                </a:solidFill>
              </a:rPr>
              <a:t>Can we design a single model which process data from multiple domains at the same time?</a:t>
            </a:r>
            <a:endParaRPr lang="zh-CN" altLang="en-US" sz="2400" b="1" dirty="0">
              <a:solidFill>
                <a:srgbClr val="FF0000"/>
              </a:solidFill>
            </a:endParaRPr>
          </a:p>
        </p:txBody>
      </p:sp>
      <p:sp>
        <p:nvSpPr>
          <p:cNvPr id="6" name="文本框 5">
            <a:extLst>
              <a:ext uri="{FF2B5EF4-FFF2-40B4-BE49-F238E27FC236}">
                <a16:creationId xmlns:a16="http://schemas.microsoft.com/office/drawing/2014/main" id="{4BDA51E3-B6A7-441D-B79B-7BD959A37F01}"/>
              </a:ext>
            </a:extLst>
          </p:cNvPr>
          <p:cNvSpPr txBox="1"/>
          <p:nvPr/>
        </p:nvSpPr>
        <p:spPr>
          <a:xfrm>
            <a:off x="7194117" y="809943"/>
            <a:ext cx="4509366" cy="1698029"/>
          </a:xfrm>
          <a:prstGeom prst="rect">
            <a:avLst/>
          </a:prstGeom>
          <a:noFill/>
        </p:spPr>
        <p:txBody>
          <a:bodyPr wrap="square" rtlCol="0">
            <a:spAutoFit/>
          </a:bodyPr>
          <a:lstStyle/>
          <a:p>
            <a:pPr>
              <a:lnSpc>
                <a:spcPct val="150000"/>
              </a:lnSpc>
            </a:pPr>
            <a:r>
              <a:rPr lang="en-US" altLang="zh-CN" sz="2400" b="1" dirty="0"/>
              <a:t>New task:</a:t>
            </a:r>
          </a:p>
          <a:p>
            <a:pPr>
              <a:lnSpc>
                <a:spcPct val="150000"/>
              </a:lnSpc>
            </a:pPr>
            <a:r>
              <a:rPr lang="en-US" altLang="zh-CN" sz="2400" b="1" dirty="0"/>
              <a:t>Unsupervised Cross-Domain Visual Emotion Recognition</a:t>
            </a:r>
          </a:p>
        </p:txBody>
      </p:sp>
      <p:sp>
        <p:nvSpPr>
          <p:cNvPr id="7" name="箭头: 右 6">
            <a:extLst>
              <a:ext uri="{FF2B5EF4-FFF2-40B4-BE49-F238E27FC236}">
                <a16:creationId xmlns:a16="http://schemas.microsoft.com/office/drawing/2014/main" id="{87789C0F-DA39-43C5-B274-6691790E4A82}"/>
              </a:ext>
            </a:extLst>
          </p:cNvPr>
          <p:cNvSpPr/>
          <p:nvPr/>
        </p:nvSpPr>
        <p:spPr>
          <a:xfrm>
            <a:off x="5717261" y="1493323"/>
            <a:ext cx="1045924" cy="557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52D5AD0-A539-8F54-A966-F32ECD0831DD}"/>
              </a:ext>
            </a:extLst>
          </p:cNvPr>
          <p:cNvSpPr/>
          <p:nvPr/>
        </p:nvSpPr>
        <p:spPr>
          <a:xfrm>
            <a:off x="1138302" y="4617927"/>
            <a:ext cx="1168400" cy="774700"/>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n w="0"/>
                <a:solidFill>
                  <a:schemeClr val="tx1"/>
                </a:solidFill>
                <a:effectLst>
                  <a:outerShdw blurRad="38100" dist="19050" dir="2700000" algn="tl" rotWithShape="0">
                    <a:schemeClr val="dk1">
                      <a:alpha val="40000"/>
                    </a:schemeClr>
                  </a:outerShdw>
                </a:effectLst>
              </a:rPr>
              <a:t>Model 1</a:t>
            </a:r>
            <a:endParaRPr kumimoji="1" lang="zh-CN" altLang="en-US" b="1" dirty="0"/>
          </a:p>
        </p:txBody>
      </p:sp>
      <p:sp>
        <p:nvSpPr>
          <p:cNvPr id="9" name="矩形 8">
            <a:extLst>
              <a:ext uri="{FF2B5EF4-FFF2-40B4-BE49-F238E27FC236}">
                <a16:creationId xmlns:a16="http://schemas.microsoft.com/office/drawing/2014/main" id="{FAA75041-F3CD-6606-01B3-7BA61748BEF6}"/>
              </a:ext>
            </a:extLst>
          </p:cNvPr>
          <p:cNvSpPr/>
          <p:nvPr/>
        </p:nvSpPr>
        <p:spPr>
          <a:xfrm>
            <a:off x="3454400" y="4617927"/>
            <a:ext cx="1168400" cy="774700"/>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n w="0"/>
                <a:solidFill>
                  <a:schemeClr val="tx1"/>
                </a:solidFill>
                <a:effectLst>
                  <a:outerShdw blurRad="38100" dist="19050" dir="2700000" algn="tl" rotWithShape="0">
                    <a:schemeClr val="dk1">
                      <a:alpha val="40000"/>
                    </a:schemeClr>
                  </a:outerShdw>
                </a:effectLst>
              </a:rPr>
              <a:t>Model 2</a:t>
            </a:r>
            <a:endParaRPr kumimoji="1" lang="zh-CN" altLang="en-US" b="1" dirty="0"/>
          </a:p>
        </p:txBody>
      </p:sp>
      <p:sp>
        <p:nvSpPr>
          <p:cNvPr id="10" name="椭圆 9">
            <a:extLst>
              <a:ext uri="{FF2B5EF4-FFF2-40B4-BE49-F238E27FC236}">
                <a16:creationId xmlns:a16="http://schemas.microsoft.com/office/drawing/2014/main" id="{7EB7D195-D041-90A0-E429-F118AB3EEC6C}"/>
              </a:ext>
            </a:extLst>
          </p:cNvPr>
          <p:cNvSpPr/>
          <p:nvPr/>
        </p:nvSpPr>
        <p:spPr>
          <a:xfrm>
            <a:off x="701804" y="3175000"/>
            <a:ext cx="204139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n w="0"/>
                <a:solidFill>
                  <a:schemeClr val="accent1"/>
                </a:solidFill>
                <a:effectLst>
                  <a:outerShdw blurRad="38100" dist="25400" dir="5400000" algn="ctr" rotWithShape="0">
                    <a:srgbClr val="6E747A">
                      <a:alpha val="43000"/>
                    </a:srgbClr>
                  </a:outerShdw>
                </a:effectLst>
              </a:rPr>
              <a:t>Real-world</a:t>
            </a:r>
          </a:p>
          <a:p>
            <a:pPr algn="ctr"/>
            <a:r>
              <a:rPr kumimoji="1" lang="en-US" altLang="zh-CN" b="1" dirty="0">
                <a:ln w="0"/>
                <a:solidFill>
                  <a:schemeClr val="accent1"/>
                </a:solidFill>
                <a:effectLst>
                  <a:outerShdw blurRad="38100" dist="25400" dir="5400000" algn="ctr" rotWithShape="0">
                    <a:srgbClr val="6E747A">
                      <a:alpha val="43000"/>
                    </a:srgbClr>
                  </a:outerShdw>
                </a:effectLst>
              </a:rPr>
              <a:t>Domain</a:t>
            </a:r>
            <a:endParaRPr kumimoji="1" lang="zh-CN" altLang="en-US" b="1" dirty="0">
              <a:ln w="0"/>
              <a:solidFill>
                <a:schemeClr val="accent1"/>
              </a:solidFill>
              <a:effectLst>
                <a:outerShdw blurRad="38100" dist="25400" dir="5400000" algn="ctr" rotWithShape="0">
                  <a:srgbClr val="6E747A">
                    <a:alpha val="43000"/>
                  </a:srgbClr>
                </a:outerShdw>
              </a:effectLst>
            </a:endParaRPr>
          </a:p>
        </p:txBody>
      </p:sp>
      <p:cxnSp>
        <p:nvCxnSpPr>
          <p:cNvPr id="12" name="直线箭头连接符 11">
            <a:extLst>
              <a:ext uri="{FF2B5EF4-FFF2-40B4-BE49-F238E27FC236}">
                <a16:creationId xmlns:a16="http://schemas.microsoft.com/office/drawing/2014/main" id="{BCCAD002-D262-F423-0082-BFAE6CB94067}"/>
              </a:ext>
            </a:extLst>
          </p:cNvPr>
          <p:cNvCxnSpPr>
            <a:stCxn id="10" idx="4"/>
            <a:endCxn id="8" idx="0"/>
          </p:cNvCxnSpPr>
          <p:nvPr/>
        </p:nvCxnSpPr>
        <p:spPr>
          <a:xfrm>
            <a:off x="1722502" y="4089400"/>
            <a:ext cx="0" cy="52852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F621648D-448C-5D70-AEFA-5CDFFAEE9970}"/>
              </a:ext>
            </a:extLst>
          </p:cNvPr>
          <p:cNvSpPr/>
          <p:nvPr/>
        </p:nvSpPr>
        <p:spPr>
          <a:xfrm>
            <a:off x="3017902" y="3175000"/>
            <a:ext cx="204139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n w="0"/>
                <a:solidFill>
                  <a:schemeClr val="accent1"/>
                </a:solidFill>
                <a:effectLst>
                  <a:outerShdw blurRad="38100" dist="25400" dir="5400000" algn="ctr" rotWithShape="0">
                    <a:srgbClr val="6E747A">
                      <a:alpha val="43000"/>
                    </a:srgbClr>
                  </a:outerShdw>
                </a:effectLst>
              </a:rPr>
              <a:t>Stickers</a:t>
            </a:r>
          </a:p>
          <a:p>
            <a:pPr algn="ctr"/>
            <a:r>
              <a:rPr kumimoji="1" lang="en-US" altLang="zh-CN" b="1" dirty="0">
                <a:ln w="0"/>
                <a:solidFill>
                  <a:schemeClr val="accent1"/>
                </a:solidFill>
                <a:effectLst>
                  <a:outerShdw blurRad="38100" dist="25400" dir="5400000" algn="ctr" rotWithShape="0">
                    <a:srgbClr val="6E747A">
                      <a:alpha val="43000"/>
                    </a:srgbClr>
                  </a:outerShdw>
                </a:effectLst>
              </a:rPr>
              <a:t>Domain</a:t>
            </a:r>
            <a:endParaRPr kumimoji="1" lang="zh-CN" altLang="en-US" b="1" dirty="0">
              <a:ln w="0"/>
              <a:solidFill>
                <a:schemeClr val="accent1"/>
              </a:solidFill>
              <a:effectLst>
                <a:outerShdw blurRad="38100" dist="25400" dir="5400000" algn="ctr" rotWithShape="0">
                  <a:srgbClr val="6E747A">
                    <a:alpha val="43000"/>
                  </a:srgbClr>
                </a:outerShdw>
              </a:effectLst>
            </a:endParaRPr>
          </a:p>
        </p:txBody>
      </p:sp>
      <p:cxnSp>
        <p:nvCxnSpPr>
          <p:cNvPr id="15" name="直线箭头连接符 14">
            <a:extLst>
              <a:ext uri="{FF2B5EF4-FFF2-40B4-BE49-F238E27FC236}">
                <a16:creationId xmlns:a16="http://schemas.microsoft.com/office/drawing/2014/main" id="{8985877E-87CB-924C-5EE1-8C55A9A85C83}"/>
              </a:ext>
            </a:extLst>
          </p:cNvPr>
          <p:cNvCxnSpPr>
            <a:endCxn id="9" idx="0"/>
          </p:cNvCxnSpPr>
          <p:nvPr/>
        </p:nvCxnSpPr>
        <p:spPr>
          <a:xfrm>
            <a:off x="4038600" y="4089400"/>
            <a:ext cx="0" cy="528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F9AB14A4-C264-C1C6-8086-7A2C759ADBBC}"/>
              </a:ext>
            </a:extLst>
          </p:cNvPr>
          <p:cNvSpPr/>
          <p:nvPr/>
        </p:nvSpPr>
        <p:spPr>
          <a:xfrm>
            <a:off x="6392798" y="3175000"/>
            <a:ext cx="204139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n w="0"/>
                <a:solidFill>
                  <a:schemeClr val="accent1"/>
                </a:solidFill>
                <a:effectLst>
                  <a:outerShdw blurRad="38100" dist="25400" dir="5400000" algn="ctr" rotWithShape="0">
                    <a:srgbClr val="6E747A">
                      <a:alpha val="43000"/>
                    </a:srgbClr>
                  </a:outerShdw>
                </a:effectLst>
              </a:rPr>
              <a:t>Real-world</a:t>
            </a:r>
          </a:p>
          <a:p>
            <a:pPr algn="ctr"/>
            <a:r>
              <a:rPr kumimoji="1" lang="en-US" altLang="zh-CN" b="1" dirty="0">
                <a:ln w="0"/>
                <a:solidFill>
                  <a:schemeClr val="accent1"/>
                </a:solidFill>
                <a:effectLst>
                  <a:outerShdw blurRad="38100" dist="25400" dir="5400000" algn="ctr" rotWithShape="0">
                    <a:srgbClr val="6E747A">
                      <a:alpha val="43000"/>
                    </a:srgbClr>
                  </a:outerShdw>
                </a:effectLst>
              </a:rPr>
              <a:t>Domain</a:t>
            </a:r>
            <a:endParaRPr kumimoji="1" lang="zh-CN" altLang="en-US" b="1" dirty="0">
              <a:ln w="0"/>
              <a:solidFill>
                <a:schemeClr val="accent1"/>
              </a:solidFill>
              <a:effectLst>
                <a:outerShdw blurRad="38100" dist="25400" dir="5400000" algn="ctr" rotWithShape="0">
                  <a:srgbClr val="6E747A">
                    <a:alpha val="43000"/>
                  </a:srgbClr>
                </a:outerShdw>
              </a:effectLst>
            </a:endParaRPr>
          </a:p>
        </p:txBody>
      </p:sp>
      <p:sp>
        <p:nvSpPr>
          <p:cNvPr id="17" name="椭圆 16">
            <a:extLst>
              <a:ext uri="{FF2B5EF4-FFF2-40B4-BE49-F238E27FC236}">
                <a16:creationId xmlns:a16="http://schemas.microsoft.com/office/drawing/2014/main" id="{BBD81D20-9275-4D19-0B39-C1F0E81B267C}"/>
              </a:ext>
            </a:extLst>
          </p:cNvPr>
          <p:cNvSpPr/>
          <p:nvPr/>
        </p:nvSpPr>
        <p:spPr>
          <a:xfrm>
            <a:off x="8708896" y="3175000"/>
            <a:ext cx="204139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n w="0"/>
                <a:solidFill>
                  <a:schemeClr val="accent1"/>
                </a:solidFill>
                <a:effectLst>
                  <a:outerShdw blurRad="38100" dist="25400" dir="5400000" algn="ctr" rotWithShape="0">
                    <a:srgbClr val="6E747A">
                      <a:alpha val="43000"/>
                    </a:srgbClr>
                  </a:outerShdw>
                </a:effectLst>
              </a:rPr>
              <a:t>Stickers</a:t>
            </a:r>
          </a:p>
          <a:p>
            <a:pPr algn="ctr"/>
            <a:r>
              <a:rPr kumimoji="1" lang="en-US" altLang="zh-CN" b="1" dirty="0">
                <a:ln w="0"/>
                <a:solidFill>
                  <a:schemeClr val="accent1"/>
                </a:solidFill>
                <a:effectLst>
                  <a:outerShdw blurRad="38100" dist="25400" dir="5400000" algn="ctr" rotWithShape="0">
                    <a:srgbClr val="6E747A">
                      <a:alpha val="43000"/>
                    </a:srgbClr>
                  </a:outerShdw>
                </a:effectLst>
              </a:rPr>
              <a:t>Domain</a:t>
            </a:r>
            <a:endParaRPr kumimoji="1" lang="zh-CN" altLang="en-US" b="1" dirty="0">
              <a:ln w="0"/>
              <a:solidFill>
                <a:schemeClr val="accent1"/>
              </a:solidFill>
              <a:effectLst>
                <a:outerShdw blurRad="38100" dist="25400" dir="5400000" algn="ctr" rotWithShape="0">
                  <a:srgbClr val="6E747A">
                    <a:alpha val="43000"/>
                  </a:srgbClr>
                </a:outerShdw>
              </a:effectLst>
            </a:endParaRPr>
          </a:p>
        </p:txBody>
      </p:sp>
      <p:sp>
        <p:nvSpPr>
          <p:cNvPr id="18" name="矩形 17">
            <a:extLst>
              <a:ext uri="{FF2B5EF4-FFF2-40B4-BE49-F238E27FC236}">
                <a16:creationId xmlns:a16="http://schemas.microsoft.com/office/drawing/2014/main" id="{D49C547B-E04E-FB51-6B60-79C9C7E4B181}"/>
              </a:ext>
            </a:extLst>
          </p:cNvPr>
          <p:cNvSpPr/>
          <p:nvPr/>
        </p:nvSpPr>
        <p:spPr>
          <a:xfrm>
            <a:off x="8013700" y="4617927"/>
            <a:ext cx="1168400" cy="774700"/>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t>Single</a:t>
            </a:r>
          </a:p>
          <a:p>
            <a:pPr algn="ctr"/>
            <a:r>
              <a:rPr kumimoji="1" lang="en-US" altLang="zh-CN" b="1" dirty="0"/>
              <a:t>Model</a:t>
            </a:r>
            <a:endParaRPr kumimoji="1" lang="zh-CN" altLang="en-US" b="1" dirty="0"/>
          </a:p>
        </p:txBody>
      </p:sp>
      <p:cxnSp>
        <p:nvCxnSpPr>
          <p:cNvPr id="20" name="直线箭头连接符 19">
            <a:extLst>
              <a:ext uri="{FF2B5EF4-FFF2-40B4-BE49-F238E27FC236}">
                <a16:creationId xmlns:a16="http://schemas.microsoft.com/office/drawing/2014/main" id="{01EFADE2-8AFE-7310-ACF7-9723B4F903FF}"/>
              </a:ext>
            </a:extLst>
          </p:cNvPr>
          <p:cNvCxnSpPr>
            <a:stCxn id="16" idx="4"/>
            <a:endCxn id="18" idx="0"/>
          </p:cNvCxnSpPr>
          <p:nvPr/>
        </p:nvCxnSpPr>
        <p:spPr>
          <a:xfrm>
            <a:off x="7413496" y="4089400"/>
            <a:ext cx="1184404" cy="528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E9E375FB-676A-BA10-B221-3A8598F44D16}"/>
              </a:ext>
            </a:extLst>
          </p:cNvPr>
          <p:cNvCxnSpPr>
            <a:stCxn id="17" idx="4"/>
            <a:endCxn id="18" idx="0"/>
          </p:cNvCxnSpPr>
          <p:nvPr/>
        </p:nvCxnSpPr>
        <p:spPr>
          <a:xfrm flipH="1">
            <a:off x="8597900" y="4089400"/>
            <a:ext cx="1131694" cy="528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11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FA431-3FF6-4EC2-9911-003B9A15060C}"/>
              </a:ext>
            </a:extLst>
          </p:cNvPr>
          <p:cNvSpPr>
            <a:spLocks noGrp="1"/>
          </p:cNvSpPr>
          <p:nvPr>
            <p:ph type="title"/>
          </p:nvPr>
        </p:nvSpPr>
        <p:spPr/>
        <p:txBody>
          <a:bodyPr/>
          <a:lstStyle/>
          <a:p>
            <a:r>
              <a:rPr lang="en-US" altLang="zh-CN" dirty="0"/>
              <a:t>Motivation</a:t>
            </a:r>
            <a:endParaRPr lang="zh-CN" altLang="en-US" dirty="0"/>
          </a:p>
        </p:txBody>
      </p:sp>
      <p:sp>
        <p:nvSpPr>
          <p:cNvPr id="3" name="灯片编号占位符 2">
            <a:extLst>
              <a:ext uri="{FF2B5EF4-FFF2-40B4-BE49-F238E27FC236}">
                <a16:creationId xmlns:a16="http://schemas.microsoft.com/office/drawing/2014/main" id="{D45D09A1-F846-4762-9312-D946111E2877}"/>
              </a:ext>
            </a:extLst>
          </p:cNvPr>
          <p:cNvSpPr>
            <a:spLocks noGrp="1"/>
          </p:cNvSpPr>
          <p:nvPr>
            <p:ph type="sldNum" sz="quarter" idx="10"/>
          </p:nvPr>
        </p:nvSpPr>
        <p:spPr/>
        <p:txBody>
          <a:bodyPr/>
          <a:lstStyle/>
          <a:p>
            <a:fld id="{6E71043F-4648-406D-B40A-58B6468AC078}" type="slidenum">
              <a:rPr lang="zh-CN" altLang="en-US" smtClean="0"/>
              <a:pPr/>
              <a:t>4</a:t>
            </a:fld>
            <a:r>
              <a:rPr lang="en-US" altLang="zh-CN"/>
              <a:t>/N</a:t>
            </a:r>
            <a:endParaRPr lang="zh-CN" altLang="en-US" dirty="0"/>
          </a:p>
        </p:txBody>
      </p:sp>
      <p:pic>
        <p:nvPicPr>
          <p:cNvPr id="7" name="图片 6">
            <a:extLst>
              <a:ext uri="{FF2B5EF4-FFF2-40B4-BE49-F238E27FC236}">
                <a16:creationId xmlns:a16="http://schemas.microsoft.com/office/drawing/2014/main" id="{71708A8D-5ACB-42E3-A5C0-9DD53851CBE3}"/>
              </a:ext>
            </a:extLst>
          </p:cNvPr>
          <p:cNvPicPr>
            <a:picLocks noChangeAspect="1"/>
          </p:cNvPicPr>
          <p:nvPr/>
        </p:nvPicPr>
        <p:blipFill>
          <a:blip r:embed="rId3"/>
          <a:stretch>
            <a:fillRect/>
          </a:stretch>
        </p:blipFill>
        <p:spPr>
          <a:xfrm>
            <a:off x="774699" y="1388396"/>
            <a:ext cx="5919337" cy="4098003"/>
          </a:xfrm>
          <a:prstGeom prst="rect">
            <a:avLst/>
          </a:prstGeom>
        </p:spPr>
      </p:pic>
      <p:sp>
        <p:nvSpPr>
          <p:cNvPr id="10" name="箭头: 下 9">
            <a:extLst>
              <a:ext uri="{FF2B5EF4-FFF2-40B4-BE49-F238E27FC236}">
                <a16:creationId xmlns:a16="http://schemas.microsoft.com/office/drawing/2014/main" id="{5A1E6444-3F1E-4BB8-9B02-422710A97340}"/>
              </a:ext>
            </a:extLst>
          </p:cNvPr>
          <p:cNvSpPr/>
          <p:nvPr/>
        </p:nvSpPr>
        <p:spPr>
          <a:xfrm rot="16200000">
            <a:off x="7029998" y="3147942"/>
            <a:ext cx="532356" cy="562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BB75DEF3-2012-4075-AD5A-40D53CE0208B}"/>
              </a:ext>
            </a:extLst>
          </p:cNvPr>
          <p:cNvSpPr txBox="1"/>
          <p:nvPr/>
        </p:nvSpPr>
        <p:spPr>
          <a:xfrm>
            <a:off x="7898316" y="2311383"/>
            <a:ext cx="3633285" cy="2252027"/>
          </a:xfrm>
          <a:prstGeom prst="rect">
            <a:avLst/>
          </a:prstGeom>
          <a:noFill/>
        </p:spPr>
        <p:txBody>
          <a:bodyPr wrap="square" rtlCol="0">
            <a:spAutoFit/>
          </a:bodyPr>
          <a:lstStyle/>
          <a:p>
            <a:pPr>
              <a:lnSpc>
                <a:spcPct val="150000"/>
              </a:lnSpc>
            </a:pPr>
            <a:r>
              <a:rPr lang="en-US" altLang="zh-CN" sz="2400" b="1" dirty="0"/>
              <a:t>Knowledge-aligned </a:t>
            </a:r>
            <a:r>
              <a:rPr lang="en-US" altLang="zh-CN" sz="2400" b="1" u="sng" dirty="0"/>
              <a:t>Counterfactual</a:t>
            </a:r>
          </a:p>
          <a:p>
            <a:pPr>
              <a:lnSpc>
                <a:spcPct val="150000"/>
              </a:lnSpc>
            </a:pPr>
            <a:r>
              <a:rPr lang="en-US" altLang="zh-CN" sz="2400" b="1" u="sng" dirty="0"/>
              <a:t>enhancement</a:t>
            </a:r>
            <a:r>
              <a:rPr lang="en-US" altLang="zh-CN" sz="2400" b="1" dirty="0"/>
              <a:t> Diffusion Perception (KCDP)</a:t>
            </a:r>
          </a:p>
        </p:txBody>
      </p:sp>
    </p:spTree>
    <p:extLst>
      <p:ext uri="{BB962C8B-B14F-4D97-AF65-F5344CB8AC3E}">
        <p14:creationId xmlns:p14="http://schemas.microsoft.com/office/powerpoint/2010/main" val="240346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EF1F7-7273-4F50-8075-A990437493A0}"/>
              </a:ext>
            </a:extLst>
          </p:cNvPr>
          <p:cNvSpPr>
            <a:spLocks noGrp="1"/>
          </p:cNvSpPr>
          <p:nvPr>
            <p:ph type="title"/>
          </p:nvPr>
        </p:nvSpPr>
        <p:spPr/>
        <p:txBody>
          <a:bodyPr/>
          <a:lstStyle/>
          <a:p>
            <a:r>
              <a:rPr lang="en-US" altLang="zh-CN" dirty="0"/>
              <a:t>Method</a:t>
            </a:r>
            <a:endParaRPr lang="zh-CN" altLang="en-US" dirty="0"/>
          </a:p>
        </p:txBody>
      </p:sp>
      <p:sp>
        <p:nvSpPr>
          <p:cNvPr id="3" name="灯片编号占位符 2">
            <a:extLst>
              <a:ext uri="{FF2B5EF4-FFF2-40B4-BE49-F238E27FC236}">
                <a16:creationId xmlns:a16="http://schemas.microsoft.com/office/drawing/2014/main" id="{84447CF4-930C-4326-B3F8-8ECC2CB2B694}"/>
              </a:ext>
            </a:extLst>
          </p:cNvPr>
          <p:cNvSpPr>
            <a:spLocks noGrp="1"/>
          </p:cNvSpPr>
          <p:nvPr>
            <p:ph type="sldNum" sz="quarter" idx="10"/>
          </p:nvPr>
        </p:nvSpPr>
        <p:spPr/>
        <p:txBody>
          <a:bodyPr/>
          <a:lstStyle/>
          <a:p>
            <a:fld id="{6E71043F-4648-406D-B40A-58B6468AC078}" type="slidenum">
              <a:rPr lang="zh-CN" altLang="en-US" smtClean="0"/>
              <a:pPr/>
              <a:t>5</a:t>
            </a:fld>
            <a:r>
              <a:rPr lang="en-US" altLang="zh-CN"/>
              <a:t>/N</a:t>
            </a:r>
            <a:endParaRPr lang="zh-CN" altLang="en-US" dirty="0"/>
          </a:p>
        </p:txBody>
      </p:sp>
      <p:pic>
        <p:nvPicPr>
          <p:cNvPr id="5" name="图片 4">
            <a:extLst>
              <a:ext uri="{FF2B5EF4-FFF2-40B4-BE49-F238E27FC236}">
                <a16:creationId xmlns:a16="http://schemas.microsoft.com/office/drawing/2014/main" id="{7263ED96-1074-4FEC-8F8C-59B6064E1E98}"/>
              </a:ext>
            </a:extLst>
          </p:cNvPr>
          <p:cNvPicPr>
            <a:picLocks noChangeAspect="1"/>
          </p:cNvPicPr>
          <p:nvPr/>
        </p:nvPicPr>
        <p:blipFill>
          <a:blip r:embed="rId3"/>
          <a:stretch>
            <a:fillRect/>
          </a:stretch>
        </p:blipFill>
        <p:spPr>
          <a:xfrm>
            <a:off x="980645" y="1216236"/>
            <a:ext cx="9930454" cy="4425528"/>
          </a:xfrm>
          <a:prstGeom prst="rect">
            <a:avLst/>
          </a:prstGeom>
        </p:spPr>
      </p:pic>
      <p:sp>
        <p:nvSpPr>
          <p:cNvPr id="7" name="文本框 6">
            <a:extLst>
              <a:ext uri="{FF2B5EF4-FFF2-40B4-BE49-F238E27FC236}">
                <a16:creationId xmlns:a16="http://schemas.microsoft.com/office/drawing/2014/main" id="{78376589-A260-4FCB-B2FF-27E941AF4384}"/>
              </a:ext>
            </a:extLst>
          </p:cNvPr>
          <p:cNvSpPr txBox="1"/>
          <p:nvPr/>
        </p:nvSpPr>
        <p:spPr>
          <a:xfrm>
            <a:off x="1368468" y="796377"/>
            <a:ext cx="11163822" cy="465640"/>
          </a:xfrm>
          <a:prstGeom prst="rect">
            <a:avLst/>
          </a:prstGeom>
          <a:noFill/>
        </p:spPr>
        <p:txBody>
          <a:bodyPr wrap="square">
            <a:spAutoFit/>
          </a:bodyPr>
          <a:lstStyle/>
          <a:p>
            <a:pPr>
              <a:lnSpc>
                <a:spcPct val="150000"/>
              </a:lnSpc>
            </a:pPr>
            <a:r>
              <a:rPr lang="en-US" altLang="zh-CN" sz="1800" b="1" dirty="0"/>
              <a:t>Knowledge-aligned Counterfactual enhancement Diffusion Perception (KCDP)</a:t>
            </a:r>
          </a:p>
        </p:txBody>
      </p:sp>
      <p:sp>
        <p:nvSpPr>
          <p:cNvPr id="6" name="文本框 5">
            <a:extLst>
              <a:ext uri="{FF2B5EF4-FFF2-40B4-BE49-F238E27FC236}">
                <a16:creationId xmlns:a16="http://schemas.microsoft.com/office/drawing/2014/main" id="{C3D0BC18-8F4F-7900-775A-557CA0EA268A}"/>
              </a:ext>
            </a:extLst>
          </p:cNvPr>
          <p:cNvSpPr txBox="1"/>
          <p:nvPr/>
        </p:nvSpPr>
        <p:spPr>
          <a:xfrm>
            <a:off x="2892572" y="5487529"/>
            <a:ext cx="3944646" cy="646331"/>
          </a:xfrm>
          <a:prstGeom prst="rect">
            <a:avLst/>
          </a:prstGeom>
          <a:noFill/>
        </p:spPr>
        <p:txBody>
          <a:bodyPr wrap="square">
            <a:spAutoFit/>
          </a:bodyPr>
          <a:lstStyle/>
          <a:p>
            <a:r>
              <a:rPr lang="en" altLang="zh-CN" dirty="0">
                <a:solidFill>
                  <a:srgbClr val="000000"/>
                </a:solidFill>
                <a:effectLst/>
                <a:latin typeface="Helvetica" pitchFamily="2" charset="0"/>
              </a:rPr>
              <a:t>Knowledge-Alignment Diffusion Affective Perception</a:t>
            </a:r>
          </a:p>
        </p:txBody>
      </p:sp>
      <p:sp>
        <p:nvSpPr>
          <p:cNvPr id="9" name="文本框 8">
            <a:extLst>
              <a:ext uri="{FF2B5EF4-FFF2-40B4-BE49-F238E27FC236}">
                <a16:creationId xmlns:a16="http://schemas.microsoft.com/office/drawing/2014/main" id="{917CF3DD-D6D4-ABE6-CD6A-2AE70DFFB0BE}"/>
              </a:ext>
            </a:extLst>
          </p:cNvPr>
          <p:cNvSpPr txBox="1"/>
          <p:nvPr/>
        </p:nvSpPr>
        <p:spPr>
          <a:xfrm>
            <a:off x="7538604" y="5487529"/>
            <a:ext cx="4026477" cy="646331"/>
          </a:xfrm>
          <a:prstGeom prst="rect">
            <a:avLst/>
          </a:prstGeom>
          <a:noFill/>
        </p:spPr>
        <p:txBody>
          <a:bodyPr wrap="square">
            <a:spAutoFit/>
          </a:bodyPr>
          <a:lstStyle/>
          <a:p>
            <a:r>
              <a:rPr lang="en" altLang="zh-CN" dirty="0">
                <a:solidFill>
                  <a:srgbClr val="000000"/>
                </a:solidFill>
                <a:effectLst/>
                <a:latin typeface="Helvetica" pitchFamily="2" charset="0"/>
              </a:rPr>
              <a:t>Counterfactual-Enhanced Language- Image Emotional Alignment</a:t>
            </a:r>
          </a:p>
        </p:txBody>
      </p:sp>
    </p:spTree>
    <p:extLst>
      <p:ext uri="{BB962C8B-B14F-4D97-AF65-F5344CB8AC3E}">
        <p14:creationId xmlns:p14="http://schemas.microsoft.com/office/powerpoint/2010/main" val="132266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0C558-5CA2-4AB4-94A5-0BFB1A28548A}"/>
              </a:ext>
            </a:extLst>
          </p:cNvPr>
          <p:cNvSpPr>
            <a:spLocks noGrp="1"/>
          </p:cNvSpPr>
          <p:nvPr>
            <p:ph type="title"/>
          </p:nvPr>
        </p:nvSpPr>
        <p:spPr>
          <a:xfrm>
            <a:off x="4524451" y="1969785"/>
            <a:ext cx="4610100" cy="1325563"/>
          </a:xfrm>
        </p:spPr>
        <p:txBody>
          <a:bodyPr/>
          <a:lstStyle/>
          <a:p>
            <a:r>
              <a:rPr lang="en-US" altLang="zh-CN" dirty="0"/>
              <a:t>Thanks</a:t>
            </a:r>
            <a:endParaRPr lang="zh-CN" altLang="en-US" dirty="0"/>
          </a:p>
        </p:txBody>
      </p:sp>
      <p:sp>
        <p:nvSpPr>
          <p:cNvPr id="3" name="内容占位符 2">
            <a:extLst>
              <a:ext uri="{FF2B5EF4-FFF2-40B4-BE49-F238E27FC236}">
                <a16:creationId xmlns:a16="http://schemas.microsoft.com/office/drawing/2014/main" id="{8B2FDF53-0E06-41A1-B070-CDFDEE3EE6FD}"/>
              </a:ext>
            </a:extLst>
          </p:cNvPr>
          <p:cNvSpPr>
            <a:spLocks noGrp="1"/>
          </p:cNvSpPr>
          <p:nvPr>
            <p:ph idx="1"/>
          </p:nvPr>
        </p:nvSpPr>
        <p:spPr>
          <a:xfrm>
            <a:off x="4304724" y="4865395"/>
            <a:ext cx="4114800" cy="600685"/>
          </a:xfrm>
        </p:spPr>
        <p:txBody>
          <a:bodyPr>
            <a:normAutofit fontScale="70000" lnSpcReduction="20000"/>
          </a:bodyPr>
          <a:lstStyle/>
          <a:p>
            <a:r>
              <a:rPr lang="en-US" altLang="zh-CN" dirty="0"/>
              <a:t>Email:631021497@qq.com</a:t>
            </a:r>
          </a:p>
          <a:p>
            <a:endParaRPr lang="zh-CN" altLang="en-US" dirty="0"/>
          </a:p>
        </p:txBody>
      </p:sp>
    </p:spTree>
    <p:extLst>
      <p:ext uri="{BB962C8B-B14F-4D97-AF65-F5344CB8AC3E}">
        <p14:creationId xmlns:p14="http://schemas.microsoft.com/office/powerpoint/2010/main" val="283234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479</Words>
  <Application>Microsoft Macintosh PowerPoint</Application>
  <PresentationFormat>宽屏</PresentationFormat>
  <Paragraphs>51</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vt:i4>
      </vt:variant>
    </vt:vector>
  </HeadingPairs>
  <TitlesOfParts>
    <vt:vector size="13" baseType="lpstr">
      <vt:lpstr>等线</vt:lpstr>
      <vt:lpstr>等线 Light</vt:lpstr>
      <vt:lpstr>微软雅黑</vt:lpstr>
      <vt:lpstr>Arial</vt:lpstr>
      <vt:lpstr>Helvetica</vt:lpstr>
      <vt:lpstr>Office 主题​​</vt:lpstr>
      <vt:lpstr>自定义设计方案</vt:lpstr>
      <vt:lpstr>Knowledge-Aligned Counterfactual-Enhancement Diffusion Perception for Unsupervised Cross-Domain Visual Emotion Recognition</vt:lpstr>
      <vt:lpstr>Background</vt:lpstr>
      <vt:lpstr>Propose Task</vt:lpstr>
      <vt:lpstr>Motivation</vt:lpstr>
      <vt:lpstr>Method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霄 云</dc:creator>
  <cp:lastModifiedBy>霄 云</cp:lastModifiedBy>
  <cp:revision>70</cp:revision>
  <dcterms:created xsi:type="dcterms:W3CDTF">2024-12-04T02:34:29Z</dcterms:created>
  <dcterms:modified xsi:type="dcterms:W3CDTF">2025-03-18T12:34:06Z</dcterms:modified>
</cp:coreProperties>
</file>