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2" r:id="rId3"/>
    <p:sldId id="341" r:id="rId4"/>
    <p:sldId id="265" r:id="rId5"/>
    <p:sldId id="326" r:id="rId6"/>
    <p:sldId id="343" r:id="rId7"/>
    <p:sldId id="329" r:id="rId8"/>
    <p:sldId id="315" r:id="rId9"/>
    <p:sldId id="340" r:id="rId10"/>
    <p:sldId id="317" r:id="rId11"/>
    <p:sldId id="335" r:id="rId12"/>
    <p:sldId id="320" r:id="rId13"/>
    <p:sldId id="344" r:id="rId14"/>
    <p:sldId id="266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C7626"/>
    <a:srgbClr val="FFCC00"/>
    <a:srgbClr val="FFFFCC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6846" autoAdjust="0"/>
  </p:normalViewPr>
  <p:slideViewPr>
    <p:cSldViewPr snapToGrid="0" snapToObjects="1">
      <p:cViewPr>
        <p:scale>
          <a:sx n="80" d="100"/>
          <a:sy n="80" d="100"/>
        </p:scale>
        <p:origin x="-852" y="-270"/>
      </p:cViewPr>
      <p:guideLst>
        <p:guide orient="horz" pos="1619"/>
        <p:guide orient="horz" pos="1004"/>
        <p:guide orient="horz" pos="1962"/>
        <p:guide pos="2880"/>
        <p:guide pos="3689"/>
        <p:guide pos="2118"/>
        <p:guide pos="3898"/>
        <p:guide pos="5454"/>
        <p:guide pos="1960"/>
        <p:guide pos="3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95FAEE6-A43E-4810-9BFD-AB26EB1E1BE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22AEDE-F7E1-4784-BFB7-F79F00039D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F6CD1-FC84-47E1-AF20-0E114271C0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3D315-BB62-46A8-97D4-C51E1A74CC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9E997-2E66-4291-95AD-42D15890E3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84280-3796-462D-814C-AA58816A3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7A8A7-69AB-4733-B1DA-B80A38846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F2DD5-7C50-4FDA-A29F-C33AC1E22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5AD88-9E14-4636-A06B-58C11626E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7719-C470-4482-95A7-D1E187807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AA08B-DEF9-46A9-B10B-7B4BC6D37B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B0AC5-9D75-4FA0-B3FA-DBA314B2E4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CD96B-C07D-4D24-B264-016368823D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1D7FE99-220C-4C2E-B349-9B25AE0DA0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F:\e&#20114;&#21161;&#39033;&#30446;&#24037;&#20316;\&#20869;&#37096;&#27719;&#25253;\2016&#24180;&#20250;&#20027;&#39064;&#25253;&#21578;\2016&#24180;&#20250;&#65306;e&#20114;&#21161;&#20027;&#39064;&#25253;&#21578;\e&#20114;&#21161;&#26696;&#20214;&#38472;&#36848;\&#33883;&#39034;%20-%20&#22812;&#30340;&#38050;&#29748;&#26354;&#20116;%20-%20&#38050;&#29748;&#29256;&#32431;&#38899;&#20048;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文本框 2"/>
          <p:cNvSpPr txBox="1">
            <a:spLocks noChangeArrowheads="1"/>
          </p:cNvSpPr>
          <p:nvPr/>
        </p:nvSpPr>
        <p:spPr bwMode="auto">
          <a:xfrm>
            <a:off x="1646238" y="993775"/>
            <a:ext cx="594677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不忘初心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我们一直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坚守互助平台每个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会员家庭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葛顺 - 夜的钢琴曲五 - 钢琴版纯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48387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194550" y="3765550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ransition spd="med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1" showWhenStopped="0">
                <p:cTn id="1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051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524625" y="4206875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372225" y="4192588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0" y="-15875"/>
            <a:ext cx="9144000" cy="811213"/>
          </a:xfrm>
          <a:prstGeom prst="rect">
            <a:avLst/>
          </a:prstGeom>
          <a:solidFill>
            <a:srgbClr val="FF6600"/>
          </a:solidFill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endParaRPr lang="zh-CN" altLang="en-US" b="1" i="1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63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28" y="2053959"/>
            <a:ext cx="2130955" cy="1568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202839" y="1270000"/>
            <a:ext cx="257474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黄志强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41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广东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乙状结肠癌</a:t>
            </a:r>
            <a:r>
              <a:rPr lang="en-US" altLang="zh-CN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IV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期  电器修理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0" y="0"/>
            <a:ext cx="9144000" cy="795338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直肠癌、卵巢癌、鼻咽癌会员生存状况</a:t>
            </a: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908800" y="413861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219825" y="419576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395" y="2018334"/>
            <a:ext cx="2395054" cy="1568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3274530" y="1270000"/>
            <a:ext cx="235833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张美芝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40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山东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卵巢低分化癌  财务人员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25" y="2012394"/>
            <a:ext cx="2310645" cy="15739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矩形 23"/>
          <p:cNvSpPr>
            <a:spLocks noChangeArrowheads="1"/>
          </p:cNvSpPr>
          <p:nvPr/>
        </p:nvSpPr>
        <p:spPr bwMode="auto">
          <a:xfrm>
            <a:off x="6424360" y="1292225"/>
            <a:ext cx="221406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田美娟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49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浙江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鼻咽癌   社区服务人员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 rot="16200000" flipH="1">
            <a:off x="965994" y="2924969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28" name="直接连接符 27"/>
          <p:cNvCxnSpPr/>
          <p:nvPr/>
        </p:nvCxnSpPr>
        <p:spPr bwMode="auto">
          <a:xfrm rot="16200000" flipH="1">
            <a:off x="4017168" y="2986882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29" name="矩形 29"/>
          <p:cNvSpPr>
            <a:spLocks noChangeArrowheads="1"/>
          </p:cNvSpPr>
          <p:nvPr/>
        </p:nvSpPr>
        <p:spPr bwMode="auto">
          <a:xfrm>
            <a:off x="119063" y="4086225"/>
            <a:ext cx="2814637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2015-06-26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40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目前还在化疗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086100" y="4049713"/>
            <a:ext cx="2814638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2015-10-12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43.6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各项检查指标正常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137275" y="4073525"/>
            <a:ext cx="28146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2015-11-26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39.9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在做中药调理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9" grpId="0"/>
      <p:bldP spid="10" grpId="0" animBg="1"/>
      <p:bldP spid="11" grpId="0" animBg="1"/>
      <p:bldP spid="15" grpId="0"/>
      <p:bldP spid="21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 cstate="print"/>
          <a:srcRect r="7766"/>
          <a:stretch>
            <a:fillRect/>
          </a:stretch>
        </p:blipFill>
        <p:spPr bwMode="auto">
          <a:xfrm>
            <a:off x="6338575" y="2106456"/>
            <a:ext cx="2233790" cy="1529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2994" y="2098516"/>
            <a:ext cx="2520284" cy="1576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 l="2968" r="12951"/>
          <a:stretch>
            <a:fillRect/>
          </a:stretch>
        </p:blipFill>
        <p:spPr bwMode="auto">
          <a:xfrm>
            <a:off x="304003" y="2142081"/>
            <a:ext cx="2166065" cy="1541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524625" y="395776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372225" y="411016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0" y="-15875"/>
            <a:ext cx="9144000" cy="811213"/>
          </a:xfrm>
          <a:prstGeom prst="rect">
            <a:avLst/>
          </a:prstGeom>
          <a:solidFill>
            <a:srgbClr val="FF6600"/>
          </a:solidFill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endParaRPr lang="zh-CN" altLang="en-US" b="1" i="1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491264" y="1400175"/>
            <a:ext cx="1829347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严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杰   </a:t>
            </a:r>
            <a:r>
              <a:rPr lang="en-US" altLang="zh-CN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23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福建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胃癌   学生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0" y="0"/>
            <a:ext cx="9144000" cy="795338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胃癌、肾癌、输卵管癌会员生存状况</a:t>
            </a: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908800" y="3711575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3384068" y="1422400"/>
            <a:ext cx="221406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邹敏锐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38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上海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右侧肾癌   保险销售员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21" name="矩形 23"/>
          <p:cNvSpPr>
            <a:spLocks noChangeArrowheads="1"/>
          </p:cNvSpPr>
          <p:nvPr/>
        </p:nvSpPr>
        <p:spPr bwMode="auto">
          <a:xfrm>
            <a:off x="6416675" y="1400175"/>
            <a:ext cx="20494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王琼辉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49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四川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输卵管癌   临时工</a:t>
            </a:r>
            <a:endParaRPr lang="zh-CN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rot="16200000" flipH="1">
            <a:off x="965994" y="2924969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31" name="直接连接符 30"/>
          <p:cNvCxnSpPr/>
          <p:nvPr/>
        </p:nvCxnSpPr>
        <p:spPr bwMode="auto">
          <a:xfrm rot="16200000" flipH="1">
            <a:off x="4017168" y="2951957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32" name="矩形 29"/>
          <p:cNvSpPr>
            <a:spLocks noChangeArrowheads="1"/>
          </p:cNvSpPr>
          <p:nvPr/>
        </p:nvSpPr>
        <p:spPr bwMode="auto">
          <a:xfrm>
            <a:off x="119063" y="4086225"/>
            <a:ext cx="2814637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29.3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目前仍在恢复治疗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33" name="矩形 29"/>
          <p:cNvSpPr>
            <a:spLocks noChangeArrowheads="1"/>
          </p:cNvSpPr>
          <p:nvPr/>
        </p:nvSpPr>
        <p:spPr bwMode="auto">
          <a:xfrm>
            <a:off x="3086100" y="4110163"/>
            <a:ext cx="2814638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24.4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目前在中药调理和定期复查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34" name="矩形 29"/>
          <p:cNvSpPr>
            <a:spLocks noChangeArrowheads="1"/>
          </p:cNvSpPr>
          <p:nvPr/>
        </p:nvSpPr>
        <p:spPr bwMode="auto">
          <a:xfrm>
            <a:off x="6053138" y="4121275"/>
            <a:ext cx="28130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19.5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在家里休养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</p:spTree>
  </p:cSld>
  <p:clrMapOvr>
    <a:masterClrMapping/>
  </p:clrMapOvr>
  <p:transition spd="med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2" grpId="0" animBg="1"/>
      <p:bldP spid="5" grpId="0"/>
      <p:bldP spid="9" grpId="0"/>
      <p:bldP spid="10" grpId="0" animBg="1"/>
      <p:bldP spid="15" grpId="0"/>
      <p:bldP spid="2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57763" y="38100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051" name="文本框 2"/>
          <p:cNvSpPr txBox="1">
            <a:spLocks noChangeArrowheads="1"/>
          </p:cNvSpPr>
          <p:nvPr/>
        </p:nvSpPr>
        <p:spPr bwMode="auto">
          <a:xfrm>
            <a:off x="563563" y="904875"/>
            <a:ext cx="8062912" cy="350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与此同时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还有逾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互助死神无惧计划会员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虽然未曾谋面，但选择聚沙成塔，抱团取暖，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过去一年多，在无边界的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互助平台上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不幸家庭走出困境。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84725" y="4219575"/>
            <a:ext cx="1951038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ransition spd="med" advClick="0" advTm="9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51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784725" y="4219575"/>
            <a:ext cx="1951038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372225" y="411016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524625" y="4129088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049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009" y="529074"/>
            <a:ext cx="1225478" cy="1226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23"/>
          <p:cNvSpPr>
            <a:spLocks noChangeArrowheads="1"/>
          </p:cNvSpPr>
          <p:nvPr/>
        </p:nvSpPr>
        <p:spPr bwMode="auto">
          <a:xfrm>
            <a:off x="139236" y="190500"/>
            <a:ext cx="29161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吕伟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26</a:t>
            </a:r>
            <a:r>
              <a:rPr lang="zh-CN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岁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山东   工贸业务员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26" name="矩形 29"/>
          <p:cNvSpPr>
            <a:spLocks noChangeArrowheads="1"/>
          </p:cNvSpPr>
          <p:nvPr/>
        </p:nvSpPr>
        <p:spPr bwMode="auto">
          <a:xfrm>
            <a:off x="163513" y="1851025"/>
            <a:ext cx="28352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2015-01-26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50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家庭情况良好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pic>
        <p:nvPicPr>
          <p:cNvPr id="27" name="图片 4"/>
          <p:cNvPicPr>
            <a:picLocks noChangeAspect="1"/>
          </p:cNvPicPr>
          <p:nvPr/>
        </p:nvPicPr>
        <p:blipFill>
          <a:blip r:embed="rId3" cstate="print"/>
          <a:srcRect b="16422"/>
          <a:stretch>
            <a:fillRect/>
          </a:stretch>
        </p:blipFill>
        <p:spPr bwMode="auto">
          <a:xfrm>
            <a:off x="3942670" y="529074"/>
            <a:ext cx="1237377" cy="123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矩形 23"/>
          <p:cNvSpPr>
            <a:spLocks noChangeArrowheads="1"/>
          </p:cNvSpPr>
          <p:nvPr/>
        </p:nvSpPr>
        <p:spPr bwMode="auto">
          <a:xfrm>
            <a:off x="3308384" y="190500"/>
            <a:ext cx="24224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宋英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 26</a:t>
            </a:r>
            <a:r>
              <a:rPr lang="zh-CN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岁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陕西    农民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7965" y="557340"/>
            <a:ext cx="1209749" cy="1203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矩形 23"/>
          <p:cNvSpPr>
            <a:spLocks noChangeArrowheads="1"/>
          </p:cNvSpPr>
          <p:nvPr/>
        </p:nvSpPr>
        <p:spPr bwMode="auto">
          <a:xfrm>
            <a:off x="6090062" y="204788"/>
            <a:ext cx="31213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杨来珍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46</a:t>
            </a:r>
            <a:r>
              <a:rPr lang="zh-CN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岁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河北   保险销售员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884" y="3085131"/>
            <a:ext cx="1357544" cy="1283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" name="矩形 29"/>
          <p:cNvSpPr>
            <a:spLocks noChangeArrowheads="1"/>
          </p:cNvSpPr>
          <p:nvPr/>
        </p:nvSpPr>
        <p:spPr bwMode="auto">
          <a:xfrm>
            <a:off x="3068638" y="1815400"/>
            <a:ext cx="288925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2015-05-11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丈夫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张建有已回老家工作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6172200" y="1885950"/>
            <a:ext cx="28892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2015-08-13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19.5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目前家庭状态稳定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45" name="矩形 29"/>
          <p:cNvSpPr>
            <a:spLocks noChangeArrowheads="1"/>
          </p:cNvSpPr>
          <p:nvPr/>
        </p:nvSpPr>
        <p:spPr bwMode="auto">
          <a:xfrm>
            <a:off x="211138" y="4416363"/>
            <a:ext cx="27987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2015-11-11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19.9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目前妻子在一个人看店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46" name="矩形 23"/>
          <p:cNvSpPr>
            <a:spLocks noChangeArrowheads="1"/>
          </p:cNvSpPr>
          <p:nvPr/>
        </p:nvSpPr>
        <p:spPr bwMode="auto">
          <a:xfrm>
            <a:off x="194291" y="2657475"/>
            <a:ext cx="28552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刘仕平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40</a:t>
            </a:r>
            <a:r>
              <a:rPr lang="zh-CN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岁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湖南  手机销售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942333" y="3059544"/>
            <a:ext cx="1249589" cy="129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矩形 23"/>
          <p:cNvSpPr>
            <a:spLocks noChangeArrowheads="1"/>
          </p:cNvSpPr>
          <p:nvPr/>
        </p:nvSpPr>
        <p:spPr bwMode="auto">
          <a:xfrm>
            <a:off x="3054372" y="2686175"/>
            <a:ext cx="30604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王鑫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en-US" altLang="zh-CN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30</a:t>
            </a:r>
            <a:r>
              <a:rPr lang="zh-CN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岁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广东  公关公司文员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49" name="矩形 29"/>
          <p:cNvSpPr>
            <a:spLocks noChangeArrowheads="1"/>
          </p:cNvSpPr>
          <p:nvPr/>
        </p:nvSpPr>
        <p:spPr bwMode="auto">
          <a:xfrm>
            <a:off x="3206750" y="4451350"/>
            <a:ext cx="296545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19.9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目前其丈夫会不间断去照顾岳父岳母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7034840" y="3076969"/>
            <a:ext cx="1333679" cy="1327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" name="矩形 23"/>
          <p:cNvSpPr>
            <a:spLocks noChangeArrowheads="1"/>
          </p:cNvSpPr>
          <p:nvPr/>
        </p:nvSpPr>
        <p:spPr bwMode="auto">
          <a:xfrm>
            <a:off x="6356480" y="2721800"/>
            <a:ext cx="25667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卢会波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40</a:t>
            </a:r>
            <a:r>
              <a:rPr lang="zh-CN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岁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山东    农民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52" name="矩形 29"/>
          <p:cNvSpPr>
            <a:spLocks noChangeArrowheads="1"/>
          </p:cNvSpPr>
          <p:nvPr/>
        </p:nvSpPr>
        <p:spPr bwMode="auto">
          <a:xfrm>
            <a:off x="6148388" y="4467225"/>
            <a:ext cx="2798762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19.9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目前妻子在照顾家庭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 rot="5400000">
            <a:off x="675481" y="2567782"/>
            <a:ext cx="47863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56" name="直接连接符 55"/>
          <p:cNvCxnSpPr/>
          <p:nvPr/>
        </p:nvCxnSpPr>
        <p:spPr bwMode="auto">
          <a:xfrm rot="5400000">
            <a:off x="3778250" y="2584450"/>
            <a:ext cx="4787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57" name="直接连接符 56"/>
          <p:cNvCxnSpPr/>
          <p:nvPr/>
        </p:nvCxnSpPr>
        <p:spPr bwMode="auto">
          <a:xfrm rot="10800000">
            <a:off x="211138" y="2585850"/>
            <a:ext cx="85677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4" grpId="0" animBg="1"/>
      <p:bldP spid="34" grpId="0"/>
      <p:bldP spid="26" grpId="0"/>
      <p:bldP spid="33" grpId="0"/>
      <p:bldP spid="40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08050" y="1489075"/>
            <a:ext cx="7261225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爱的互助还在继续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守护千万乃至过亿的中国家庭，是我们的愿景，也是奋斗不渝的目标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908800" y="3711575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219825" y="400526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97500" y="4165600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051" name="文本框 2"/>
          <p:cNvSpPr txBox="1">
            <a:spLocks noChangeArrowheads="1"/>
          </p:cNvSpPr>
          <p:nvPr/>
        </p:nvSpPr>
        <p:spPr bwMode="auto">
          <a:xfrm>
            <a:off x="563563" y="855663"/>
            <a:ext cx="8062912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蓦然回首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日成立迄今已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680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多个日夜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超过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互助抗癌无忧计划会员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已累计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遭遇癌症困扰的会员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送去了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合计约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1612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的互助金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0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051" name="文本框 2"/>
          <p:cNvSpPr txBox="1">
            <a:spLocks noChangeArrowheads="1"/>
          </p:cNvSpPr>
          <p:nvPr/>
        </p:nvSpPr>
        <p:spPr bwMode="auto">
          <a:xfrm>
            <a:off x="385763" y="1139825"/>
            <a:ext cx="8062912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爱的奇迹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目前，我们受助会员基本状态良好且非常稳定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0" y="1555750"/>
            <a:ext cx="9144000" cy="1876425"/>
          </a:xfrm>
          <a:prstGeom prst="rect">
            <a:avLst/>
          </a:prstGeom>
          <a:solidFill>
            <a:srgbClr val="FF6600"/>
          </a:solidFill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endParaRPr lang="zh-CN" altLang="en-US" b="1" i="1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5" name="矩形 20"/>
          <p:cNvSpPr>
            <a:spLocks noChangeArrowheads="1"/>
          </p:cNvSpPr>
          <p:nvPr/>
        </p:nvSpPr>
        <p:spPr bwMode="auto">
          <a:xfrm>
            <a:off x="0" y="1555750"/>
            <a:ext cx="9144000" cy="1876425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spcAft>
                <a:spcPts val="180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乳腺癌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会员生存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状况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>
              <a:spcAft>
                <a:spcPts val="180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大部分已经进入康复期</a:t>
            </a:r>
            <a:endParaRPr lang="zh-CN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ransition spd="med" advClick="0" advTm="6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2" cstate="print"/>
          <a:srcRect b="36933"/>
          <a:stretch>
            <a:fillRect/>
          </a:stretch>
        </p:blipFill>
        <p:spPr bwMode="auto">
          <a:xfrm>
            <a:off x="3370584" y="1958378"/>
            <a:ext cx="2463097" cy="1501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6" descr="C:\Users\Administrator\Desktop\E\IMG_3657.JPG"/>
          <p:cNvPicPr>
            <a:picLocks noChangeAspect="1" noChangeArrowheads="1"/>
          </p:cNvPicPr>
          <p:nvPr/>
        </p:nvPicPr>
        <p:blipFill>
          <a:blip r:embed="rId3" cstate="print"/>
          <a:srcRect t="17860"/>
          <a:stretch>
            <a:fillRect/>
          </a:stretch>
        </p:blipFill>
        <p:spPr bwMode="auto">
          <a:xfrm>
            <a:off x="546309" y="1924728"/>
            <a:ext cx="2463097" cy="1511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644847" y="1088365"/>
            <a:ext cx="203453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王锦碧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27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广东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家庭主妇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16" name="矩形 29"/>
          <p:cNvSpPr>
            <a:spLocks noChangeArrowheads="1"/>
          </p:cNvSpPr>
          <p:nvPr/>
        </p:nvSpPr>
        <p:spPr bwMode="auto">
          <a:xfrm>
            <a:off x="463550" y="3819525"/>
            <a:ext cx="267652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2015-04-26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50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目前已经进入康复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期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3754165" y="1088365"/>
            <a:ext cx="1829347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李文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44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湖南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家庭主妇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rot="16200000" flipH="1">
            <a:off x="1167606" y="2624932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33" name="直接连接符 32"/>
          <p:cNvCxnSpPr/>
          <p:nvPr/>
        </p:nvCxnSpPr>
        <p:spPr bwMode="auto">
          <a:xfrm rot="16200000" flipH="1">
            <a:off x="4017169" y="2636044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 b="11193"/>
          <a:stretch>
            <a:fillRect/>
          </a:stretch>
        </p:blipFill>
        <p:spPr bwMode="auto">
          <a:xfrm>
            <a:off x="6271718" y="1970253"/>
            <a:ext cx="2457450" cy="1525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矩形 23"/>
          <p:cNvSpPr>
            <a:spLocks noChangeArrowheads="1"/>
          </p:cNvSpPr>
          <p:nvPr/>
        </p:nvSpPr>
        <p:spPr bwMode="auto">
          <a:xfrm>
            <a:off x="6502517" y="1064553"/>
            <a:ext cx="1912703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陈起萍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41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河北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保险培训讲师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39" name="矩形 29"/>
          <p:cNvSpPr>
            <a:spLocks noChangeArrowheads="1"/>
          </p:cNvSpPr>
          <p:nvPr/>
        </p:nvSpPr>
        <p:spPr bwMode="auto">
          <a:xfrm>
            <a:off x="3257550" y="3832225"/>
            <a:ext cx="267652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2015-06-11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40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目前已经进入康复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期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40" name="矩形 29"/>
          <p:cNvSpPr>
            <a:spLocks noChangeArrowheads="1"/>
          </p:cNvSpPr>
          <p:nvPr/>
        </p:nvSpPr>
        <p:spPr bwMode="auto">
          <a:xfrm>
            <a:off x="6034400" y="3819525"/>
            <a:ext cx="299085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2015-07-27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27.2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目前已重新步入工作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</p:spTree>
  </p:cSld>
  <p:clrMapOvr>
    <a:masterClrMapping/>
  </p:clrMapOvr>
  <p:transition spd="med" advClick="0"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9" grpId="0"/>
      <p:bldP spid="35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5" name="Picture 16" descr="C:\Users\Administrator\Desktop\E\IMG_3657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5190" y="1838531"/>
            <a:ext cx="1235031" cy="1549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4" y="1843920"/>
            <a:ext cx="2267412" cy="152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矩形 29"/>
          <p:cNvSpPr>
            <a:spLocks noChangeArrowheads="1"/>
          </p:cNvSpPr>
          <p:nvPr/>
        </p:nvSpPr>
        <p:spPr bwMode="auto">
          <a:xfrm>
            <a:off x="47500" y="3736913"/>
            <a:ext cx="294957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2015-12-28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28.3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目前处于稳定治疗状态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rot="16200000" flipH="1">
            <a:off x="983457" y="2636044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33" name="直接连接符 32"/>
          <p:cNvCxnSpPr/>
          <p:nvPr/>
        </p:nvCxnSpPr>
        <p:spPr bwMode="auto">
          <a:xfrm rot="16200000" flipH="1">
            <a:off x="4075907" y="2718594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40" name="矩形 29"/>
          <p:cNvSpPr>
            <a:spLocks noChangeArrowheads="1"/>
          </p:cNvSpPr>
          <p:nvPr/>
        </p:nvSpPr>
        <p:spPr bwMode="auto">
          <a:xfrm>
            <a:off x="6153150" y="3773488"/>
            <a:ext cx="282459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2016-02-26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24.2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目前处于靶向治疗阶段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17" name="矩形 23"/>
          <p:cNvSpPr>
            <a:spLocks noChangeArrowheads="1"/>
          </p:cNvSpPr>
          <p:nvPr/>
        </p:nvSpPr>
        <p:spPr bwMode="auto">
          <a:xfrm>
            <a:off x="522315" y="990868"/>
            <a:ext cx="209544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刘凤英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45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四川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保险销售员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 b="2548"/>
          <a:stretch>
            <a:fillRect/>
          </a:stretch>
        </p:blipFill>
        <p:spPr bwMode="auto">
          <a:xfrm>
            <a:off x="3329563" y="1874536"/>
            <a:ext cx="2518992" cy="1513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3569022" y="990868"/>
            <a:ext cx="203453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黄秀菊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48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山东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家庭主妇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24" name="矩形 29"/>
          <p:cNvSpPr>
            <a:spLocks noChangeArrowheads="1"/>
          </p:cNvSpPr>
          <p:nvPr/>
        </p:nvSpPr>
        <p:spPr bwMode="auto">
          <a:xfrm>
            <a:off x="3080200" y="3783013"/>
            <a:ext cx="290207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19.5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目前处于稳定治疗状态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26" name="矩形 23"/>
          <p:cNvSpPr>
            <a:spLocks noChangeArrowheads="1"/>
          </p:cNvSpPr>
          <p:nvPr/>
        </p:nvSpPr>
        <p:spPr bwMode="auto">
          <a:xfrm>
            <a:off x="6510242" y="967118"/>
            <a:ext cx="189026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李静 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37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北京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保险公司职员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</p:spTree>
  </p:cSld>
  <p:clrMapOvr>
    <a:masterClrMapping/>
  </p:clrMapOvr>
  <p:transition spd="med" advClick="0"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40" grpId="0"/>
      <p:bldP spid="17" grpId="0"/>
      <p:bldP spid="23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3616325" y="3978275"/>
            <a:ext cx="160020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900" y="1901130"/>
            <a:ext cx="1532469" cy="121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195" name="矩形 17"/>
          <p:cNvSpPr>
            <a:spLocks noChangeArrowheads="1"/>
          </p:cNvSpPr>
          <p:nvPr/>
        </p:nvSpPr>
        <p:spPr bwMode="auto">
          <a:xfrm>
            <a:off x="5041900" y="4157663"/>
            <a:ext cx="160020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r="8532" b="21926"/>
          <a:stretch>
            <a:fillRect/>
          </a:stretch>
        </p:blipFill>
        <p:spPr bwMode="auto">
          <a:xfrm>
            <a:off x="7232072" y="1965196"/>
            <a:ext cx="1500687" cy="1149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 t="10302"/>
          <a:stretch>
            <a:fillRect/>
          </a:stretch>
        </p:blipFill>
        <p:spPr bwMode="auto">
          <a:xfrm>
            <a:off x="392254" y="1911474"/>
            <a:ext cx="1632306" cy="1187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-93664" y="1133743"/>
            <a:ext cx="237648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谢文英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49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四川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个体户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6921500" y="1102653"/>
            <a:ext cx="201295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周彩萍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34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江苏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村委会主任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664076" y="1133743"/>
            <a:ext cx="2163762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宛燕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32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江苏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信贷公司职员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8201" name="矩形 3"/>
          <p:cNvSpPr>
            <a:spLocks noChangeArrowheads="1"/>
          </p:cNvSpPr>
          <p:nvPr/>
        </p:nvSpPr>
        <p:spPr bwMode="auto">
          <a:xfrm>
            <a:off x="0" y="-15875"/>
            <a:ext cx="9144000" cy="811213"/>
          </a:xfrm>
          <a:prstGeom prst="rect">
            <a:avLst/>
          </a:prstGeom>
          <a:solidFill>
            <a:srgbClr val="FF6600"/>
          </a:solidFill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endParaRPr lang="zh-CN" altLang="en-US" b="1" i="1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02" name="矩形 20"/>
          <p:cNvSpPr>
            <a:spLocks noChangeArrowheads="1"/>
          </p:cNvSpPr>
          <p:nvPr/>
        </p:nvSpPr>
        <p:spPr bwMode="auto">
          <a:xfrm>
            <a:off x="0" y="0"/>
            <a:ext cx="9144000" cy="795338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宫颈癌会员状况</a:t>
            </a: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8" name="矩形 23"/>
          <p:cNvSpPr>
            <a:spLocks noChangeArrowheads="1"/>
          </p:cNvSpPr>
          <p:nvPr/>
        </p:nvSpPr>
        <p:spPr bwMode="auto">
          <a:xfrm>
            <a:off x="2405375" y="1133743"/>
            <a:ext cx="213995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冯艳红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44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广东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保险公司职员</a:t>
            </a:r>
            <a:endParaRPr lang="zh-CN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pic>
        <p:nvPicPr>
          <p:cNvPr id="9235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4707" y="1923690"/>
            <a:ext cx="1741843" cy="1190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2" name="直接连接符 31"/>
          <p:cNvCxnSpPr/>
          <p:nvPr/>
        </p:nvCxnSpPr>
        <p:spPr bwMode="auto">
          <a:xfrm rot="16200000" flipH="1">
            <a:off x="280194" y="2883694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33" name="矩形 29"/>
          <p:cNvSpPr>
            <a:spLocks noChangeArrowheads="1"/>
          </p:cNvSpPr>
          <p:nvPr/>
        </p:nvSpPr>
        <p:spPr bwMode="auto">
          <a:xfrm>
            <a:off x="223838" y="3474213"/>
            <a:ext cx="18843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2015-07-27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27.2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目前进入恢复期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 rot="16200000" flipH="1">
            <a:off x="2636043" y="2932907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35" name="矩形 29"/>
          <p:cNvSpPr>
            <a:spLocks noChangeArrowheads="1"/>
          </p:cNvSpPr>
          <p:nvPr/>
        </p:nvSpPr>
        <p:spPr bwMode="auto">
          <a:xfrm>
            <a:off x="2533650" y="3498850"/>
            <a:ext cx="18827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2015-12-11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29.4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目前在家休养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36" name="矩形 29"/>
          <p:cNvSpPr>
            <a:spLocks noChangeArrowheads="1"/>
          </p:cNvSpPr>
          <p:nvPr/>
        </p:nvSpPr>
        <p:spPr bwMode="auto">
          <a:xfrm>
            <a:off x="4884738" y="3522725"/>
            <a:ext cx="18843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2015-12-28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28.3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目前在药物治疗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rot="16200000" flipH="1">
            <a:off x="4825207" y="2883694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38" name="矩形 29"/>
          <p:cNvSpPr>
            <a:spLocks noChangeArrowheads="1"/>
          </p:cNvSpPr>
          <p:nvPr/>
        </p:nvSpPr>
        <p:spPr bwMode="auto">
          <a:xfrm>
            <a:off x="6921500" y="3533138"/>
            <a:ext cx="18827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2015-12-28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28.3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目前已恢复工作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</p:spTree>
  </p:cSld>
  <p:clrMapOvr>
    <a:masterClrMapping/>
  </p:clrMapOvr>
  <p:transition spd="med" advClick="0"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  <p:bldP spid="19" grpId="0"/>
      <p:bldP spid="23" grpId="0"/>
      <p:bldP spid="8201" grpId="2" animBg="1"/>
      <p:bldP spid="8202" grpId="0"/>
      <p:bldP spid="28" grpId="0"/>
      <p:bldP spid="33" grpId="0"/>
      <p:bldP spid="35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372225" y="4157663"/>
            <a:ext cx="1949450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219" name="矩形 3"/>
          <p:cNvSpPr>
            <a:spLocks noChangeArrowheads="1"/>
          </p:cNvSpPr>
          <p:nvPr/>
        </p:nvSpPr>
        <p:spPr bwMode="auto">
          <a:xfrm>
            <a:off x="0" y="-15875"/>
            <a:ext cx="9144000" cy="811213"/>
          </a:xfrm>
          <a:prstGeom prst="rect">
            <a:avLst/>
          </a:prstGeom>
          <a:solidFill>
            <a:srgbClr val="FF6600"/>
          </a:solidFill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endParaRPr lang="zh-CN" altLang="en-US" b="1" i="1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43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20" y="1813002"/>
            <a:ext cx="2316930" cy="1569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432349" y="1042988"/>
            <a:ext cx="235833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刘剑 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49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 广东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非霍奇金淋巴瘤  工程师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9222" name="矩形 20"/>
          <p:cNvSpPr>
            <a:spLocks noChangeArrowheads="1"/>
          </p:cNvSpPr>
          <p:nvPr/>
        </p:nvSpPr>
        <p:spPr bwMode="auto">
          <a:xfrm>
            <a:off x="0" y="0"/>
            <a:ext cx="9144000" cy="795338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淋巴癌、白血病、甲状腺癌会员生存状况</a:t>
            </a: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rot="16200000" flipH="1">
            <a:off x="1167607" y="2921794"/>
            <a:ext cx="4005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cxnSp>
        <p:nvCxnSpPr>
          <p:cNvPr id="21" name="直接连接符 20"/>
          <p:cNvCxnSpPr/>
          <p:nvPr/>
        </p:nvCxnSpPr>
        <p:spPr bwMode="auto">
          <a:xfrm rot="16200000" flipH="1">
            <a:off x="4017168" y="2932907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22" name="矩形 29"/>
          <p:cNvSpPr>
            <a:spLocks noChangeArrowheads="1"/>
          </p:cNvSpPr>
          <p:nvPr/>
        </p:nvSpPr>
        <p:spPr bwMode="auto">
          <a:xfrm>
            <a:off x="214438" y="3813175"/>
            <a:ext cx="2908299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2015-09-11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37.8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进入在家休养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42269" y="1876304"/>
            <a:ext cx="1113156" cy="167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435385" y="996950"/>
            <a:ext cx="2214068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雷蕾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39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四川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白血病   联通公司职员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32" name="矩形 29"/>
          <p:cNvSpPr>
            <a:spLocks noChangeArrowheads="1"/>
          </p:cNvSpPr>
          <p:nvPr/>
        </p:nvSpPr>
        <p:spPr bwMode="auto">
          <a:xfrm>
            <a:off x="6102600" y="3822700"/>
            <a:ext cx="29464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2016-02-26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24.2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目前在家休养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8800" y="1876304"/>
            <a:ext cx="2095500" cy="1540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" name="矩形 23"/>
          <p:cNvSpPr>
            <a:spLocks noChangeArrowheads="1"/>
          </p:cNvSpPr>
          <p:nvPr/>
        </p:nvSpPr>
        <p:spPr bwMode="auto">
          <a:xfrm>
            <a:off x="3521425" y="1042988"/>
            <a:ext cx="186461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黄杰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27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浙江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甲状腺癌   公务员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35" name="矩形 29"/>
          <p:cNvSpPr>
            <a:spLocks noChangeArrowheads="1"/>
          </p:cNvSpPr>
          <p:nvPr/>
        </p:nvSpPr>
        <p:spPr bwMode="auto">
          <a:xfrm>
            <a:off x="3248025" y="3824288"/>
            <a:ext cx="2676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2015-09-28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5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已经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康复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</p:spTree>
  </p:cSld>
  <p:clrMapOvr>
    <a:masterClrMapping/>
  </p:clrMapOvr>
  <p:transition spd="med" advClick="0" advTm="1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219" grpId="0" animBg="1"/>
      <p:bldP spid="5" grpId="0"/>
      <p:bldP spid="9222" grpId="0"/>
      <p:bldP spid="22" grpId="0"/>
      <p:bldP spid="24" grpId="0"/>
      <p:bldP spid="32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3959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243513" y="4165600"/>
            <a:ext cx="1951037" cy="908050"/>
          </a:xfrm>
          <a:prstGeom prst="rect">
            <a:avLst/>
          </a:prstGeom>
          <a:solidFill>
            <a:srgbClr val="FFFFC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05102" y="1904951"/>
            <a:ext cx="1442884" cy="1809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6" descr="C:\Users\Administrator\Desktop\E\IMG_3657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22926" y="1904952"/>
            <a:ext cx="1357138" cy="1809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626420" y="1144588"/>
            <a:ext cx="1947970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徐峰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35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山东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右肺性腺癌  工程师</a:t>
            </a:r>
            <a:endParaRPr lang="en-US" alt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19" name="矩形 23"/>
          <p:cNvSpPr>
            <a:spLocks noChangeArrowheads="1"/>
          </p:cNvSpPr>
          <p:nvPr/>
        </p:nvSpPr>
        <p:spPr bwMode="auto">
          <a:xfrm>
            <a:off x="3475859" y="1144588"/>
            <a:ext cx="2095445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钟文武 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48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河北 </a:t>
            </a:r>
            <a:endParaRPr lang="en-US" altLang="zh-CN" sz="1600" b="1" dirty="0" smtClean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  <a:p>
            <a:pPr algn="dist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结肠癌   </a:t>
            </a: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个体养殖户</a:t>
            </a:r>
            <a:endParaRPr lang="en-US" altLang="zh-CN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10246" name="矩形 3"/>
          <p:cNvSpPr>
            <a:spLocks noChangeArrowheads="1"/>
          </p:cNvSpPr>
          <p:nvPr/>
        </p:nvSpPr>
        <p:spPr bwMode="auto">
          <a:xfrm>
            <a:off x="0" y="-15875"/>
            <a:ext cx="9144000" cy="811213"/>
          </a:xfrm>
          <a:prstGeom prst="rect">
            <a:avLst/>
          </a:prstGeom>
          <a:solidFill>
            <a:srgbClr val="FF6600"/>
          </a:solidFill>
          <a:ln w="12700">
            <a:noFill/>
            <a:bevel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肺癌、结肠癌、肝癌会员生存状况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rot="16200000" flipH="1">
            <a:off x="931068" y="2977357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20" name="矩形 29"/>
          <p:cNvSpPr>
            <a:spLocks noChangeArrowheads="1"/>
          </p:cNvSpPr>
          <p:nvPr/>
        </p:nvSpPr>
        <p:spPr bwMode="auto">
          <a:xfrm>
            <a:off x="119063" y="3990975"/>
            <a:ext cx="281463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2016-01-26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24.9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进入中药调养阶段，已工作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sp>
        <p:nvSpPr>
          <p:cNvPr id="22" name="矩形 29"/>
          <p:cNvSpPr>
            <a:spLocks noChangeArrowheads="1"/>
          </p:cNvSpPr>
          <p:nvPr/>
        </p:nvSpPr>
        <p:spPr bwMode="auto">
          <a:xfrm>
            <a:off x="3024188" y="3990975"/>
            <a:ext cx="2814637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2016-02-26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金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19.4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目前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进入化疗期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rot="16200000" flipH="1">
            <a:off x="3799681" y="2964657"/>
            <a:ext cx="40052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 r="4924"/>
          <a:stretch>
            <a:fillRect/>
          </a:stretch>
        </p:blipFill>
        <p:spPr bwMode="auto">
          <a:xfrm>
            <a:off x="6116870" y="1948203"/>
            <a:ext cx="2605138" cy="1783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矩形 23"/>
          <p:cNvSpPr>
            <a:spLocks noChangeArrowheads="1"/>
          </p:cNvSpPr>
          <p:nvPr/>
        </p:nvSpPr>
        <p:spPr bwMode="auto">
          <a:xfrm>
            <a:off x="6440140" y="1127125"/>
            <a:ext cx="2008884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徐春长  </a:t>
            </a:r>
            <a:r>
              <a:rPr lang="en-US" altLang="zh-CN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33</a:t>
            </a:r>
            <a:r>
              <a:rPr lang="zh-CN" altLang="en-US" sz="1600" b="1" dirty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岁   江西</a:t>
            </a:r>
          </a:p>
          <a:p>
            <a:pPr algn="ctr" eaLnBrk="1" hangingPunct="1"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8C7626"/>
                </a:solidFill>
                <a:latin typeface="微软雅黑" pitchFamily="34" charset="-122"/>
                <a:ea typeface="微软雅黑" pitchFamily="34" charset="-122"/>
                <a:sym typeface="Algerian" pitchFamily="82" charset="0"/>
              </a:rPr>
              <a:t>肝癌  酒店管理人员</a:t>
            </a:r>
            <a:endParaRPr lang="en-US" sz="1600" b="1" dirty="0">
              <a:solidFill>
                <a:srgbClr val="8C7626"/>
              </a:solidFill>
              <a:latin typeface="微软雅黑" pitchFamily="34" charset="-122"/>
              <a:ea typeface="微软雅黑" pitchFamily="34" charset="-122"/>
              <a:sym typeface="Algerian" pitchFamily="82" charset="0"/>
            </a:endParaRPr>
          </a:p>
        </p:txBody>
      </p:sp>
      <p:sp>
        <p:nvSpPr>
          <p:cNvPr id="32" name="矩形 29"/>
          <p:cNvSpPr>
            <a:spLocks noChangeArrowheads="1"/>
          </p:cNvSpPr>
          <p:nvPr/>
        </p:nvSpPr>
        <p:spPr bwMode="auto">
          <a:xfrm>
            <a:off x="6002338" y="4014788"/>
            <a:ext cx="2814637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2015-12-28  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获得互助金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28.3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万元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确诊后不久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华文楷体" pitchFamily="2" charset="-122"/>
              </a:rPr>
              <a:t>去世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华文楷体" pitchFamily="2" charset="-122"/>
            </a:endParaRPr>
          </a:p>
        </p:txBody>
      </p:sp>
    </p:spTree>
  </p:cSld>
  <p:clrMapOvr>
    <a:masterClrMapping/>
  </p:clrMapOvr>
  <p:transition spd="med" advClick="0" advTm="1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5" grpId="0"/>
      <p:bldP spid="19" grpId="0"/>
      <p:bldP spid="10246" grpId="0" animBg="1"/>
      <p:bldP spid="20" grpId="0"/>
      <p:bldP spid="22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A7C6E5"/>
    </a:accent1>
    <a:accent2>
      <a:srgbClr val="333399"/>
    </a:accent2>
    <a:accent3>
      <a:srgbClr val="FFFFFF"/>
    </a:accent3>
    <a:accent4>
      <a:srgbClr val="000000"/>
    </a:accent4>
    <a:accent5>
      <a:srgbClr val="D0DFF0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Pages>0</Pages>
  <Words>731</Words>
  <Characters>0</Characters>
  <Application>Microsoft Office PowerPoint</Application>
  <DocSecurity>0</DocSecurity>
  <PresentationFormat>全屏显示(16:9)</PresentationFormat>
  <Lines>0</Lines>
  <Paragraphs>132</Paragraphs>
  <Slides>14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chenxc02</dc:creator>
  <cp:lastModifiedBy>AutoBVT</cp:lastModifiedBy>
  <cp:revision>324</cp:revision>
  <dcterms:created xsi:type="dcterms:W3CDTF">2013-01-25T01:44:32Z</dcterms:created>
  <dcterms:modified xsi:type="dcterms:W3CDTF">2016-05-16T02:22:23Z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