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8"/>
  </p:notesMasterIdLst>
  <p:handoutMasterIdLst>
    <p:handoutMasterId r:id="rId24"/>
  </p:handoutMasterIdLst>
  <p:sldIdLst>
    <p:sldId id="541" r:id="rId4"/>
    <p:sldId id="586" r:id="rId5"/>
    <p:sldId id="564" r:id="rId6"/>
    <p:sldId id="562" r:id="rId7"/>
    <p:sldId id="563" r:id="rId9"/>
    <p:sldId id="56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94" r:id="rId19"/>
    <p:sldId id="495" r:id="rId20"/>
    <p:sldId id="510" r:id="rId21"/>
    <p:sldId id="517" r:id="rId22"/>
    <p:sldId id="550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5FD"/>
    <a:srgbClr val="E2F5FE"/>
    <a:srgbClr val="EBF9EC"/>
    <a:srgbClr val="FBFFFE"/>
    <a:srgbClr val="852C09"/>
    <a:srgbClr val="FCF1DC"/>
    <a:srgbClr val="FFCC99"/>
    <a:srgbClr val="FFFFF3"/>
    <a:srgbClr val="FF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68966" autoAdjust="0"/>
  </p:normalViewPr>
  <p:slideViewPr>
    <p:cSldViewPr>
      <p:cViewPr varScale="1">
        <p:scale>
          <a:sx n="60" d="100"/>
          <a:sy n="60" d="100"/>
        </p:scale>
        <p:origin x="-2238" y="-96"/>
      </p:cViewPr>
      <p:guideLst>
        <p:guide orient="horz" pos="2160"/>
        <p:guide orient="horz" pos="3091"/>
        <p:guide pos="29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7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DB3C531B-D83C-493A-84AD-316F78881E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pitchFamily="34" charset="0"/>
                <a:ea typeface="+mn-ea"/>
              </a:defRPr>
            </a:lvl1pPr>
          </a:lstStyle>
          <a:p>
            <a:pPr>
              <a:defRPr/>
            </a:pPr>
            <a:fld id="{CB801823-96DB-4EC2-991A-2DEE593AD1D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在环境中演示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在环境中演示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\01 </a:t>
            </a:r>
            <a:r>
              <a:rPr lang="zh-CN" altLang="en-US" dirty="0" smtClean="0"/>
              <a:t>教学演示案例</a:t>
            </a:r>
            <a:r>
              <a:rPr lang="en-US" altLang="zh-CN" dirty="0" smtClean="0"/>
              <a:t>\</a:t>
            </a:r>
            <a:r>
              <a:rPr lang="zh-CN" altLang="en-US" dirty="0" smtClean="0"/>
              <a:t>现场编程</a:t>
            </a:r>
            <a:r>
              <a:rPr lang="en-US" altLang="zh-CN" dirty="0" smtClean="0"/>
              <a:t>1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r>
              <a:rPr lang="zh-CN" altLang="en-US" dirty="0"/>
              <a:t>在环境中演示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B801823-96DB-4EC2-991A-2DEE593AD1DA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06" y="4143380"/>
            <a:ext cx="7772400" cy="571504"/>
          </a:xfrm>
        </p:spPr>
        <p:txBody>
          <a:bodyPr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0026" y="4786322"/>
            <a:ext cx="6400800" cy="714380"/>
          </a:xfrm>
        </p:spPr>
        <p:txBody>
          <a:bodyPr>
            <a:normAutofit/>
          </a:bodyPr>
          <a:lstStyle>
            <a:lvl1pPr marL="0" indent="0" algn="l">
              <a:buNone/>
              <a:defRPr sz="3500" b="1" baseline="0">
                <a:solidFill>
                  <a:schemeClr val="accent6">
                    <a:lumMod val="7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AAADC-6C7C-4E77-8A85-79F9688A92C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标题 1"/>
          <p:cNvSpPr txBox="1"/>
          <p:nvPr/>
        </p:nvSpPr>
        <p:spPr>
          <a:xfrm>
            <a:off x="4214810" y="2786058"/>
            <a:ext cx="1071570" cy="3571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002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0250" y="214314"/>
            <a:ext cx="7372344" cy="571480"/>
          </a:xfrm>
        </p:spPr>
        <p:txBody>
          <a:bodyPr>
            <a:noAutofit/>
          </a:bodyPr>
          <a:lstStyle>
            <a:lvl1pPr algn="r">
              <a:defRPr sz="3600" b="0" i="0" baseline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4929222"/>
          </a:xfrm>
        </p:spPr>
        <p:txBody>
          <a:bodyPr/>
          <a:lstStyle>
            <a:lvl1pPr algn="l">
              <a:buFontTx/>
              <a:buBlip>
                <a:blip r:embed="rId2"/>
              </a:buBlip>
              <a:defRPr sz="2800" b="1" i="0" baseline="0">
                <a:ea typeface="黑体" panose="02010609060101010101" pitchFamily="2" charset="-122"/>
              </a:defRPr>
            </a:lvl1pPr>
            <a:lvl2pPr algn="l">
              <a:buFontTx/>
              <a:buBlip>
                <a:blip r:embed="rId3"/>
              </a:buBlip>
              <a:defRPr sz="2400" b="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buFontTx/>
              <a:buBlip>
                <a:blip r:embed="rId4"/>
              </a:buBlip>
              <a:defRPr sz="2000" b="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3A631-3449-4588-AC7F-D5E97ADD49D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2152E-3B48-4B2E-B393-3B7D6B2AF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D7604-F89B-45D0-B593-D4311BF97B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B1F52-AAC6-4539-939B-8A266F1975A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3A980-B433-4A19-9440-68A76B53B07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12C28-E3C0-4C0E-8548-4490CBCA0C1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80D93-3BE6-4E50-B9FB-76948ABC7F3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EF71D-DD62-45DD-A3BD-5D7F0B7B7C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1E03-58A4-447E-AC4F-E2EE59A8DF4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D0F36-42B3-4E44-9716-A229D9E5539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DFA25-1C9A-433F-B164-9F61D339896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48702-06F9-4897-90EF-4BBCFB2960E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6" Type="http://schemas.openxmlformats.org/officeDocument/2006/relationships/theme" Target="../theme/theme2.xml"/><Relationship Id="rId15" Type="http://schemas.openxmlformats.org/officeDocument/2006/relationships/image" Target="../media/image5.jpeg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yanyan.li\Desktop\新建文件夹 (2)\zhongjianye.jpg"/>
          <p:cNvPicPr>
            <a:picLocks noChangeAspect="1" noChangeArrowheads="1"/>
          </p:cNvPicPr>
          <p:nvPr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B4475-F172-4BFD-B3F3-C19AB4F18D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/43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.tif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2.tiff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3.tiff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52646"/>
            <a:ext cx="9144000" cy="227653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5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5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44275" y="4471330"/>
            <a:ext cx="2700300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spcAft>
                <a:spcPts val="1200"/>
              </a:spcAft>
              <a:defRPr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zh-CN" altLang="en-US" sz="2100" dirty="0" smtClean="0"/>
              <a:t>主讲：潘隆福</a:t>
            </a:r>
            <a:endParaRPr lang="en-US" altLang="zh-CN" sz="2100" dirty="0" smtClean="0"/>
          </a:p>
          <a:p>
            <a:pPr algn="ctr">
              <a:lnSpc>
                <a:spcPct val="100000"/>
              </a:lnSpc>
            </a:pPr>
            <a:fld id="{DD46B636-9D80-4134-8115-DAD8D4FDFC6A}" type="datetime2">
              <a:rPr lang="zh-CN" altLang="en-US" sz="2100" smtClean="0"/>
            </a:fld>
            <a:endParaRPr lang="en-US" altLang="zh-CN" sz="2100" dirty="0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z="900" smtClean="0"/>
            </a:fld>
            <a:endParaRPr lang="zh-CN" altLang="en-US" sz="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9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数据类型举例</a:t>
            </a:r>
            <a:endParaRPr lang="en-US" altLang="zh-CN" b="1" dirty="0"/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dirty="0" smtClean="0"/>
              <a:t>输出</a:t>
            </a:r>
            <a:r>
              <a:rPr lang="en-US" altLang="zh-CN" sz="2400" dirty="0"/>
              <a:t>Java</a:t>
            </a:r>
            <a:r>
              <a:rPr lang="zh-CN" altLang="en-US" sz="2400" dirty="0"/>
              <a:t>课考试最高分：</a:t>
            </a:r>
            <a:r>
              <a:rPr lang="en-US" altLang="zh-CN" sz="2400" dirty="0"/>
              <a:t>98.5</a:t>
            </a:r>
            <a:endParaRPr lang="en-US" altLang="zh-CN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输出最高分学员姓名：张三</a:t>
            </a:r>
            <a:endParaRPr lang="zh-CN" altLang="en-US" sz="2400" dirty="0"/>
          </a:p>
          <a:p>
            <a:pPr>
              <a:lnSpc>
                <a:spcPct val="90000"/>
              </a:lnSpc>
              <a:buNone/>
            </a:pPr>
            <a:r>
              <a:rPr lang="zh-CN" altLang="en-US" sz="2400" dirty="0"/>
              <a:t>  输出最高分学员性别：男</a:t>
            </a:r>
            <a:endParaRPr lang="zh-CN" altLang="en-US" sz="2400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41700" name="AutoShape 4"/>
          <p:cNvSpPr>
            <a:spLocks noChangeArrowheads="1"/>
          </p:cNvSpPr>
          <p:nvPr/>
        </p:nvSpPr>
        <p:spPr bwMode="auto">
          <a:xfrm>
            <a:off x="977900" y="2571750"/>
            <a:ext cx="7659688" cy="4053417"/>
          </a:xfrm>
          <a:prstGeom prst="roundRect">
            <a:avLst>
              <a:gd name="adj" fmla="val 13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TestType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              double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score = 98.5;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rgbClr val="0000FF"/>
                </a:solidFill>
              </a:rPr>
              <a:t>              char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sex = '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男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';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本次考试成绩最高分：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score);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最高分得主：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name);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</a:t>
            </a:r>
            <a:r>
              <a:rPr lang="en-US" altLang="zh-CN" b="1" dirty="0" err="1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性别：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 + sex);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41701" name="AutoShape 5"/>
          <p:cNvSpPr>
            <a:spLocks noChangeArrowheads="1"/>
          </p:cNvSpPr>
          <p:nvPr/>
        </p:nvSpPr>
        <p:spPr bwMode="gray">
          <a:xfrm>
            <a:off x="4489459" y="4000504"/>
            <a:ext cx="1421915" cy="408623"/>
          </a:xfrm>
          <a:prstGeom prst="wedgeRoundRectCallout">
            <a:avLst>
              <a:gd name="adj1" fmla="val -49978"/>
              <a:gd name="adj2" fmla="val 5058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单引号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41702" name="AutoShape 6"/>
          <p:cNvSpPr>
            <a:spLocks noChangeArrowheads="1"/>
          </p:cNvSpPr>
          <p:nvPr/>
        </p:nvSpPr>
        <p:spPr bwMode="gray">
          <a:xfrm>
            <a:off x="4786314" y="3429000"/>
            <a:ext cx="1421915" cy="408623"/>
          </a:xfrm>
          <a:prstGeom prst="wedgeRoundRectCallout">
            <a:avLst>
              <a:gd name="adj1" fmla="val 1636"/>
              <a:gd name="adj2" fmla="val 545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双引号    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41704" name="AutoShape 8"/>
          <p:cNvSpPr>
            <a:spLocks noChangeArrowheads="1"/>
          </p:cNvSpPr>
          <p:nvPr/>
        </p:nvSpPr>
        <p:spPr bwMode="gray">
          <a:xfrm>
            <a:off x="6557989" y="5594368"/>
            <a:ext cx="1871267" cy="408623"/>
          </a:xfrm>
          <a:prstGeom prst="wedgeRoundRectCallout">
            <a:avLst>
              <a:gd name="adj1" fmla="val -2501"/>
              <a:gd name="adj2" fmla="val -55460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连接输出信息   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12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14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15" name="TextBox 14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0" name="直接箭头连接符 19"/>
          <p:cNvCxnSpPr/>
          <p:nvPr/>
        </p:nvCxnSpPr>
        <p:spPr>
          <a:xfrm flipV="1">
            <a:off x="4214810" y="3632200"/>
            <a:ext cx="571505" cy="825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571868" y="4154494"/>
            <a:ext cx="928694" cy="6032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786578" y="5072074"/>
            <a:ext cx="571504" cy="50006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2" name="组合 10"/>
          <p:cNvGrpSpPr/>
          <p:nvPr/>
        </p:nvGrpSpPr>
        <p:grpSpPr bwMode="auto">
          <a:xfrm>
            <a:off x="1785918" y="6140472"/>
            <a:ext cx="5819467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3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4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5" name="TextBox 38"/>
            <p:cNvSpPr txBox="1">
              <a:spLocks noChangeArrowheads="1"/>
            </p:cNvSpPr>
            <p:nvPr/>
          </p:nvSpPr>
          <p:spPr bwMode="auto">
            <a:xfrm>
              <a:off x="4918457" y="5538802"/>
              <a:ext cx="257884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2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：不同类型变量存取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00" grpId="0" animBg="1"/>
      <p:bldP spid="541701" grpId="0" animBg="1"/>
      <p:bldP spid="541702" grpId="0" animBg="1"/>
      <p:bldP spid="54170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AutoShape 2"/>
          <p:cNvSpPr>
            <a:spLocks noChangeArrowheads="1"/>
          </p:cNvSpPr>
          <p:nvPr/>
        </p:nvSpPr>
        <p:spPr bwMode="auto">
          <a:xfrm>
            <a:off x="2338388" y="2786058"/>
            <a:ext cx="2089150" cy="1172629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0739" name="Text Box 3"/>
          <p:cNvSpPr txBox="1">
            <a:spLocks noChangeArrowheads="1"/>
          </p:cNvSpPr>
          <p:nvPr/>
        </p:nvSpPr>
        <p:spPr bwMode="auto">
          <a:xfrm>
            <a:off x="2413000" y="2414588"/>
            <a:ext cx="17272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首字母</a:t>
            </a:r>
            <a:endParaRPr lang="zh-CN" altLang="en-US" b="1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4930775" y="3000372"/>
            <a:ext cx="936625" cy="720725"/>
            <a:chOff x="2426" y="1842"/>
            <a:chExt cx="590" cy="454"/>
          </a:xfrm>
        </p:grpSpPr>
        <p:sp>
          <p:nvSpPr>
            <p:cNvPr id="500741" name="Line 5"/>
            <p:cNvSpPr>
              <a:spLocks noChangeShapeType="1"/>
            </p:cNvSpPr>
            <p:nvPr/>
          </p:nvSpPr>
          <p:spPr bwMode="auto">
            <a:xfrm>
              <a:off x="2426" y="2069"/>
              <a:ext cx="590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0742" name="Line 6"/>
            <p:cNvSpPr>
              <a:spLocks noChangeShapeType="1"/>
            </p:cNvSpPr>
            <p:nvPr/>
          </p:nvSpPr>
          <p:spPr bwMode="auto">
            <a:xfrm>
              <a:off x="2744" y="1842"/>
              <a:ext cx="0" cy="454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500743" name="AutoShape 7"/>
          <p:cNvSpPr>
            <a:spLocks noChangeArrowheads="1"/>
          </p:cNvSpPr>
          <p:nvPr/>
        </p:nvSpPr>
        <p:spPr bwMode="auto">
          <a:xfrm>
            <a:off x="6372225" y="2607744"/>
            <a:ext cx="2160588" cy="1892826"/>
          </a:xfrm>
          <a:prstGeom prst="roundRect">
            <a:avLst>
              <a:gd name="adj" fmla="val 1225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任意多的：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、数字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、字母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3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、下划线‘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_’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4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、‘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$’ </a:t>
            </a:r>
            <a:r>
              <a:rPr lang="zh-CN" altLang="en-US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符号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6589713" y="2214554"/>
            <a:ext cx="1727200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其余部分</a:t>
            </a:r>
            <a:endParaRPr lang="zh-CN" altLang="en-US" b="1" dirty="0"/>
          </a:p>
        </p:txBody>
      </p:sp>
      <p:sp>
        <p:nvSpPr>
          <p:cNvPr id="500745" name="AutoShape 9"/>
          <p:cNvSpPr>
            <a:spLocks noChangeArrowheads="1"/>
          </p:cNvSpPr>
          <p:nvPr/>
        </p:nvSpPr>
        <p:spPr bwMode="auto">
          <a:xfrm>
            <a:off x="684213" y="2786058"/>
            <a:ext cx="503237" cy="122079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变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量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名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1547813" y="3286124"/>
            <a:ext cx="503237" cy="287338"/>
            <a:chOff x="975" y="1979"/>
            <a:chExt cx="317" cy="181"/>
          </a:xfrm>
        </p:grpSpPr>
        <p:sp>
          <p:nvSpPr>
            <p:cNvPr id="500747" name="Line 11"/>
            <p:cNvSpPr>
              <a:spLocks noChangeShapeType="1"/>
            </p:cNvSpPr>
            <p:nvPr/>
          </p:nvSpPr>
          <p:spPr bwMode="auto">
            <a:xfrm>
              <a:off x="975" y="1979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>
              <a:off x="975" y="2160"/>
              <a:ext cx="317" cy="0"/>
            </a:xfrm>
            <a:prstGeom prst="line">
              <a:avLst/>
            </a:prstGeom>
            <a:ln cmpd="sng">
              <a:solidFill>
                <a:schemeClr val="accent5">
                  <a:lumMod val="50000"/>
                </a:schemeClr>
              </a:solidFill>
              <a:headEnd type="none"/>
              <a:tailEnd type="none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flood" dir="t">
                <a:rot lat="0" lon="0" rev="5400000"/>
              </a:lightRig>
            </a:scene3d>
            <a:sp3d prstMaterial="dkEdge">
              <a:bevelT w="0" h="0"/>
              <a:contourClr>
                <a:schemeClr val="accent1">
                  <a:satMod val="110000"/>
                </a:schemeClr>
              </a:contourClr>
            </a:sp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500749" name="Rectangle 13"/>
          <p:cNvSpPr>
            <a:spLocks noChangeArrowheads="1"/>
          </p:cNvSpPr>
          <p:nvPr/>
        </p:nvSpPr>
        <p:spPr bwMode="auto">
          <a:xfrm>
            <a:off x="684213" y="3429000"/>
            <a:ext cx="7200900" cy="8636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  <a:buFontTx/>
              <a:buBlip>
                <a:blip r:embed="rId1"/>
              </a:buBlip>
            </a:pPr>
            <a:endParaRPr lang="zh-CN" altLang="en-US" sz="2000" b="1" dirty="0"/>
          </a:p>
        </p:txBody>
      </p:sp>
      <p:sp>
        <p:nvSpPr>
          <p:cNvPr id="500750" name="AutoShape 14"/>
          <p:cNvSpPr>
            <a:spLocks noChangeArrowheads="1"/>
          </p:cNvSpPr>
          <p:nvPr/>
        </p:nvSpPr>
        <p:spPr bwMode="gray">
          <a:xfrm>
            <a:off x="468313" y="4643446"/>
            <a:ext cx="8353425" cy="1023937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变量命名规范：</a:t>
            </a:r>
            <a:endParaRPr lang="zh-CN" altLang="en-US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简短且能清楚地表明变量的作用，通常第一个单词的首字母小写，其后单词的</a:t>
            </a:r>
            <a:endParaRPr lang="zh-CN" altLang="en-US" b="1" dirty="0"/>
          </a:p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首字母大写。例如：</a:t>
            </a:r>
            <a:r>
              <a:rPr lang="en-US" altLang="zh-CN" b="1" dirty="0" err="1"/>
              <a:t>myScore</a:t>
            </a:r>
            <a:r>
              <a:rPr lang="en-US" altLang="zh-CN" b="1" dirty="0"/>
              <a:t> </a:t>
            </a:r>
            <a:endParaRPr lang="en-US" altLang="zh-CN" b="1" dirty="0"/>
          </a:p>
        </p:txBody>
      </p:sp>
      <p:sp>
        <p:nvSpPr>
          <p:cNvPr id="500752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变量命名规则</a:t>
            </a:r>
            <a:r>
              <a:rPr lang="en-US" altLang="zh-CN" b="1" dirty="0"/>
              <a:t>2-1</a:t>
            </a:r>
            <a:endParaRPr lang="zh-CN" altLang="en-US" b="1" dirty="0"/>
          </a:p>
        </p:txBody>
      </p:sp>
      <p:sp>
        <p:nvSpPr>
          <p:cNvPr id="500753" name="Rectangle 17"/>
          <p:cNvSpPr>
            <a:spLocks noGrp="1" noChangeArrowheads="1"/>
          </p:cNvSpPr>
          <p:nvPr>
            <p:ph idx="1"/>
          </p:nvPr>
        </p:nvSpPr>
        <p:spPr>
          <a:xfrm>
            <a:off x="784254" y="1276351"/>
            <a:ext cx="7645398" cy="1152517"/>
          </a:xfr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285750">
              <a:lnSpc>
                <a:spcPct val="90000"/>
              </a:lnSpc>
              <a:defRPr/>
            </a:pPr>
            <a:r>
              <a:rPr lang="en-US" altLang="zh-CN" dirty="0" err="1"/>
              <a:t>Java</a:t>
            </a:r>
            <a:r>
              <a:rPr lang="zh-CN" altLang="en-US" dirty="0" err="1"/>
              <a:t>语言中，变量命名要符合一定规则</a:t>
            </a:r>
            <a:endParaRPr lang="zh-CN" altLang="en-US" dirty="0" err="1"/>
          </a:p>
          <a:p>
            <a:pPr lvl="1">
              <a:defRPr/>
            </a:pPr>
            <a:r>
              <a:rPr lang="en-US" altLang="zh-CN" dirty="0" err="1" smtClean="0"/>
              <a:t>money</a:t>
            </a:r>
            <a:r>
              <a:rPr lang="zh-CN" altLang="en-US" dirty="0" err="1" smtClean="0"/>
              <a:t>、</a:t>
            </a:r>
            <a:r>
              <a:rPr lang="en-US" altLang="zh-CN" dirty="0" err="1" smtClean="0"/>
              <a:t>score</a:t>
            </a:r>
            <a:r>
              <a:rPr lang="zh-CN" altLang="en-US" dirty="0" err="1" smtClean="0"/>
              <a:t>、</a:t>
            </a:r>
            <a:r>
              <a:rPr lang="en-US" altLang="zh-CN" dirty="0" err="1" smtClean="0"/>
              <a:t>name</a:t>
            </a:r>
            <a:r>
              <a:rPr lang="zh-CN" altLang="en-US" dirty="0" err="1" smtClean="0"/>
              <a:t>、</a:t>
            </a:r>
            <a:r>
              <a:rPr lang="en-US" altLang="zh-CN" dirty="0" err="1" smtClean="0"/>
              <a:t>sex</a:t>
            </a:r>
            <a:endParaRPr lang="en-US" altLang="zh-CN" dirty="0" err="1" smtClean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285720" y="5886410"/>
            <a:ext cx="843709" cy="400110"/>
            <a:chOff x="3786182" y="3143248"/>
            <a:chExt cx="843709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3929058" y="3143248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经验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pic>
          <p:nvPicPr>
            <p:cNvPr id="21" name="Picture 1" descr="C:\Users\meng.zhang\Desktop\ACCP7.0模版图标规范\未命名-1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86182" y="3174234"/>
              <a:ext cx="230326" cy="338139"/>
            </a:xfrm>
            <a:prstGeom prst="rect">
              <a:avLst/>
            </a:prstGeom>
            <a:noFill/>
          </p:spPr>
        </p:pic>
      </p:grpSp>
      <p:sp>
        <p:nvSpPr>
          <p:cNvPr id="22" name="AutoShape 11"/>
          <p:cNvSpPr>
            <a:spLocks noChangeArrowheads="1"/>
          </p:cNvSpPr>
          <p:nvPr/>
        </p:nvSpPr>
        <p:spPr bwMode="gray">
          <a:xfrm>
            <a:off x="1500167" y="6072206"/>
            <a:ext cx="6072229" cy="4445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实际开发时，为了易于维护，尽量使用有意义的变量名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5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804" name="Rectangle 20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变量命名规则</a:t>
            </a:r>
            <a:r>
              <a:rPr lang="en-US" altLang="zh-CN" b="1" dirty="0"/>
              <a:t>2-2</a:t>
            </a:r>
            <a:endParaRPr lang="zh-CN" altLang="en-US" b="1" dirty="0"/>
          </a:p>
        </p:txBody>
      </p:sp>
      <p:sp>
        <p:nvSpPr>
          <p:cNvPr id="50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检查下面这些是否是合法的变量名</a:t>
            </a:r>
            <a:endParaRPr lang="zh-CN" altLang="en-US" dirty="0"/>
          </a:p>
          <a:p>
            <a:pPr lvl="2">
              <a:buFontTx/>
              <a:buNone/>
            </a:pPr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502788" name="AutoShape 4"/>
          <p:cNvSpPr>
            <a:spLocks noChangeArrowheads="1"/>
          </p:cNvSpPr>
          <p:nvPr/>
        </p:nvSpPr>
        <p:spPr bwMode="auto">
          <a:xfrm>
            <a:off x="838200" y="2990850"/>
            <a:ext cx="169545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principal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89" name="AutoShape 5"/>
          <p:cNvSpPr>
            <a:spLocks noChangeArrowheads="1"/>
          </p:cNvSpPr>
          <p:nvPr/>
        </p:nvSpPr>
        <p:spPr bwMode="auto">
          <a:xfrm>
            <a:off x="6067425" y="4073525"/>
            <a:ext cx="2033588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cost_price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0" name="AutoShape 6"/>
          <p:cNvSpPr>
            <a:spLocks noChangeArrowheads="1"/>
          </p:cNvSpPr>
          <p:nvPr/>
        </p:nvSpPr>
        <p:spPr bwMode="auto">
          <a:xfrm>
            <a:off x="815975" y="5081588"/>
            <a:ext cx="173990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marks_3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1" name="AutoShape 7"/>
          <p:cNvSpPr>
            <a:spLocks noChangeArrowheads="1"/>
          </p:cNvSpPr>
          <p:nvPr/>
        </p:nvSpPr>
        <p:spPr bwMode="auto">
          <a:xfrm>
            <a:off x="3287713" y="2924175"/>
            <a:ext cx="2055812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$lastname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2" name="AutoShape 8"/>
          <p:cNvSpPr>
            <a:spLocks noChangeArrowheads="1"/>
          </p:cNvSpPr>
          <p:nvPr/>
        </p:nvSpPr>
        <p:spPr bwMode="auto">
          <a:xfrm>
            <a:off x="3779838" y="5081588"/>
            <a:ext cx="79375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3" name="AutoShape 9"/>
          <p:cNvSpPr>
            <a:spLocks noChangeArrowheads="1"/>
          </p:cNvSpPr>
          <p:nvPr/>
        </p:nvSpPr>
        <p:spPr bwMode="auto">
          <a:xfrm>
            <a:off x="785813" y="4073525"/>
            <a:ext cx="1558925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123rate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4" name="AutoShape 10"/>
          <p:cNvSpPr>
            <a:spLocks noChangeArrowheads="1"/>
          </p:cNvSpPr>
          <p:nvPr/>
        </p:nvSpPr>
        <p:spPr bwMode="auto">
          <a:xfrm>
            <a:off x="3330575" y="4073525"/>
            <a:ext cx="205740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discount%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5" name="AutoShape 11"/>
          <p:cNvSpPr>
            <a:spLocks noChangeArrowheads="1"/>
          </p:cNvSpPr>
          <p:nvPr/>
        </p:nvSpPr>
        <p:spPr bwMode="auto">
          <a:xfrm>
            <a:off x="6048375" y="2924175"/>
            <a:ext cx="1695450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zip code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6" name="AutoShape 12"/>
          <p:cNvSpPr>
            <a:spLocks noChangeArrowheads="1"/>
          </p:cNvSpPr>
          <p:nvPr/>
        </p:nvSpPr>
        <p:spPr bwMode="auto">
          <a:xfrm>
            <a:off x="5435600" y="5081588"/>
            <a:ext cx="884238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City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2797" name="AutoShape 13"/>
          <p:cNvSpPr>
            <a:spLocks noChangeArrowheads="1"/>
          </p:cNvSpPr>
          <p:nvPr/>
        </p:nvSpPr>
        <p:spPr bwMode="auto">
          <a:xfrm>
            <a:off x="7567613" y="5081588"/>
            <a:ext cx="612775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20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pic>
        <p:nvPicPr>
          <p:cNvPr id="22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2" y="3286124"/>
            <a:ext cx="535259" cy="446049"/>
          </a:xfrm>
          <a:prstGeom prst="rect">
            <a:avLst/>
          </a:prstGeom>
          <a:noFill/>
        </p:spPr>
      </p:pic>
      <p:pic>
        <p:nvPicPr>
          <p:cNvPr id="23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0725" y="4500570"/>
            <a:ext cx="535259" cy="446049"/>
          </a:xfrm>
          <a:prstGeom prst="rect">
            <a:avLst/>
          </a:prstGeom>
          <a:noFill/>
        </p:spPr>
      </p:pic>
      <p:pic>
        <p:nvPicPr>
          <p:cNvPr id="24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429132"/>
            <a:ext cx="535259" cy="446049"/>
          </a:xfrm>
          <a:prstGeom prst="rect">
            <a:avLst/>
          </a:prstGeom>
          <a:noFill/>
        </p:spPr>
      </p:pic>
      <p:pic>
        <p:nvPicPr>
          <p:cNvPr id="25" name="Picture 2" descr="C:\Users\jian.zhang\Desktop\安卓PPT模板demo\代码展示\11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72" y="5357826"/>
            <a:ext cx="535259" cy="446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AutoShape 2"/>
          <p:cNvSpPr>
            <a:spLocks noChangeArrowheads="1"/>
          </p:cNvSpPr>
          <p:nvPr/>
        </p:nvSpPr>
        <p:spPr bwMode="auto">
          <a:xfrm>
            <a:off x="755650" y="1666498"/>
            <a:ext cx="7559675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Error1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String title;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 title 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5" name="AutoShape 3"/>
          <p:cNvSpPr>
            <a:spLocks noChangeArrowheads="1"/>
          </p:cNvSpPr>
          <p:nvPr/>
        </p:nvSpPr>
        <p:spPr bwMode="auto">
          <a:xfrm>
            <a:off x="2738438" y="5483225"/>
            <a:ext cx="4976834" cy="81253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title;      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 = "Java" ;    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6" name="AutoShape 4"/>
          <p:cNvSpPr>
            <a:spLocks noChangeArrowheads="1"/>
          </p:cNvSpPr>
          <p:nvPr/>
        </p:nvSpPr>
        <p:spPr bwMode="auto">
          <a:xfrm>
            <a:off x="2740025" y="4716463"/>
            <a:ext cx="5000625" cy="412485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title = "Java"; //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声明变量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title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并赋值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2285984" y="4724400"/>
            <a:ext cx="431800" cy="455119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>
                <a:solidFill>
                  <a:schemeClr val="accent5">
                    <a:lumMod val="10000"/>
                  </a:schemeClr>
                </a:solidFill>
                <a:latin typeface="+mn-lt"/>
              </a:rPr>
              <a:t>1</a:t>
            </a:r>
            <a:endParaRPr lang="en-US" altLang="zh-CN" b="1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8" name="AutoShape 6"/>
          <p:cNvSpPr>
            <a:spLocks noChangeArrowheads="1"/>
          </p:cNvSpPr>
          <p:nvPr/>
        </p:nvSpPr>
        <p:spPr bwMode="auto">
          <a:xfrm>
            <a:off x="2282812" y="5516563"/>
            <a:ext cx="431800" cy="455119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2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4839" name="AutoShape 7"/>
          <p:cNvSpPr>
            <a:spLocks noChangeArrowheads="1"/>
          </p:cNvSpPr>
          <p:nvPr/>
        </p:nvSpPr>
        <p:spPr bwMode="auto">
          <a:xfrm>
            <a:off x="5651500" y="2565400"/>
            <a:ext cx="2655591" cy="77638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先声明变量并赋值，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然后才能使用    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4842" name="AutoShape 10"/>
          <p:cNvSpPr>
            <a:spLocks noChangeArrowheads="1"/>
          </p:cNvSpPr>
          <p:nvPr/>
        </p:nvSpPr>
        <p:spPr bwMode="auto">
          <a:xfrm>
            <a:off x="3924300" y="3716338"/>
            <a:ext cx="1146741" cy="408623"/>
          </a:xfrm>
          <a:prstGeom prst="wedgeRoundRectCallout">
            <a:avLst>
              <a:gd name="adj1" fmla="val -3430"/>
              <a:gd name="adj2" fmla="val -54683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4843" name="AutoShape 11"/>
          <p:cNvSpPr>
            <a:spLocks noChangeArrowheads="1"/>
          </p:cNvSpPr>
          <p:nvPr/>
        </p:nvSpPr>
        <p:spPr bwMode="auto">
          <a:xfrm>
            <a:off x="684213" y="5013325"/>
            <a:ext cx="1582737" cy="576263"/>
          </a:xfrm>
          <a:prstGeom prst="rightArrow">
            <a:avLst>
              <a:gd name="adj1" fmla="val 50000"/>
              <a:gd name="adj2" fmla="val 68664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defRPr/>
            </a:pPr>
            <a:r>
              <a:rPr lang="zh-CN" altLang="en-US" b="1" dirty="0" smtClean="0"/>
              <a:t>正确做法        </a:t>
            </a:r>
            <a:endParaRPr lang="zh-CN" altLang="en-US" b="1" dirty="0"/>
          </a:p>
        </p:txBody>
      </p:sp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3714744" y="2786058"/>
            <a:ext cx="504825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484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3-1</a:t>
            </a:r>
            <a:endParaRPr lang="en-US" altLang="zh-CN" b="1" dirty="0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14" name="图片 13" descr="Erro1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2910" y="4714884"/>
            <a:ext cx="7550749" cy="1188720"/>
          </a:xfrm>
          <a:prstGeom prst="rect">
            <a:avLst/>
          </a:prstGeom>
        </p:spPr>
      </p:pic>
      <p:grpSp>
        <p:nvGrpSpPr>
          <p:cNvPr id="2" name="组合 14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8" name="直接箭头连接符 17"/>
          <p:cNvCxnSpPr>
            <a:endCxn id="504842" idx="4"/>
          </p:cNvCxnSpPr>
          <p:nvPr/>
        </p:nvCxnSpPr>
        <p:spPr>
          <a:xfrm rot="16200000" flipH="1">
            <a:off x="4059596" y="3298461"/>
            <a:ext cx="553956" cy="243526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Line 15"/>
          <p:cNvSpPr>
            <a:spLocks noChangeShapeType="1"/>
          </p:cNvSpPr>
          <p:nvPr/>
        </p:nvSpPr>
        <p:spPr bwMode="auto">
          <a:xfrm flipH="1">
            <a:off x="3167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2571736" y="6215082"/>
            <a:ext cx="3151825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局部变量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title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可能尚未初始化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34" grpId="0" animBg="1"/>
      <p:bldP spid="504835" grpId="0" animBg="1"/>
      <p:bldP spid="504836" grpId="0" animBg="1"/>
      <p:bldP spid="504837" grpId="0" animBg="1"/>
      <p:bldP spid="504838" grpId="0" animBg="1"/>
      <p:bldP spid="504839" grpId="0" animBg="1"/>
      <p:bldP spid="504842" grpId="0" animBg="1"/>
      <p:bldP spid="504843" grpId="0" animBg="1"/>
      <p:bldP spid="504844" grpId="0" animBg="1"/>
      <p:bldP spid="20" grpId="0" animBg="1"/>
      <p:bldP spid="21" grpId="0" animBg="1"/>
      <p:bldP spid="2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AutoShape 2"/>
          <p:cNvSpPr>
            <a:spLocks noChangeArrowheads="1"/>
          </p:cNvSpPr>
          <p:nvPr/>
        </p:nvSpPr>
        <p:spPr bwMode="auto">
          <a:xfrm>
            <a:off x="2332044" y="4924439"/>
            <a:ext cx="3883030" cy="576263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 smtClean="0"/>
              <a:t>变量</a:t>
            </a:r>
            <a:r>
              <a:rPr lang="zh-CN" altLang="en-US" b="1" dirty="0"/>
              <a:t>名不能以</a:t>
            </a:r>
            <a:r>
              <a:rPr lang="en-US" altLang="zh-CN" b="1" dirty="0"/>
              <a:t>%</a:t>
            </a:r>
            <a:r>
              <a:rPr lang="zh-CN" altLang="en-US" b="1" dirty="0"/>
              <a:t>开始                  </a:t>
            </a:r>
            <a:endParaRPr lang="zh-CN" altLang="en-US" b="1" dirty="0"/>
          </a:p>
        </p:txBody>
      </p:sp>
      <p:sp>
        <p:nvSpPr>
          <p:cNvPr id="506885" name="AutoShape 5"/>
          <p:cNvSpPr>
            <a:spLocks noChangeArrowheads="1"/>
          </p:cNvSpPr>
          <p:nvPr/>
        </p:nvSpPr>
        <p:spPr bwMode="auto">
          <a:xfrm>
            <a:off x="642910" y="1500174"/>
            <a:ext cx="7572428" cy="2252924"/>
          </a:xfrm>
          <a:prstGeom prst="roundRect">
            <a:avLst>
              <a:gd name="adj" fmla="val 292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Error2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int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%hour = 18;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System.out.println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(%hour);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6886" name="AutoShape 6"/>
          <p:cNvSpPr>
            <a:spLocks noChangeArrowheads="1"/>
          </p:cNvSpPr>
          <p:nvPr/>
        </p:nvSpPr>
        <p:spPr bwMode="auto">
          <a:xfrm>
            <a:off x="2000232" y="3143248"/>
            <a:ext cx="1146741" cy="408623"/>
          </a:xfrm>
          <a:prstGeom prst="wedgeRoundRectCallout">
            <a:avLst>
              <a:gd name="adj1" fmla="val -1548"/>
              <a:gd name="adj2" fmla="val -49225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代码错误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1714480" y="2285992"/>
            <a:ext cx="792162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688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3-2</a:t>
            </a:r>
            <a:endParaRPr lang="en-US" altLang="zh-CN" b="1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9" name="图片 8" descr="Erro2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6093" y="4555284"/>
            <a:ext cx="7550749" cy="1445484"/>
          </a:xfrm>
          <a:prstGeom prst="rect">
            <a:avLst/>
          </a:prstGeom>
        </p:spPr>
      </p:pic>
      <p:sp>
        <p:nvSpPr>
          <p:cNvPr id="10" name="Line 15"/>
          <p:cNvSpPr>
            <a:spLocks noChangeShapeType="1"/>
          </p:cNvSpPr>
          <p:nvPr/>
        </p:nvSpPr>
        <p:spPr bwMode="auto">
          <a:xfrm flipH="1">
            <a:off x="3167048" y="5643578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>
            <a:off x="2571736" y="6215082"/>
            <a:ext cx="3876382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标记“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%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”上有语法错误，删除标记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11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3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4" name="TextBox 13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15" name="直接箭头连接符 14"/>
          <p:cNvCxnSpPr/>
          <p:nvPr/>
        </p:nvCxnSpPr>
        <p:spPr>
          <a:xfrm rot="16200000" flipH="1">
            <a:off x="2071670" y="2857496"/>
            <a:ext cx="500066" cy="7143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2" grpId="0" animBg="1"/>
      <p:bldP spid="506885" grpId="0" animBg="1"/>
      <p:bldP spid="506886" grpId="0" animBg="1"/>
      <p:bldP spid="506887" grpId="0" animBg="1"/>
      <p:bldP spid="10" grpId="0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AutoShape 2"/>
          <p:cNvSpPr>
            <a:spLocks noChangeArrowheads="1"/>
          </p:cNvSpPr>
          <p:nvPr/>
        </p:nvSpPr>
        <p:spPr bwMode="auto">
          <a:xfrm>
            <a:off x="642910" y="1595060"/>
            <a:ext cx="7559675" cy="2252924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fr-FR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Error3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String name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8931" name="AutoShape 3"/>
          <p:cNvSpPr>
            <a:spLocks noChangeArrowheads="1"/>
          </p:cNvSpPr>
          <p:nvPr/>
        </p:nvSpPr>
        <p:spPr bwMode="auto">
          <a:xfrm>
            <a:off x="2285984" y="3877633"/>
            <a:ext cx="3860460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    声明两个同名变量导致编译错误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8932" name="AutoShape 4"/>
          <p:cNvSpPr>
            <a:spLocks noChangeArrowheads="1"/>
          </p:cNvSpPr>
          <p:nvPr/>
        </p:nvSpPr>
        <p:spPr bwMode="auto">
          <a:xfrm>
            <a:off x="2052638" y="5151449"/>
            <a:ext cx="2951162" cy="898970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张三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String </a:t>
            </a:r>
            <a:r>
              <a:rPr lang="en-US" altLang="zh-CN" b="1" dirty="0">
                <a:solidFill>
                  <a:srgbClr val="0000FF"/>
                </a:solidFill>
              </a:rPr>
              <a:t>Name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= "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李四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";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508933" name="AutoShape 5"/>
          <p:cNvSpPr>
            <a:spLocks noChangeArrowheads="1"/>
          </p:cNvSpPr>
          <p:nvPr/>
        </p:nvSpPr>
        <p:spPr bwMode="auto">
          <a:xfrm>
            <a:off x="5500695" y="5429264"/>
            <a:ext cx="2643205" cy="408623"/>
          </a:xfrm>
          <a:prstGeom prst="wedgeRoundRectCallout">
            <a:avLst>
              <a:gd name="adj1" fmla="val 50246"/>
              <a:gd name="adj2" fmla="val -43381"/>
              <a:gd name="adj3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en-US" altLang="zh-CN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Java</a:t>
            </a: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程序区分大小写           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508936" name="AutoShape 8"/>
          <p:cNvSpPr>
            <a:spLocks noChangeArrowheads="1"/>
          </p:cNvSpPr>
          <p:nvPr/>
        </p:nvSpPr>
        <p:spPr bwMode="auto">
          <a:xfrm>
            <a:off x="468313" y="5143512"/>
            <a:ext cx="1511300" cy="576262"/>
          </a:xfrm>
          <a:prstGeom prst="rightArrow">
            <a:avLst>
              <a:gd name="adj1" fmla="val 50000"/>
              <a:gd name="adj2" fmla="val 65565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/>
              <a:t>正确方案        </a:t>
            </a:r>
            <a:endParaRPr lang="zh-CN" altLang="en-US" b="1"/>
          </a:p>
        </p:txBody>
      </p:sp>
      <p:sp>
        <p:nvSpPr>
          <p:cNvPr id="508937" name="Rectangle 9"/>
          <p:cNvSpPr>
            <a:spLocks noChangeArrowheads="1"/>
          </p:cNvSpPr>
          <p:nvPr/>
        </p:nvSpPr>
        <p:spPr bwMode="auto">
          <a:xfrm>
            <a:off x="2214546" y="2285992"/>
            <a:ext cx="720725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8938" name="Rectangle 10"/>
          <p:cNvSpPr>
            <a:spLocks noChangeArrowheads="1"/>
          </p:cNvSpPr>
          <p:nvPr/>
        </p:nvSpPr>
        <p:spPr bwMode="auto">
          <a:xfrm>
            <a:off x="2214546" y="2714620"/>
            <a:ext cx="720725" cy="369332"/>
          </a:xfrm>
          <a:prstGeom prst="rect">
            <a:avLst/>
          </a:prstGeom>
          <a:solidFill>
            <a:srgbClr val="FFDDDD">
              <a:alpha val="10196"/>
            </a:srgbClr>
          </a:solidFill>
          <a:ln w="28575" algn="ctr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508940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常见错误</a:t>
            </a:r>
            <a:r>
              <a:rPr lang="en-US" altLang="zh-CN" b="1" dirty="0"/>
              <a:t>3-3</a:t>
            </a:r>
            <a:endParaRPr lang="en-US" altLang="zh-CN" b="1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pic>
        <p:nvPicPr>
          <p:cNvPr id="12" name="图片 11" descr="Erro3.t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046" y="4572008"/>
            <a:ext cx="7531730" cy="1217249"/>
          </a:xfrm>
          <a:prstGeom prst="rect">
            <a:avLst/>
          </a:prstGeom>
        </p:spPr>
      </p:pic>
      <p:sp>
        <p:nvSpPr>
          <p:cNvPr id="13" name="Line 15"/>
          <p:cNvSpPr>
            <a:spLocks noChangeShapeType="1"/>
          </p:cNvSpPr>
          <p:nvPr/>
        </p:nvSpPr>
        <p:spPr bwMode="auto">
          <a:xfrm flipH="1">
            <a:off x="2809858" y="5429264"/>
            <a:ext cx="47630" cy="571492"/>
          </a:xfrm>
          <a:prstGeom prst="line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2285984" y="6000771"/>
            <a:ext cx="2182008" cy="380048"/>
          </a:xfrm>
          <a:prstGeom prst="roundRect">
            <a:avLst>
              <a:gd name="adj" fmla="val 5061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局部变量</a:t>
            </a:r>
            <a:r>
              <a:rPr lang="en-US" altLang="zh-CN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name</a:t>
            </a:r>
            <a:r>
              <a:rPr lang="zh-CN" altLang="en-US" b="1" kern="0" dirty="0" smtClea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重复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grpSp>
        <p:nvGrpSpPr>
          <p:cNvPr id="2" name="组合 14"/>
          <p:cNvGrpSpPr/>
          <p:nvPr/>
        </p:nvGrpSpPr>
        <p:grpSpPr>
          <a:xfrm>
            <a:off x="71406" y="857232"/>
            <a:ext cx="1469411" cy="400110"/>
            <a:chOff x="2962268" y="5103147"/>
            <a:chExt cx="1469411" cy="400110"/>
          </a:xfrm>
        </p:grpSpPr>
        <p:pic>
          <p:nvPicPr>
            <p:cNvPr id="16" name="Picture 4" descr="C:\Users\meng.zhang\Desktop\ACCP7.0模版图标规范\list_num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962268" y="5141278"/>
              <a:ext cx="323848" cy="323848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3214678" y="5103147"/>
              <a:ext cx="1217001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代码阅读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0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0" grpId="0" animBg="1"/>
      <p:bldP spid="508931" grpId="0" animBg="1"/>
      <p:bldP spid="508932" grpId="0" animBg="1"/>
      <p:bldP spid="508933" grpId="0" animBg="1"/>
      <p:bldP spid="508936" grpId="0" animBg="1"/>
      <p:bldP spid="508937" grpId="0" animBg="1"/>
      <p:bldP spid="508938" grpId="0" animBg="1"/>
      <p:bldP spid="13" grpId="0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779488" y="3214686"/>
            <a:ext cx="7364412" cy="2663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>
                <a:latin typeface="+mn-lt"/>
                <a:ea typeface="+mn-ea"/>
              </a:rPr>
              <a:t>使用变量存储以下</a:t>
            </a:r>
            <a:r>
              <a:rPr lang="en-US" altLang="zh-CN" sz="2800" b="1" dirty="0">
                <a:latin typeface="+mn-lt"/>
                <a:ea typeface="+mn-ea"/>
              </a:rPr>
              <a:t>MP3</a:t>
            </a:r>
            <a:r>
              <a:rPr lang="zh-CN" altLang="en-US" sz="2800" b="1" dirty="0">
                <a:latin typeface="+mn-lt"/>
                <a:ea typeface="+mn-ea"/>
              </a:rPr>
              <a:t>信息，并打印输出</a:t>
            </a:r>
            <a:endParaRPr lang="zh-CN" altLang="en-US" sz="2800" b="1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>
                <a:latin typeface="+mn-lt"/>
                <a:ea typeface="+mn-ea"/>
              </a:rPr>
              <a:t>品牌（</a:t>
            </a:r>
            <a:r>
              <a:rPr lang="en-US" altLang="zh-CN" sz="2400" b="1" dirty="0">
                <a:latin typeface="+mn-lt"/>
                <a:ea typeface="+mn-ea"/>
              </a:rPr>
              <a:t>brand</a:t>
            </a:r>
            <a:r>
              <a:rPr lang="zh-CN" altLang="en-US" sz="2400" b="1" dirty="0">
                <a:latin typeface="+mn-lt"/>
                <a:ea typeface="+mn-ea"/>
              </a:rPr>
              <a:t>）：爱国者</a:t>
            </a:r>
            <a:r>
              <a:rPr lang="en-US" altLang="zh-CN" sz="2400" b="1" dirty="0">
                <a:latin typeface="+mn-lt"/>
                <a:ea typeface="+mn-ea"/>
              </a:rPr>
              <a:t>F928</a:t>
            </a:r>
            <a:endParaRPr lang="en-US" altLang="zh-CN" sz="2400" b="1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>
                <a:latin typeface="+mn-lt"/>
                <a:ea typeface="+mn-ea"/>
              </a:rPr>
              <a:t>重量（</a:t>
            </a:r>
            <a:r>
              <a:rPr lang="en-US" altLang="zh-CN" sz="2400" b="1" dirty="0">
                <a:latin typeface="+mn-lt"/>
                <a:ea typeface="+mn-ea"/>
              </a:rPr>
              <a:t>weight</a:t>
            </a:r>
            <a:r>
              <a:rPr lang="zh-CN" altLang="en-US" sz="2400" b="1" dirty="0">
                <a:latin typeface="+mn-lt"/>
                <a:ea typeface="+mn-ea"/>
              </a:rPr>
              <a:t>）：</a:t>
            </a:r>
            <a:r>
              <a:rPr lang="en-US" altLang="zh-CN" sz="2400" b="1" dirty="0">
                <a:latin typeface="+mn-lt"/>
                <a:ea typeface="+mn-ea"/>
              </a:rPr>
              <a:t>12.4</a:t>
            </a:r>
            <a:endParaRPr lang="en-US" altLang="zh-CN" sz="2400" b="1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>
                <a:latin typeface="+mn-lt"/>
                <a:ea typeface="+mn-ea"/>
              </a:rPr>
              <a:t>电池类型（</a:t>
            </a:r>
            <a:r>
              <a:rPr lang="en-US" altLang="zh-CN" sz="2400" b="1" dirty="0">
                <a:latin typeface="+mn-lt"/>
                <a:ea typeface="+mn-ea"/>
              </a:rPr>
              <a:t>type</a:t>
            </a:r>
            <a:r>
              <a:rPr lang="zh-CN" altLang="en-US" sz="2400" b="1" dirty="0">
                <a:latin typeface="+mn-lt"/>
                <a:ea typeface="+mn-ea"/>
              </a:rPr>
              <a:t>）：内置锂电池</a:t>
            </a:r>
            <a:endParaRPr lang="zh-CN" altLang="en-US" sz="2400" b="1" dirty="0">
              <a:latin typeface="+mn-lt"/>
              <a:ea typeface="+mn-ea"/>
            </a:endParaRP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SzPct val="100000"/>
              <a:buBlip>
                <a:blip r:embed="rId2"/>
              </a:buBlip>
            </a:pPr>
            <a:r>
              <a:rPr lang="zh-CN" altLang="en-US" sz="2400" b="1" dirty="0">
                <a:latin typeface="+mn-lt"/>
                <a:ea typeface="+mn-ea"/>
              </a:rPr>
              <a:t>价格（</a:t>
            </a:r>
            <a:r>
              <a:rPr lang="en-US" altLang="zh-CN" sz="2400" b="1" dirty="0">
                <a:latin typeface="+mn-lt"/>
                <a:ea typeface="+mn-ea"/>
              </a:rPr>
              <a:t>price</a:t>
            </a:r>
            <a:r>
              <a:rPr lang="zh-CN" altLang="en-US" sz="2400" b="1" dirty="0">
                <a:latin typeface="+mn-lt"/>
                <a:ea typeface="+mn-ea"/>
              </a:rPr>
              <a:t>）：</a:t>
            </a:r>
            <a:r>
              <a:rPr lang="en-US" altLang="zh-CN" sz="2400" b="1" dirty="0">
                <a:latin typeface="+mn-lt"/>
                <a:ea typeface="+mn-ea"/>
              </a:rPr>
              <a:t>499    </a:t>
            </a:r>
            <a:endParaRPr lang="en-US" altLang="zh-CN" sz="2400" b="1" dirty="0">
              <a:latin typeface="+mn-lt"/>
              <a:ea typeface="+mn-ea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</a:pPr>
            <a:r>
              <a:rPr lang="en-US" altLang="zh-CN" sz="2000" b="1" dirty="0">
                <a:ea typeface="宋体" panose="02010600030101010101" pitchFamily="2" charset="-122"/>
              </a:rPr>
              <a:t>    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51098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 smtClean="0"/>
              <a:t>小结</a:t>
            </a:r>
            <a:endParaRPr lang="en-US" altLang="zh-CN" b="1" dirty="0"/>
          </a:p>
        </p:txBody>
      </p:sp>
      <p:sp>
        <p:nvSpPr>
          <p:cNvPr id="510981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定义变量有哪两种方式？</a:t>
            </a:r>
            <a:endParaRPr lang="zh-CN" altLang="en-US" sz="2400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2" name="组合 7"/>
          <p:cNvGrpSpPr/>
          <p:nvPr/>
        </p:nvGrpSpPr>
        <p:grpSpPr>
          <a:xfrm>
            <a:off x="71406" y="857232"/>
            <a:ext cx="958752" cy="430730"/>
            <a:chOff x="3643306" y="2500357"/>
            <a:chExt cx="958752" cy="430730"/>
          </a:xfrm>
        </p:grpSpPr>
        <p:pic>
          <p:nvPicPr>
            <p:cNvPr id="9" name="Picture 6" descr="E:\设计支持\模板设计\TW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43306" y="2500357"/>
              <a:ext cx="463239" cy="430730"/>
            </a:xfrm>
            <a:prstGeom prst="rect">
              <a:avLst/>
            </a:prstGeom>
            <a:noFill/>
          </p:spPr>
        </p:pic>
        <p:sp>
          <p:nvSpPr>
            <p:cNvPr id="10" name="TextBox 9"/>
            <p:cNvSpPr txBox="1"/>
            <p:nvPr/>
          </p:nvSpPr>
          <p:spPr>
            <a:xfrm>
              <a:off x="3901224" y="2502459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提问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3" name="组合 10"/>
          <p:cNvGrpSpPr/>
          <p:nvPr/>
        </p:nvGrpSpPr>
        <p:grpSpPr>
          <a:xfrm>
            <a:off x="68851" y="2786058"/>
            <a:ext cx="1502753" cy="400110"/>
            <a:chOff x="6641147" y="5088888"/>
            <a:chExt cx="1502753" cy="400110"/>
          </a:xfrm>
        </p:grpSpPr>
        <p:pic>
          <p:nvPicPr>
            <p:cNvPr id="12" name="Picture 3" descr="C:\Users\meng.zhang\Desktop\未命名-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641147" y="5098445"/>
              <a:ext cx="380996" cy="380996"/>
            </a:xfrm>
            <a:prstGeom prst="rect">
              <a:avLst/>
            </a:prstGeom>
            <a:noFill/>
          </p:spPr>
        </p:pic>
        <p:sp>
          <p:nvSpPr>
            <p:cNvPr id="13" name="TextBox 12"/>
            <p:cNvSpPr txBox="1"/>
            <p:nvPr/>
          </p:nvSpPr>
          <p:spPr>
            <a:xfrm>
              <a:off x="6855461" y="5088888"/>
              <a:ext cx="1288439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现场编程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0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en-US" dirty="0" smtClean="0"/>
              <a:t>共性问题集中讲解</a:t>
            </a:r>
            <a:endParaRPr lang="zh-CN" altLang="en-US" dirty="0" smtClean="0"/>
          </a:p>
        </p:txBody>
      </p:sp>
      <p:sp>
        <p:nvSpPr>
          <p:cNvPr id="2560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/>
              <a:t>常见问题及解决办法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代码规范问题</a:t>
            </a:r>
            <a:endParaRPr lang="zh-CN" altLang="en-US" dirty="0" smtClean="0"/>
          </a:p>
          <a:p>
            <a:pPr>
              <a:spcBef>
                <a:spcPct val="50000"/>
              </a:spcBef>
            </a:pPr>
            <a:r>
              <a:rPr lang="zh-CN" altLang="en-US" dirty="0" smtClean="0"/>
              <a:t>调试技巧</a:t>
            </a:r>
            <a:endParaRPr lang="en-US" altLang="zh-CN" dirty="0" smtClean="0"/>
          </a:p>
          <a:p>
            <a:pPr>
              <a:spcBef>
                <a:spcPct val="50000"/>
              </a:spcBef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285984" y="3857628"/>
            <a:ext cx="4291013" cy="928687"/>
          </a:xfrm>
          <a:prstGeom prst="roundRect">
            <a:avLst>
              <a:gd name="adj" fmla="val 5982"/>
            </a:avLst>
          </a:prstGeom>
          <a:solidFill>
            <a:srgbClr val="FFB793"/>
          </a:solidFill>
          <a:ln w="9525" algn="ctr">
            <a:noFill/>
            <a:rou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algn="l">
              <a:defRPr/>
            </a:pPr>
            <a:r>
              <a: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共性问题集中讲解</a:t>
            </a:r>
            <a:endParaRPr lang="zh-CN" altLang="en-US" sz="2800" b="1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10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b="1" dirty="0"/>
              <a:t>总结</a:t>
            </a:r>
            <a:endParaRPr lang="en-US" altLang="zh-CN" b="1" dirty="0"/>
          </a:p>
        </p:txBody>
      </p:sp>
      <p:sp>
        <p:nvSpPr>
          <p:cNvPr id="516098" name="Rectangle 2"/>
          <p:cNvSpPr>
            <a:spLocks noGrp="1" noChangeArrowheads="1"/>
          </p:cNvSpPr>
          <p:nvPr>
            <p:ph idx="1"/>
          </p:nvPr>
        </p:nvSpPr>
        <p:spPr>
          <a:xfrm>
            <a:off x="784254" y="1000108"/>
            <a:ext cx="8145464" cy="50101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zh-CN" altLang="en-US" dirty="0" smtClean="0"/>
              <a:t>变量的概念和使用</a:t>
            </a:r>
            <a:endParaRPr lang="zh-CN" altLang="en-US" dirty="0"/>
          </a:p>
          <a:p>
            <a:pPr>
              <a:lnSpc>
                <a:spcPct val="115000"/>
              </a:lnSpc>
            </a:pPr>
            <a:r>
              <a:rPr lang="en-US" altLang="zh-CN" dirty="0" smtClean="0"/>
              <a:t>Java</a:t>
            </a:r>
            <a:r>
              <a:rPr lang="zh-CN" altLang="en-US" dirty="0"/>
              <a:t>中常用的</a:t>
            </a:r>
            <a:r>
              <a:rPr lang="zh-CN" altLang="en-US" dirty="0" smtClean="0"/>
              <a:t>数据类型：</a:t>
            </a:r>
            <a:r>
              <a:rPr lang="en-US" altLang="zh-CN" dirty="0" err="1" smtClean="0"/>
              <a:t>int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double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char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String</a:t>
            </a:r>
            <a:endParaRPr lang="en-US" altLang="zh-CN" dirty="0" smtClean="0"/>
          </a:p>
          <a:p>
            <a:pPr>
              <a:lnSpc>
                <a:spcPct val="115000"/>
              </a:lnSpc>
            </a:pPr>
            <a:r>
              <a:rPr lang="en-US" altLang="zh-CN" dirty="0" err="1" smtClean="0"/>
              <a:t>boolean</a:t>
            </a:r>
            <a:r>
              <a:rPr lang="zh-CN" altLang="en-US" dirty="0" smtClean="0"/>
              <a:t>类型表示真假，有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和</a:t>
            </a:r>
            <a:r>
              <a:rPr lang="en-US" altLang="zh-CN" dirty="0" smtClean="0"/>
              <a:t>false</a:t>
            </a:r>
            <a:r>
              <a:rPr lang="zh-CN" altLang="en-US" dirty="0" smtClean="0"/>
              <a:t>两个值</a:t>
            </a:r>
            <a:endParaRPr lang="zh-CN" altLang="en-US" dirty="0" smtClean="0"/>
          </a:p>
          <a:p>
            <a:pPr>
              <a:lnSpc>
                <a:spcPct val="115000"/>
              </a:lnSpc>
            </a:pPr>
            <a:r>
              <a:rPr lang="zh-CN" altLang="en-US" dirty="0" smtClean="0">
                <a:sym typeface="+mn-ea"/>
              </a:rPr>
              <a:t>注释符的三种形式</a:t>
            </a:r>
            <a:endParaRPr lang="zh-CN" altLang="en-US" dirty="0" smtClean="0">
              <a:sym typeface="+mn-ea"/>
            </a:endParaRPr>
          </a:p>
          <a:p>
            <a:pPr>
              <a:lnSpc>
                <a:spcPct val="115000"/>
              </a:lnSpc>
            </a:pPr>
            <a:r>
              <a:rPr lang="zh-CN" altLang="en-US" dirty="0" smtClean="0"/>
              <a:t>标识符的定义规则与规范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6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6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6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6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6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92985"/>
            <a:ext cx="9149715" cy="3326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1900" y="573405"/>
            <a:ext cx="5982970" cy="678815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第二章 变量与标识符      </a:t>
            </a: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zh-CN" altLang="en-US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44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4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ahoma" panose="020B0604030504040204" pitchFamily="34" charset="0"/>
              </a:rPr>
              <a:t>  </a:t>
            </a:r>
            <a:endParaRPr lang="en-US" altLang="zh-CN" sz="4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72610" y="1369695"/>
            <a:ext cx="2289810" cy="86487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l">
              <a:lnSpc>
                <a:spcPct val="90000"/>
              </a:lnSpc>
              <a:defRPr/>
            </a:pPr>
            <a:endParaRPr lang="en-US" altLang="zh-CN" sz="32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ahoma" panose="020B0604030504040204" pitchFamily="34" charset="0"/>
            </a:endParaRPr>
          </a:p>
        </p:txBody>
      </p:sp>
      <p:sp>
        <p:nvSpPr>
          <p:cNvPr id="38" name="Freeform 6"/>
          <p:cNvSpPr/>
          <p:nvPr>
            <p:custDataLst>
              <p:tags r:id="rId1"/>
            </p:custDataLst>
          </p:nvPr>
        </p:nvSpPr>
        <p:spPr bwMode="auto">
          <a:xfrm>
            <a:off x="972359" y="4124115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7"/>
          <p:cNvSpPr/>
          <p:nvPr>
            <p:custDataLst>
              <p:tags r:id="rId2"/>
            </p:custDataLst>
          </p:nvPr>
        </p:nvSpPr>
        <p:spPr bwMode="auto">
          <a:xfrm>
            <a:off x="2311298" y="4124537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25C3E3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Freeform 6"/>
          <p:cNvSpPr/>
          <p:nvPr>
            <p:custDataLst>
              <p:tags r:id="rId3"/>
            </p:custDataLst>
          </p:nvPr>
        </p:nvSpPr>
        <p:spPr bwMode="auto">
          <a:xfrm>
            <a:off x="972361" y="2993286"/>
            <a:ext cx="1175516" cy="78232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Freeform 7"/>
          <p:cNvSpPr/>
          <p:nvPr>
            <p:custDataLst>
              <p:tags r:id="rId4"/>
            </p:custDataLst>
          </p:nvPr>
        </p:nvSpPr>
        <p:spPr bwMode="auto">
          <a:xfrm>
            <a:off x="2263038" y="2993390"/>
            <a:ext cx="5759027" cy="782320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92D14C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algn="ctr" defTabSz="914400"/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数据类型与变量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6"/>
          <p:cNvSpPr/>
          <p:nvPr>
            <p:custDataLst>
              <p:tags r:id="rId5"/>
            </p:custDataLst>
          </p:nvPr>
        </p:nvSpPr>
        <p:spPr bwMode="auto">
          <a:xfrm>
            <a:off x="972359" y="1860971"/>
            <a:ext cx="1073043" cy="783807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ru-RU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Freeform 7"/>
          <p:cNvSpPr/>
          <p:nvPr>
            <p:custDataLst>
              <p:tags r:id="rId6"/>
            </p:custDataLst>
          </p:nvPr>
        </p:nvSpPr>
        <p:spPr bwMode="auto">
          <a:xfrm>
            <a:off x="2263038" y="1860550"/>
            <a:ext cx="5759027" cy="80602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rgbClr val="F9BE01"/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 lvl="0">
              <a:defRPr/>
            </a:pPr>
            <a:r>
              <a:rPr lang="zh-CN" sz="3200" b="1" kern="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注释</a:t>
            </a:r>
            <a:endParaRPr lang="zh-CN" sz="3200" b="1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Freeform 6"/>
          <p:cNvSpPr/>
          <p:nvPr>
            <p:custDataLst>
              <p:tags r:id="rId7"/>
            </p:custDataLst>
          </p:nvPr>
        </p:nvSpPr>
        <p:spPr bwMode="auto">
          <a:xfrm>
            <a:off x="972359" y="5306908"/>
            <a:ext cx="1175517" cy="859060"/>
          </a:xfrm>
          <a:custGeom>
            <a:avLst/>
            <a:gdLst/>
            <a:ahLst/>
            <a:cxnLst>
              <a:cxn ang="0">
                <a:pos x="211" y="73"/>
              </a:cxn>
              <a:cxn ang="0">
                <a:pos x="192" y="80"/>
              </a:cxn>
              <a:cxn ang="0">
                <a:pos x="189" y="82"/>
              </a:cxn>
              <a:cxn ang="0">
                <a:pos x="180" y="86"/>
              </a:cxn>
              <a:cxn ang="0">
                <a:pos x="172" y="85"/>
              </a:cxn>
              <a:cxn ang="0">
                <a:pos x="172" y="0"/>
              </a:cxn>
              <a:cxn ang="0">
                <a:pos x="0" y="0"/>
              </a:cxn>
              <a:cxn ang="0">
                <a:pos x="0" y="190"/>
              </a:cxn>
              <a:cxn ang="0">
                <a:pos x="172" y="190"/>
              </a:cxn>
              <a:cxn ang="0">
                <a:pos x="172" y="117"/>
              </a:cxn>
              <a:cxn ang="0">
                <a:pos x="179" y="116"/>
              </a:cxn>
              <a:cxn ang="0">
                <a:pos x="190" y="120"/>
              </a:cxn>
              <a:cxn ang="0">
                <a:pos x="211" y="128"/>
              </a:cxn>
              <a:cxn ang="0">
                <a:pos x="241" y="101"/>
              </a:cxn>
              <a:cxn ang="0">
                <a:pos x="211" y="73"/>
              </a:cxn>
            </a:cxnLst>
            <a:rect l="0" t="0" r="r" b="b"/>
            <a:pathLst>
              <a:path w="241" h="190">
                <a:moveTo>
                  <a:pt x="211" y="73"/>
                </a:moveTo>
                <a:cubicBezTo>
                  <a:pt x="204" y="73"/>
                  <a:pt x="197" y="76"/>
                  <a:pt x="192" y="80"/>
                </a:cubicBezTo>
                <a:cubicBezTo>
                  <a:pt x="191" y="81"/>
                  <a:pt x="190" y="82"/>
                  <a:pt x="189" y="82"/>
                </a:cubicBezTo>
                <a:cubicBezTo>
                  <a:pt x="187" y="84"/>
                  <a:pt x="183" y="86"/>
                  <a:pt x="180" y="86"/>
                </a:cubicBezTo>
                <a:cubicBezTo>
                  <a:pt x="176" y="86"/>
                  <a:pt x="174" y="86"/>
                  <a:pt x="172" y="85"/>
                </a:cubicBezTo>
                <a:cubicBezTo>
                  <a:pt x="172" y="0"/>
                  <a:pt x="172" y="0"/>
                  <a:pt x="1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172" y="190"/>
                  <a:pt x="172" y="190"/>
                  <a:pt x="172" y="190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5" y="116"/>
                  <a:pt x="176" y="116"/>
                  <a:pt x="179" y="116"/>
                </a:cubicBezTo>
                <a:cubicBezTo>
                  <a:pt x="183" y="116"/>
                  <a:pt x="188" y="118"/>
                  <a:pt x="190" y="120"/>
                </a:cubicBezTo>
                <a:cubicBezTo>
                  <a:pt x="192" y="122"/>
                  <a:pt x="202" y="128"/>
                  <a:pt x="211" y="128"/>
                </a:cubicBezTo>
                <a:cubicBezTo>
                  <a:pt x="228" y="128"/>
                  <a:pt x="241" y="116"/>
                  <a:pt x="241" y="101"/>
                </a:cubicBezTo>
                <a:cubicBezTo>
                  <a:pt x="241" y="86"/>
                  <a:pt x="228" y="73"/>
                  <a:pt x="211" y="7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0" tIns="45720" rIns="288000" bIns="45720" numCol="1" anchor="ctr" anchorCtr="1" compatLnSpc="1"/>
          <a:p>
            <a:pPr defTabSz="914400">
              <a:defRPr/>
            </a:pPr>
            <a:r>
              <a:rPr lang="en-US" sz="28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sz="28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Freeform 7"/>
          <p:cNvSpPr/>
          <p:nvPr>
            <p:custDataLst>
              <p:tags r:id="rId8"/>
            </p:custDataLst>
          </p:nvPr>
        </p:nvSpPr>
        <p:spPr bwMode="auto">
          <a:xfrm>
            <a:off x="2311298" y="5307331"/>
            <a:ext cx="5711613" cy="859367"/>
          </a:xfrm>
          <a:custGeom>
            <a:avLst/>
            <a:gdLst/>
            <a:ahLst/>
            <a:cxnLst>
              <a:cxn ang="0">
                <a:pos x="803" y="0"/>
              </a:cxn>
              <a:cxn ang="0">
                <a:pos x="792" y="0"/>
              </a:cxn>
              <a:cxn ang="0">
                <a:pos x="644" y="0"/>
              </a:cxn>
              <a:cxn ang="0">
                <a:pos x="634" y="0"/>
              </a:cxn>
              <a:cxn ang="0">
                <a:pos x="494" y="0"/>
              </a:cxn>
              <a:cxn ang="0">
                <a:pos x="476" y="0"/>
              </a:cxn>
              <a:cxn ang="0">
                <a:pos x="331" y="0"/>
              </a:cxn>
              <a:cxn ang="0">
                <a:pos x="325" y="0"/>
              </a:cxn>
              <a:cxn ang="0">
                <a:pos x="169" y="0"/>
              </a:cxn>
              <a:cxn ang="0">
                <a:pos x="163" y="0"/>
              </a:cxn>
              <a:cxn ang="0">
                <a:pos x="0" y="0"/>
              </a:cxn>
              <a:cxn ang="0">
                <a:pos x="0" y="82"/>
              </a:cxn>
              <a:cxn ang="0">
                <a:pos x="6" y="79"/>
              </a:cxn>
              <a:cxn ang="0">
                <a:pos x="9" y="77"/>
              </a:cxn>
              <a:cxn ang="0">
                <a:pos x="31" y="69"/>
              </a:cxn>
              <a:cxn ang="0">
                <a:pos x="65" y="101"/>
              </a:cxn>
              <a:cxn ang="0">
                <a:pos x="31" y="133"/>
              </a:cxn>
              <a:cxn ang="0">
                <a:pos x="7" y="123"/>
              </a:cxn>
              <a:cxn ang="0">
                <a:pos x="0" y="120"/>
              </a:cxn>
              <a:cxn ang="0">
                <a:pos x="0" y="190"/>
              </a:cxn>
              <a:cxn ang="0">
                <a:pos x="163" y="190"/>
              </a:cxn>
              <a:cxn ang="0">
                <a:pos x="169" y="190"/>
              </a:cxn>
              <a:cxn ang="0">
                <a:pos x="325" y="190"/>
              </a:cxn>
              <a:cxn ang="0">
                <a:pos x="331" y="190"/>
              </a:cxn>
              <a:cxn ang="0">
                <a:pos x="476" y="190"/>
              </a:cxn>
              <a:cxn ang="0">
                <a:pos x="494" y="190"/>
              </a:cxn>
              <a:cxn ang="0">
                <a:pos x="634" y="190"/>
              </a:cxn>
              <a:cxn ang="0">
                <a:pos x="644" y="190"/>
              </a:cxn>
              <a:cxn ang="0">
                <a:pos x="792" y="190"/>
              </a:cxn>
              <a:cxn ang="0">
                <a:pos x="803" y="190"/>
              </a:cxn>
              <a:cxn ang="0">
                <a:pos x="965" y="190"/>
              </a:cxn>
              <a:cxn ang="0">
                <a:pos x="965" y="0"/>
              </a:cxn>
              <a:cxn ang="0">
                <a:pos x="803" y="0"/>
              </a:cxn>
            </a:cxnLst>
            <a:rect l="0" t="0" r="r" b="b"/>
            <a:pathLst>
              <a:path w="965" h="190">
                <a:moveTo>
                  <a:pt x="803" y="0"/>
                </a:moveTo>
                <a:cubicBezTo>
                  <a:pt x="792" y="0"/>
                  <a:pt x="792" y="0"/>
                  <a:pt x="792" y="0"/>
                </a:cubicBezTo>
                <a:cubicBezTo>
                  <a:pt x="644" y="0"/>
                  <a:pt x="644" y="0"/>
                  <a:pt x="644" y="0"/>
                </a:cubicBezTo>
                <a:cubicBezTo>
                  <a:pt x="634" y="0"/>
                  <a:pt x="634" y="0"/>
                  <a:pt x="634" y="0"/>
                </a:cubicBezTo>
                <a:cubicBezTo>
                  <a:pt x="494" y="0"/>
                  <a:pt x="494" y="0"/>
                  <a:pt x="494" y="0"/>
                </a:cubicBezTo>
                <a:cubicBezTo>
                  <a:pt x="476" y="0"/>
                  <a:pt x="476" y="0"/>
                  <a:pt x="476" y="0"/>
                </a:cubicBezTo>
                <a:cubicBezTo>
                  <a:pt x="331" y="0"/>
                  <a:pt x="331" y="0"/>
                  <a:pt x="331" y="0"/>
                </a:cubicBezTo>
                <a:cubicBezTo>
                  <a:pt x="325" y="0"/>
                  <a:pt x="325" y="0"/>
                  <a:pt x="325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82"/>
                  <a:pt x="0" y="82"/>
                  <a:pt x="0" y="82"/>
                </a:cubicBezTo>
                <a:cubicBezTo>
                  <a:pt x="2" y="81"/>
                  <a:pt x="4" y="81"/>
                  <a:pt x="6" y="79"/>
                </a:cubicBezTo>
                <a:cubicBezTo>
                  <a:pt x="7" y="78"/>
                  <a:pt x="8" y="78"/>
                  <a:pt x="9" y="77"/>
                </a:cubicBezTo>
                <a:cubicBezTo>
                  <a:pt x="15" y="72"/>
                  <a:pt x="22" y="69"/>
                  <a:pt x="31" y="69"/>
                </a:cubicBezTo>
                <a:cubicBezTo>
                  <a:pt x="50" y="69"/>
                  <a:pt x="65" y="83"/>
                  <a:pt x="65" y="101"/>
                </a:cubicBezTo>
                <a:cubicBezTo>
                  <a:pt x="65" y="118"/>
                  <a:pt x="50" y="133"/>
                  <a:pt x="31" y="133"/>
                </a:cubicBezTo>
                <a:cubicBezTo>
                  <a:pt x="21" y="133"/>
                  <a:pt x="9" y="125"/>
                  <a:pt x="7" y="123"/>
                </a:cubicBezTo>
                <a:cubicBezTo>
                  <a:pt x="5" y="122"/>
                  <a:pt x="3" y="121"/>
                  <a:pt x="0" y="120"/>
                </a:cubicBezTo>
                <a:cubicBezTo>
                  <a:pt x="0" y="190"/>
                  <a:pt x="0" y="190"/>
                  <a:pt x="0" y="190"/>
                </a:cubicBezTo>
                <a:cubicBezTo>
                  <a:pt x="163" y="190"/>
                  <a:pt x="163" y="190"/>
                  <a:pt x="163" y="190"/>
                </a:cubicBezTo>
                <a:cubicBezTo>
                  <a:pt x="169" y="190"/>
                  <a:pt x="169" y="190"/>
                  <a:pt x="169" y="190"/>
                </a:cubicBezTo>
                <a:cubicBezTo>
                  <a:pt x="325" y="190"/>
                  <a:pt x="325" y="190"/>
                  <a:pt x="325" y="190"/>
                </a:cubicBezTo>
                <a:cubicBezTo>
                  <a:pt x="331" y="190"/>
                  <a:pt x="331" y="190"/>
                  <a:pt x="331" y="190"/>
                </a:cubicBezTo>
                <a:cubicBezTo>
                  <a:pt x="476" y="190"/>
                  <a:pt x="476" y="190"/>
                  <a:pt x="476" y="190"/>
                </a:cubicBezTo>
                <a:cubicBezTo>
                  <a:pt x="494" y="190"/>
                  <a:pt x="494" y="190"/>
                  <a:pt x="494" y="190"/>
                </a:cubicBezTo>
                <a:cubicBezTo>
                  <a:pt x="634" y="190"/>
                  <a:pt x="634" y="190"/>
                  <a:pt x="634" y="190"/>
                </a:cubicBezTo>
                <a:cubicBezTo>
                  <a:pt x="644" y="190"/>
                  <a:pt x="644" y="190"/>
                  <a:pt x="644" y="190"/>
                </a:cubicBezTo>
                <a:cubicBezTo>
                  <a:pt x="792" y="190"/>
                  <a:pt x="792" y="190"/>
                  <a:pt x="792" y="190"/>
                </a:cubicBezTo>
                <a:cubicBezTo>
                  <a:pt x="803" y="190"/>
                  <a:pt x="803" y="190"/>
                  <a:pt x="803" y="190"/>
                </a:cubicBezTo>
                <a:cubicBezTo>
                  <a:pt x="965" y="190"/>
                  <a:pt x="965" y="190"/>
                  <a:pt x="965" y="190"/>
                </a:cubicBezTo>
                <a:cubicBezTo>
                  <a:pt x="965" y="0"/>
                  <a:pt x="965" y="0"/>
                  <a:pt x="965" y="0"/>
                </a:cubicBezTo>
                <a:lnTo>
                  <a:pt x="803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</a:ln>
          <a:effectLst>
            <a:innerShdw blurRad="63500" dist="50800" dir="13500000">
              <a:prstClr val="black">
                <a:alpha val="50000"/>
              </a:prstClr>
            </a:innerShdw>
            <a:reflection blurRad="6350" stA="19000" endPos="53000" dir="5400000" sy="-100000" algn="bl" rotWithShape="0"/>
          </a:effectLst>
        </p:spPr>
        <p:txBody>
          <a:bodyPr vert="horz" wrap="square" lIns="91440" tIns="45720" rIns="91440" bIns="45720" numCol="1" anchor="ctr" anchorCtr="1" compatLnSpc="1">
            <a:normAutofit/>
          </a:bodyPr>
          <a:p>
            <a:pPr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问题总结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zh-CN" b="1" dirty="0">
                <a:sym typeface="+mn-ea"/>
              </a:rPr>
              <a:t>Java</a:t>
            </a:r>
            <a:r>
              <a:rPr lang="zh-CN" altLang="en-GB" b="1" dirty="0">
                <a:sym typeface="+mn-ea"/>
              </a:rPr>
              <a:t>程序</a:t>
            </a:r>
            <a:r>
              <a:rPr lang="zh-CN" altLang="zh-CN" b="1" dirty="0">
                <a:sym typeface="+mn-ea"/>
              </a:rPr>
              <a:t>的</a:t>
            </a:r>
            <a:r>
              <a:rPr lang="zh-CN" altLang="en-US" b="1" dirty="0">
                <a:sym typeface="+mn-ea"/>
              </a:rPr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 eaLnBrk="1" hangingPunct="1"/>
            <a:r>
              <a:rPr lang="en-US" altLang="zh-CN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         </a:t>
            </a:r>
            <a:r>
              <a:rPr lang="zh-CN" altLang="en-US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在编写程序时，为了使代码易于阅读，通常会在实现功能的同时为代码加一些注释。</a:t>
            </a:r>
            <a:endParaRPr lang="en-US" altLang="zh-CN" sz="2800" kern="1200" dirty="0">
              <a:latin typeface="+mn-lt"/>
              <a:ea typeface="+mn-ea"/>
              <a:cs typeface="等线" panose="02010600030101010101" charset="-122"/>
            </a:endParaRPr>
          </a:p>
          <a:p>
            <a:pPr lvl="1" eaLnBrk="1" hangingPunct="1"/>
            <a:r>
              <a:rPr lang="zh-CN" altLang="en-US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         注释是对程序的某个功能或者某行代码的解释说明，它只在</a:t>
            </a:r>
            <a:r>
              <a:rPr lang="en-US" altLang="zh-CN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Java</a:t>
            </a:r>
            <a:r>
              <a:rPr lang="zh-CN" altLang="en-US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源文件中有效，在编译程序时编译器会忽略这些注释信息，不会将其编译到</a:t>
            </a:r>
            <a:r>
              <a:rPr lang="en-US" altLang="zh-CN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class</a:t>
            </a:r>
            <a:r>
              <a:rPr lang="zh-CN" altLang="en-US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字节码文件中去。</a:t>
            </a:r>
            <a:endParaRPr lang="zh-CN" altLang="en-US" sz="2800" dirty="0">
              <a:latin typeface="+mn-lt"/>
              <a:ea typeface="+mn-ea"/>
              <a:cs typeface="等线" panose="02010600030101010101" charset="-122"/>
              <a:sym typeface="+mn-ea"/>
            </a:endParaRPr>
          </a:p>
          <a:p>
            <a:pPr lvl="1" eaLnBrk="1" hangingPunct="1"/>
            <a:r>
              <a:rPr lang="en-US" altLang="zh-CN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Java</a:t>
            </a:r>
            <a:r>
              <a:rPr lang="zh-CN" altLang="zh-CN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中的注释有三种类型</a:t>
            </a:r>
            <a:r>
              <a:rPr lang="en-US" altLang="zh-CN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,</a:t>
            </a:r>
            <a:r>
              <a:rPr lang="zh-CN" altLang="en-US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分别是</a:t>
            </a:r>
            <a:r>
              <a:rPr lang="zh-CN" altLang="zh-CN" sz="2800" dirty="0">
                <a:latin typeface="+mn-lt"/>
                <a:ea typeface="+mn-ea"/>
                <a:cs typeface="等线" panose="02010600030101010101" charset="-122"/>
                <a:sym typeface="+mn-ea"/>
              </a:rPr>
              <a:t>：</a:t>
            </a:r>
            <a:endParaRPr lang="zh-CN" altLang="zh-CN" sz="2800" dirty="0">
              <a:latin typeface="+mn-lt"/>
              <a:ea typeface="+mn-ea"/>
              <a:cs typeface="等线" panose="02010600030101010101" charset="-122"/>
              <a:sym typeface="+mn-ea"/>
            </a:endParaRPr>
          </a:p>
          <a:p>
            <a:pPr lvl="2" eaLnBrk="1" hangingPunct="1"/>
            <a:r>
              <a:rPr lang="zh-CN" altLang="zh-CN" sz="2330" dirty="0">
                <a:latin typeface="+mn-lt"/>
                <a:ea typeface="+mn-ea"/>
                <a:cs typeface="等线" panose="02010600030101010101" charset="-122"/>
                <a:sym typeface="+mn-ea"/>
              </a:rPr>
              <a:t>单行注释</a:t>
            </a:r>
            <a:endParaRPr lang="zh-CN" altLang="zh-CN" sz="2330" dirty="0">
              <a:latin typeface="+mn-lt"/>
              <a:ea typeface="+mn-ea"/>
              <a:cs typeface="等线" panose="02010600030101010101" charset="-122"/>
              <a:sym typeface="+mn-ea"/>
            </a:endParaRPr>
          </a:p>
          <a:p>
            <a:pPr lvl="2" eaLnBrk="1" hangingPunct="1"/>
            <a:r>
              <a:rPr lang="zh-CN" altLang="zh-CN" sz="2330" dirty="0">
                <a:latin typeface="+mn-lt"/>
                <a:ea typeface="+mn-ea"/>
                <a:cs typeface="等线" panose="02010600030101010101" charset="-122"/>
                <a:sym typeface="+mn-ea"/>
              </a:rPr>
              <a:t>多行注释</a:t>
            </a:r>
            <a:endParaRPr lang="zh-CN" altLang="zh-CN" sz="2330" dirty="0">
              <a:latin typeface="+mn-lt"/>
              <a:ea typeface="+mn-ea"/>
              <a:cs typeface="等线" panose="02010600030101010101" charset="-122"/>
              <a:sym typeface="+mn-ea"/>
            </a:endParaRPr>
          </a:p>
          <a:p>
            <a:pPr lvl="2" eaLnBrk="1" hangingPunct="1"/>
            <a:r>
              <a:rPr lang="zh-CN" altLang="zh-CN" sz="2330" dirty="0">
                <a:latin typeface="+mn-lt"/>
                <a:ea typeface="+mn-ea"/>
                <a:cs typeface="等线" panose="02010600030101010101" charset="-122"/>
                <a:sym typeface="+mn-ea"/>
              </a:rPr>
              <a:t>文档注释</a:t>
            </a:r>
            <a:endParaRPr lang="en-US" altLang="zh-CN" sz="2330" kern="1200" dirty="0">
              <a:latin typeface="+mn-lt"/>
              <a:ea typeface="+mn-ea"/>
              <a:cs typeface="等线" panose="02010600030101010101" charset="-122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6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GB" altLang="zh-CN" b="1" dirty="0"/>
              <a:t>Java</a:t>
            </a:r>
            <a:r>
              <a:rPr lang="zh-CN" altLang="en-GB" b="1" dirty="0"/>
              <a:t>程序</a:t>
            </a:r>
            <a:r>
              <a:rPr lang="zh-CN" altLang="zh-CN" b="1" dirty="0"/>
              <a:t>的</a:t>
            </a:r>
            <a:r>
              <a:rPr lang="zh-CN" altLang="en-US" b="1" dirty="0"/>
              <a:t>注释</a:t>
            </a:r>
            <a:r>
              <a:rPr lang="en-US" altLang="zh-CN" b="1" dirty="0" smtClean="0"/>
              <a:t>2-1</a:t>
            </a:r>
            <a:endParaRPr lang="zh-CN" altLang="en-US" b="1" dirty="0"/>
          </a:p>
        </p:txBody>
      </p:sp>
      <p:sp>
        <p:nvSpPr>
          <p:cNvPr id="582659" name="AutoShape 3"/>
          <p:cNvSpPr>
            <a:spLocks noGrp="1" noChangeArrowheads="1"/>
          </p:cNvSpPr>
          <p:nvPr>
            <p:ph idx="1"/>
          </p:nvPr>
        </p:nvSpPr>
        <p:spPr>
          <a:xfrm>
            <a:off x="784254" y="1285860"/>
            <a:ext cx="7645398" cy="2224087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457200" lvl="1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public class </a:t>
            </a:r>
            <a:r>
              <a:rPr lang="en-US" altLang="zh-CN" sz="1800" kern="1200" dirty="0" err="1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HelloWorld</a:t>
            </a: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{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  <a:cs typeface="+mn-cs"/>
            </a:endParaRPr>
          </a:p>
          <a:p>
            <a:pPr marL="457200" lvl="1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	public static void main(String[ ] </a:t>
            </a:r>
            <a:r>
              <a:rPr lang="en-US" altLang="zh-CN" sz="1800" kern="1200" dirty="0" err="1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args</a:t>
            </a: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){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  <a:cs typeface="+mn-cs"/>
            </a:endParaRPr>
          </a:p>
          <a:p>
            <a:pPr marL="457200" lvl="1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	</a:t>
            </a:r>
            <a:r>
              <a:rPr lang="en-US" altLang="zh-CN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	//</a:t>
            </a:r>
            <a:r>
              <a:rPr lang="zh-CN" altLang="en-US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输出消息到控制台</a:t>
            </a:r>
            <a:endParaRPr lang="zh-CN" altLang="en-US" sz="1800" kern="1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457200" lvl="1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zh-CN" altLang="en-US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		</a:t>
            </a:r>
            <a:r>
              <a:rPr lang="en-US" altLang="zh-CN" sz="1800" kern="1200" dirty="0" err="1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System.out.println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("Hello  </a:t>
            </a: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World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!!! ");</a:t>
            </a:r>
            <a:r>
              <a:rPr lang="zh-CN" altLang="en-US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  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  <a:cs typeface="+mn-cs"/>
            </a:endParaRPr>
          </a:p>
          <a:p>
            <a:pPr marL="457200" lvl="1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	}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  <a:cs typeface="+mn-cs"/>
            </a:endParaRPr>
          </a:p>
          <a:p>
            <a:pPr marL="457200" lvl="1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  <a:cs typeface="+mn-cs"/>
              </a:rPr>
              <a:t>}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/46</a:t>
            </a:r>
            <a:endParaRPr lang="zh-CN" altLang="en-US" dirty="0"/>
          </a:p>
        </p:txBody>
      </p:sp>
      <p:sp>
        <p:nvSpPr>
          <p:cNvPr id="582660" name="AutoShape 4"/>
          <p:cNvSpPr>
            <a:spLocks noChangeArrowheads="1"/>
          </p:cNvSpPr>
          <p:nvPr/>
        </p:nvSpPr>
        <p:spPr bwMode="auto">
          <a:xfrm>
            <a:off x="870585" y="4286250"/>
            <a:ext cx="7441565" cy="1014730"/>
          </a:xfrm>
          <a:prstGeom prst="wedgeRoundRectCallout">
            <a:avLst>
              <a:gd name="adj1" fmla="val -50220"/>
              <a:gd name="adj2" fmla="val -331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endParaRPr lang="zh-CN" altLang="en-US" b="1" dirty="0" smtClean="0"/>
          </a:p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800" b="1" dirty="0">
                <a:sym typeface="+mn-ea"/>
              </a:rPr>
              <a:t>单行注释：通常用于对程序中的某一行代码进行解释，用符号“//”表示，“//”后面为被注释的内容</a:t>
            </a:r>
            <a:endParaRPr lang="zh-CN" altLang="en-US" b="1" dirty="0" smtClean="0"/>
          </a:p>
          <a:p>
            <a:pPr algn="l" eaLnBrk="0" hangingPunct="0">
              <a:buClr>
                <a:srgbClr val="233DA9"/>
              </a:buClr>
              <a:buSzPct val="80000"/>
              <a:defRPr/>
            </a:pPr>
            <a:endParaRPr lang="zh-CN" altLang="en-US" b="1" dirty="0"/>
          </a:p>
        </p:txBody>
      </p:sp>
      <p:grpSp>
        <p:nvGrpSpPr>
          <p:cNvPr id="2" name="组合 5"/>
          <p:cNvGrpSpPr/>
          <p:nvPr/>
        </p:nvGrpSpPr>
        <p:grpSpPr>
          <a:xfrm>
            <a:off x="71406" y="857232"/>
            <a:ext cx="1000132" cy="400110"/>
            <a:chOff x="1000100" y="1801286"/>
            <a:chExt cx="1000132" cy="400110"/>
          </a:xfrm>
        </p:grpSpPr>
        <p:pic>
          <p:nvPicPr>
            <p:cNvPr id="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10" name="组合 10"/>
          <p:cNvGrpSpPr/>
          <p:nvPr/>
        </p:nvGrpSpPr>
        <p:grpSpPr bwMode="auto">
          <a:xfrm>
            <a:off x="2253178" y="5924250"/>
            <a:ext cx="4485771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12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13" name="TextBox 38"/>
            <p:cNvSpPr txBox="1">
              <a:spLocks noChangeArrowheads="1"/>
            </p:cNvSpPr>
            <p:nvPr/>
          </p:nvSpPr>
          <p:spPr bwMode="auto">
            <a:xfrm>
              <a:off x="4897966" y="5538802"/>
              <a:ext cx="2705119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       演示示例：单行注释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6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4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GB" altLang="zh-CN" b="1" dirty="0"/>
              <a:t>Java</a:t>
            </a:r>
            <a:r>
              <a:rPr lang="zh-CN" altLang="en-GB" b="1" dirty="0"/>
              <a:t>程序</a:t>
            </a:r>
            <a:r>
              <a:rPr lang="zh-CN" altLang="zh-CN" b="1" dirty="0"/>
              <a:t>的</a:t>
            </a:r>
            <a:r>
              <a:rPr lang="zh-CN" altLang="en-US" b="1" dirty="0"/>
              <a:t>注释</a:t>
            </a:r>
            <a:r>
              <a:rPr lang="en-US" altLang="zh-CN" b="1" dirty="0" smtClean="0"/>
              <a:t>2-2</a:t>
            </a:r>
            <a:endParaRPr lang="zh-CN" altLang="en-US" b="1" dirty="0"/>
          </a:p>
        </p:txBody>
      </p:sp>
      <p:sp>
        <p:nvSpPr>
          <p:cNvPr id="581635" name="AutoShape 3"/>
          <p:cNvSpPr>
            <a:spLocks noGrp="1" noChangeArrowheads="1"/>
          </p:cNvSpPr>
          <p:nvPr>
            <p:ph idx="1"/>
          </p:nvPr>
        </p:nvSpPr>
        <p:spPr>
          <a:xfrm>
            <a:off x="784225" y="1276350"/>
            <a:ext cx="7645400" cy="3051810"/>
          </a:xfrm>
          <a:prstGeom prst="roundRect">
            <a:avLst>
              <a:gd name="adj" fmla="val 24"/>
            </a:avLst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public class </a:t>
            </a:r>
            <a:r>
              <a:rPr lang="en-US" altLang="zh-CN" sz="1800" kern="1200" dirty="0" err="1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HelloWorld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{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zh-CN" altLang="en-US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public </a:t>
            </a: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static void main(String[ ] </a:t>
            </a:r>
            <a:r>
              <a:rPr lang="en-US" altLang="zh-CN" sz="1800" kern="1200" dirty="0" err="1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args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) {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zh-CN" altLang="en-US" sz="1800" kern="12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sz="1800" kern="12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800" kern="12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	</a:t>
            </a:r>
            <a:endParaRPr lang="en-US" altLang="zh-CN" sz="1800" kern="1200" dirty="0" smtClean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zh-CN" altLang="en-US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    </a:t>
            </a:r>
            <a:r>
              <a:rPr lang="en-US" altLang="zh-CN" sz="1800" kern="1200" dirty="0" err="1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System.out.println</a:t>
            </a: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("Hello  World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!!!");</a:t>
            </a:r>
            <a:endParaRPr lang="en-US" altLang="zh-CN" sz="1800" kern="1200" dirty="0" smtClean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	</a:t>
            </a:r>
            <a:r>
              <a:rPr lang="zh-CN" altLang="en-US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</a:t>
            </a:r>
            <a:r>
              <a:rPr lang="en-US" altLang="zh-CN" sz="1800" kern="1200" dirty="0" err="1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System.out.println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("Hello  World!!!");</a:t>
            </a:r>
            <a:endParaRPr lang="en-US" altLang="zh-CN" sz="1800" kern="1200" dirty="0" smtClean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zh-CN" altLang="en-US" sz="1800" kern="12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        *</a:t>
            </a:r>
            <a:r>
              <a:rPr lang="en-US" altLang="zh-CN" sz="1800" kern="12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endParaRPr lang="en-US" altLang="zh-CN" sz="1800" kern="12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zh-CN" altLang="en-US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}</a:t>
            </a:r>
            <a:endParaRPr lang="en-US" altLang="zh-CN" sz="1800" kern="1200" dirty="0" smtClean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}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</p:txBody>
      </p:sp>
      <p:sp>
        <p:nvSpPr>
          <p:cNvPr id="581649" name="AutoShape 17"/>
          <p:cNvSpPr>
            <a:spLocks noChangeArrowheads="1"/>
          </p:cNvSpPr>
          <p:nvPr/>
        </p:nvSpPr>
        <p:spPr bwMode="auto">
          <a:xfrm>
            <a:off x="871220" y="4912360"/>
            <a:ext cx="7558405" cy="715010"/>
          </a:xfrm>
          <a:prstGeom prst="wedgeRoundRectCallout">
            <a:avLst>
              <a:gd name="adj1" fmla="val -167"/>
              <a:gd name="adj2" fmla="val 49865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800" b="1" dirty="0" smtClean="0">
                <a:sym typeface="+mn-ea"/>
              </a:rPr>
              <a:t>多行注释：顾名思义就是在注释中的内容可以为多行，它以符号“/*”开头，以符号“*/”结尾</a:t>
            </a:r>
            <a:endParaRPr lang="zh-CN" altLang="en-US" sz="1800" b="1" dirty="0" smtClean="0"/>
          </a:p>
        </p:txBody>
      </p:sp>
      <p:grpSp>
        <p:nvGrpSpPr>
          <p:cNvPr id="5" name="组合 15"/>
          <p:cNvGrpSpPr/>
          <p:nvPr/>
        </p:nvGrpSpPr>
        <p:grpSpPr>
          <a:xfrm>
            <a:off x="71406" y="857232"/>
            <a:ext cx="1000132" cy="40011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0" name="组合 10"/>
          <p:cNvGrpSpPr/>
          <p:nvPr/>
        </p:nvGrpSpPr>
        <p:grpSpPr bwMode="auto">
          <a:xfrm>
            <a:off x="1729303" y="6211910"/>
            <a:ext cx="4485771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4784984" y="5538802"/>
              <a:ext cx="2705119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       演示示例：多行注释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4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4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735013" y="214290"/>
            <a:ext cx="8229600" cy="900112"/>
          </a:xfrm>
          <a:noFill/>
          <a:ln algn="ctr"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r>
              <a:rPr lang="en-GB" altLang="zh-CN" b="1" dirty="0"/>
              <a:t>Java</a:t>
            </a:r>
            <a:r>
              <a:rPr lang="zh-CN" altLang="en-GB" b="1" dirty="0"/>
              <a:t>程序</a:t>
            </a:r>
            <a:r>
              <a:rPr lang="zh-CN" altLang="zh-CN" b="1" dirty="0"/>
              <a:t>的</a:t>
            </a:r>
            <a:r>
              <a:rPr lang="zh-CN" altLang="en-US" b="1" dirty="0"/>
              <a:t>注释</a:t>
            </a:r>
            <a:r>
              <a:rPr lang="en-US" altLang="zh-CN" b="1" dirty="0" smtClean="0"/>
              <a:t>2-3</a:t>
            </a:r>
            <a:endParaRPr lang="zh-CN" altLang="en-US" b="1" dirty="0"/>
          </a:p>
        </p:txBody>
      </p:sp>
      <p:sp>
        <p:nvSpPr>
          <p:cNvPr id="581635" name="AutoShape 3"/>
          <p:cNvSpPr>
            <a:spLocks noGrp="1" noChangeArrowheads="1"/>
          </p:cNvSpPr>
          <p:nvPr>
            <p:ph idx="1"/>
          </p:nvPr>
        </p:nvSpPr>
        <p:spPr>
          <a:xfrm>
            <a:off x="784225" y="1276350"/>
            <a:ext cx="7645400" cy="3774440"/>
          </a:xfrm>
          <a:prstGeom prst="roundRect">
            <a:avLst>
              <a:gd name="adj" fmla="val 24"/>
            </a:avLst>
          </a:prstGeom>
          <a:solidFill>
            <a:srgbClr val="EDF5FD"/>
          </a:solidFill>
          <a:ln w="508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en-US" altLang="zh-CN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/**</a:t>
            </a:r>
            <a:endParaRPr lang="en-US" altLang="zh-CN" sz="1800" kern="1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en-US" altLang="zh-CN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 * </a:t>
            </a:r>
            <a:r>
              <a:rPr lang="zh-CN" altLang="en-US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作者：张三</a:t>
            </a:r>
            <a:endParaRPr lang="en-US" altLang="zh-CN" sz="1800" kern="1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en-US" altLang="zh-CN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 * </a:t>
            </a:r>
            <a:r>
              <a:rPr lang="zh-CN" altLang="en-US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时间：</a:t>
            </a:r>
            <a:r>
              <a:rPr lang="en-US" altLang="zh-CN" sz="1800" kern="12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2019-8-23</a:t>
            </a:r>
            <a:endParaRPr lang="en-US" altLang="zh-CN" sz="1800" kern="1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en-US" altLang="zh-CN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 * </a:t>
            </a:r>
            <a:r>
              <a:rPr lang="zh-CN" altLang="en-US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描述：</a:t>
            </a:r>
            <a:r>
              <a:rPr lang="zh-CN" altLang="en-US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第一个</a:t>
            </a:r>
            <a:r>
              <a:rPr lang="en-US" altLang="zh-CN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程序</a:t>
            </a:r>
            <a:endParaRPr lang="zh-CN" altLang="en-US" sz="1800" kern="1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zh-CN" altLang="en-US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 *</a:t>
            </a:r>
            <a:r>
              <a:rPr lang="en-US" altLang="zh-CN" sz="1800" kern="120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endParaRPr lang="en-US" altLang="zh-CN" sz="1800" kern="120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public class </a:t>
            </a:r>
            <a:r>
              <a:rPr lang="en-US" altLang="zh-CN" sz="1800" kern="1200" dirty="0" err="1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HelloWorld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{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zh-CN" altLang="en-US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public </a:t>
            </a: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static void main(String[ ] </a:t>
            </a:r>
            <a:r>
              <a:rPr lang="en-US" altLang="zh-CN" sz="1800" kern="1200" dirty="0" err="1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args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){</a:t>
            </a:r>
            <a:r>
              <a:rPr lang="zh-CN" altLang="en-US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    </a:t>
            </a:r>
            <a:endParaRPr lang="zh-CN" altLang="en-US" sz="1800" kern="1200" dirty="0" smtClean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zh-CN" altLang="en-US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    </a:t>
            </a:r>
            <a:r>
              <a:rPr lang="en-US" altLang="zh-CN" sz="1800" kern="1200" dirty="0" err="1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System.out.println</a:t>
            </a:r>
            <a:r>
              <a:rPr lang="en-US" altLang="zh-CN" sz="1800" kern="1200" dirty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("Hello  World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!!!");</a:t>
            </a:r>
            <a:endParaRPr lang="en-US" altLang="zh-CN" sz="1800" kern="1200" dirty="0" smtClean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	</a:t>
            </a:r>
            <a:r>
              <a:rPr lang="zh-CN" altLang="en-US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</a:t>
            </a:r>
            <a:r>
              <a:rPr lang="en-US" altLang="zh-CN" sz="1800" kern="1200" dirty="0" err="1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System.out.println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("Hello  World!!!");</a:t>
            </a:r>
            <a:r>
              <a:rPr lang="zh-CN" altLang="en-US" sz="1800" kern="1200" dirty="0" smtClean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Times New Roman" panose="02020603050405020304" pitchFamily="18" charset="0"/>
              </a:rPr>
              <a:t>        </a:t>
            </a:r>
            <a:endParaRPr lang="en-US" altLang="zh-CN" sz="1800" kern="1200" dirty="0" smtClean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zh-CN" altLang="en-US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     </a:t>
            </a: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}</a:t>
            </a:r>
            <a:endParaRPr lang="en-US" altLang="zh-CN" sz="1800" kern="1200" dirty="0" smtClean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  <a:p>
            <a:pPr marL="0" indent="0" defTabSz="381000">
              <a:lnSpc>
                <a:spcPct val="13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  <a:tabLst>
                <a:tab pos="533400" algn="l"/>
              </a:tabLst>
              <a:defRPr/>
            </a:pPr>
            <a:r>
              <a:rPr lang="en-US" altLang="zh-CN" sz="1800" kern="1200" dirty="0" smtClean="0">
                <a:solidFill>
                  <a:schemeClr val="accent5">
                    <a:lumMod val="10000"/>
                  </a:schemeClr>
                </a:solidFill>
                <a:ea typeface="黑体" panose="02010609060101010101" pitchFamily="2" charset="-122"/>
              </a:rPr>
              <a:t>}</a:t>
            </a:r>
            <a:endParaRPr lang="en-US" altLang="zh-CN" sz="1800" kern="1200" dirty="0">
              <a:solidFill>
                <a:schemeClr val="accent5">
                  <a:lumMod val="10000"/>
                </a:schemeClr>
              </a:solidFill>
              <a:ea typeface="黑体" panose="0201060906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861741" y="1752590"/>
            <a:ext cx="2378075" cy="247650"/>
            <a:chOff x="2154" y="1236"/>
            <a:chExt cx="1498" cy="156"/>
          </a:xfrm>
        </p:grpSpPr>
        <p:sp>
          <p:nvSpPr>
            <p:cNvPr id="581637" name="Text Box 5"/>
            <p:cNvSpPr txBox="1">
              <a:spLocks noChangeArrowheads="1"/>
            </p:cNvSpPr>
            <p:nvPr/>
          </p:nvSpPr>
          <p:spPr bwMode="auto">
            <a:xfrm>
              <a:off x="2336" y="1236"/>
              <a:ext cx="1316" cy="156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b="1" dirty="0">
                  <a:ea typeface="黑体" panose="02010609060101010101" pitchFamily="2" charset="-122"/>
                </a:rPr>
                <a:t>文件的名称</a:t>
              </a:r>
              <a:endParaRPr lang="zh-CN" altLang="en-US" b="1" dirty="0">
                <a:ea typeface="黑体" panose="02010609060101010101" pitchFamily="2" charset="-122"/>
              </a:endParaRPr>
            </a:p>
          </p:txBody>
        </p:sp>
        <p:sp>
          <p:nvSpPr>
            <p:cNvPr id="581638" name="AutoShape 6"/>
            <p:cNvSpPr>
              <a:spLocks noChangeArrowheads="1"/>
            </p:cNvSpPr>
            <p:nvPr/>
          </p:nvSpPr>
          <p:spPr bwMode="auto">
            <a:xfrm>
              <a:off x="2154" y="1253"/>
              <a:ext cx="362" cy="136"/>
            </a:xfrm>
            <a:prstGeom prst="leftArrow">
              <a:avLst>
                <a:gd name="adj1" fmla="val 50000"/>
                <a:gd name="adj2" fmla="val 66544"/>
              </a:avLst>
            </a:prstGeom>
            <a:solidFill>
              <a:schemeClr val="accent5">
                <a:lumMod val="50000"/>
              </a:schemeClr>
            </a:solidFill>
            <a:ln w="6350" algn="ctr">
              <a:noFill/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3861741" y="2109780"/>
            <a:ext cx="2378075" cy="247650"/>
            <a:chOff x="2154" y="1236"/>
            <a:chExt cx="1498" cy="156"/>
          </a:xfrm>
        </p:grpSpPr>
        <p:sp>
          <p:nvSpPr>
            <p:cNvPr id="581640" name="Text Box 8"/>
            <p:cNvSpPr txBox="1">
              <a:spLocks noChangeArrowheads="1"/>
            </p:cNvSpPr>
            <p:nvPr/>
          </p:nvSpPr>
          <p:spPr bwMode="auto">
            <a:xfrm>
              <a:off x="2336" y="1236"/>
              <a:ext cx="1316" cy="156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b="1" dirty="0">
                  <a:ea typeface="黑体" panose="02010609060101010101" pitchFamily="2" charset="-122"/>
                </a:rPr>
                <a:t>日期</a:t>
              </a:r>
              <a:endParaRPr lang="zh-CN" altLang="en-US" b="1" dirty="0">
                <a:ea typeface="黑体" panose="02010609060101010101" pitchFamily="2" charset="-122"/>
              </a:endParaRPr>
            </a:p>
          </p:txBody>
        </p:sp>
        <p:sp>
          <p:nvSpPr>
            <p:cNvPr id="581641" name="AutoShape 9"/>
            <p:cNvSpPr>
              <a:spLocks noChangeArrowheads="1"/>
            </p:cNvSpPr>
            <p:nvPr/>
          </p:nvSpPr>
          <p:spPr bwMode="auto">
            <a:xfrm>
              <a:off x="2154" y="1253"/>
              <a:ext cx="362" cy="136"/>
            </a:xfrm>
            <a:prstGeom prst="leftArrow">
              <a:avLst>
                <a:gd name="adj1" fmla="val 50000"/>
                <a:gd name="adj2" fmla="val 66544"/>
              </a:avLst>
            </a:prstGeom>
            <a:solidFill>
              <a:schemeClr val="accent5">
                <a:lumMod val="50000"/>
              </a:schemeClr>
            </a:solidFill>
            <a:ln w="6350" algn="ctr">
              <a:noFill/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0"/>
          <p:cNvGrpSpPr/>
          <p:nvPr/>
        </p:nvGrpSpPr>
        <p:grpSpPr bwMode="auto">
          <a:xfrm>
            <a:off x="3861741" y="2466970"/>
            <a:ext cx="2378075" cy="247650"/>
            <a:chOff x="2154" y="1236"/>
            <a:chExt cx="1498" cy="156"/>
          </a:xfrm>
        </p:grpSpPr>
        <p:sp>
          <p:nvSpPr>
            <p:cNvPr id="581643" name="Text Box 11"/>
            <p:cNvSpPr txBox="1">
              <a:spLocks noChangeArrowheads="1"/>
            </p:cNvSpPr>
            <p:nvPr/>
          </p:nvSpPr>
          <p:spPr bwMode="auto">
            <a:xfrm>
              <a:off x="2336" y="1236"/>
              <a:ext cx="1316" cy="156"/>
            </a:xfrm>
            <a:prstGeom prst="rect">
              <a:avLst/>
            </a:prstGeom>
            <a:noFill/>
            <a:ln w="6350" algn="ctr">
              <a:noFill/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marL="342900" indent="-342900">
                <a:lnSpc>
                  <a:spcPct val="90000"/>
                </a:lnSpc>
                <a:spcBef>
                  <a:spcPct val="20000"/>
                </a:spcBef>
                <a:buClr>
                  <a:srgbClr val="339966"/>
                </a:buClr>
                <a:buFont typeface="Wingdings" panose="05000000000000000000" pitchFamily="2" charset="2"/>
                <a:buNone/>
              </a:pPr>
              <a:r>
                <a:rPr lang="zh-CN" altLang="en-US" b="1" dirty="0">
                  <a:ea typeface="黑体" panose="02010609060101010101" pitchFamily="2" charset="-122"/>
                </a:rPr>
                <a:t>功能说明</a:t>
              </a:r>
              <a:endParaRPr lang="zh-CN" altLang="en-US" b="1" dirty="0">
                <a:ea typeface="黑体" panose="02010609060101010101" pitchFamily="2" charset="-122"/>
              </a:endParaRPr>
            </a:p>
          </p:txBody>
        </p:sp>
        <p:sp>
          <p:nvSpPr>
            <p:cNvPr id="581644" name="AutoShape 12"/>
            <p:cNvSpPr>
              <a:spLocks noChangeArrowheads="1"/>
            </p:cNvSpPr>
            <p:nvPr/>
          </p:nvSpPr>
          <p:spPr bwMode="auto">
            <a:xfrm>
              <a:off x="2154" y="1253"/>
              <a:ext cx="362" cy="136"/>
            </a:xfrm>
            <a:prstGeom prst="leftArrow">
              <a:avLst>
                <a:gd name="adj1" fmla="val 50000"/>
                <a:gd name="adj2" fmla="val 66544"/>
              </a:avLst>
            </a:prstGeom>
            <a:solidFill>
              <a:schemeClr val="accent5">
                <a:lumMod val="50000"/>
              </a:schemeClr>
            </a:solidFill>
            <a:ln w="6350" algn="ctr">
              <a:noFill/>
              <a:miter lim="800000"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组合 15"/>
          <p:cNvGrpSpPr/>
          <p:nvPr/>
        </p:nvGrpSpPr>
        <p:grpSpPr>
          <a:xfrm>
            <a:off x="71406" y="857232"/>
            <a:ext cx="1000132" cy="400110"/>
            <a:chOff x="1000100" y="1801286"/>
            <a:chExt cx="1000132" cy="400110"/>
          </a:xfrm>
        </p:grpSpPr>
        <p:pic>
          <p:nvPicPr>
            <p:cNvPr id="17" name="Picture 3" descr="E:\设计支持\模板设计\YF.png"/>
            <p:cNvPicPr>
              <a:picLocks noChangeAspect="1" noChangeArrowheads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 bwMode="auto">
            <a:xfrm>
              <a:off x="1000100" y="1806293"/>
              <a:ext cx="422603" cy="390096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1299399" y="1801286"/>
              <a:ext cx="700833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语法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grpSp>
        <p:nvGrpSpPr>
          <p:cNvPr id="20" name="组合 10"/>
          <p:cNvGrpSpPr/>
          <p:nvPr/>
        </p:nvGrpSpPr>
        <p:grpSpPr bwMode="auto">
          <a:xfrm>
            <a:off x="2016323" y="6355420"/>
            <a:ext cx="4485771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22" name="Picture 8" descr="说话气泡new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23" name="TextBox 38"/>
            <p:cNvSpPr txBox="1">
              <a:spLocks noChangeArrowheads="1"/>
            </p:cNvSpPr>
            <p:nvPr/>
          </p:nvSpPr>
          <p:spPr bwMode="auto">
            <a:xfrm>
              <a:off x="4784984" y="5538802"/>
              <a:ext cx="2705119" cy="3683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       演示示例：文档注释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AutoShape 17"/>
          <p:cNvSpPr>
            <a:spLocks noChangeArrowheads="1"/>
          </p:cNvSpPr>
          <p:nvPr/>
        </p:nvSpPr>
        <p:spPr bwMode="auto">
          <a:xfrm>
            <a:off x="878840" y="5391785"/>
            <a:ext cx="7558405" cy="715010"/>
          </a:xfrm>
          <a:prstGeom prst="wedgeRoundRectCallout">
            <a:avLst>
              <a:gd name="adj1" fmla="val -167"/>
              <a:gd name="adj2" fmla="val 49865"/>
              <a:gd name="adj3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p>
            <a:pPr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sz="1800" b="1" dirty="0" smtClean="0">
                <a:sym typeface="+mn-ea"/>
              </a:rPr>
              <a:t>文档注释：    </a:t>
            </a:r>
            <a:r>
              <a:rPr lang="zh-CN" altLang="en-US" sz="1800" b="1" dirty="0" smtClean="0">
                <a:sym typeface="+mn-ea"/>
              </a:rPr>
              <a:t>以“/**”开头，并在注释内容末尾以“*/”结束</a:t>
            </a:r>
            <a:endParaRPr lang="zh-CN" altLang="en-US" sz="1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1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26"/>
          <p:cNvSpPr txBox="1"/>
          <p:nvPr/>
        </p:nvSpPr>
        <p:spPr>
          <a:xfrm>
            <a:off x="6938963" y="6421438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eaLnBrk="1" latinLnBrk="0" hangingPunct="1">
              <a:lnSpc>
                <a:spcPct val="100000"/>
              </a:lnSpc>
              <a:buClrTx/>
              <a:buSzTx/>
              <a:buFontTx/>
              <a:buNone/>
              <a:defRPr/>
            </a:pPr>
            <a:fld id="{9394C29D-ED0C-453C-8BBC-C52F19F5BA76}" type="slidenum">
              <a:rPr lang="zh-CN" altLang="en-US" sz="1200" smtClean="0"/>
            </a:fld>
            <a:r>
              <a:rPr lang="en-US" altLang="zh-CN" sz="1200" dirty="0" smtClean="0"/>
              <a:t>/45</a:t>
            </a:r>
            <a:endParaRPr lang="zh-CN" altLang="en-US" sz="1200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数据类型说明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aphicFrame>
        <p:nvGraphicFramePr>
          <p:cNvPr id="11" name="Group 29"/>
          <p:cNvGraphicFramePr>
            <a:graphicFrameLocks noGrp="1"/>
          </p:cNvGraphicFramePr>
          <p:nvPr/>
        </p:nvGraphicFramePr>
        <p:xfrm>
          <a:off x="499745" y="1097915"/>
          <a:ext cx="8416290" cy="5673090"/>
        </p:xfrm>
        <a:graphic>
          <a:graphicData uri="http://schemas.openxmlformats.org/drawingml/2006/table">
            <a:tbl>
              <a:tblPr firstRow="1" bandRow="1">
                <a:solidFill>
                  <a:schemeClr val="bg2">
                    <a:lumMod val="90000"/>
                  </a:schemeClr>
                </a:solidFill>
                <a:effectLst>
                  <a:outerShdw blurRad="50800" dist="50800" dir="5400000" algn="ctr" rotWithShape="0">
                    <a:schemeClr val="bg2"/>
                  </a:outerShdw>
                </a:effectLst>
                <a:tableStyleId>{5C22544A-7EE6-4342-B048-85BDC9FD1C3A}</a:tableStyleId>
              </a:tblPr>
              <a:tblGrid>
                <a:gridCol w="2179320"/>
                <a:gridCol w="6236970"/>
              </a:tblGrid>
              <a:tr h="5600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数据类型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说    明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2" charset="-122"/>
                        <a:ea typeface="黑体" panose="0201060906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字符型）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用于存储单个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字符 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：性别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男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、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‘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女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’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byte(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字节型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-128~127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之间的整数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Short(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短整型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用于存储间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-2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15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的整数</a:t>
                      </a:r>
                      <a:endParaRPr kumimoji="0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整型）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用于存储间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-2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31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的整数</a:t>
                      </a:r>
                      <a:endParaRPr kumimoji="0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（长整型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用于存储间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63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到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63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-1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的整数</a:t>
                      </a:r>
                      <a:endParaRPr kumimoji="0" lang="zh-CN" altLang="en-US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1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（单精度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双精度）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小数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80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布尔型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表示条件的真、假，其值只有两种：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true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false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26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2" charset="-122"/>
                          <a:cs typeface="Times New Roman" panose="02020603050405020304" pitchFamily="18" charset="0"/>
                        </a:rPr>
                        <a:t>字符串）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用于存储一串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字符  如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：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“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我的爱好是踢足球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/>
                          <a:ea typeface="楷体_GB2312" pitchFamily="49" charset="-122"/>
                        </a:rPr>
                        <a:t>”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771525" y="2428868"/>
            <a:ext cx="7612063" cy="3333220"/>
          </a:xfrm>
          <a:prstGeom prst="roundRect">
            <a:avLst>
              <a:gd name="adj" fmla="val 0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public class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MyVariable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public static void main(String[ ] </a:t>
            </a:r>
            <a:r>
              <a:rPr lang="en-US" altLang="zh-CN" b="1" dirty="0" err="1">
                <a:solidFill>
                  <a:schemeClr val="accent5">
                    <a:lumMod val="10000"/>
                  </a:schemeClr>
                </a:solidFill>
                <a:latin typeface="+mn-lt"/>
              </a:rPr>
              <a:t>args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) {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</a:rPr>
              <a:t>int money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      //1.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声明一个变量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smtClean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r>
              <a:rPr lang="en-US" altLang="zh-CN" b="1" dirty="0" err="1" smtClean="0">
                <a:solidFill>
                  <a:srgbClr val="0000FF"/>
                </a:solidFill>
              </a:rPr>
              <a:t>money =1000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; //2.</a:t>
            </a: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赋值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	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      </a:t>
            </a:r>
            <a:endParaRPr lang="zh-CN" altLang="en-US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zh-CN" altLang="en-US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        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}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6645" name="AutoShape 5"/>
          <p:cNvSpPr>
            <a:spLocks noChangeArrowheads="1"/>
          </p:cNvSpPr>
          <p:nvPr/>
        </p:nvSpPr>
        <p:spPr bwMode="gray">
          <a:xfrm>
            <a:off x="539750" y="4643446"/>
            <a:ext cx="1344682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 数据类型 </a:t>
            </a:r>
            <a:endParaRPr lang="zh-CN" altLang="en-US" b="1" kern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6646" name="AutoShape 6"/>
          <p:cNvSpPr>
            <a:spLocks noChangeArrowheads="1"/>
          </p:cNvSpPr>
          <p:nvPr/>
        </p:nvSpPr>
        <p:spPr bwMode="gray">
          <a:xfrm>
            <a:off x="2143108" y="4643446"/>
            <a:ext cx="1171484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变量名 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6647" name="AutoShape 7"/>
          <p:cNvSpPr>
            <a:spLocks noChangeArrowheads="1"/>
          </p:cNvSpPr>
          <p:nvPr/>
        </p:nvSpPr>
        <p:spPr bwMode="gray">
          <a:xfrm>
            <a:off x="3638548" y="4665674"/>
            <a:ext cx="2258139" cy="4086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 algn="ctr">
            <a:solidFill>
              <a:schemeClr val="accent3">
                <a:lumMod val="9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spAutoFit/>
          </a:bodyPr>
          <a:lstStyle/>
          <a:p>
            <a:pPr marL="0" lvl="1" indent="-285750" algn="l" eaLnBrk="0" hangingPunct="0">
              <a:spcBef>
                <a:spcPct val="20000"/>
              </a:spcBef>
              <a:buClr>
                <a:srgbClr val="233DA9"/>
              </a:buClr>
              <a:buSzPct val="80000"/>
              <a:defRPr/>
            </a:pPr>
            <a:r>
              <a:rPr lang="zh-CN" altLang="en-US" b="1" kern="0" dirty="0">
                <a:solidFill>
                  <a:schemeClr val="bg1"/>
                </a:solidFill>
                <a:latin typeface="Arial" panose="020B0604020202020204"/>
                <a:ea typeface="黑体" panose="02010609060101010101" pitchFamily="2" charset="-122"/>
              </a:rPr>
              <a:t> 内存空间存的数值  </a:t>
            </a:r>
            <a:endParaRPr lang="zh-CN" altLang="en-US" b="1" kern="0" dirty="0">
              <a:solidFill>
                <a:schemeClr val="bg1"/>
              </a:solidFill>
              <a:latin typeface="Arial" panose="020B0604020202020204"/>
              <a:ea typeface="黑体" panose="02010609060101010101" pitchFamily="2" charset="-122"/>
            </a:endParaRPr>
          </a:p>
        </p:txBody>
      </p:sp>
      <p:sp>
        <p:nvSpPr>
          <p:cNvPr id="496652" name="Text Box 12"/>
          <p:cNvSpPr txBox="1">
            <a:spLocks noChangeArrowheads="1"/>
          </p:cNvSpPr>
          <p:nvPr/>
        </p:nvSpPr>
        <p:spPr bwMode="auto">
          <a:xfrm>
            <a:off x="1214414" y="4292600"/>
            <a:ext cx="496887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b="1" dirty="0">
                <a:solidFill>
                  <a:srgbClr val="0000FF"/>
                </a:solidFill>
              </a:rPr>
              <a:t>(money);  //3.</a:t>
            </a:r>
            <a:r>
              <a:rPr lang="zh-CN" altLang="en-US" b="1" dirty="0">
                <a:solidFill>
                  <a:srgbClr val="0000FF"/>
                </a:solidFill>
              </a:rPr>
              <a:t>使用变量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714348" y="4005263"/>
            <a:ext cx="4968875" cy="366712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Ctr="1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money = 1000;    //</a:t>
            </a:r>
            <a:r>
              <a:rPr lang="zh-CN" altLang="en-US" b="1" dirty="0">
                <a:solidFill>
                  <a:srgbClr val="0000FF"/>
                </a:solidFill>
              </a:rPr>
              <a:t>合二为一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96668" name="Rectangle 28"/>
          <p:cNvSpPr>
            <a:spLocks noChangeArrowheads="1"/>
          </p:cNvSpPr>
          <p:nvPr/>
        </p:nvSpPr>
        <p:spPr bwMode="auto">
          <a:xfrm>
            <a:off x="803296" y="1276343"/>
            <a:ext cx="6769100" cy="115252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  <a:buBlip>
                <a:blip r:embed="rId1"/>
              </a:buBlip>
            </a:pPr>
            <a:r>
              <a:rPr lang="zh-CN" altLang="en-US" sz="2800" b="1" dirty="0" smtClean="0">
                <a:latin typeface="+mn-lt"/>
                <a:ea typeface="+mn-ea"/>
              </a:rPr>
              <a:t>在</a:t>
            </a:r>
            <a:r>
              <a:rPr lang="zh-CN" altLang="en-US" sz="2800" b="1" dirty="0">
                <a:latin typeface="+mn-lt"/>
                <a:ea typeface="+mn-ea"/>
              </a:rPr>
              <a:t>内存中存储本金</a:t>
            </a:r>
            <a:r>
              <a:rPr lang="en-US" altLang="zh-CN" sz="2800" b="1" dirty="0">
                <a:latin typeface="+mn-lt"/>
                <a:ea typeface="+mn-ea"/>
              </a:rPr>
              <a:t>1000</a:t>
            </a:r>
            <a:r>
              <a:rPr lang="zh-CN" altLang="en-US" sz="2800" b="1" dirty="0">
                <a:latin typeface="+mn-lt"/>
                <a:ea typeface="+mn-ea"/>
              </a:rPr>
              <a:t>元 </a:t>
            </a:r>
            <a:endParaRPr lang="en-US" altLang="zh-CN" sz="2800" b="1" dirty="0" smtClean="0">
              <a:latin typeface="+mn-lt"/>
              <a:ea typeface="+mn-ea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800" b="1" dirty="0" smtClean="0">
                <a:latin typeface="+mn-lt"/>
                <a:ea typeface="+mn-ea"/>
              </a:rPr>
              <a:t>         </a:t>
            </a:r>
            <a:r>
              <a:rPr lang="zh-CN" altLang="en-US" sz="2800" b="1" dirty="0" smtClean="0">
                <a:latin typeface="+mn-lt"/>
                <a:ea typeface="+mn-ea"/>
              </a:rPr>
              <a:t> </a:t>
            </a:r>
            <a:r>
              <a:rPr lang="zh-CN" altLang="en-US" sz="2800" b="1" dirty="0">
                <a:latin typeface="+mn-lt"/>
                <a:ea typeface="+mn-ea"/>
              </a:rPr>
              <a:t>显示内存中存储的数据的值</a:t>
            </a:r>
            <a:endParaRPr lang="zh-CN" altLang="en-US" sz="2800" b="1" dirty="0">
              <a:latin typeface="+mn-lt"/>
              <a:ea typeface="+mn-ea"/>
            </a:endParaRPr>
          </a:p>
        </p:txBody>
      </p:sp>
      <p:grpSp>
        <p:nvGrpSpPr>
          <p:cNvPr id="2" name="组合 18"/>
          <p:cNvGrpSpPr/>
          <p:nvPr/>
        </p:nvGrpSpPr>
        <p:grpSpPr>
          <a:xfrm>
            <a:off x="71406" y="857232"/>
            <a:ext cx="986586" cy="422603"/>
            <a:chOff x="1000100" y="1173499"/>
            <a:chExt cx="986586" cy="422603"/>
          </a:xfrm>
        </p:grpSpPr>
        <p:pic>
          <p:nvPicPr>
            <p:cNvPr id="20" name="Picture 5" descr="E:\设计支持\模板设计\WT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00100" y="1173499"/>
              <a:ext cx="414476" cy="422603"/>
            </a:xfrm>
            <a:prstGeom prst="rect">
              <a:avLst/>
            </a:prstGeom>
            <a:noFill/>
          </p:spPr>
        </p:pic>
        <p:sp>
          <p:nvSpPr>
            <p:cNvPr id="21" name="TextBox 20"/>
            <p:cNvSpPr txBox="1"/>
            <p:nvPr/>
          </p:nvSpPr>
          <p:spPr>
            <a:xfrm>
              <a:off x="1285852" y="1184745"/>
              <a:ext cx="700834" cy="400110"/>
            </a:xfrm>
            <a:prstGeom prst="rect">
              <a:avLst/>
            </a:prstGeom>
            <a:noFill/>
            <a:effectLst>
              <a:outerShdw blurRad="25400" dist="127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>
              <a:spAutoFit/>
            </a:bodyPr>
            <a:lstStyle/>
            <a:p>
              <a:pPr algn="l"/>
              <a:r>
                <a:rPr lang="zh-CN" altLang="en-US" sz="2000" b="1" dirty="0" smtClean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问题</a:t>
              </a:r>
              <a:endParaRPr lang="zh-CN" altLang="en-US" sz="20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2" name="直接箭头连接符 21"/>
          <p:cNvCxnSpPr/>
          <p:nvPr/>
        </p:nvCxnSpPr>
        <p:spPr>
          <a:xfrm rot="5400000">
            <a:off x="2643174" y="4000504"/>
            <a:ext cx="285752" cy="15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rot="16200000" flipH="1">
            <a:off x="3322229" y="4322369"/>
            <a:ext cx="356402" cy="285752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rot="16200000" flipH="1">
            <a:off x="2544742" y="4473576"/>
            <a:ext cx="285752" cy="53988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rot="5400000">
            <a:off x="1786312" y="4358088"/>
            <a:ext cx="356402" cy="214314"/>
          </a:xfrm>
          <a:prstGeom prst="straightConnector1">
            <a:avLst/>
          </a:prstGeom>
          <a:ln cmpd="sng">
            <a:solidFill>
              <a:schemeClr val="accent5">
                <a:lumMod val="50000"/>
              </a:schemeClr>
            </a:solidFill>
            <a:headEnd type="none"/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prstMaterial="dkEdge">
            <a:bevelT w="0" h="0"/>
            <a:contourClr>
              <a:schemeClr val="accent1">
                <a:satMod val="110000"/>
              </a:schemeClr>
            </a:contourClr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标题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变量声明及使用</a:t>
            </a:r>
            <a:r>
              <a:rPr lang="en-US" altLang="zh-CN" dirty="0" smtClean="0"/>
              <a:t>2-1</a:t>
            </a:r>
            <a:endParaRPr lang="zh-CN" altLang="en-US" dirty="0"/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grpSp>
        <p:nvGrpSpPr>
          <p:cNvPr id="30" name="组合 10"/>
          <p:cNvGrpSpPr/>
          <p:nvPr/>
        </p:nvGrpSpPr>
        <p:grpSpPr bwMode="auto">
          <a:xfrm>
            <a:off x="1785918" y="6140472"/>
            <a:ext cx="5819467" cy="431800"/>
            <a:chOff x="4071935" y="5500702"/>
            <a:chExt cx="4500594" cy="431800"/>
          </a:xfrm>
          <a:solidFill>
            <a:srgbClr val="0070C0"/>
          </a:solidFill>
        </p:grpSpPr>
        <p:sp>
          <p:nvSpPr>
            <p:cNvPr id="31" name="AutoShape 7"/>
            <p:cNvSpPr>
              <a:spLocks noChangeArrowheads="1"/>
            </p:cNvSpPr>
            <p:nvPr/>
          </p:nvSpPr>
          <p:spPr bwMode="auto">
            <a:xfrm>
              <a:off x="4071935" y="5500702"/>
              <a:ext cx="4500594" cy="431800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12700" dir="5400000" algn="t" rotWithShape="0">
                <a:schemeClr val="tx1">
                  <a:lumMod val="85000"/>
                  <a:lumOff val="15000"/>
                  <a:alpha val="43000"/>
                </a:schemeClr>
              </a:outerShdw>
            </a:effectLst>
            <a:scene3d>
              <a:camera prst="orthographicFront"/>
              <a:lightRig rig="threePt" dir="t"/>
            </a:scene3d>
            <a:sp3d>
              <a:bevelT h="63500" prst="hardEdge"/>
            </a:sp3d>
          </p:spPr>
          <p:txBody>
            <a:bodyPr anchor="ctr"/>
            <a:lstStyle/>
            <a:p>
              <a:pPr>
                <a:defRPr/>
              </a:pPr>
              <a:endParaRPr lang="zh-CN" altLang="en-US" sz="1600" b="1" dirty="0"/>
            </a:p>
          </p:txBody>
        </p:sp>
        <p:pic>
          <p:nvPicPr>
            <p:cNvPr id="32" name="Picture 8" descr="说话气泡new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242" y="5543458"/>
              <a:ext cx="571509" cy="342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</p:spPr>
        </p:pic>
        <p:sp>
          <p:nvSpPr>
            <p:cNvPr id="36" name="TextBox 38"/>
            <p:cNvSpPr txBox="1">
              <a:spLocks noChangeArrowheads="1"/>
            </p:cNvSpPr>
            <p:nvPr/>
          </p:nvSpPr>
          <p:spPr bwMode="auto">
            <a:xfrm>
              <a:off x="4918457" y="5538802"/>
              <a:ext cx="2578849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bg1"/>
                  </a:solidFill>
                </a:rPr>
                <a:t>演示示例</a:t>
              </a:r>
              <a:r>
                <a:rPr lang="en-US" altLang="zh-CN" b="1" dirty="0" smtClean="0">
                  <a:solidFill>
                    <a:schemeClr val="bg1"/>
                  </a:solidFill>
                </a:rPr>
                <a:t>1</a:t>
              </a:r>
              <a:r>
                <a:rPr lang="zh-CN" altLang="en-US" b="1" dirty="0" smtClean="0">
                  <a:solidFill>
                    <a:schemeClr val="bg1"/>
                  </a:solidFill>
                </a:rPr>
                <a:t>：使用变量存储数据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6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66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6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66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66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66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966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96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animBg="1" build="allAtOnce"/>
      <p:bldP spid="496645" grpId="0" animBg="1"/>
      <p:bldP spid="496645" grpId="1" animBg="1"/>
      <p:bldP spid="496646" grpId="0" animBg="1"/>
      <p:bldP spid="496646" grpId="1" animBg="1"/>
      <p:bldP spid="496647" grpId="0" animBg="1"/>
      <p:bldP spid="4966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928793" y="80963"/>
            <a:ext cx="7035819" cy="900112"/>
          </a:xfrm>
        </p:spPr>
        <p:txBody>
          <a:bodyPr/>
          <a:lstStyle/>
          <a:p>
            <a:r>
              <a:rPr lang="zh-CN" altLang="en-US" dirty="0" smtClean="0"/>
              <a:t>变量声明及使用</a:t>
            </a:r>
            <a:r>
              <a:rPr lang="en-US" altLang="zh-CN" dirty="0" smtClean="0"/>
              <a:t>2-2</a:t>
            </a:r>
            <a:endParaRPr lang="zh-CN" alt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使用变量的步骤：</a:t>
            </a:r>
            <a:endParaRPr lang="zh-CN" altLang="en-US" dirty="0"/>
          </a:p>
          <a:p>
            <a:pPr lvl="1"/>
            <a:r>
              <a:rPr lang="zh-CN" altLang="en-US" dirty="0" smtClean="0"/>
              <a:t>第一</a:t>
            </a:r>
            <a:r>
              <a:rPr lang="zh-CN" altLang="en-US" dirty="0"/>
              <a:t>步：声明变量，即“根据数据类型在内存申请空间”</a:t>
            </a:r>
            <a:endParaRPr lang="zh-CN" altLang="en-US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/>
            <a:r>
              <a:rPr lang="zh-CN" altLang="en-US" dirty="0"/>
              <a:t>第二步：赋值，即“将数据存储至对应的内存空间”</a:t>
            </a:r>
            <a:endParaRPr lang="zh-CN" altLang="en-US" dirty="0"/>
          </a:p>
          <a:p>
            <a:pPr lvl="1"/>
            <a:endParaRPr lang="zh-CN" altLang="en-US" sz="2000" dirty="0"/>
          </a:p>
          <a:p>
            <a:pPr lvl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/>
              <a:t>       第一步和第二步可以合并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dirty="0"/>
              <a:t>第三步：使用变量，即“取出数据使用 ”</a:t>
            </a:r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9394C29D-ED0C-453C-8BBC-C52F19F5BA76}" type="slidenum">
              <a:rPr lang="zh-CN" altLang="en-US" smtClean="0"/>
            </a:fld>
            <a:r>
              <a:rPr lang="en-US" altLang="zh-CN" smtClean="0"/>
              <a:t>/47</a:t>
            </a:r>
            <a:endParaRPr lang="zh-CN" altLang="en-US" dirty="0"/>
          </a:p>
        </p:txBody>
      </p:sp>
      <p:sp>
        <p:nvSpPr>
          <p:cNvPr id="498696" name="AutoShape 8"/>
          <p:cNvSpPr>
            <a:spLocks noChangeArrowheads="1"/>
          </p:cNvSpPr>
          <p:nvPr/>
        </p:nvSpPr>
        <p:spPr bwMode="gray">
          <a:xfrm>
            <a:off x="1546228" y="2585410"/>
            <a:ext cx="3020941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数据类型    变量名；               </a:t>
            </a:r>
            <a:endParaRPr lang="zh-CN" altLang="en-US" b="1" dirty="0"/>
          </a:p>
        </p:txBody>
      </p:sp>
      <p:sp>
        <p:nvSpPr>
          <p:cNvPr id="498698" name="AutoShape 10"/>
          <p:cNvSpPr>
            <a:spLocks noChangeArrowheads="1"/>
          </p:cNvSpPr>
          <p:nvPr/>
        </p:nvSpPr>
        <p:spPr bwMode="auto">
          <a:xfrm>
            <a:off x="5146677" y="2571744"/>
            <a:ext cx="2354281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int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8705" name="AutoShape 17"/>
          <p:cNvSpPr>
            <a:spLocks noChangeArrowheads="1"/>
          </p:cNvSpPr>
          <p:nvPr/>
        </p:nvSpPr>
        <p:spPr bwMode="gray">
          <a:xfrm>
            <a:off x="1546228" y="3853188"/>
            <a:ext cx="3020941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变量名 </a:t>
            </a:r>
            <a:r>
              <a:rPr lang="en-US" altLang="zh-CN" b="1" dirty="0"/>
              <a:t>= </a:t>
            </a:r>
            <a:r>
              <a:rPr lang="zh-CN" altLang="en-US" b="1" dirty="0"/>
              <a:t>数值；</a:t>
            </a:r>
            <a:endParaRPr lang="zh-CN" altLang="en-US" b="1" dirty="0"/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auto">
          <a:xfrm>
            <a:off x="5146677" y="3818807"/>
            <a:ext cx="2363739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 ;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8707" name="AutoShape 19"/>
          <p:cNvSpPr>
            <a:spLocks noChangeArrowheads="1"/>
          </p:cNvSpPr>
          <p:nvPr/>
        </p:nvSpPr>
        <p:spPr bwMode="gray">
          <a:xfrm>
            <a:off x="1546228" y="4968559"/>
            <a:ext cx="2954336" cy="431800"/>
          </a:xfrm>
          <a:prstGeom prst="roundRect">
            <a:avLst>
              <a:gd name="adj" fmla="val 16667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marL="285750" indent="-285750" algn="l" eaLnBrk="0" hangingPunct="0">
              <a:buClr>
                <a:srgbClr val="233DA9"/>
              </a:buClr>
              <a:buSzPct val="80000"/>
              <a:defRPr/>
            </a:pPr>
            <a:r>
              <a:rPr lang="zh-CN" altLang="en-US" b="1" dirty="0"/>
              <a:t>数据类型    变量名</a:t>
            </a:r>
            <a:r>
              <a:rPr lang="en-US" altLang="zh-CN" b="1" dirty="0"/>
              <a:t>=</a:t>
            </a:r>
            <a:r>
              <a:rPr lang="zh-CN" altLang="en-US" b="1" dirty="0"/>
              <a:t>数值；               </a:t>
            </a:r>
            <a:endParaRPr lang="zh-CN" altLang="en-US" b="1" dirty="0"/>
          </a:p>
        </p:txBody>
      </p:sp>
      <p:sp>
        <p:nvSpPr>
          <p:cNvPr id="498708" name="AutoShape 20"/>
          <p:cNvSpPr>
            <a:spLocks noChangeArrowheads="1"/>
          </p:cNvSpPr>
          <p:nvPr/>
        </p:nvSpPr>
        <p:spPr bwMode="auto">
          <a:xfrm>
            <a:off x="5146677" y="4968863"/>
            <a:ext cx="2354281" cy="459133"/>
          </a:xfrm>
          <a:prstGeom prst="roundRect">
            <a:avLst>
              <a:gd name="adj" fmla="val 16667"/>
            </a:avLst>
          </a:prstGeom>
          <a:solidFill>
            <a:srgbClr val="EDF5FD"/>
          </a:solidFill>
          <a:ln w="508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sx="101000" sy="101000" algn="ctr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l" defTabSz="381000">
              <a:lnSpc>
                <a:spcPct val="130000"/>
              </a:lnSpc>
              <a:buClr>
                <a:schemeClr val="folHlink"/>
              </a:buClr>
              <a:buSzPct val="60000"/>
              <a:defRPr/>
            </a:pPr>
            <a:r>
              <a:rPr lang="en-US" altLang="zh-CN" b="1" dirty="0" err="1" smtClean="0">
                <a:solidFill>
                  <a:srgbClr val="0000FF"/>
                </a:solidFill>
              </a:rPr>
              <a:t>int </a:t>
            </a:r>
            <a:r>
              <a:rPr lang="en-US" altLang="zh-CN" b="1" dirty="0">
                <a:solidFill>
                  <a:schemeClr val="accent5">
                    <a:lumMod val="10000"/>
                  </a:schemeClr>
                </a:solidFill>
                <a:latin typeface="+mn-lt"/>
              </a:rPr>
              <a:t>money = 1000; </a:t>
            </a:r>
            <a:endParaRPr lang="en-US" altLang="zh-CN" b="1" dirty="0">
              <a:solidFill>
                <a:schemeClr val="accent5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496652" name="Text Box 12"/>
          <p:cNvSpPr txBox="1">
            <a:spLocks noChangeArrowheads="1"/>
          </p:cNvSpPr>
          <p:nvPr/>
        </p:nvSpPr>
        <p:spPr bwMode="auto">
          <a:xfrm>
            <a:off x="1639229" y="6045200"/>
            <a:ext cx="4968875" cy="36671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anchorCtr="1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 err="1">
                <a:solidFill>
                  <a:srgbClr val="0000FF"/>
                </a:solidFill>
              </a:rPr>
              <a:t>System.out.println</a:t>
            </a:r>
            <a:r>
              <a:rPr lang="en-US" altLang="zh-CN" b="1" dirty="0">
                <a:solidFill>
                  <a:srgbClr val="0000FF"/>
                </a:solidFill>
              </a:rPr>
              <a:t>(money);  //3.</a:t>
            </a:r>
            <a:r>
              <a:rPr lang="zh-CN" altLang="en-US" b="1" dirty="0">
                <a:solidFill>
                  <a:srgbClr val="0000FF"/>
                </a:solidFill>
              </a:rPr>
              <a:t>使用变量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98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8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6" grpId="0" animBg="1"/>
      <p:bldP spid="498698" grpId="0" animBg="1"/>
      <p:bldP spid="498705" grpId="0" bldLvl="0" animBg="1"/>
      <p:bldP spid="498706" grpId="0" bldLvl="0" animBg="1"/>
      <p:bldP spid="498707" grpId="0" bldLvl="0" animBg="1"/>
      <p:bldP spid="498708" grpId="0" bldLvl="0" animBg="1"/>
    </p:bldLst>
  </p:timing>
</p:sld>
</file>

<file path=ppt/tags/tag1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2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3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4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5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6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ags/tag7.xml><?xml version="1.0" encoding="utf-8"?>
<p:tagLst xmlns:p="http://schemas.openxmlformats.org/presentationml/2006/main">
  <p:tag name="MH" val="20161127194748"/>
  <p:tag name="MH_LIBRARY" val="GRAPHIC"/>
  <p:tag name="MH_ORDER" val="Freeform 6"/>
</p:tagLst>
</file>

<file path=ppt/tags/tag8.xml><?xml version="1.0" encoding="utf-8"?>
<p:tagLst xmlns:p="http://schemas.openxmlformats.org/presentationml/2006/main">
  <p:tag name="MH" val="20161127194748"/>
  <p:tag name="MH_LIBRARY" val="GRAPHIC"/>
  <p:tag name="MH_ORDER" val="Freeform 7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TP02</Template>
  <TotalTime>0</TotalTime>
  <Words>3580</Words>
  <Application>WPS 演示</Application>
  <PresentationFormat>全屏显示(4:3)</PresentationFormat>
  <Paragraphs>413</Paragraphs>
  <Slides>19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黑体</vt:lpstr>
      <vt:lpstr>微软雅黑</vt:lpstr>
      <vt:lpstr>Tahoma</vt:lpstr>
      <vt:lpstr>Times New Roman</vt:lpstr>
      <vt:lpstr>仿宋</vt:lpstr>
      <vt:lpstr>等线</vt:lpstr>
      <vt:lpstr>楷体_GB2312</vt:lpstr>
      <vt:lpstr>新宋体</vt:lpstr>
      <vt:lpstr>Arial</vt:lpstr>
      <vt:lpstr>Arial Unicode MS</vt:lpstr>
      <vt:lpstr>Calibri</vt:lpstr>
      <vt:lpstr>1_自定义设计方案</vt:lpstr>
      <vt:lpstr>2_自定义设计方案</vt:lpstr>
      <vt:lpstr>PowerPoint 演示文稿</vt:lpstr>
      <vt:lpstr>PowerPoint 演示文稿</vt:lpstr>
      <vt:lpstr>Java程序的注释</vt:lpstr>
      <vt:lpstr>Java程序的注释2-1</vt:lpstr>
      <vt:lpstr>Java程序的注释2-2</vt:lpstr>
      <vt:lpstr>Java程序的注释2-3</vt:lpstr>
      <vt:lpstr>数据类型说明</vt:lpstr>
      <vt:lpstr>变量声明及使用2-1</vt:lpstr>
      <vt:lpstr>变量声明及使用2-2</vt:lpstr>
      <vt:lpstr>数据类型举例</vt:lpstr>
      <vt:lpstr>变量命名规则2-1</vt:lpstr>
      <vt:lpstr>变量命名规则2-2</vt:lpstr>
      <vt:lpstr>常见错误3-1</vt:lpstr>
      <vt:lpstr>常见错误3-2</vt:lpstr>
      <vt:lpstr>常见错误3-3</vt:lpstr>
      <vt:lpstr>小结</vt:lpstr>
      <vt:lpstr>共性问题集中讲解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ASUS</cp:lastModifiedBy>
  <cp:revision>909</cp:revision>
  <dcterms:created xsi:type="dcterms:W3CDTF">2006-03-08T06:55:00Z</dcterms:created>
  <dcterms:modified xsi:type="dcterms:W3CDTF">2019-10-25T02:49:07Z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