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8"/>
  </p:handoutMasterIdLst>
  <p:sldIdLst>
    <p:sldId id="533" r:id="rId3"/>
    <p:sldId id="568" r:id="rId4"/>
    <p:sldId id="476" r:id="rId5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512" r:id="rId16"/>
    <p:sldId id="505" r:id="rId17"/>
    <p:sldId id="506" r:id="rId18"/>
    <p:sldId id="504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507" r:id="rId30"/>
    <p:sldId id="508" r:id="rId31"/>
    <p:sldId id="510" r:id="rId32"/>
    <p:sldId id="509" r:id="rId33"/>
    <p:sldId id="501" r:id="rId34"/>
    <p:sldId id="502" r:id="rId35"/>
    <p:sldId id="503" r:id="rId36"/>
    <p:sldId id="534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76462" autoAdjust="0"/>
  </p:normalViewPr>
  <p:slideViewPr>
    <p:cSldViewPr>
      <p:cViewPr varScale="1">
        <p:scale>
          <a:sx n="67" d="100"/>
          <a:sy n="67" d="100"/>
        </p:scale>
        <p:origin x="-2058" y="-108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49B53B9-FD74-409C-8825-5346EECD1988}" type="slidenum">
              <a:rPr lang="zh-CN" altLang="en-US"/>
            </a:fld>
            <a:endParaRPr lang="en-US" altLang="zh-CN"/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87D725-5B6B-4538-80FF-DE94FE529745}" type="slidenum">
              <a:rPr lang="zh-CN" altLang="en-US"/>
            </a:fld>
            <a:endParaRPr lang="en-US" altLang="zh-CN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2785CC3-8F0D-4651-929D-15148B9FC694}" type="slidenum">
              <a:rPr lang="zh-CN" altLang="en-US"/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教学指导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教员演示示例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时加入断点调试过程，追踪循环的执行过程，让学员体会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break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的作用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\TestBreak.java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教员引导学员分析问题，可以看出问题中包含次数固定的重复操作，故采用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2.</a:t>
            </a:r>
            <a:r>
              <a:rPr lang="zh-CN" altLang="en-US" dirty="0" smtClean="0"/>
              <a:t>教员引导引导学员列出使用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循环的步骤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编写代码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016923A-34E2-4D49-A9D5-B0A9E309C718}" type="slidenum">
              <a:rPr lang="zh-CN" altLang="en-US"/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教员演示实例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时加入断点调试过程，追踪循环的执行过程，让学员体会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continue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的作用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\TestContinue.java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97FAFFD-A5CF-4BE6-9519-038CFD42EAA1}" type="slidenum">
              <a:rPr lang="zh-CN" altLang="en-US"/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）讲语法，有三个表达式，分别用来做什么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）讲执行顺序，对应着引例讲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）讲代码规范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教员讲解从问题到程序代码的分析过程，尤其重点强调循环的几个要素是如何分析出来的。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教员可以在白板上引导学员划出流程图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AF76544-5922-4795-97B5-B62667FC0ECE}" type="slidenum">
              <a:rPr lang="zh-CN" altLang="en-US"/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学员刚接触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循环时，对各表达式的执行顺序不容易掌握，演示实例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时加入断点调试过程，追踪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个表达式的执行顺序及循环变量的变化，建议将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lang="zh-CN" altLang="en-US" sz="1200" kern="1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循环的三个表达式放在三行，这样，调试程序时可以清晰的看到三个表达式的执行流程。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教员首先分析问题需求，得出可以使用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循环解决</a:t>
            </a:r>
            <a:endParaRPr lang="en-US" altLang="zh-CN" dirty="0" smtClean="0"/>
          </a:p>
          <a:p>
            <a:r>
              <a:rPr lang="zh-CN" altLang="en-US" dirty="0" smtClean="0"/>
              <a:t>然后分析使用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循环解决问题的步骤</a:t>
            </a:r>
            <a:endParaRPr lang="en-US" altLang="zh-CN" dirty="0" smtClean="0"/>
          </a:p>
          <a:p>
            <a:r>
              <a:rPr lang="zh-CN" altLang="en-US" dirty="0" smtClean="0"/>
              <a:t>最后转化成代码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分析问题解决问题的过程需要不断的对学员引导，让学员逐步培养能够独立分析问题解决问题的能力，这也是个习惯问题，切忌直接给学员讲代码，而忽略分析的过程。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AF1703-3BFF-4485-99E9-494CADAB594E}" type="slidenum">
              <a:rPr lang="zh-CN" altLang="en-US"/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\CalcSum.java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经过对前面的两个例子的分析，学员已经了解了使用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循环解决问题的思路，</a:t>
            </a:r>
            <a:endParaRPr lang="en-US" altLang="zh-CN" dirty="0" smtClean="0"/>
          </a:p>
          <a:p>
            <a:r>
              <a:rPr lang="zh-CN" altLang="en-US" dirty="0" smtClean="0"/>
              <a:t>这里可以让学员来做问题分析并提出解决办法，教员对学员的分析做补充讲解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/37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6.tiff"/><Relationship Id="rId2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7.tiff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tiff"/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52646"/>
            <a:ext cx="9144000" cy="2276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4275" y="4471330"/>
            <a:ext cx="27003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Aft>
                <a:spcPts val="1200"/>
              </a:spcAft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100" dirty="0" smtClean="0"/>
              <a:t>主讲：潘隆福</a:t>
            </a:r>
            <a:endParaRPr lang="en-US" altLang="zh-CN" sz="2100" dirty="0" smtClean="0"/>
          </a:p>
          <a:p>
            <a:pPr algn="ctr">
              <a:lnSpc>
                <a:spcPct val="100000"/>
              </a:lnSpc>
            </a:pPr>
            <a:fld id="{DD46B636-9D80-4134-8115-DAD8D4FDFC6A}" type="datetime2">
              <a:rPr lang="zh-CN" altLang="en-US" sz="2100" smtClean="0"/>
            </a:fld>
            <a:endParaRPr lang="en-US" altLang="zh-CN" sz="21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1042988" y="2071678"/>
            <a:ext cx="7335837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;i&lt;10;){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gray">
          <a:xfrm>
            <a:off x="1547813" y="2863841"/>
            <a:ext cx="1223962" cy="369332"/>
          </a:xfrm>
          <a:prstGeom prst="roundRect">
            <a:avLst>
              <a:gd name="adj" fmla="val 293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t" anchorCtr="0"/>
          <a:lstStyle/>
          <a:p>
            <a:pPr algn="l" eaLnBrk="0" hangingPunct="0">
              <a:defRPr/>
            </a:pPr>
            <a:r>
              <a:rPr lang="en-US" altLang="zh-CN" b="1" dirty="0" err="1"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cs typeface="Times New Roman" panose="02020603050405020304" pitchFamily="18" charset="0"/>
              </a:rPr>
              <a:t>++</a:t>
            </a:r>
            <a:r>
              <a:rPr lang="en-US" altLang="en-US" b="1" dirty="0">
                <a:cs typeface="Times New Roman" panose="02020603050405020304" pitchFamily="18" charset="0"/>
              </a:rPr>
              <a:t>;</a:t>
            </a: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gray">
          <a:xfrm>
            <a:off x="4427538" y="2936866"/>
            <a:ext cx="3872928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省略表达式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，在循环体内应设法改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变循环变量的值以结束循环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3286116" y="1000108"/>
            <a:ext cx="4176069" cy="776383"/>
          </a:xfrm>
          <a:prstGeom prst="wedgeRoundRectCallout">
            <a:avLst>
              <a:gd name="adj1" fmla="val -27324"/>
              <a:gd name="adj2" fmla="val 481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编译通过，但是循环变量的值无变化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造成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484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/>
              <a:t>for</a:t>
            </a:r>
            <a:r>
              <a:rPr lang="zh-CN" altLang="en-US" b="1"/>
              <a:t>循环常见问题</a:t>
            </a:r>
            <a:r>
              <a:rPr lang="en-US" altLang="zh-CN" b="1"/>
              <a:t>4-3</a:t>
            </a:r>
            <a:endParaRPr lang="zh-CN" altLang="en-US" b="1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9" name="图片 8" descr="for常见问题3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74" y="3786190"/>
            <a:ext cx="2871948" cy="1930481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1406" y="872998"/>
            <a:ext cx="1469411" cy="400110"/>
            <a:chOff x="2962268" y="5103147"/>
            <a:chExt cx="1469411" cy="400110"/>
          </a:xfrm>
        </p:grpSpPr>
        <p:pic>
          <p:nvPicPr>
            <p:cNvPr id="1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3" name="直接箭头连接符 12"/>
          <p:cNvCxnSpPr/>
          <p:nvPr/>
        </p:nvCxnSpPr>
        <p:spPr bwMode="auto">
          <a:xfrm rot="5400000" flipH="1" flipV="1">
            <a:off x="3143240" y="1785926"/>
            <a:ext cx="500066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 animBg="1"/>
      <p:bldP spid="504837" grpId="0" animBg="1"/>
      <p:bldP spid="5048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AutoShape 3"/>
          <p:cNvSpPr>
            <a:spLocks noChangeArrowheads="1"/>
          </p:cNvSpPr>
          <p:nvPr/>
        </p:nvSpPr>
        <p:spPr bwMode="auto">
          <a:xfrm>
            <a:off x="1116013" y="1863709"/>
            <a:ext cx="7300912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(;;){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这是测试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5860" name="AutoShape 4"/>
          <p:cNvSpPr>
            <a:spLocks noChangeArrowheads="1"/>
          </p:cNvSpPr>
          <p:nvPr/>
        </p:nvSpPr>
        <p:spPr bwMode="gray">
          <a:xfrm>
            <a:off x="2714612" y="1071546"/>
            <a:ext cx="5114803" cy="776383"/>
          </a:xfrm>
          <a:prstGeom prst="roundRect">
            <a:avLst>
              <a:gd name="adj" fmla="val 358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表达式全省略，无条件判断，循环变量无改变，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应在循环体内设法结束循环；否则会造成死循环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5862" name="AutoShape 6"/>
          <p:cNvSpPr>
            <a:spLocks noChangeArrowheads="1"/>
          </p:cNvSpPr>
          <p:nvPr/>
        </p:nvSpPr>
        <p:spPr bwMode="auto">
          <a:xfrm>
            <a:off x="5940425" y="3000372"/>
            <a:ext cx="916092" cy="408623"/>
          </a:xfrm>
          <a:prstGeom prst="wedgeRoundRectCallout">
            <a:avLst>
              <a:gd name="adj1" fmla="val -29406"/>
              <a:gd name="adj2" fmla="val 4966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死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586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 dirty="0"/>
              <a:t>for</a:t>
            </a:r>
            <a:r>
              <a:rPr lang="zh-CN" altLang="en-US" b="1" dirty="0"/>
              <a:t>循环常见问题</a:t>
            </a:r>
            <a:r>
              <a:rPr lang="en-US" altLang="zh-CN" b="1" dirty="0"/>
              <a:t>4-4</a:t>
            </a:r>
            <a:endParaRPr lang="zh-CN" altLang="en-US" b="1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8" name="图片 7" descr="常见问题4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36" y="3487739"/>
            <a:ext cx="2862438" cy="176881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1406" y="872998"/>
            <a:ext cx="1469411" cy="400110"/>
            <a:chOff x="2962268" y="5103147"/>
            <a:chExt cx="1469411" cy="400110"/>
          </a:xfrm>
        </p:grpSpPr>
        <p:pic>
          <p:nvPicPr>
            <p:cNvPr id="10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rot="5400000">
            <a:off x="5427689" y="3498872"/>
            <a:ext cx="1021498" cy="83902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V="1">
            <a:off x="2000232" y="1928802"/>
            <a:ext cx="1071570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nimBg="1"/>
      <p:bldP spid="5058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小结</a:t>
            </a:r>
            <a:endParaRPr lang="en-US" altLang="zh-CN" b="1" dirty="0"/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求1~100之间不能被3整除的数之和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1835150" y="3071810"/>
            <a:ext cx="6269038" cy="162401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/>
          <a:p>
            <a:pPr algn="l" defTabSz="596900">
              <a:defRPr/>
            </a:pPr>
            <a:r>
              <a:rPr lang="zh-CN" altLang="en-US" b="1" dirty="0"/>
              <a:t>提示：</a:t>
            </a:r>
            <a:br>
              <a:rPr lang="zh-CN" altLang="en-US" b="1" dirty="0"/>
            </a:br>
            <a:r>
              <a:rPr lang="en-US" altLang="zh-CN" b="1" dirty="0"/>
              <a:t>1</a:t>
            </a:r>
            <a:r>
              <a:rPr lang="zh-CN" altLang="en-US" b="1" dirty="0"/>
              <a:t>、循环条件：</a:t>
            </a:r>
            <a:r>
              <a:rPr lang="en-US" altLang="zh-CN" b="1" dirty="0" err="1"/>
              <a:t>i</a:t>
            </a:r>
            <a:r>
              <a:rPr lang="en-US" altLang="zh-CN" b="1" dirty="0"/>
              <a:t>&lt;100</a:t>
            </a:r>
            <a:endParaRPr lang="zh-CN" altLang="en-US" b="1" dirty="0"/>
          </a:p>
          <a:p>
            <a:pPr algn="l" defTabSz="596900"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、循环操作：</a:t>
            </a:r>
            <a:r>
              <a:rPr lang="en-US" altLang="zh-CN" b="1" dirty="0"/>
              <a:t>if (</a:t>
            </a:r>
            <a:r>
              <a:rPr lang="en-US" altLang="zh-CN" b="1" dirty="0" err="1"/>
              <a:t>i</a:t>
            </a:r>
            <a:r>
              <a:rPr lang="en-US" altLang="zh-CN" b="1" dirty="0"/>
              <a:t> % 3 != 0) {</a:t>
            </a:r>
            <a:endParaRPr lang="en-US" altLang="zh-CN" b="1" dirty="0"/>
          </a:p>
          <a:p>
            <a:pPr algn="l" defTabSz="596900">
              <a:defRPr/>
            </a:pPr>
            <a:r>
              <a:rPr lang="en-US" altLang="zh-CN" b="1" dirty="0"/>
              <a:t>			 sum = sum +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algn="l" defTabSz="596900">
              <a:defRPr/>
            </a:pPr>
            <a:r>
              <a:rPr lang="en-US" altLang="zh-CN" b="1" dirty="0"/>
              <a:t>		     }</a:t>
            </a:r>
            <a:endParaRPr lang="en-US" altLang="zh-CN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sz="3200" dirty="0" smtClean="0"/>
              <a:t>计算</a:t>
            </a:r>
            <a:r>
              <a:rPr lang="en-US" altLang="zh-CN" sz="3200" dirty="0" smtClean="0"/>
              <a:t>100</a:t>
            </a:r>
            <a:r>
              <a:rPr lang="zh-CN" altLang="en-US" sz="3200" dirty="0" smtClean="0"/>
              <a:t>以内的奇数之和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计算</a:t>
            </a:r>
            <a:r>
              <a:rPr lang="en-US" dirty="0" smtClean="0"/>
              <a:t>100</a:t>
            </a:r>
            <a:r>
              <a:rPr lang="zh-CN" altLang="en-US" dirty="0" smtClean="0"/>
              <a:t>以内的奇数之和，并设置断点调试程序，追踪</a:t>
            </a:r>
            <a:r>
              <a:rPr lang="en-US" dirty="0" smtClean="0"/>
              <a:t>3</a:t>
            </a:r>
            <a:r>
              <a:rPr lang="zh-CN" altLang="en-US" dirty="0" smtClean="0"/>
              <a:t>个表达式的执行顺序及循环变量的变化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714612" y="5715016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计算顾客比例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商场对顾客的年龄层次进行调查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计算各年龄层次的顾客比例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 bwMode="auto">
          <a:xfrm>
            <a:off x="3500430" y="5715016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4" name="图片 13" descr="计算年龄层次比例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40" y="2143116"/>
            <a:ext cx="2938516" cy="3280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计算顾客比例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2-2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实现思路</a:t>
            </a:r>
            <a:endParaRPr lang="zh-CN" altLang="en-US" sz="2800" dirty="0" smtClean="0">
              <a:cs typeface="+mn-cs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1. </a:t>
            </a:r>
            <a:r>
              <a:rPr lang="zh-CN" altLang="en-US" dirty="0" smtClean="0"/>
              <a:t>分析问题：有重复操作且重复次数固定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 dirty="0" smtClean="0"/>
              <a:t>利用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循环录入顾客年龄</a:t>
            </a:r>
            <a:endParaRPr lang="zh-CN" altLang="en-US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3. </a:t>
            </a:r>
            <a:r>
              <a:rPr lang="zh-CN" altLang="en-US" dirty="0" smtClean="0"/>
              <a:t>计算不同年龄层次的顾客比例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循环条件和循环体</a:t>
            </a:r>
            <a:endParaRPr lang="zh-CN" altLang="en-US" sz="2800" dirty="0" smtClean="0">
              <a:cs typeface="+mn-cs"/>
            </a:endParaRP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156391" y="3181793"/>
            <a:ext cx="986585" cy="461521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AutoShape 3"/>
          <p:cNvSpPr>
            <a:spLocks noChangeArrowheads="1"/>
          </p:cNvSpPr>
          <p:nvPr/>
        </p:nvSpPr>
        <p:spPr bwMode="auto">
          <a:xfrm>
            <a:off x="957263" y="2060575"/>
            <a:ext cx="7015162" cy="369331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2;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switch(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case 1: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星期一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break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case 2: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星期二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            break;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其他语句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9956" name="AutoShape 4"/>
          <p:cNvSpPr>
            <a:spLocks noChangeArrowheads="1"/>
          </p:cNvSpPr>
          <p:nvPr/>
        </p:nvSpPr>
        <p:spPr bwMode="auto">
          <a:xfrm>
            <a:off x="3492500" y="4652963"/>
            <a:ext cx="3702050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遇到</a:t>
            </a:r>
            <a:r>
              <a:rPr lang="en-US" altLang="zh-CN" b="1"/>
              <a:t>break</a:t>
            </a:r>
            <a:r>
              <a:rPr lang="zh-CN" altLang="en-US" b="1"/>
              <a:t>，立即跳出</a:t>
            </a:r>
            <a:r>
              <a:rPr lang="en-US" altLang="zh-CN" b="1"/>
              <a:t>switch</a:t>
            </a:r>
            <a:r>
              <a:rPr lang="zh-CN" altLang="en-US" b="1"/>
              <a:t>语句</a:t>
            </a:r>
            <a:endParaRPr lang="zh-CN" altLang="en-US" b="1"/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714348" y="1279516"/>
            <a:ext cx="8229600" cy="792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回顾</a:t>
            </a:r>
            <a:r>
              <a:rPr lang="en-US" altLang="zh-CN" sz="2800" b="1" dirty="0">
                <a:latin typeface="+mn-lt"/>
                <a:ea typeface="+mn-ea"/>
              </a:rPr>
              <a:t>break</a:t>
            </a:r>
            <a:r>
              <a:rPr lang="zh-CN" altLang="en-US" sz="2800" b="1" dirty="0">
                <a:latin typeface="+mn-lt"/>
                <a:ea typeface="+mn-ea"/>
              </a:rPr>
              <a:t>用于</a:t>
            </a:r>
            <a:r>
              <a:rPr lang="en-US" altLang="zh-CN" sz="2800" b="1" dirty="0">
                <a:latin typeface="+mn-lt"/>
                <a:ea typeface="+mn-ea"/>
              </a:rPr>
              <a:t>switch</a:t>
            </a:r>
            <a:r>
              <a:rPr lang="zh-CN" altLang="en-US" sz="2800" b="1" dirty="0">
                <a:latin typeface="+mn-lt"/>
                <a:ea typeface="+mn-ea"/>
              </a:rPr>
              <a:t>语句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735013" y="1268413"/>
            <a:ext cx="8229600" cy="7921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描述</a:t>
            </a:r>
            <a:r>
              <a:rPr lang="en-US" altLang="zh-CN" sz="2800" b="1" dirty="0">
                <a:latin typeface="+mn-lt"/>
                <a:ea typeface="+mn-ea"/>
              </a:rPr>
              <a:t>4000</a:t>
            </a:r>
            <a:r>
              <a:rPr lang="zh-CN" altLang="en-US" sz="2800" b="1" dirty="0">
                <a:latin typeface="+mn-lt"/>
                <a:ea typeface="+mn-ea"/>
              </a:rPr>
              <a:t>米长跑比赛</a:t>
            </a:r>
            <a:endParaRPr lang="zh-CN" altLang="en-US" sz="2800" b="1" dirty="0">
              <a:latin typeface="+mn-lt"/>
              <a:ea typeface="+mn-ea"/>
            </a:endParaRPr>
          </a:p>
        </p:txBody>
      </p:sp>
      <p:sp>
        <p:nvSpPr>
          <p:cNvPr id="509959" name="AutoShape 7"/>
          <p:cNvSpPr>
            <a:spLocks noChangeArrowheads="1"/>
          </p:cNvSpPr>
          <p:nvPr/>
        </p:nvSpPr>
        <p:spPr bwMode="auto">
          <a:xfrm>
            <a:off x="1071538" y="2285992"/>
            <a:ext cx="4065587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for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&lt;10;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++)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跑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400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米；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9960" name="Text Box 8"/>
          <p:cNvSpPr txBox="1">
            <a:spLocks noChangeArrowheads="1"/>
          </p:cNvSpPr>
          <p:nvPr/>
        </p:nvSpPr>
        <p:spPr bwMode="auto">
          <a:xfrm>
            <a:off x="1285852" y="3071810"/>
            <a:ext cx="3240088" cy="91598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if </a:t>
            </a:r>
            <a:r>
              <a:rPr lang="en-US" altLang="zh-CN" b="1" dirty="0">
                <a:ea typeface="宋体" panose="02010600030101010101" pitchFamily="2" charset="-122"/>
              </a:rPr>
              <a:t>( 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不能坚持 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{</a:t>
            </a:r>
            <a:endParaRPr lang="en-US" altLang="zh-CN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algn="l"/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         break;     //</a:t>
            </a:r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退出比赛</a:t>
            </a:r>
            <a:endParaRPr lang="zh-CN" altLang="en-US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algn="l"/>
            <a:r>
              <a:rPr lang="zh-CN" altLang="en-US" b="1" dirty="0">
                <a:solidFill>
                  <a:srgbClr val="0000FF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黑体" panose="02010609060101010101" pitchFamily="2" charset="-122"/>
              </a:rPr>
              <a:t>}</a:t>
            </a:r>
            <a:endParaRPr lang="en-US" altLang="zh-CN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509962" name="Picture 10" descr="runn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2276475"/>
            <a:ext cx="1822450" cy="2736850"/>
          </a:xfrm>
          <a:prstGeom prst="rect">
            <a:avLst/>
          </a:prstGeom>
          <a:noFill/>
        </p:spPr>
      </p:pic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6011863" y="981075"/>
            <a:ext cx="1449321" cy="1144143"/>
          </a:xfrm>
          <a:prstGeom prst="wedgeRoundRectCallout">
            <a:avLst>
              <a:gd name="adj1" fmla="val 18935"/>
              <a:gd name="adj2" fmla="val 507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第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圈，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快累死了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…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我要退出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…</a:t>
            </a:r>
            <a:endParaRPr lang="en-US" altLang="zh-CN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996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为什么需要</a:t>
            </a:r>
            <a:r>
              <a:rPr lang="en-US" altLang="zh-CN" b="1" dirty="0"/>
              <a:t>break</a:t>
            </a:r>
            <a:r>
              <a:rPr lang="zh-CN" altLang="en-US" b="1" dirty="0"/>
              <a:t>语句</a:t>
            </a:r>
            <a:endParaRPr lang="zh-CN" altLang="en-US" b="1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rot="16200000" flipH="1">
            <a:off x="7277077" y="2152686"/>
            <a:ext cx="652019" cy="4900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reeform 12"/>
          <p:cNvSpPr/>
          <p:nvPr/>
        </p:nvSpPr>
        <p:spPr bwMode="auto">
          <a:xfrm rot="6247613">
            <a:off x="1863767" y="4371095"/>
            <a:ext cx="1472730" cy="896763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animBg="1"/>
      <p:bldP spid="509955" grpId="1" animBg="1"/>
      <p:bldP spid="509956" grpId="0" animBg="1"/>
      <p:bldP spid="509956" grpId="1" animBg="1"/>
      <p:bldP spid="509957" grpId="0" build="allAtOnce"/>
      <p:bldP spid="509959" grpId="0" animBg="1"/>
      <p:bldP spid="509963" grpId="0" animBg="1"/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什么是</a:t>
            </a:r>
            <a:r>
              <a:rPr lang="en-US" altLang="zh-CN" b="1"/>
              <a:t>break</a:t>
            </a:r>
            <a:r>
              <a:rPr lang="zh-CN" altLang="en-US" b="1"/>
              <a:t>语句</a:t>
            </a:r>
            <a:endParaRPr lang="zh-CN" altLang="en-US" b="1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509707"/>
          </a:xfrm>
        </p:spPr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：改变程序控制流</a:t>
            </a:r>
            <a:endParaRPr lang="zh-CN" altLang="en-US" dirty="0"/>
          </a:p>
          <a:p>
            <a:pPr lvl="1"/>
            <a:r>
              <a:rPr lang="zh-CN" altLang="en-US" dirty="0" smtClean="0"/>
              <a:t>用于</a:t>
            </a:r>
            <a:r>
              <a:rPr lang="en-US" altLang="zh-CN" dirty="0"/>
              <a:t>do-while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中时，可跳出循环而执行循环后面的语句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1136650" y="2741578"/>
            <a:ext cx="6675438" cy="3333220"/>
          </a:xfrm>
          <a:prstGeom prst="roundRect">
            <a:avLst>
              <a:gd name="adj" fmla="val 339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>
                <a:solidFill>
                  <a:srgbClr val="0000FF"/>
                </a:solidFill>
              </a:rPr>
              <a:t>break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071538" y="4468330"/>
            <a:ext cx="2136775" cy="1889518"/>
            <a:chOff x="663" y="2113"/>
            <a:chExt cx="1724" cy="151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1701" y="2113"/>
              <a:ext cx="683" cy="1225"/>
              <a:chOff x="1701" y="2113"/>
              <a:chExt cx="683" cy="1225"/>
            </a:xfrm>
          </p:grpSpPr>
          <p:sp>
            <p:nvSpPr>
              <p:cNvPr id="512007" name="Line 7"/>
              <p:cNvSpPr>
                <a:spLocks noChangeShapeType="1"/>
              </p:cNvSpPr>
              <p:nvPr/>
            </p:nvSpPr>
            <p:spPr bwMode="auto">
              <a:xfrm>
                <a:off x="1701" y="2139"/>
                <a:ext cx="681" cy="0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2008" name="Line 8"/>
              <p:cNvSpPr>
                <a:spLocks noChangeShapeType="1"/>
              </p:cNvSpPr>
              <p:nvPr/>
            </p:nvSpPr>
            <p:spPr bwMode="auto">
              <a:xfrm>
                <a:off x="2384" y="2113"/>
                <a:ext cx="0" cy="1225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 flipH="1">
              <a:off x="663" y="3338"/>
              <a:ext cx="1724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010" name="Line 10"/>
            <p:cNvSpPr>
              <a:spLocks noChangeShapeType="1"/>
            </p:cNvSpPr>
            <p:nvPr/>
          </p:nvSpPr>
          <p:spPr bwMode="auto">
            <a:xfrm>
              <a:off x="673" y="3351"/>
              <a:ext cx="0" cy="272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  <a:tailEnd type="triangle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12011" name="Text Box 11"/>
          <p:cNvSpPr txBox="1">
            <a:spLocks noChangeArrowheads="1"/>
          </p:cNvSpPr>
          <p:nvPr/>
        </p:nvSpPr>
        <p:spPr bwMode="auto">
          <a:xfrm>
            <a:off x="3571868" y="4486295"/>
            <a:ext cx="458788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2" charset="-122"/>
              </a:rPr>
              <a:t>跳出整个循环</a:t>
            </a:r>
            <a:endParaRPr lang="zh-CN" altLang="en-US" b="1" dirty="0">
              <a:ea typeface="黑体" panose="02010609060101010101" pitchFamily="2" charset="-122"/>
            </a:endParaRPr>
          </a:p>
        </p:txBody>
      </p:sp>
      <p:sp>
        <p:nvSpPr>
          <p:cNvPr id="512012" name="AutoShape 12"/>
          <p:cNvSpPr>
            <a:spLocks noChangeArrowheads="1"/>
          </p:cNvSpPr>
          <p:nvPr/>
        </p:nvSpPr>
        <p:spPr bwMode="auto">
          <a:xfrm>
            <a:off x="3641721" y="2879725"/>
            <a:ext cx="2342636" cy="776383"/>
          </a:xfrm>
          <a:prstGeom prst="wedgeRoundRectCallout">
            <a:avLst>
              <a:gd name="adj1" fmla="val -23046"/>
              <a:gd name="adj2" fmla="val 5016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break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通常在循环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中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与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条件语句一起使用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>
            <a:stCxn id="512012" idx="4"/>
          </p:cNvCxnSpPr>
          <p:nvPr/>
        </p:nvCxnSpPr>
        <p:spPr bwMode="auto">
          <a:xfrm rot="5400000">
            <a:off x="3536656" y="3478319"/>
            <a:ext cx="557398" cy="9156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  <p:bldP spid="512011" grpId="0"/>
      <p:bldP spid="5120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如何使用</a:t>
            </a:r>
            <a:r>
              <a:rPr lang="en-US" altLang="zh-CN" b="1" dirty="0"/>
              <a:t>break</a:t>
            </a:r>
            <a:r>
              <a:rPr lang="zh-CN" altLang="en-US" b="1" dirty="0"/>
              <a:t>语句</a:t>
            </a:r>
            <a:r>
              <a:rPr lang="en-US" altLang="zh-CN" b="1" dirty="0"/>
              <a:t>2-1</a:t>
            </a:r>
            <a:endParaRPr lang="zh-CN" altLang="en-US" b="1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zh-CN" altLang="en-US" sz="2800"/>
              <a:t>   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14061" name="Rectangle 13"/>
          <p:cNvSpPr>
            <a:spLocks noChangeArrowheads="1"/>
          </p:cNvSpPr>
          <p:nvPr/>
        </p:nvSpPr>
        <p:spPr bwMode="auto">
          <a:xfrm>
            <a:off x="785786" y="1247794"/>
            <a:ext cx="7199313" cy="48958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循环</a:t>
            </a:r>
            <a:r>
              <a:rPr lang="zh-CN" altLang="en-US" sz="2800" b="1" dirty="0">
                <a:latin typeface="+mn-lt"/>
                <a:ea typeface="+mn-ea"/>
              </a:rPr>
              <a:t>录入某学生</a:t>
            </a:r>
            <a:r>
              <a:rPr lang="en-US" altLang="zh-CN" sz="2800" b="1" dirty="0">
                <a:latin typeface="+mn-lt"/>
                <a:ea typeface="+mn-ea"/>
              </a:rPr>
              <a:t>5</a:t>
            </a:r>
            <a:r>
              <a:rPr lang="zh-CN" altLang="en-US" sz="2800" b="1" dirty="0">
                <a:latin typeface="+mn-lt"/>
                <a:ea typeface="+mn-ea"/>
              </a:rPr>
              <a:t>门课的成绩并计算平均分，如果某分数录入为负，停止录入并提示录入错误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800" b="1" dirty="0">
              <a:ea typeface="黑体" panose="02010609060101010101" pitchFamily="2" charset="-122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循环录入成绩，判断录入正确性：录入错误，使用</a:t>
            </a:r>
            <a:r>
              <a:rPr lang="en-US" altLang="zh-CN" sz="2800" b="1" dirty="0">
                <a:latin typeface="+mn-lt"/>
                <a:ea typeface="+mn-ea"/>
              </a:rPr>
              <a:t>break</a:t>
            </a:r>
            <a:r>
              <a:rPr lang="zh-CN" altLang="en-US" sz="2800" b="1" dirty="0">
                <a:latin typeface="+mn-lt"/>
                <a:ea typeface="+mn-ea"/>
              </a:rPr>
              <a:t>语句立刻跳出循环；否则，累加求和</a:t>
            </a:r>
            <a:endParaRPr lang="zh-CN" altLang="en-US" sz="2800" b="1" dirty="0">
              <a:latin typeface="+mn-lt"/>
              <a:ea typeface="+mn-ea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2"/>
              </a:buBlip>
            </a:pPr>
            <a:endParaRPr lang="zh-CN" altLang="en-US" sz="2800" b="1" dirty="0">
              <a:ea typeface="黑体" panose="02010609060101010101" pitchFamily="2" charset="-122"/>
            </a:endParaRPr>
          </a:p>
        </p:txBody>
      </p:sp>
      <p:pic>
        <p:nvPicPr>
          <p:cNvPr id="8" name="图片 7" descr="break演示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285992"/>
            <a:ext cx="2881457" cy="1911462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1406" y="4267901"/>
            <a:ext cx="1000132" cy="446983"/>
            <a:chOff x="1000100" y="3235185"/>
            <a:chExt cx="1000132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4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1900" y="573405"/>
            <a:ext cx="5982970" cy="67881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第七章    </a:t>
            </a:r>
            <a:r>
              <a:rPr lang="en-US" altLang="zh-CN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for</a:t>
            </a: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循环</a:t>
            </a: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     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  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72610" y="1369695"/>
            <a:ext cx="2289810" cy="8648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8" name="Freeform 6"/>
          <p:cNvSpPr/>
          <p:nvPr>
            <p:custDataLst>
              <p:tags r:id="rId1"/>
            </p:custDataLst>
          </p:nvPr>
        </p:nvSpPr>
        <p:spPr bwMode="auto">
          <a:xfrm>
            <a:off x="972359" y="4124115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7"/>
          <p:cNvSpPr/>
          <p:nvPr>
            <p:custDataLst>
              <p:tags r:id="rId2"/>
            </p:custDataLst>
          </p:nvPr>
        </p:nvSpPr>
        <p:spPr bwMode="auto">
          <a:xfrm>
            <a:off x="2311298" y="4124537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嵌套循环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>
            <p:custDataLst>
              <p:tags r:id="rId3"/>
            </p:custDataLst>
          </p:nvPr>
        </p:nvSpPr>
        <p:spPr bwMode="auto">
          <a:xfrm>
            <a:off x="972361" y="2993286"/>
            <a:ext cx="1175516" cy="78232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7"/>
          <p:cNvSpPr/>
          <p:nvPr>
            <p:custDataLst>
              <p:tags r:id="rId4"/>
            </p:custDataLst>
          </p:nvPr>
        </p:nvSpPr>
        <p:spPr bwMode="auto">
          <a:xfrm>
            <a:off x="2263038" y="2993390"/>
            <a:ext cx="5759027" cy="78232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algn="ctr" defTabSz="9144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6"/>
          <p:cNvSpPr/>
          <p:nvPr>
            <p:custDataLst>
              <p:tags r:id="rId5"/>
            </p:custDataLst>
          </p:nvPr>
        </p:nvSpPr>
        <p:spPr bwMode="auto">
          <a:xfrm>
            <a:off x="972359" y="1860971"/>
            <a:ext cx="1073043" cy="783807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ru-RU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7"/>
          <p:cNvSpPr/>
          <p:nvPr>
            <p:custDataLst>
              <p:tags r:id="rId6"/>
            </p:custDataLst>
          </p:nvPr>
        </p:nvSpPr>
        <p:spPr bwMode="auto">
          <a:xfrm>
            <a:off x="2263038" y="1860550"/>
            <a:ext cx="5759027" cy="80602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lvl="0">
              <a:defRPr/>
            </a:pPr>
            <a:r>
              <a:rPr lang="en-US" altLang="zh-CN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循环语法</a:t>
            </a:r>
            <a:r>
              <a:rPr lang="zh-CN" altLang="en-US" sz="3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结构</a:t>
            </a:r>
            <a:endParaRPr lang="zh-CN" altLang="en-US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Freeform 6"/>
          <p:cNvSpPr/>
          <p:nvPr>
            <p:custDataLst>
              <p:tags r:id="rId7"/>
            </p:custDataLst>
          </p:nvPr>
        </p:nvSpPr>
        <p:spPr bwMode="auto">
          <a:xfrm>
            <a:off x="972359" y="5306908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>
            <p:custDataLst>
              <p:tags r:id="rId8"/>
            </p:custDataLst>
          </p:nvPr>
        </p:nvSpPr>
        <p:spPr bwMode="auto">
          <a:xfrm>
            <a:off x="2311298" y="5307331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问题总结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AutoShape 3"/>
          <p:cNvSpPr>
            <a:spLocks noChangeArrowheads="1"/>
          </p:cNvSpPr>
          <p:nvPr/>
        </p:nvSpPr>
        <p:spPr bwMode="auto">
          <a:xfrm>
            <a:off x="361979" y="1375847"/>
            <a:ext cx="8353425" cy="4053417"/>
          </a:xfrm>
          <a:prstGeom prst="roundRect">
            <a:avLst>
              <a:gd name="adj" fmla="val 86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//……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= 0;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&lt; 5;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++){ 	    //循环5次录入5门课成绩  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System.out.print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请输入第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" + (i+1) + "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门课的成绩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： ");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score =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input.nextInt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  if(score &lt; 0){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输入负数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isNegative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= true;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	       </a:t>
            </a:r>
            <a:r>
              <a:rPr lang="en-US" altLang="en-US" b="1" dirty="0">
                <a:solidFill>
                  <a:srgbClr val="0000FF"/>
                </a:solidFill>
              </a:rPr>
              <a:t> break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	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 sum = sum + score;    	   //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累加求和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//…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循环外的语句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866804" y="2857496"/>
            <a:ext cx="6265863" cy="142876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15077" name="AutoShape 5"/>
          <p:cNvSpPr>
            <a:spLocks noChangeArrowheads="1"/>
          </p:cNvSpPr>
          <p:nvPr/>
        </p:nvSpPr>
        <p:spPr bwMode="auto">
          <a:xfrm>
            <a:off x="4789488" y="4652881"/>
            <a:ext cx="4252139" cy="776383"/>
          </a:xfrm>
          <a:prstGeom prst="wedgeRoundRectCallout">
            <a:avLst>
              <a:gd name="adj1" fmla="val -27565"/>
              <a:gd name="adj2" fmla="val -4719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对录入的分数进行判断，如果小于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0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标记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出错状态，并立即跳出整个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5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如何使用</a:t>
            </a:r>
            <a:r>
              <a:rPr lang="en-US" altLang="zh-CN" b="1"/>
              <a:t>break</a:t>
            </a:r>
            <a:r>
              <a:rPr lang="zh-CN" altLang="en-US" b="1"/>
              <a:t>语句</a:t>
            </a:r>
            <a:r>
              <a:rPr lang="en-US" altLang="zh-CN" b="1"/>
              <a:t>2-2</a:t>
            </a:r>
            <a:endParaRPr lang="zh-CN" altLang="en-US" b="1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10"/>
          <p:cNvGrpSpPr/>
          <p:nvPr/>
        </p:nvGrpSpPr>
        <p:grpSpPr bwMode="auto">
          <a:xfrm>
            <a:off x="2357438" y="6283348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7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8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86971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3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：录入学生成绩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Freeform 12"/>
          <p:cNvSpPr/>
          <p:nvPr/>
        </p:nvSpPr>
        <p:spPr bwMode="auto">
          <a:xfrm rot="6247613">
            <a:off x="2009127" y="4001861"/>
            <a:ext cx="1628321" cy="1140296"/>
          </a:xfrm>
          <a:prstGeom prst="arc">
            <a:avLst>
              <a:gd name="adj1" fmla="val 10930154"/>
              <a:gd name="adj2" fmla="val 1754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20" name="直接箭头连接符 19"/>
          <p:cNvCxnSpPr>
            <a:endCxn id="515077" idx="4"/>
          </p:cNvCxnSpPr>
          <p:nvPr/>
        </p:nvCxnSpPr>
        <p:spPr bwMode="auto">
          <a:xfrm>
            <a:off x="4857752" y="4016299"/>
            <a:ext cx="885703" cy="6583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nimBg="1"/>
      <p:bldP spid="515076" grpId="0" animBg="1"/>
      <p:bldP spid="51507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AutoShape 3"/>
          <p:cNvSpPr>
            <a:spLocks noChangeArrowheads="1"/>
          </p:cNvSpPr>
          <p:nvPr/>
        </p:nvSpPr>
        <p:spPr bwMode="auto">
          <a:xfrm>
            <a:off x="1892300" y="3214686"/>
            <a:ext cx="5016500" cy="1319212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提示</a:t>
            </a:r>
            <a:endParaRPr lang="zh-CN" altLang="en-US" b="1" dirty="0"/>
          </a:p>
          <a:p>
            <a:pPr algn="l">
              <a:defRPr/>
            </a:pPr>
            <a:r>
              <a:rPr lang="en-US" altLang="zh-CN" b="1" dirty="0"/>
              <a:t>1</a:t>
            </a:r>
            <a:r>
              <a:rPr lang="zh-CN" altLang="en-US" b="1" dirty="0"/>
              <a:t>、使用循环进行累加，从</a:t>
            </a:r>
            <a:r>
              <a:rPr lang="en-US" altLang="zh-CN" b="1" dirty="0"/>
              <a:t>1</a:t>
            </a:r>
            <a:r>
              <a:rPr lang="zh-CN" altLang="en-US" b="1" dirty="0"/>
              <a:t>到</a:t>
            </a:r>
            <a:r>
              <a:rPr lang="en-US" altLang="zh-CN" b="1" dirty="0"/>
              <a:t>10</a:t>
            </a:r>
            <a:endParaRPr lang="en-US" altLang="zh-CN" b="1" dirty="0"/>
          </a:p>
          <a:p>
            <a:pPr algn="l"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、判断累加值是否大于</a:t>
            </a:r>
            <a:r>
              <a:rPr lang="en-US" altLang="zh-CN" b="1" dirty="0"/>
              <a:t>20</a:t>
            </a:r>
            <a:endParaRPr lang="en-US" altLang="zh-CN" b="1" dirty="0"/>
          </a:p>
          <a:p>
            <a:pPr algn="l">
              <a:defRPr/>
            </a:pPr>
            <a:r>
              <a:rPr lang="en-US" altLang="zh-CN" b="1" dirty="0"/>
              <a:t>3</a:t>
            </a:r>
            <a:r>
              <a:rPr lang="zh-CN" altLang="en-US" b="1" dirty="0"/>
              <a:t>、如果大于</a:t>
            </a:r>
            <a:r>
              <a:rPr lang="en-US" altLang="zh-CN" b="1" dirty="0"/>
              <a:t>20</a:t>
            </a:r>
            <a:r>
              <a:rPr lang="zh-CN" altLang="en-US" b="1" dirty="0"/>
              <a:t>，则跳出循环，并打印当前值</a:t>
            </a:r>
            <a:endParaRPr lang="zh-CN" altLang="en-US" b="1" dirty="0"/>
          </a:p>
        </p:txBody>
      </p:sp>
      <p:sp>
        <p:nvSpPr>
          <p:cNvPr id="51610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小结</a:t>
            </a:r>
            <a:endParaRPr lang="zh-CN" altLang="en-US" b="1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黑体" panose="02010609060101010101" pitchFamily="2" charset="-122"/>
              </a:rPr>
              <a:t>1~10</a:t>
            </a:r>
            <a:r>
              <a:rPr lang="zh-CN" altLang="en-US" dirty="0" smtClean="0">
                <a:ea typeface="黑体" panose="02010609060101010101" pitchFamily="2" charset="-122"/>
              </a:rPr>
              <a:t>之间的整数相加，得到累加值大于</a:t>
            </a:r>
            <a:r>
              <a:rPr lang="en-US" altLang="zh-CN" dirty="0" smtClean="0">
                <a:ea typeface="黑体" panose="02010609060101010101" pitchFamily="2" charset="-122"/>
              </a:rPr>
              <a:t>20</a:t>
            </a:r>
            <a:r>
              <a:rPr lang="zh-CN" altLang="en-US" dirty="0" smtClean="0">
                <a:ea typeface="黑体" panose="02010609060101010101" pitchFamily="2" charset="-122"/>
              </a:rPr>
              <a:t>的当前数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13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4" name="AutoShape 6"/>
          <p:cNvSpPr>
            <a:spLocks noChangeArrowheads="1"/>
          </p:cNvSpPr>
          <p:nvPr/>
        </p:nvSpPr>
        <p:spPr bwMode="auto">
          <a:xfrm>
            <a:off x="4929190" y="2714620"/>
            <a:ext cx="4077922" cy="1511903"/>
          </a:xfrm>
          <a:prstGeom prst="wedgeRoundRectCallout">
            <a:avLst>
              <a:gd name="adj1" fmla="val -50025"/>
              <a:gd name="adj2" fmla="val 216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、通过循环，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获得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分数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大于等于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80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分的学生人数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2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、判断：如果成绩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&lt;80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不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执行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num++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，直接进入下一次循环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1917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为什么需要</a:t>
            </a:r>
            <a:r>
              <a:rPr lang="en-US" altLang="zh-CN" b="1" dirty="0"/>
              <a:t>continue</a:t>
            </a:r>
            <a:r>
              <a:rPr lang="zh-CN" altLang="en-US" b="1" dirty="0"/>
              <a:t>语句</a:t>
            </a:r>
            <a:endParaRPr lang="zh-CN" altLang="en-US" b="1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19178" name="Rectangle 10"/>
          <p:cNvSpPr>
            <a:spLocks noChangeArrowheads="1"/>
          </p:cNvSpPr>
          <p:nvPr/>
        </p:nvSpPr>
        <p:spPr bwMode="auto">
          <a:xfrm>
            <a:off x="785786" y="1276344"/>
            <a:ext cx="7199312" cy="12954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循环录入</a:t>
            </a:r>
            <a:r>
              <a:rPr lang="en-US" altLang="zh-CN" sz="2800" b="1" dirty="0" smtClean="0">
                <a:latin typeface="+mn-lt"/>
                <a:ea typeface="+mn-ea"/>
              </a:rPr>
              <a:t>Java</a:t>
            </a:r>
            <a:r>
              <a:rPr lang="zh-CN" altLang="en-US" sz="2800" b="1" dirty="0" smtClean="0">
                <a:latin typeface="+mn-lt"/>
                <a:ea typeface="+mn-ea"/>
              </a:rPr>
              <a:t>课的学生成绩，统计分数大于等于</a:t>
            </a:r>
            <a:r>
              <a:rPr lang="en-US" altLang="zh-CN" sz="2800" b="1" dirty="0" smtClean="0">
                <a:latin typeface="+mn-lt"/>
                <a:ea typeface="+mn-ea"/>
              </a:rPr>
              <a:t>80</a:t>
            </a:r>
            <a:r>
              <a:rPr lang="zh-CN" altLang="en-US" sz="2800" b="1" dirty="0" smtClean="0">
                <a:latin typeface="+mn-lt"/>
                <a:ea typeface="+mn-ea"/>
              </a:rPr>
              <a:t>分的学生比例 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pic>
        <p:nvPicPr>
          <p:cNvPr id="7" name="图片 6" descr="continue演示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2571744"/>
            <a:ext cx="2881457" cy="253910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9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1" name="直接箭头连接符 10"/>
          <p:cNvCxnSpPr/>
          <p:nvPr/>
        </p:nvCxnSpPr>
        <p:spPr bwMode="auto">
          <a:xfrm rot="5400000">
            <a:off x="4179598" y="3478319"/>
            <a:ext cx="557398" cy="91560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20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什么是</a:t>
            </a:r>
            <a:r>
              <a:rPr lang="en-US" altLang="zh-CN" b="1"/>
              <a:t>continue</a:t>
            </a:r>
            <a:r>
              <a:rPr lang="zh-CN" altLang="en-US" b="1"/>
              <a:t>语句</a:t>
            </a:r>
            <a:endParaRPr lang="zh-CN" altLang="en-US" b="1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continue </a:t>
            </a:r>
            <a:r>
              <a:rPr lang="zh-CN" altLang="en-US" dirty="0"/>
              <a:t>：只能用在循环里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continue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作用：跳过循环体中剩余的语句而执行下一次循环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20196" name="AutoShape 4"/>
          <p:cNvSpPr>
            <a:spLocks noChangeArrowheads="1"/>
          </p:cNvSpPr>
          <p:nvPr/>
        </p:nvSpPr>
        <p:spPr bwMode="auto">
          <a:xfrm>
            <a:off x="833438" y="2924175"/>
            <a:ext cx="3594100" cy="3494401"/>
          </a:xfrm>
          <a:prstGeom prst="roundRect">
            <a:avLst>
              <a:gd name="adj" fmla="val 72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while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(…)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continue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……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49425" y="2924175"/>
            <a:ext cx="1166813" cy="2017713"/>
            <a:chOff x="4085" y="866"/>
            <a:chExt cx="866" cy="1455"/>
          </a:xfrm>
        </p:grpSpPr>
        <p:sp>
          <p:nvSpPr>
            <p:cNvPr id="520198" name="Line 6"/>
            <p:cNvSpPr>
              <a:spLocks noChangeShapeType="1"/>
            </p:cNvSpPr>
            <p:nvPr/>
          </p:nvSpPr>
          <p:spPr bwMode="auto">
            <a:xfrm flipH="1">
              <a:off x="4694" y="2321"/>
              <a:ext cx="257" cy="0"/>
            </a:xfrm>
            <a:prstGeom prst="line">
              <a:avLst/>
            </a:prstGeom>
            <a:noFill/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3" name="Group 7"/>
            <p:cNvGrpSpPr/>
            <p:nvPr/>
          </p:nvGrpSpPr>
          <p:grpSpPr bwMode="auto">
            <a:xfrm>
              <a:off x="4085" y="866"/>
              <a:ext cx="859" cy="1451"/>
              <a:chOff x="4105" y="890"/>
              <a:chExt cx="859" cy="1451"/>
            </a:xfrm>
          </p:grpSpPr>
          <p:grpSp>
            <p:nvGrpSpPr>
              <p:cNvPr id="4" name="Group 8"/>
              <p:cNvGrpSpPr/>
              <p:nvPr/>
            </p:nvGrpSpPr>
            <p:grpSpPr bwMode="auto">
              <a:xfrm>
                <a:off x="4105" y="890"/>
                <a:ext cx="859" cy="1451"/>
                <a:chOff x="1701" y="2069"/>
                <a:chExt cx="683" cy="1225"/>
              </a:xfrm>
            </p:grpSpPr>
            <p:sp>
              <p:nvSpPr>
                <p:cNvPr id="520201" name="Line 9"/>
                <p:cNvSpPr>
                  <a:spLocks noChangeShapeType="1"/>
                </p:cNvSpPr>
                <p:nvPr/>
              </p:nvSpPr>
              <p:spPr bwMode="auto">
                <a:xfrm>
                  <a:off x="1701" y="2069"/>
                  <a:ext cx="681" cy="0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0202" name="Line 10"/>
                <p:cNvSpPr>
                  <a:spLocks noChangeShapeType="1"/>
                </p:cNvSpPr>
                <p:nvPr/>
              </p:nvSpPr>
              <p:spPr bwMode="auto">
                <a:xfrm>
                  <a:off x="2384" y="2069"/>
                  <a:ext cx="0" cy="1225"/>
                </a:xfrm>
                <a:prstGeom prst="line">
                  <a:avLst/>
                </a:prstGeom>
                <a:noFill/>
                <a:ln w="28575" algn="ctr">
                  <a:solidFill>
                    <a:srgbClr val="C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20203" name="Line 11"/>
              <p:cNvSpPr>
                <a:spLocks noChangeShapeType="1"/>
              </p:cNvSpPr>
              <p:nvPr/>
            </p:nvSpPr>
            <p:spPr bwMode="auto">
              <a:xfrm>
                <a:off x="4111" y="890"/>
                <a:ext cx="0" cy="181"/>
              </a:xfrm>
              <a:prstGeom prst="line">
                <a:avLst/>
              </a:prstGeom>
              <a:noFill/>
              <a:ln w="28575" algn="ctr">
                <a:solidFill>
                  <a:srgbClr val="C00000"/>
                </a:solidFill>
                <a:miter lim="800000"/>
                <a:tailEnd type="triangle"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20204" name="Text Box 12"/>
          <p:cNvSpPr txBox="1">
            <a:spLocks noChangeArrowheads="1"/>
          </p:cNvSpPr>
          <p:nvPr/>
        </p:nvSpPr>
        <p:spPr bwMode="auto">
          <a:xfrm>
            <a:off x="3089275" y="3141663"/>
            <a:ext cx="458788" cy="2087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继续下一次循环</a:t>
            </a:r>
            <a:endParaRPr lang="zh-CN" altLang="en-US" b="1">
              <a:ea typeface="黑体" panose="02010609060101010101" pitchFamily="2" charset="-122"/>
            </a:endParaRPr>
          </a:p>
        </p:txBody>
      </p:sp>
      <p:sp>
        <p:nvSpPr>
          <p:cNvPr id="520205" name="AutoShape 13"/>
          <p:cNvSpPr>
            <a:spLocks noChangeArrowheads="1"/>
          </p:cNvSpPr>
          <p:nvPr/>
        </p:nvSpPr>
        <p:spPr bwMode="auto">
          <a:xfrm>
            <a:off x="1928794" y="5786454"/>
            <a:ext cx="3031413" cy="776383"/>
          </a:xfrm>
          <a:prstGeom prst="wedgeRoundRectCallout">
            <a:avLst>
              <a:gd name="adj1" fmla="val -22457"/>
              <a:gd name="adj2" fmla="val -515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通常与条件语句一起使用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加速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0206" name="AutoShape 14"/>
          <p:cNvSpPr>
            <a:spLocks noChangeArrowheads="1"/>
          </p:cNvSpPr>
          <p:nvPr/>
        </p:nvSpPr>
        <p:spPr bwMode="auto">
          <a:xfrm>
            <a:off x="5003800" y="2924175"/>
            <a:ext cx="3903663" cy="29731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0;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&lt;10;i++){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接收学员成绩；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zh-CN" altLang="en-US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if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（成绩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&lt;80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        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不累加，继续接收下一个成绩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         continue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;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</a:rPr>
              <a:t>累加计数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4356100" y="3789363"/>
            <a:ext cx="8636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ea typeface="黑体" panose="02010609060101010101" pitchFamily="2" charset="-122"/>
              </a:rPr>
              <a:t>示例</a:t>
            </a:r>
            <a:endParaRPr lang="zh-CN" altLang="en-US" b="1">
              <a:ea typeface="黑体" panose="0201060906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357422" y="5000638"/>
            <a:ext cx="857257" cy="78581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3857620" y="435769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4" grpId="0"/>
      <p:bldP spid="520205" grpId="0" animBg="1"/>
      <p:bldP spid="520206" grpId="0" animBg="1"/>
      <p:bldP spid="5202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AutoShape 2"/>
          <p:cNvSpPr>
            <a:spLocks noChangeArrowheads="1"/>
          </p:cNvSpPr>
          <p:nvPr/>
        </p:nvSpPr>
        <p:spPr bwMode="auto">
          <a:xfrm>
            <a:off x="749300" y="1328752"/>
            <a:ext cx="8048625" cy="4171950"/>
          </a:xfrm>
          <a:prstGeom prst="roundRect">
            <a:avLst>
              <a:gd name="adj" fmla="val 40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533400">
              <a:lnSpc>
                <a:spcPct val="130000"/>
              </a:lnSpc>
              <a:defRPr/>
            </a:pPr>
            <a:r>
              <a:rPr lang="zh-CN" altLang="en-US" b="1" dirty="0" err="1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for 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 i = 0; i &lt; total; i++) {</a:t>
            </a:r>
            <a:endParaRPr lang="en-US" altLang="zh-CN" b="1" dirty="0" err="1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	System.out.print("</a:t>
            </a:r>
            <a:r>
              <a:rPr lang="zh-CN" altLang="en-US" b="1" dirty="0" err="1" smtClean="0">
                <a:solidFill>
                  <a:schemeClr val="accent5">
                    <a:lumMod val="10000"/>
                  </a:schemeClr>
                </a:solidFill>
              </a:rPr>
              <a:t>请输入第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" + (i + 1) + "</a:t>
            </a:r>
            <a:r>
              <a:rPr lang="zh-CN" altLang="en-US" b="1" dirty="0" err="1" smtClean="0">
                <a:solidFill>
                  <a:schemeClr val="accent5">
                    <a:lumMod val="10000"/>
                  </a:schemeClr>
                </a:solidFill>
              </a:rPr>
              <a:t>位学生的成绩：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 err="1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	score = input.nextInt();</a:t>
            </a:r>
            <a:endParaRPr lang="en-US" altLang="zh-CN" b="1" dirty="0" err="1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	if (score &lt; 80) {</a:t>
            </a:r>
            <a:endParaRPr lang="en-US" altLang="zh-CN" b="1" dirty="0" err="1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		</a:t>
            </a:r>
            <a:r>
              <a:rPr lang="en-US" altLang="zh-CN" b="1" dirty="0" err="1" smtClean="0">
                <a:solidFill>
                  <a:srgbClr val="0000FF"/>
                </a:solidFill>
              </a:rPr>
              <a:t>continue;</a:t>
            </a:r>
            <a:endParaRPr lang="en-US" altLang="zh-CN" b="1" dirty="0" err="1" smtClean="0">
              <a:solidFill>
                <a:srgbClr val="0000FF"/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num++;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System.out.println("80</a:t>
            </a:r>
            <a:r>
              <a:rPr lang="zh-CN" altLang="en-US" b="1" dirty="0" err="1" smtClean="0">
                <a:solidFill>
                  <a:schemeClr val="accent5">
                    <a:lumMod val="10000"/>
                  </a:schemeClr>
                </a:solidFill>
              </a:rPr>
              <a:t>分以上的学生人数是：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" + num);</a:t>
            </a:r>
            <a:endParaRPr lang="en-US" altLang="zh-CN" b="1" dirty="0" err="1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double rate = num *1.0 / total * 100; </a:t>
            </a:r>
            <a:r>
              <a:rPr lang="en-US" altLang="zh-CN" b="1" dirty="0" smtClean="0"/>
              <a:t>//</a:t>
            </a:r>
            <a:r>
              <a:rPr lang="zh-CN" altLang="en-US" b="1" dirty="0" smtClean="0"/>
              <a:t>计算比例</a:t>
            </a:r>
            <a:endParaRPr lang="en-US" altLang="zh-CN" b="1" dirty="0" smtClean="0"/>
          </a:p>
          <a:p>
            <a:pPr algn="l" defTabSz="533400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System.out.println("80</a:t>
            </a:r>
            <a:r>
              <a:rPr lang="zh-CN" altLang="en-US" b="1" dirty="0" err="1" smtClean="0">
                <a:solidFill>
                  <a:schemeClr val="accent5">
                    <a:lumMod val="10000"/>
                  </a:schemeClr>
                </a:solidFill>
              </a:rPr>
              <a:t>分以上的学生所占的比例为：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" + rate + "%");</a:t>
            </a:r>
            <a:endParaRPr lang="en-US" altLang="zh-CN" b="1" dirty="0" err="1" smtClean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27363" name="Rectangle 3"/>
          <p:cNvSpPr>
            <a:spLocks noChangeArrowheads="1"/>
          </p:cNvSpPr>
          <p:nvPr/>
        </p:nvSpPr>
        <p:spPr bwMode="auto">
          <a:xfrm>
            <a:off x="1331913" y="2428868"/>
            <a:ext cx="4897437" cy="1153564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27365" name="AutoShape 5"/>
          <p:cNvSpPr>
            <a:spLocks noChangeArrowheads="1"/>
          </p:cNvSpPr>
          <p:nvPr/>
        </p:nvSpPr>
        <p:spPr bwMode="auto">
          <a:xfrm>
            <a:off x="4943654" y="3357562"/>
            <a:ext cx="4200346" cy="776383"/>
          </a:xfrm>
          <a:prstGeom prst="wedgeRoundRectCallout">
            <a:avLst>
              <a:gd name="adj1" fmla="val -50238"/>
              <a:gd name="adj2" fmla="val -2611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对录入的分数进行判断，如果小于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80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跳出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本次循环，执行下一次循环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2736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如何使用</a:t>
            </a:r>
            <a:r>
              <a:rPr lang="en-US" altLang="zh-CN" b="1"/>
              <a:t>continue</a:t>
            </a:r>
            <a:r>
              <a:rPr lang="zh-CN" altLang="en-US" b="1"/>
              <a:t>语句</a:t>
            </a:r>
            <a:endParaRPr lang="en-US" altLang="zh-CN" b="1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6" name="Freeform 12"/>
          <p:cNvSpPr/>
          <p:nvPr/>
        </p:nvSpPr>
        <p:spPr bwMode="auto">
          <a:xfrm rot="5025980" flipH="1">
            <a:off x="2634586" y="1610609"/>
            <a:ext cx="1409398" cy="1484234"/>
          </a:xfrm>
          <a:prstGeom prst="arc">
            <a:avLst>
              <a:gd name="adj1" fmla="val 10930154"/>
              <a:gd name="adj2" fmla="val 20116802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4429124" y="3000372"/>
            <a:ext cx="857257" cy="3571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" name="组合 10"/>
          <p:cNvGrpSpPr/>
          <p:nvPr/>
        </p:nvGrpSpPr>
        <p:grpSpPr bwMode="auto">
          <a:xfrm>
            <a:off x="1785918" y="6215082"/>
            <a:ext cx="5161689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2" name="TextBox 38"/>
            <p:cNvSpPr txBox="1">
              <a:spLocks noChangeArrowheads="1"/>
            </p:cNvSpPr>
            <p:nvPr/>
          </p:nvSpPr>
          <p:spPr bwMode="auto">
            <a:xfrm>
              <a:off x="4694805" y="5538802"/>
              <a:ext cx="3823511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4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：统计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80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分以上学生比例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animBg="1"/>
      <p:bldP spid="527363" grpId="0" animBg="1"/>
      <p:bldP spid="52736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对比</a:t>
            </a:r>
            <a:r>
              <a:rPr lang="en-US" altLang="zh-CN" b="1" dirty="0"/>
              <a:t>break</a:t>
            </a:r>
            <a:r>
              <a:rPr lang="zh-CN" altLang="en-US" b="1" dirty="0"/>
              <a:t>和</a:t>
            </a:r>
            <a:r>
              <a:rPr lang="en-US" altLang="zh-CN" b="1" dirty="0"/>
              <a:t>continue</a:t>
            </a:r>
            <a:endParaRPr lang="zh-CN" altLang="en-US" b="1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zh-CN" altLang="en-US" dirty="0"/>
              <a:t>场合</a:t>
            </a:r>
            <a:endParaRPr lang="zh-CN" altLang="en-US" dirty="0"/>
          </a:p>
          <a:p>
            <a:pPr lvl="1"/>
            <a:r>
              <a:rPr lang="en-US" altLang="zh-CN" dirty="0" smtClean="0"/>
              <a:t>break</a:t>
            </a:r>
            <a:r>
              <a:rPr lang="zh-CN" altLang="en-US" dirty="0" smtClean="0"/>
              <a:t>常用于</a:t>
            </a:r>
            <a:r>
              <a:rPr lang="en-US" altLang="zh-CN" dirty="0"/>
              <a:t>switch</a:t>
            </a:r>
            <a:r>
              <a:rPr lang="zh-CN" altLang="en-US" dirty="0"/>
              <a:t>结构和循环结构中</a:t>
            </a:r>
            <a:endParaRPr lang="zh-CN" altLang="en-US" dirty="0"/>
          </a:p>
          <a:p>
            <a:pPr lvl="1"/>
            <a:r>
              <a:rPr lang="en-US" altLang="zh-CN" dirty="0" smtClean="0"/>
              <a:t>continue</a:t>
            </a:r>
            <a:r>
              <a:rPr lang="zh-CN" altLang="en-US" dirty="0" smtClean="0"/>
              <a:t>一般用于</a:t>
            </a:r>
            <a:r>
              <a:rPr lang="zh-CN" altLang="en-US" dirty="0"/>
              <a:t>循环结构中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作用（循环结构中）</a:t>
            </a:r>
            <a:endParaRPr lang="zh-CN" altLang="en-US" dirty="0"/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语句终止某个循环，程序跳转到循环块外的下一条</a:t>
            </a:r>
            <a:r>
              <a:rPr lang="zh-CN" altLang="en-US" dirty="0" smtClean="0"/>
              <a:t>语句</a:t>
            </a:r>
            <a:endParaRPr lang="zh-CN" altLang="en-US" dirty="0"/>
          </a:p>
          <a:p>
            <a:pPr lvl="1"/>
            <a:r>
              <a:rPr lang="en-US" altLang="zh-CN" dirty="0"/>
              <a:t>continue</a:t>
            </a:r>
            <a:r>
              <a:rPr lang="zh-CN" altLang="en-US" dirty="0"/>
              <a:t>跳出本次循环，进入下一次循环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AutoShape 2"/>
          <p:cNvSpPr>
            <a:spLocks noChangeArrowheads="1"/>
          </p:cNvSpPr>
          <p:nvPr/>
        </p:nvSpPr>
        <p:spPr bwMode="auto">
          <a:xfrm>
            <a:off x="1692275" y="2924175"/>
            <a:ext cx="6054725" cy="1624013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提示</a:t>
            </a:r>
            <a:endParaRPr lang="zh-CN" altLang="en-US" b="1" dirty="0"/>
          </a:p>
          <a:p>
            <a:pPr algn="l">
              <a:defRPr/>
            </a:pPr>
            <a:r>
              <a:rPr lang="en-US" altLang="zh-CN" b="1" dirty="0"/>
              <a:t>1</a:t>
            </a:r>
            <a:r>
              <a:rPr lang="zh-CN" altLang="en-US" b="1" dirty="0"/>
              <a:t>、使用循环进行累加，循环的范围是从</a:t>
            </a:r>
            <a:r>
              <a:rPr lang="en-US" altLang="zh-CN" b="1" dirty="0"/>
              <a:t>1</a:t>
            </a:r>
            <a:r>
              <a:rPr lang="zh-CN" altLang="en-US" b="1" dirty="0"/>
              <a:t>至</a:t>
            </a:r>
            <a:r>
              <a:rPr lang="en-US" altLang="zh-CN" b="1" dirty="0"/>
              <a:t>10</a:t>
            </a:r>
            <a:endParaRPr lang="en-US" altLang="zh-CN" b="1" dirty="0"/>
          </a:p>
          <a:p>
            <a:pPr algn="l">
              <a:defRPr/>
            </a:pPr>
            <a:r>
              <a:rPr lang="en-US" altLang="zh-CN" b="1" dirty="0"/>
              <a:t>2 </a:t>
            </a:r>
            <a:r>
              <a:rPr lang="zh-CN" altLang="en-US" b="1" dirty="0"/>
              <a:t>、判断当前数是否为偶数</a:t>
            </a:r>
            <a:endParaRPr lang="zh-CN" altLang="en-US" b="1" dirty="0"/>
          </a:p>
          <a:p>
            <a:pPr algn="l">
              <a:defRPr/>
            </a:pPr>
            <a:r>
              <a:rPr lang="en-US" altLang="zh-CN" b="1" dirty="0"/>
              <a:t>3 </a:t>
            </a:r>
            <a:r>
              <a:rPr lang="zh-CN" altLang="en-US" b="1" dirty="0"/>
              <a:t>、如果为奇数跳过，执行下一个循环，如果为偶数，进行累加</a:t>
            </a:r>
            <a:endParaRPr lang="zh-CN" altLang="en-US" b="1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小结</a:t>
            </a:r>
            <a:endParaRPr lang="zh-CN" altLang="en-US" b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784254" y="1268413"/>
            <a:ext cx="7199313" cy="935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求</a:t>
            </a:r>
            <a:r>
              <a:rPr lang="en-US" altLang="zh-CN" sz="2800" b="1" dirty="0">
                <a:latin typeface="+mn-lt"/>
                <a:ea typeface="+mn-ea"/>
              </a:rPr>
              <a:t>1~10</a:t>
            </a:r>
            <a:r>
              <a:rPr lang="zh-CN" altLang="en-US" sz="2800" b="1" dirty="0">
                <a:latin typeface="+mn-lt"/>
                <a:ea typeface="+mn-ea"/>
              </a:rPr>
              <a:t>之间的所有偶数和 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406" y="857232"/>
            <a:ext cx="1502753" cy="400110"/>
            <a:chOff x="6641147" y="5088888"/>
            <a:chExt cx="1502753" cy="400110"/>
          </a:xfrm>
        </p:grpSpPr>
        <p:pic>
          <p:nvPicPr>
            <p:cNvPr id="7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735013" y="99996"/>
            <a:ext cx="8229600" cy="900112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sz="3200" dirty="0" smtClean="0"/>
              <a:t>循环录入会员信息 </a:t>
            </a:r>
            <a:r>
              <a:rPr lang="en-US" altLang="zh-CN" sz="3200" dirty="0" smtClean="0">
                <a:solidFill>
                  <a:schemeClr val="tx2">
                    <a:lumMod val="75000"/>
                  </a:schemeClr>
                </a:solidFill>
              </a:rPr>
              <a:t>2-1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训练要点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for</a:t>
            </a:r>
            <a:r>
              <a:rPr lang="zh-CN" altLang="en-US" dirty="0" smtClean="0"/>
              <a:t>循环结构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循环录入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位会员的信息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会员号合法，显示录入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   信息；否则显示录入失败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6"/>
          <p:cNvGrpSpPr/>
          <p:nvPr/>
        </p:nvGrpSpPr>
        <p:grpSpPr bwMode="auto">
          <a:xfrm>
            <a:off x="3500430" y="6140472"/>
            <a:ext cx="3071812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3" name="TextBox 12"/>
            <p:cNvSpPr txBox="1">
              <a:spLocks noChangeArrowheads="1"/>
            </p:cNvSpPr>
            <p:nvPr/>
          </p:nvSpPr>
          <p:spPr bwMode="auto">
            <a:xfrm>
              <a:off x="4849837" y="5538802"/>
              <a:ext cx="1579573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bg1"/>
                  </a:solidFill>
                </a:rPr>
                <a:t>讲解需求说明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15" name="图片 14" descr="录入顾客信息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94" y="1142984"/>
            <a:ext cx="3822924" cy="48404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</a:t>
            </a:r>
            <a:r>
              <a:rPr lang="zh-CN" altLang="en-US" sz="3200" dirty="0" smtClean="0"/>
              <a:t>循环录入会员信息 </a:t>
            </a:r>
            <a:r>
              <a:rPr lang="en-US" altLang="zh-CN" sz="3200" dirty="0" smtClean="0"/>
              <a:t>2-2</a:t>
            </a:r>
            <a:endParaRPr lang="zh-CN" altLang="en-US" sz="3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zh-CN" altLang="en-US" sz="2800" dirty="0" smtClean="0">
                <a:cs typeface="+mn-cs"/>
              </a:rPr>
              <a:t>实现思路</a:t>
            </a:r>
            <a:endParaRPr lang="zh-CN" altLang="en-US" sz="2800" dirty="0" smtClean="0">
              <a:cs typeface="+mn-cs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1. </a:t>
            </a:r>
            <a:r>
              <a:rPr lang="zh-CN" altLang="en-US" dirty="0" smtClean="0"/>
              <a:t>分析问题：有重复操作且重复次数确定</a:t>
            </a:r>
            <a:endParaRPr lang="en-US" altLang="zh-CN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 dirty="0" smtClean="0"/>
              <a:t>循环录入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位会员信息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kern="12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3.</a:t>
            </a:r>
            <a:r>
              <a:rPr lang="zh-CN" altLang="en-US" dirty="0" smtClean="0"/>
              <a:t>会员号无效，利用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 实现程序跳转</a:t>
            </a:r>
            <a:endParaRPr lang="zh-CN" altLang="en-US" dirty="0" smtClean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1">
              <a:lnSpc>
                <a:spcPct val="90000"/>
              </a:lnSpc>
              <a:buNone/>
            </a:pPr>
            <a:endParaRPr lang="en-US" altLang="zh-CN" dirty="0" smtClean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r>
              <a:rPr lang="en-US" altLang="zh-CN" sz="2800" dirty="0" smtClean="0"/>
              <a:t>continue</a:t>
            </a:r>
            <a:r>
              <a:rPr lang="zh-CN" altLang="en-US" sz="2800" dirty="0" smtClean="0"/>
              <a:t>的使用</a:t>
            </a:r>
            <a:endParaRPr lang="zh-CN" altLang="en-US" sz="2800" dirty="0" smtClean="0"/>
          </a:p>
          <a:p>
            <a:pPr marL="342900" lvl="1" indent="-342900">
              <a:lnSpc>
                <a:spcPct val="90000"/>
              </a:lnSpc>
              <a:buSzPct val="80000"/>
              <a:buBlip>
                <a:blip r:embed="rId1"/>
              </a:buBlip>
            </a:pPr>
            <a:endParaRPr lang="zh-CN" altLang="en-US" sz="2800" dirty="0" smtClean="0">
              <a:cs typeface="+mn-cs"/>
            </a:endParaRPr>
          </a:p>
          <a:p>
            <a:pPr>
              <a:lnSpc>
                <a:spcPct val="9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2928926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3567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9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2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28"/>
          <p:cNvGrpSpPr/>
          <p:nvPr/>
        </p:nvGrpSpPr>
        <p:grpSpPr>
          <a:xfrm>
            <a:off x="156391" y="3181793"/>
            <a:ext cx="986585" cy="461521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1934" y="3855440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3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学员操作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dirty="0" smtClean="0"/>
              <a:t>验证用户登录信息 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需求说明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用户登录验证。验证次数最多</a:t>
            </a:r>
            <a:r>
              <a:rPr lang="en-US" altLang="zh-CN" dirty="0" smtClean="0"/>
              <a:t>3</a:t>
            </a:r>
            <a:r>
              <a:rPr lang="zh-CN" altLang="en-US" dirty="0" smtClean="0"/>
              <a:t>次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" name="组合 10"/>
          <p:cNvGrpSpPr/>
          <p:nvPr/>
        </p:nvGrpSpPr>
        <p:grpSpPr bwMode="auto">
          <a:xfrm>
            <a:off x="4214810" y="6072188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4606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526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</a:rPr>
                <a:t>分钟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12"/>
          <p:cNvGrpSpPr/>
          <p:nvPr/>
        </p:nvGrpSpPr>
        <p:grpSpPr>
          <a:xfrm>
            <a:off x="142844" y="879510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9" name="图片 18" descr="登陆信息验证1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2357430"/>
            <a:ext cx="2862438" cy="1721267"/>
          </a:xfrm>
          <a:prstGeom prst="rect">
            <a:avLst/>
          </a:prstGeom>
        </p:spPr>
      </p:pic>
      <p:pic>
        <p:nvPicPr>
          <p:cNvPr id="20" name="图片 19" descr="登陆信息验证3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2428868"/>
            <a:ext cx="3062143" cy="3337926"/>
          </a:xfrm>
          <a:prstGeom prst="rect">
            <a:avLst/>
          </a:prstGeom>
        </p:spPr>
      </p:pic>
      <p:pic>
        <p:nvPicPr>
          <p:cNvPr id="21" name="图片 20" descr="登录信息验证2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4143380"/>
            <a:ext cx="2871948" cy="2463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/>
          <p:cNvSpPr txBox="1">
            <a:spLocks noChangeArrowheads="1"/>
          </p:cNvSpPr>
          <p:nvPr/>
        </p:nvSpPr>
        <p:spPr bwMode="auto">
          <a:xfrm>
            <a:off x="8739188" y="2279650"/>
            <a:ext cx="1841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r"/>
            <a:endParaRPr lang="zh-CN" altLang="en-US" sz="4400" b="1">
              <a:solidFill>
                <a:schemeClr val="tx2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1187450" y="5013325"/>
            <a:ext cx="1584325" cy="2873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179388" y="3068638"/>
            <a:ext cx="4249736" cy="1911132"/>
          </a:xfrm>
          <a:prstGeom prst="roundRect">
            <a:avLst>
              <a:gd name="adj" fmla="val 2304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=0;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while(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b="1" dirty="0" smtClean="0">
                <a:solidFill>
                  <a:srgbClr val="0000FF"/>
                </a:solidFill>
              </a:rPr>
              <a:t>&lt;100</a:t>
            </a:r>
            <a:r>
              <a:rPr lang="en-US" altLang="zh-CN" b="1" dirty="0">
                <a:solidFill>
                  <a:srgbClr val="0000FF"/>
                </a:solidFill>
              </a:rPr>
              <a:t>){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 lvl="1" algn="l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zh-CN" b="1" dirty="0">
                <a:solidFill>
                  <a:srgbClr val="0000FF"/>
                </a:solidFill>
              </a:rPr>
              <a:t>"好好学习！</a:t>
            </a:r>
            <a:r>
              <a:rPr lang="en-US" altLang="zh-CN" b="1" dirty="0">
                <a:solidFill>
                  <a:srgbClr val="0000FF"/>
                </a:solidFill>
              </a:rPr>
              <a:t>");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 lvl="1" algn="l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++;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}   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492550" name="AutoShape 6"/>
          <p:cNvSpPr>
            <a:spLocks noChangeArrowheads="1"/>
          </p:cNvSpPr>
          <p:nvPr/>
        </p:nvSpPr>
        <p:spPr bwMode="auto">
          <a:xfrm>
            <a:off x="4427538" y="3071810"/>
            <a:ext cx="4449762" cy="19288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anchor="ctr" anchorCtr="0">
            <a:no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</a:rPr>
              <a:t>for(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CN" b="1" dirty="0" smtClean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=0;i&lt;100;i++){ </a:t>
            </a:r>
            <a:endParaRPr lang="en-US" altLang="zh-CN" b="1" dirty="0">
              <a:solidFill>
                <a:srgbClr val="0000FF"/>
              </a:solidFill>
            </a:endParaRPr>
          </a:p>
          <a:p>
            <a:pPr marL="179705" lvl="1" algn="l">
              <a:lnSpc>
                <a:spcPct val="130000"/>
              </a:lnSpc>
              <a:defRPr/>
            </a:pPr>
            <a:r>
              <a:rPr lang="en-US" altLang="zh-CN" b="1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zh-CN" b="1" dirty="0">
                <a:solidFill>
                  <a:srgbClr val="0000FF"/>
                </a:solidFill>
              </a:rPr>
              <a:t>"好好学习！</a:t>
            </a:r>
            <a:r>
              <a:rPr lang="en-US" altLang="zh-CN" b="1" dirty="0">
                <a:solidFill>
                  <a:srgbClr val="0000FF"/>
                </a:solidFill>
              </a:rPr>
              <a:t>");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 smtClean="0">
                <a:solidFill>
                  <a:srgbClr val="0000FF"/>
                </a:solidFill>
              </a:rPr>
              <a:t>}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3000364" y="5214950"/>
            <a:ext cx="2643206" cy="78581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for</a:t>
            </a:r>
            <a:r>
              <a:rPr lang="zh-CN" altLang="en-US" sz="2000" b="1" dirty="0"/>
              <a:t>比</a:t>
            </a:r>
            <a:r>
              <a:rPr lang="en-US" altLang="zh-CN" sz="2000" b="1" dirty="0"/>
              <a:t>while</a:t>
            </a:r>
            <a:r>
              <a:rPr lang="zh-CN" altLang="en-US" sz="2000" b="1" dirty="0"/>
              <a:t>更简洁</a:t>
            </a:r>
            <a:endParaRPr lang="zh-CN" altLang="en-US" sz="2000" b="1" dirty="0"/>
          </a:p>
        </p:txBody>
      </p:sp>
      <p:sp>
        <p:nvSpPr>
          <p:cNvPr id="492558" name="AutoShape 14"/>
          <p:cNvSpPr>
            <a:spLocks noChangeArrowheads="1"/>
          </p:cNvSpPr>
          <p:nvPr/>
        </p:nvSpPr>
        <p:spPr bwMode="auto">
          <a:xfrm>
            <a:off x="827088" y="2133600"/>
            <a:ext cx="2177214" cy="408623"/>
          </a:xfrm>
          <a:prstGeom prst="wedgeRoundRectCallout">
            <a:avLst>
              <a:gd name="adj1" fmla="val -15026"/>
              <a:gd name="adj2" fmla="val 5146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while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59" name="AutoShape 15"/>
          <p:cNvSpPr>
            <a:spLocks noChangeArrowheads="1"/>
          </p:cNvSpPr>
          <p:nvPr/>
        </p:nvSpPr>
        <p:spPr bwMode="auto">
          <a:xfrm>
            <a:off x="6156325" y="2060575"/>
            <a:ext cx="1923555" cy="408623"/>
          </a:xfrm>
          <a:prstGeom prst="wedgeRoundRectCallout">
            <a:avLst>
              <a:gd name="adj1" fmla="val -26566"/>
              <a:gd name="adj2" fmla="val 5281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使用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循环结构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2560" name="AutoShape 16"/>
          <p:cNvSpPr>
            <a:spLocks noChangeArrowheads="1"/>
          </p:cNvSpPr>
          <p:nvPr/>
        </p:nvSpPr>
        <p:spPr bwMode="auto">
          <a:xfrm>
            <a:off x="3143240" y="2500306"/>
            <a:ext cx="2363343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特点：循环次数固定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95327"/>
          </a:xfrm>
        </p:spPr>
        <p:txBody>
          <a:bodyPr/>
          <a:lstStyle/>
          <a:p>
            <a:r>
              <a:rPr lang="zh-CN" altLang="en-US" dirty="0" smtClean="0">
                <a:ea typeface="黑体" panose="02010609060101010101" pitchFamily="2" charset="-122"/>
              </a:rPr>
              <a:t>回顾问题：输出</a:t>
            </a:r>
            <a:r>
              <a:rPr lang="en-US" altLang="zh-CN" dirty="0" smtClean="0">
                <a:ea typeface="黑体" panose="02010609060101010101" pitchFamily="2" charset="-122"/>
              </a:rPr>
              <a:t>100</a:t>
            </a:r>
            <a:r>
              <a:rPr lang="zh-CN" altLang="en-US" dirty="0" smtClean="0">
                <a:ea typeface="黑体" panose="02010609060101010101" pitchFamily="2" charset="-122"/>
              </a:rPr>
              <a:t>次“好好学习！”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 bwMode="auto">
          <a:xfrm rot="5400000">
            <a:off x="1464447" y="2750339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rot="5400000">
            <a:off x="6607983" y="2750339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10800000">
            <a:off x="3643306" y="4714884"/>
            <a:ext cx="1643074" cy="1588"/>
          </a:xfrm>
          <a:prstGeom prst="straightConnector1">
            <a:avLst/>
          </a:prstGeom>
          <a:ln w="63500" cmpd="sng">
            <a:solidFill>
              <a:schemeClr val="accent5">
                <a:lumMod val="50000"/>
              </a:schemeClr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 rot="5400000">
            <a:off x="3178959" y="2964653"/>
            <a:ext cx="500066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0" grpId="0" animBg="1"/>
      <p:bldP spid="492552" grpId="0" animBg="1"/>
      <p:bldP spid="492558" grpId="0" animBg="1"/>
      <p:bldP spid="492559" grpId="0" animBg="1"/>
      <p:bldP spid="4925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循环结构总结</a:t>
            </a:r>
            <a:r>
              <a:rPr lang="en-US" altLang="zh-CN" b="1"/>
              <a:t>2-1</a:t>
            </a:r>
            <a:endParaRPr lang="en-US" altLang="zh-CN" b="1"/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到目前为止所学的循环结构有哪些？ </a:t>
            </a: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529413" name="Picture 5" descr="未命名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50" y="2133600"/>
            <a:ext cx="6238875" cy="2219325"/>
          </a:xfrm>
          <a:prstGeom prst="rect">
            <a:avLst/>
          </a:prstGeom>
          <a:noFill/>
        </p:spPr>
      </p:pic>
      <p:sp>
        <p:nvSpPr>
          <p:cNvPr id="529415" name="AutoShape 7"/>
          <p:cNvSpPr>
            <a:spLocks noChangeArrowheads="1"/>
          </p:cNvSpPr>
          <p:nvPr/>
        </p:nvSpPr>
        <p:spPr bwMode="auto">
          <a:xfrm>
            <a:off x="1042988" y="5229225"/>
            <a:ext cx="7404100" cy="709613"/>
          </a:xfrm>
          <a:prstGeom prst="roundRect">
            <a:avLst>
              <a:gd name="adj" fmla="val 758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无论哪一种循环结构，都有</a:t>
            </a:r>
            <a:r>
              <a:rPr lang="en-US" altLang="zh-CN" b="1" dirty="0"/>
              <a:t>4</a:t>
            </a:r>
            <a:r>
              <a:rPr lang="zh-CN" altLang="en-US" b="1" dirty="0"/>
              <a:t>个必不可少的部分：初始部分、循环条件、循环体、迭代部分</a:t>
            </a:r>
            <a:endParaRPr lang="zh-CN" altLang="en-US" b="1" dirty="0"/>
          </a:p>
        </p:txBody>
      </p:sp>
      <p:sp>
        <p:nvSpPr>
          <p:cNvPr id="529416" name="AutoShape 8"/>
          <p:cNvSpPr>
            <a:spLocks noChangeArrowheads="1"/>
          </p:cNvSpPr>
          <p:nvPr/>
        </p:nvSpPr>
        <p:spPr bwMode="auto">
          <a:xfrm>
            <a:off x="1042988" y="4508500"/>
            <a:ext cx="7375525" cy="4064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需要多次重复执行一个或多个任务的问题考虑使用循环来解决</a:t>
            </a:r>
            <a:endParaRPr lang="zh-CN" altLang="en-US" b="1"/>
          </a:p>
        </p:txBody>
      </p:sp>
      <p:grpSp>
        <p:nvGrpSpPr>
          <p:cNvPr id="8" name="组合 7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5" grpId="0" animBg="1"/>
      <p:bldP spid="5294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循环结构总结</a:t>
            </a:r>
            <a:r>
              <a:rPr lang="en-US" altLang="zh-CN" b="1"/>
              <a:t>2-2</a:t>
            </a:r>
            <a:endParaRPr lang="en-US" altLang="zh-CN" b="1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区别</a:t>
            </a:r>
            <a:r>
              <a:rPr lang="en-US" altLang="zh-CN" sz="2400" dirty="0"/>
              <a:t>1</a:t>
            </a:r>
            <a:r>
              <a:rPr lang="zh-CN" altLang="en-US" sz="2400" dirty="0"/>
              <a:t>：语法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区别</a:t>
            </a:r>
            <a:r>
              <a:rPr lang="en-US" altLang="zh-CN" sz="2400" dirty="0"/>
              <a:t>2</a:t>
            </a:r>
            <a:r>
              <a:rPr lang="zh-CN" altLang="en-US" sz="2400" dirty="0"/>
              <a:t>：执行顺序 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while </a:t>
            </a:r>
            <a:r>
              <a:rPr lang="zh-CN" altLang="en-US" sz="2000" dirty="0"/>
              <a:t>循环：先判断，再执行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do-while</a:t>
            </a:r>
            <a:r>
              <a:rPr lang="zh-CN" altLang="en-US" sz="2000" dirty="0"/>
              <a:t>循环：先执行，再判断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for</a:t>
            </a:r>
            <a:r>
              <a:rPr lang="zh-CN" altLang="en-US" sz="2000" dirty="0"/>
              <a:t>循环：先判断，再执行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区别</a:t>
            </a:r>
            <a:r>
              <a:rPr lang="en-US" altLang="zh-CN" sz="2400" dirty="0"/>
              <a:t>3</a:t>
            </a:r>
            <a:r>
              <a:rPr lang="zh-CN" altLang="en-US" sz="2400" dirty="0"/>
              <a:t>：适用情况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循环次数确定的情况，通常选用</a:t>
            </a:r>
            <a:r>
              <a:rPr lang="en-US" altLang="zh-CN" sz="2000" dirty="0"/>
              <a:t>for</a:t>
            </a:r>
            <a:r>
              <a:rPr lang="zh-CN" altLang="en-US" sz="2000" dirty="0"/>
              <a:t>循环</a:t>
            </a:r>
            <a:endParaRPr lang="zh-CN" altLang="en-US" sz="2000" dirty="0"/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循环次数不确定的情况，通常选用</a:t>
            </a:r>
            <a:r>
              <a:rPr lang="en-US" altLang="zh-CN" sz="2000" dirty="0" smtClean="0"/>
              <a:t>while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do-while</a:t>
            </a:r>
            <a:r>
              <a:rPr lang="zh-CN" altLang="en-US" sz="2000" dirty="0"/>
              <a:t>循环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32484" name="Object 4"/>
          <p:cNvGraphicFramePr>
            <a:graphicFrameLocks noChangeAspect="1"/>
          </p:cNvGraphicFramePr>
          <p:nvPr/>
        </p:nvGraphicFramePr>
        <p:xfrm>
          <a:off x="2051050" y="1844675"/>
          <a:ext cx="4968875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图片" r:id="rId1" imgW="4528185" imgH="1218565" progId="Word.Picture.8">
                  <p:embed/>
                </p:oleObj>
              </mc:Choice>
              <mc:Fallback>
                <p:oleObj name="图片" r:id="rId1" imgW="4528185" imgH="1218565" progId="Word.Pictur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844675"/>
                        <a:ext cx="4968875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总结</a:t>
            </a:r>
            <a:endParaRPr lang="zh-CN" altLang="en-US" b="1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for</a:t>
            </a:r>
            <a:r>
              <a:rPr lang="zh-CN" altLang="en-US" dirty="0" smtClean="0"/>
              <a:t>循环的语法格式如下：</a:t>
            </a:r>
            <a:endParaRPr lang="zh-CN" altLang="en-US" dirty="0" smtClean="0"/>
          </a:p>
          <a:p>
            <a:pPr lvl="1">
              <a:buNone/>
            </a:pPr>
            <a:r>
              <a:rPr lang="fr-FR" dirty="0" smtClean="0"/>
              <a:t>for</a:t>
            </a:r>
            <a:r>
              <a:rPr lang="fr-FR" i="1" dirty="0" smtClean="0"/>
              <a:t> </a:t>
            </a:r>
            <a:r>
              <a:rPr lang="fr-FR" dirty="0" smtClean="0"/>
              <a:t>(</a:t>
            </a:r>
            <a:r>
              <a:rPr lang="zh-CN" altLang="en-US" dirty="0" smtClean="0"/>
              <a:t>表达式</a:t>
            </a:r>
            <a:r>
              <a:rPr lang="fr-FR" dirty="0" smtClean="0"/>
              <a:t>1; </a:t>
            </a:r>
            <a:r>
              <a:rPr lang="zh-CN" altLang="en-US" dirty="0" smtClean="0"/>
              <a:t>表达式</a:t>
            </a:r>
            <a:r>
              <a:rPr lang="fr-FR" dirty="0" smtClean="0"/>
              <a:t>2; </a:t>
            </a:r>
            <a:r>
              <a:rPr lang="zh-CN" altLang="en-US" dirty="0" smtClean="0"/>
              <a:t>表达式</a:t>
            </a:r>
            <a:r>
              <a:rPr lang="fr-FR" dirty="0" smtClean="0"/>
              <a:t>3) {</a:t>
            </a:r>
            <a:endParaRPr lang="zh-CN" altLang="en-US" dirty="0" smtClean="0"/>
          </a:p>
          <a:p>
            <a:pPr lvl="1">
              <a:buNone/>
            </a:pPr>
            <a:r>
              <a:rPr lang="fr-FR" dirty="0" smtClean="0"/>
              <a:t>     //</a:t>
            </a:r>
            <a:r>
              <a:rPr lang="zh-CN" altLang="en-US" dirty="0" smtClean="0"/>
              <a:t>循环体</a:t>
            </a:r>
            <a:endParaRPr lang="zh-CN" alt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break</a:t>
            </a:r>
            <a:r>
              <a:rPr lang="zh-CN" altLang="en-US" dirty="0" smtClean="0"/>
              <a:t>语句是终止某个循环，程序跳转到循环体外的下一条语句</a:t>
            </a:r>
            <a:endParaRPr lang="en-US" altLang="zh-CN" dirty="0" smtClean="0"/>
          </a:p>
          <a:p>
            <a:r>
              <a:rPr lang="en-US" dirty="0" smtClean="0"/>
              <a:t>continue</a:t>
            </a:r>
            <a:r>
              <a:rPr lang="zh-CN" altLang="en-US" dirty="0" smtClean="0"/>
              <a:t>语句是跳出本次循环，进入下一次循环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92985"/>
            <a:ext cx="914971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298817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ea typeface="黑体" panose="02010609060101010101" pitchFamily="2" charset="-122"/>
              </a:rPr>
              <a:t>for</a:t>
            </a:r>
            <a:r>
              <a:rPr lang="zh-CN" altLang="en-US" dirty="0" smtClean="0">
                <a:ea typeface="黑体" panose="02010609060101010101" pitchFamily="2" charset="-122"/>
              </a:rPr>
              <a:t>循环的语法和执行顺序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  <a:defRPr/>
            </a:pP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94596" name="Line 4"/>
          <p:cNvSpPr>
            <a:spLocks noChangeShapeType="1"/>
          </p:cNvSpPr>
          <p:nvPr/>
        </p:nvSpPr>
        <p:spPr bwMode="auto">
          <a:xfrm>
            <a:off x="1330325" y="3792538"/>
            <a:ext cx="3025775" cy="0"/>
          </a:xfrm>
          <a:prstGeom prst="line">
            <a:avLst/>
          </a:prstGeom>
          <a:noFill/>
          <a:ln w="9525">
            <a:noFill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5003800" y="3289300"/>
            <a:ext cx="1871663" cy="609600"/>
          </a:xfrm>
          <a:prstGeom prst="wedgeRectCallout">
            <a:avLst>
              <a:gd name="adj1" fmla="val -50764"/>
              <a:gd name="adj2" fmla="val 116667"/>
            </a:avLst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endParaRPr lang="zh-CN" altLang="en-US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900113" y="2636838"/>
            <a:ext cx="7775575" cy="1516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2" charset="-122"/>
              </a:rPr>
              <a:t>for</a:t>
            </a:r>
            <a:r>
              <a:rPr lang="en-US" altLang="zh-CN" sz="2000" b="1" dirty="0">
                <a:ea typeface="黑体" panose="02010609060101010101" pitchFamily="2" charset="-122"/>
              </a:rPr>
              <a:t>( </a:t>
            </a:r>
            <a:r>
              <a:rPr lang="en-US" altLang="zh-CN" sz="2000" dirty="0">
                <a:ea typeface="黑体" panose="02010609060101010101" pitchFamily="2" charset="-122"/>
              </a:rPr>
              <a:t>                         </a:t>
            </a:r>
            <a:r>
              <a:rPr lang="en-US" altLang="zh-CN" sz="2400" b="1" dirty="0">
                <a:ea typeface="黑体" panose="02010609060101010101" pitchFamily="2" charset="-122"/>
              </a:rPr>
              <a:t>;</a:t>
            </a:r>
            <a:r>
              <a:rPr lang="en-US" altLang="zh-CN" sz="2400" dirty="0">
                <a:ea typeface="黑体" panose="02010609060101010101" pitchFamily="2" charset="-122"/>
              </a:rPr>
              <a:t>                        </a:t>
            </a:r>
            <a:r>
              <a:rPr lang="en-US" altLang="zh-CN" sz="2400" b="1" dirty="0">
                <a:ea typeface="黑体" panose="02010609060101010101" pitchFamily="2" charset="-122"/>
              </a:rPr>
              <a:t>;</a:t>
            </a:r>
            <a:r>
              <a:rPr lang="en-US" altLang="zh-CN" sz="2400" dirty="0">
                <a:ea typeface="黑体" panose="02010609060101010101" pitchFamily="2" charset="-122"/>
              </a:rPr>
              <a:t>                        </a:t>
            </a:r>
            <a:r>
              <a:rPr lang="en-US" altLang="zh-CN" sz="2000" b="1" dirty="0">
                <a:ea typeface="黑体" panose="02010609060101010101" pitchFamily="2" charset="-122"/>
              </a:rPr>
              <a:t>){</a:t>
            </a:r>
            <a:endParaRPr lang="en-US" altLang="zh-CN" sz="2000" b="1" dirty="0">
              <a:ea typeface="黑体" panose="02010609060101010101" pitchFamily="2" charset="-122"/>
            </a:endParaRPr>
          </a:p>
          <a:p>
            <a:pPr algn="l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ea typeface="黑体" panose="02010609060101010101" pitchFamily="2" charset="-122"/>
              </a:rPr>
              <a:t>                           </a:t>
            </a:r>
            <a:r>
              <a:rPr lang="en-US" altLang="zh-CN" sz="2400" b="1" dirty="0">
                <a:ea typeface="黑体" panose="02010609060101010101" pitchFamily="2" charset="-122"/>
              </a:rPr>
              <a:t>;</a:t>
            </a:r>
            <a:endParaRPr lang="en-US" altLang="zh-CN" sz="2400" b="1" dirty="0">
              <a:ea typeface="黑体" panose="02010609060101010101" pitchFamily="2" charset="-122"/>
            </a:endParaRPr>
          </a:p>
          <a:p>
            <a:pPr algn="l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ea typeface="黑体" panose="02010609060101010101" pitchFamily="2" charset="-122"/>
              </a:rPr>
              <a:t>} </a:t>
            </a:r>
            <a:endParaRPr lang="en-US" altLang="zh-CN" sz="2400" b="1" dirty="0">
              <a:ea typeface="黑体" panose="02010609060101010101" pitchFamily="2" charset="-122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gray">
          <a:xfrm>
            <a:off x="4318000" y="2278063"/>
            <a:ext cx="135622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条件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为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true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4600" name="AutoShape 8"/>
          <p:cNvSpPr>
            <a:spLocks noChangeArrowheads="1"/>
          </p:cNvSpPr>
          <p:nvPr/>
        </p:nvSpPr>
        <p:spPr bwMode="gray">
          <a:xfrm>
            <a:off x="3419475" y="3286125"/>
            <a:ext cx="1675186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循环体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被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执行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4601" name="AutoShape 9"/>
          <p:cNvSpPr>
            <a:spLocks noChangeArrowheads="1"/>
          </p:cNvSpPr>
          <p:nvPr/>
        </p:nvSpPr>
        <p:spPr bwMode="auto">
          <a:xfrm>
            <a:off x="911225" y="4164013"/>
            <a:ext cx="7031038" cy="1172629"/>
          </a:xfrm>
          <a:prstGeom prst="roundRect">
            <a:avLst>
              <a:gd name="adj" fmla="val 29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(  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0 ;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&lt; 100 ;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++  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"好好学习！"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4602" name="AutoShape 10"/>
          <p:cNvSpPr>
            <a:spLocks noChangeArrowheads="1"/>
          </p:cNvSpPr>
          <p:nvPr/>
        </p:nvSpPr>
        <p:spPr bwMode="auto">
          <a:xfrm>
            <a:off x="1027113" y="5857892"/>
            <a:ext cx="6654800" cy="406400"/>
          </a:xfrm>
          <a:prstGeom prst="roundRect">
            <a:avLst>
              <a:gd name="adj" fmla="val 843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000" b="1" dirty="0"/>
              <a:t> 代码规范：</a:t>
            </a:r>
            <a:r>
              <a:rPr lang="zh-CN" altLang="en-US" sz="2000" b="1" dirty="0">
                <a:solidFill>
                  <a:srgbClr val="0000FF"/>
                </a:solidFill>
              </a:rPr>
              <a:t>格式对齐、代码的缩进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94603" name="Text Box 11"/>
          <p:cNvSpPr txBox="1">
            <a:spLocks noChangeArrowheads="1"/>
          </p:cNvSpPr>
          <p:nvPr/>
        </p:nvSpPr>
        <p:spPr bwMode="auto">
          <a:xfrm>
            <a:off x="1120775" y="2706688"/>
            <a:ext cx="24511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黑体" panose="02010609060101010101" pitchFamily="2" charset="-122"/>
              </a:rPr>
              <a:t>       表达式</a:t>
            </a:r>
            <a:r>
              <a:rPr lang="en-US" altLang="zh-CN" sz="2400" b="1" dirty="0">
                <a:ea typeface="黑体" panose="02010609060101010101" pitchFamily="2" charset="-122"/>
              </a:rPr>
              <a:t>1       </a:t>
            </a:r>
            <a:endParaRPr lang="en-US" altLang="zh-CN" sz="2400" b="1" dirty="0">
              <a:ea typeface="黑体" panose="02010609060101010101" pitchFamily="2" charset="-122"/>
            </a:endParaRPr>
          </a:p>
        </p:txBody>
      </p:sp>
      <p:sp>
        <p:nvSpPr>
          <p:cNvPr id="494604" name="Text Box 12"/>
          <p:cNvSpPr txBox="1">
            <a:spLocks noChangeArrowheads="1"/>
          </p:cNvSpPr>
          <p:nvPr/>
        </p:nvSpPr>
        <p:spPr bwMode="auto">
          <a:xfrm>
            <a:off x="3009900" y="2713038"/>
            <a:ext cx="2451100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ea typeface="黑体" panose="02010609060101010101" pitchFamily="2" charset="-122"/>
              </a:rPr>
              <a:t>       表达式</a:t>
            </a:r>
            <a:r>
              <a:rPr lang="en-US" altLang="zh-CN" sz="2400" b="1">
                <a:ea typeface="黑体" panose="02010609060101010101" pitchFamily="2" charset="-122"/>
              </a:rPr>
              <a:t>2      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5268913" y="2706688"/>
            <a:ext cx="2198687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>
                <a:ea typeface="黑体" panose="02010609060101010101" pitchFamily="2" charset="-122"/>
              </a:rPr>
              <a:t>       表达式</a:t>
            </a:r>
            <a:r>
              <a:rPr lang="en-US" altLang="zh-CN" sz="2400" b="1">
                <a:ea typeface="黑体" panose="02010609060101010101" pitchFamily="2" charset="-122"/>
              </a:rPr>
              <a:t>3    </a:t>
            </a:r>
            <a:endParaRPr lang="en-US" altLang="zh-CN" sz="2400" b="1">
              <a:ea typeface="黑体" panose="02010609060101010101" pitchFamily="2" charset="-122"/>
            </a:endParaRPr>
          </a:p>
        </p:txBody>
      </p:sp>
      <p:sp>
        <p:nvSpPr>
          <p:cNvPr id="494606" name="Rectangle 14"/>
          <p:cNvSpPr>
            <a:spLocks noChangeArrowheads="1"/>
          </p:cNvSpPr>
          <p:nvPr/>
        </p:nvSpPr>
        <p:spPr bwMode="auto">
          <a:xfrm>
            <a:off x="1571604" y="4224338"/>
            <a:ext cx="881048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4607" name="Rectangle 15"/>
          <p:cNvSpPr>
            <a:spLocks noChangeArrowheads="1"/>
          </p:cNvSpPr>
          <p:nvPr/>
        </p:nvSpPr>
        <p:spPr bwMode="auto">
          <a:xfrm>
            <a:off x="2771775" y="4224338"/>
            <a:ext cx="935038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4608" name="Rectangle 16"/>
          <p:cNvSpPr>
            <a:spLocks noChangeArrowheads="1"/>
          </p:cNvSpPr>
          <p:nvPr/>
        </p:nvSpPr>
        <p:spPr bwMode="auto">
          <a:xfrm>
            <a:off x="3921125" y="4224338"/>
            <a:ext cx="577850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4609" name="Rectangle 17"/>
          <p:cNvSpPr>
            <a:spLocks noChangeArrowheads="1"/>
          </p:cNvSpPr>
          <p:nvPr/>
        </p:nvSpPr>
        <p:spPr bwMode="auto">
          <a:xfrm>
            <a:off x="1500166" y="4631304"/>
            <a:ext cx="3816350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4610" name="Text Box 18"/>
          <p:cNvSpPr txBox="1">
            <a:spLocks noChangeArrowheads="1"/>
          </p:cNvSpPr>
          <p:nvPr/>
        </p:nvSpPr>
        <p:spPr bwMode="auto">
          <a:xfrm>
            <a:off x="298450" y="3189288"/>
            <a:ext cx="3719513" cy="457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循环操作      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94611" name="AutoShape 19"/>
          <p:cNvSpPr>
            <a:spLocks noChangeArrowheads="1"/>
          </p:cNvSpPr>
          <p:nvPr/>
        </p:nvSpPr>
        <p:spPr bwMode="auto">
          <a:xfrm>
            <a:off x="1571604" y="2714620"/>
            <a:ext cx="1597025" cy="40862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参数初始化</a:t>
            </a:r>
            <a:endParaRPr lang="zh-CN" altLang="en-US" b="1" dirty="0"/>
          </a:p>
        </p:txBody>
      </p:sp>
      <p:sp>
        <p:nvSpPr>
          <p:cNvPr id="494612" name="AutoShape 20"/>
          <p:cNvSpPr>
            <a:spLocks noChangeArrowheads="1"/>
          </p:cNvSpPr>
          <p:nvPr/>
        </p:nvSpPr>
        <p:spPr bwMode="auto">
          <a:xfrm>
            <a:off x="3562350" y="2667000"/>
            <a:ext cx="1439863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条件判断</a:t>
            </a:r>
            <a:endParaRPr lang="zh-CN" altLang="en-US" b="1"/>
          </a:p>
        </p:txBody>
      </p:sp>
      <p:sp>
        <p:nvSpPr>
          <p:cNvPr id="494613" name="AutoShape 21"/>
          <p:cNvSpPr>
            <a:spLocks noChangeArrowheads="1"/>
          </p:cNvSpPr>
          <p:nvPr/>
        </p:nvSpPr>
        <p:spPr bwMode="auto">
          <a:xfrm>
            <a:off x="5561013" y="2667000"/>
            <a:ext cx="1890712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/>
              <a:t>更新循环变量</a:t>
            </a:r>
            <a:endParaRPr lang="zh-CN" altLang="en-US" b="1"/>
          </a:p>
        </p:txBody>
      </p:sp>
      <p:grpSp>
        <p:nvGrpSpPr>
          <p:cNvPr id="28" name="组合 27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29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34" name="椭圆 33"/>
          <p:cNvSpPr/>
          <p:nvPr/>
        </p:nvSpPr>
        <p:spPr bwMode="auto">
          <a:xfrm>
            <a:off x="2071692" y="2214554"/>
            <a:ext cx="428606" cy="428616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786204" y="2214554"/>
            <a:ext cx="428606" cy="428616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357950" y="2285992"/>
            <a:ext cx="428606" cy="428616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1071560" y="3214686"/>
            <a:ext cx="428606" cy="428616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 smtClean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Freeform 12"/>
          <p:cNvSpPr/>
          <p:nvPr/>
        </p:nvSpPr>
        <p:spPr bwMode="auto">
          <a:xfrm rot="6247613">
            <a:off x="4539166" y="2724595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9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49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494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494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0" dur="500"/>
                                        <p:tgtEl>
                                          <p:spTgt spid="494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500"/>
                                        <p:tgtEl>
                                          <p:spTgt spid="494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500"/>
                                        <p:tgtEl>
                                          <p:spTgt spid="494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01" grpId="0" animBg="1"/>
      <p:bldP spid="494603" grpId="0"/>
      <p:bldP spid="494603" grpId="1"/>
      <p:bldP spid="494604" grpId="0"/>
      <p:bldP spid="494605" grpId="0"/>
      <p:bldP spid="494606" grpId="0" animBg="1"/>
      <p:bldP spid="494606" grpId="1" animBg="1"/>
      <p:bldP spid="494607" grpId="0" animBg="1"/>
      <p:bldP spid="494607" grpId="1" animBg="1"/>
      <p:bldP spid="494608" grpId="0" animBg="1"/>
      <p:bldP spid="494609" grpId="0" animBg="1"/>
      <p:bldP spid="494609" grpId="1" animBg="1"/>
      <p:bldP spid="494611" grpId="0" animBg="1"/>
      <p:bldP spid="494612" grpId="0" animBg="1"/>
      <p:bldP spid="494613" grpId="0" animBg="1"/>
      <p:bldP spid="34" grpId="0" animBg="1"/>
      <p:bldP spid="37" grpId="0" animBg="1"/>
      <p:bldP spid="38" grpId="0" animBg="1"/>
      <p:bldP spid="39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5" name="Rectangle 5"/>
          <p:cNvSpPr>
            <a:spLocks noChangeArrowheads="1"/>
          </p:cNvSpPr>
          <p:nvPr/>
        </p:nvSpPr>
        <p:spPr bwMode="auto">
          <a:xfrm>
            <a:off x="784254" y="3857628"/>
            <a:ext cx="6810401" cy="647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</a:rPr>
              <a:t>循环次数固定</a:t>
            </a:r>
            <a:endParaRPr lang="en-US" altLang="zh-CN" sz="2800" b="1" dirty="0" smtClean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</a:rPr>
              <a:t>使用</a:t>
            </a:r>
            <a:r>
              <a:rPr lang="en-US" altLang="zh-CN" sz="2800" b="1" dirty="0">
                <a:latin typeface="+mn-lt"/>
              </a:rPr>
              <a:t>for</a:t>
            </a:r>
            <a:r>
              <a:rPr lang="zh-CN" altLang="en-US" sz="2800" b="1" dirty="0">
                <a:latin typeface="+mn-lt"/>
              </a:rPr>
              <a:t>循环结构的</a:t>
            </a:r>
            <a:r>
              <a:rPr lang="zh-CN" altLang="en-US" sz="2800" b="1" dirty="0" smtClean="0">
                <a:latin typeface="+mn-lt"/>
              </a:rPr>
              <a:t>步骤</a:t>
            </a:r>
            <a:endParaRPr lang="zh-CN" altLang="en-US" sz="2800" b="1" dirty="0">
              <a:latin typeface="+mn-lt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dirty="0" smtClean="0">
                <a:latin typeface="+mn-lt"/>
                <a:ea typeface="+mn-ea"/>
              </a:rPr>
              <a:t>1</a:t>
            </a:r>
            <a:r>
              <a:rPr lang="zh-CN" altLang="en-US" sz="2400" b="1" dirty="0" smtClean="0">
                <a:latin typeface="+mn-lt"/>
                <a:ea typeface="+mn-ea"/>
              </a:rPr>
              <a:t>、分析循环条件和循环操作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dirty="0" smtClean="0">
                <a:latin typeface="+mn-lt"/>
                <a:ea typeface="+mn-ea"/>
              </a:rPr>
              <a:t>2</a:t>
            </a:r>
            <a:r>
              <a:rPr lang="zh-CN" altLang="en-US" sz="2400" b="1" dirty="0" smtClean="0">
                <a:latin typeface="+mn-lt"/>
                <a:ea typeface="+mn-ea"/>
              </a:rPr>
              <a:t>、套用</a:t>
            </a:r>
            <a:r>
              <a:rPr lang="en-US" altLang="zh-CN" sz="2400" b="1" dirty="0" smtClean="0">
                <a:latin typeface="+mn-lt"/>
                <a:ea typeface="+mn-ea"/>
              </a:rPr>
              <a:t>for</a:t>
            </a:r>
            <a:r>
              <a:rPr lang="zh-CN" altLang="en-US" sz="2400" b="1" dirty="0" smtClean="0">
                <a:latin typeface="+mn-lt"/>
                <a:ea typeface="+mn-ea"/>
              </a:rPr>
              <a:t>语法写出代码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en-US" altLang="zh-CN" sz="2400" b="1" dirty="0" smtClean="0">
                <a:latin typeface="+mn-lt"/>
                <a:ea typeface="+mn-ea"/>
              </a:rPr>
              <a:t>3</a:t>
            </a:r>
            <a:r>
              <a:rPr lang="zh-CN" altLang="en-US" sz="2400" b="1" dirty="0" smtClean="0">
                <a:latin typeface="+mn-lt"/>
                <a:ea typeface="+mn-ea"/>
              </a:rPr>
              <a:t>、检查循环是否能够退出</a:t>
            </a:r>
            <a:endParaRPr lang="zh-CN" altLang="en-US" sz="2400" b="1" dirty="0" smtClean="0">
              <a:latin typeface="+mn-lt"/>
              <a:ea typeface="+mn-ea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2928926" y="4929198"/>
            <a:ext cx="1644659" cy="414353"/>
          </a:xfrm>
          <a:prstGeom prst="rightArrow">
            <a:avLst>
              <a:gd name="adj1" fmla="val 71583"/>
              <a:gd name="adj2" fmla="val 8125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结合问题</a:t>
            </a:r>
            <a:r>
              <a:rPr lang="en-US" altLang="zh-CN" b="1" dirty="0"/>
              <a:t>1</a:t>
            </a:r>
            <a:endParaRPr lang="en-US" altLang="zh-CN" b="1" dirty="0"/>
          </a:p>
        </p:txBody>
      </p:sp>
      <p:sp>
        <p:nvSpPr>
          <p:cNvPr id="49664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如何使用</a:t>
            </a:r>
            <a:r>
              <a:rPr lang="en-US" altLang="zh-CN" b="1"/>
              <a:t>for</a:t>
            </a:r>
            <a:r>
              <a:rPr lang="zh-CN" altLang="en-US" b="1"/>
              <a:t>循环</a:t>
            </a:r>
            <a:r>
              <a:rPr lang="en-US" altLang="zh-CN" b="1"/>
              <a:t>3-1</a:t>
            </a:r>
            <a:endParaRPr lang="en-US" altLang="zh-CN" b="1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1081079"/>
          </a:xfrm>
        </p:spPr>
        <p:txBody>
          <a:bodyPr/>
          <a:lstStyle/>
          <a:p>
            <a:r>
              <a:rPr lang="zh-CN" altLang="en-US" dirty="0" smtClean="0">
                <a:ea typeface="黑体" panose="02010609060101010101" pitchFamily="2" charset="-122"/>
              </a:rPr>
              <a:t>循环输入某同学</a:t>
            </a:r>
            <a:r>
              <a:rPr lang="en-US" altLang="zh-CN" dirty="0" smtClean="0">
                <a:ea typeface="黑体" panose="02010609060101010101" pitchFamily="2" charset="-122"/>
              </a:rPr>
              <a:t>S1</a:t>
            </a:r>
            <a:r>
              <a:rPr lang="zh-CN" altLang="en-US" dirty="0" smtClean="0">
                <a:ea typeface="黑体" panose="02010609060101010101" pitchFamily="2" charset="-122"/>
              </a:rPr>
              <a:t>结业考试的</a:t>
            </a:r>
            <a:r>
              <a:rPr lang="en-US" altLang="zh-CN" dirty="0" smtClean="0">
                <a:ea typeface="黑体" panose="02010609060101010101" pitchFamily="2" charset="-122"/>
              </a:rPr>
              <a:t>5</a:t>
            </a:r>
            <a:r>
              <a:rPr lang="zh-CN" altLang="en-US" dirty="0" smtClean="0">
                <a:ea typeface="黑体" panose="02010609060101010101" pitchFamily="2" charset="-122"/>
              </a:rPr>
              <a:t>门课成绩，并计算平均分</a:t>
            </a:r>
            <a:endParaRPr lang="zh-CN" altLang="en-US" dirty="0" smtClean="0">
              <a:ea typeface="黑体" panose="02010609060101010101" pitchFamily="2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406" y="3482083"/>
            <a:ext cx="1000132" cy="446983"/>
            <a:chOff x="1000100" y="3235185"/>
            <a:chExt cx="1000132" cy="446983"/>
          </a:xfrm>
        </p:grpSpPr>
        <p:pic>
          <p:nvPicPr>
            <p:cNvPr id="1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4714876" y="4793344"/>
            <a:ext cx="4214842" cy="778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46800" rIns="0" bIns="46800" anchor="ctr" anchorCtr="0"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rgbClr val="FFC000"/>
                </a:solidFill>
                <a:latin typeface="Arial" panose="020B0604020202020204"/>
                <a:ea typeface="黑体" panose="02010609060101010101" pitchFamily="2" charset="-122"/>
              </a:rPr>
              <a:t>循环条件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：循环的次数不足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，继续循环</a:t>
            </a:r>
            <a:endParaRPr lang="en-US" altLang="zh-CN" b="1" kern="0" dirty="0" smtClea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rgbClr val="FFC000"/>
                </a:solidFill>
                <a:latin typeface="Arial" panose="020B0604020202020204"/>
                <a:ea typeface="黑体" panose="02010609060101010101" pitchFamily="2" charset="-122"/>
              </a:rPr>
              <a:t>循环操作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：录入成绩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，计算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成绩之和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pic>
        <p:nvPicPr>
          <p:cNvPr id="19" name="图片 18" descr="图6.2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1928802"/>
            <a:ext cx="357343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6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6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6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nimBg="1"/>
      <p:bldP spid="4966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AutoShape 3"/>
          <p:cNvSpPr>
            <a:spLocks noChangeArrowheads="1"/>
          </p:cNvSpPr>
          <p:nvPr/>
        </p:nvSpPr>
        <p:spPr bwMode="auto">
          <a:xfrm>
            <a:off x="973138" y="1611296"/>
            <a:ext cx="7702550" cy="3333220"/>
          </a:xfrm>
          <a:prstGeom prst="roundRect">
            <a:avLst>
              <a:gd name="adj" fmla="val 10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省略声明变量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for(int i = 0; i &lt; 5; i++){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循环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次录入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门课成绩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请输入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门功课中第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 + (i+1)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门课的成绩：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score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input.nextInt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();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录入成绩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sum = sum + score;        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计算成绩和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}</a:t>
            </a:r>
            <a:endParaRPr lang="en-US" altLang="zh-CN" b="1" dirty="0" err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sum / 5;           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计算平均分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(name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的平均分是：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" +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avg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000099" y="2301859"/>
            <a:ext cx="7677175" cy="1820870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497669" name="AutoShape 5"/>
          <p:cNvSpPr>
            <a:spLocks noChangeArrowheads="1"/>
          </p:cNvSpPr>
          <p:nvPr/>
        </p:nvSpPr>
        <p:spPr bwMode="auto">
          <a:xfrm>
            <a:off x="6229350" y="1071546"/>
            <a:ext cx="2248868" cy="1144143"/>
          </a:xfrm>
          <a:prstGeom prst="wedgeRoundRectCallout">
            <a:avLst>
              <a:gd name="adj1" fmla="val -50563"/>
              <a:gd name="adj2" fmla="val 2351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初始值：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= 0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循环条件：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&lt;5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循环变量改变：</a:t>
            </a:r>
            <a:r>
              <a:rPr lang="en-US" altLang="zh-CN" b="1" kern="0" dirty="0" err="1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++</a:t>
            </a:r>
            <a:endParaRPr lang="en-US" altLang="zh-CN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7670" name="AutoShape 6"/>
          <p:cNvSpPr>
            <a:spLocks noChangeArrowheads="1"/>
          </p:cNvSpPr>
          <p:nvPr/>
        </p:nvSpPr>
        <p:spPr bwMode="auto">
          <a:xfrm>
            <a:off x="6595050" y="4163385"/>
            <a:ext cx="1977478" cy="408623"/>
          </a:xfrm>
          <a:prstGeom prst="wedgeRoundRectCallout">
            <a:avLst>
              <a:gd name="adj1" fmla="val -22150"/>
              <a:gd name="adj2" fmla="val -5247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循环操作执行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5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次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7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/>
              <a:t>如何使用</a:t>
            </a:r>
            <a:r>
              <a:rPr lang="en-US" altLang="zh-CN" b="1"/>
              <a:t>for</a:t>
            </a:r>
            <a:r>
              <a:rPr lang="zh-CN" altLang="en-US" b="1"/>
              <a:t>循环</a:t>
            </a:r>
            <a:r>
              <a:rPr lang="en-US" altLang="zh-CN" b="1"/>
              <a:t>3-2</a:t>
            </a:r>
            <a:endParaRPr lang="en-US" altLang="zh-CN" b="1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71406" y="857232"/>
            <a:ext cx="1000132" cy="414475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1299399" y="2536025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示例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6" name="直接箭头连接符 15"/>
          <p:cNvCxnSpPr/>
          <p:nvPr/>
        </p:nvCxnSpPr>
        <p:spPr bwMode="auto">
          <a:xfrm flipV="1">
            <a:off x="5572132" y="1785926"/>
            <a:ext cx="642942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97670" idx="4"/>
          </p:cNvCxnSpPr>
          <p:nvPr/>
        </p:nvCxnSpPr>
        <p:spPr bwMode="auto">
          <a:xfrm rot="16200000" flipH="1">
            <a:off x="6727848" y="3735337"/>
            <a:ext cx="486754" cy="34910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1" name="组合 10"/>
          <p:cNvGrpSpPr/>
          <p:nvPr/>
        </p:nvGrpSpPr>
        <p:grpSpPr bwMode="auto">
          <a:xfrm>
            <a:off x="2357438" y="5857892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2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3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4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3695268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：计算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5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门课程的平均分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nimBg="1"/>
      <p:bldP spid="497668" grpId="0" animBg="1"/>
      <p:bldP spid="497669" grpId="0" animBg="1"/>
      <p:bldP spid="4976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如何使用</a:t>
            </a:r>
            <a:r>
              <a:rPr lang="en-US" altLang="zh-CN" b="1" dirty="0"/>
              <a:t>for</a:t>
            </a:r>
            <a:r>
              <a:rPr lang="zh-CN" altLang="en-US" b="1" dirty="0"/>
              <a:t>循环</a:t>
            </a:r>
            <a:r>
              <a:rPr lang="en-US" altLang="zh-CN" b="1" dirty="0"/>
              <a:t>3-3</a:t>
            </a:r>
            <a:endParaRPr lang="en-US" altLang="zh-CN" b="1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723889"/>
          </a:xfrm>
        </p:spPr>
        <p:txBody>
          <a:bodyPr/>
          <a:lstStyle/>
          <a:p>
            <a:r>
              <a:rPr lang="zh-CN" altLang="en-US" dirty="0" smtClean="0">
                <a:ea typeface="黑体" panose="02010609060101010101" pitchFamily="2" charset="-122"/>
              </a:rPr>
              <a:t>输出如图所示加法表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00747" name="AutoShape 11"/>
          <p:cNvSpPr>
            <a:spLocks noChangeArrowheads="1"/>
          </p:cNvSpPr>
          <p:nvPr/>
        </p:nvSpPr>
        <p:spPr bwMode="auto">
          <a:xfrm>
            <a:off x="1055688" y="4373563"/>
            <a:ext cx="6858000" cy="1183969"/>
          </a:xfrm>
          <a:prstGeom prst="roundRect">
            <a:avLst>
              <a:gd name="adj" fmla="val 2476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 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= 0,  j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&lt;=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val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;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++,  j-- ){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+ " + " + j + " = " + 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i+j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));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0748" name="AutoShape 12"/>
          <p:cNvSpPr>
            <a:spLocks noChangeArrowheads="1"/>
          </p:cNvSpPr>
          <p:nvPr/>
        </p:nvSpPr>
        <p:spPr bwMode="auto">
          <a:xfrm>
            <a:off x="1476375" y="2349500"/>
            <a:ext cx="4164013" cy="1566446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 smtClean="0"/>
              <a:t>使用</a:t>
            </a:r>
            <a:r>
              <a:rPr lang="en-US" altLang="zh-CN" b="1" dirty="0" smtClean="0"/>
              <a:t>for</a:t>
            </a:r>
            <a:r>
              <a:rPr lang="zh-CN" altLang="en-US" b="1" dirty="0" smtClean="0"/>
              <a:t>循环：</a:t>
            </a:r>
            <a:endParaRPr lang="en-US" altLang="zh-CN" b="1" dirty="0" smtClean="0"/>
          </a:p>
          <a:p>
            <a:pPr algn="l">
              <a:defRPr/>
            </a:pPr>
            <a:r>
              <a:rPr lang="en-US" altLang="zh-CN" b="1" dirty="0" smtClean="0"/>
              <a:t>1</a:t>
            </a:r>
            <a:r>
              <a:rPr lang="zh-CN" altLang="en-US" b="1" dirty="0"/>
              <a:t>、循环初始化：</a:t>
            </a:r>
            <a:r>
              <a:rPr lang="en-US" altLang="zh-CN" b="1" dirty="0" err="1"/>
              <a:t>i</a:t>
            </a:r>
            <a:r>
              <a:rPr lang="en-US" altLang="zh-CN" b="1" dirty="0"/>
              <a:t> = 0</a:t>
            </a:r>
            <a:r>
              <a:rPr lang="zh-CN" altLang="en-US" b="1" dirty="0"/>
              <a:t>；</a:t>
            </a:r>
            <a:r>
              <a:rPr lang="en-US" altLang="zh-CN" b="1" dirty="0"/>
              <a:t>j = </a:t>
            </a:r>
            <a:r>
              <a:rPr lang="zh-CN" altLang="en-US" b="1" dirty="0"/>
              <a:t>输入值</a:t>
            </a:r>
            <a:endParaRPr lang="zh-CN" altLang="en-US" b="1" dirty="0"/>
          </a:p>
          <a:p>
            <a:pPr algn="l"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、循环条件：</a:t>
            </a:r>
            <a:r>
              <a:rPr lang="en-US" altLang="zh-CN" b="1" dirty="0" err="1"/>
              <a:t>i</a:t>
            </a:r>
            <a:r>
              <a:rPr lang="en-US" altLang="zh-CN" b="1" dirty="0"/>
              <a:t>&lt;=</a:t>
            </a:r>
            <a:r>
              <a:rPr lang="zh-CN" altLang="en-US" b="1" dirty="0"/>
              <a:t>输入值</a:t>
            </a:r>
            <a:endParaRPr lang="zh-CN" altLang="en-US" b="1" dirty="0"/>
          </a:p>
          <a:p>
            <a:pPr algn="l">
              <a:defRPr/>
            </a:pPr>
            <a:r>
              <a:rPr lang="en-US" altLang="zh-CN" b="1" dirty="0"/>
              <a:t>3</a:t>
            </a:r>
            <a:r>
              <a:rPr lang="zh-CN" altLang="en-US" b="1" dirty="0"/>
              <a:t>、循环操作：计算</a:t>
            </a:r>
            <a:r>
              <a:rPr lang="en-US" altLang="zh-CN" b="1" dirty="0" err="1"/>
              <a:t>i+j</a:t>
            </a:r>
            <a:endParaRPr lang="en-US" altLang="zh-CN" b="1" dirty="0"/>
          </a:p>
          <a:p>
            <a:pPr algn="l">
              <a:defRPr/>
            </a:pPr>
            <a:r>
              <a:rPr lang="en-US" altLang="zh-CN" b="1" dirty="0"/>
              <a:t>4</a:t>
            </a:r>
            <a:r>
              <a:rPr lang="zh-CN" altLang="en-US" b="1" dirty="0"/>
              <a:t>、循环变量的改变：</a:t>
            </a:r>
            <a:r>
              <a:rPr lang="en-US" altLang="zh-CN" b="1" dirty="0" err="1"/>
              <a:t>i</a:t>
            </a:r>
            <a:r>
              <a:rPr lang="en-US" altLang="zh-CN" b="1" dirty="0"/>
              <a:t>++</a:t>
            </a:r>
            <a:r>
              <a:rPr lang="zh-CN" altLang="en-US" b="1" dirty="0"/>
              <a:t>，</a:t>
            </a:r>
            <a:r>
              <a:rPr lang="en-US" altLang="zh-CN" b="1" dirty="0"/>
              <a:t>j--</a:t>
            </a:r>
            <a:endParaRPr lang="en-US" altLang="zh-CN" b="1" dirty="0"/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gray">
          <a:xfrm>
            <a:off x="5429256" y="3778257"/>
            <a:ext cx="3635996" cy="776383"/>
          </a:xfrm>
          <a:prstGeom prst="wedgeRoundRectCallout">
            <a:avLst>
              <a:gd name="adj1" fmla="val -30070"/>
              <a:gd name="adj2" fmla="val 4925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3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可以是用“，”隔开的多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个表达式，运算顺序从左到右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0751" name="AutoShape 15"/>
          <p:cNvSpPr>
            <a:spLocks noChangeArrowheads="1"/>
          </p:cNvSpPr>
          <p:nvPr/>
        </p:nvSpPr>
        <p:spPr bwMode="gray">
          <a:xfrm>
            <a:off x="3071802" y="5286388"/>
            <a:ext cx="3505277" cy="776383"/>
          </a:xfrm>
          <a:prstGeom prst="wedgeRoundRectCallout">
            <a:avLst>
              <a:gd name="adj1" fmla="val -26977"/>
              <a:gd name="adj2" fmla="val -4884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中可以声明多个同一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类型的值并赋值，用“，”隔开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0752" name="Rectangle 16"/>
          <p:cNvSpPr>
            <a:spLocks noChangeArrowheads="1"/>
          </p:cNvSpPr>
          <p:nvPr/>
        </p:nvSpPr>
        <p:spPr bwMode="auto">
          <a:xfrm>
            <a:off x="1620838" y="4438650"/>
            <a:ext cx="1727200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0753" name="Rectangle 17"/>
          <p:cNvSpPr>
            <a:spLocks noChangeArrowheads="1"/>
          </p:cNvSpPr>
          <p:nvPr/>
        </p:nvSpPr>
        <p:spPr bwMode="auto">
          <a:xfrm>
            <a:off x="4286248" y="4438650"/>
            <a:ext cx="857256" cy="369332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8" name="图片 17" descr="加法表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884" y="1142984"/>
            <a:ext cx="2795869" cy="2428892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1406" y="2071678"/>
            <a:ext cx="1000132" cy="446983"/>
            <a:chOff x="1000100" y="3235185"/>
            <a:chExt cx="1000132" cy="446983"/>
          </a:xfrm>
        </p:grpSpPr>
        <p:pic>
          <p:nvPicPr>
            <p:cNvPr id="2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299399" y="3258621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分析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6" name="组合 10"/>
          <p:cNvGrpSpPr/>
          <p:nvPr/>
        </p:nvGrpSpPr>
        <p:grpSpPr bwMode="auto">
          <a:xfrm>
            <a:off x="2357438" y="6354786"/>
            <a:ext cx="4500562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8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9" name="TextBox 38"/>
            <p:cNvSpPr txBox="1">
              <a:spLocks noChangeArrowheads="1"/>
            </p:cNvSpPr>
            <p:nvPr/>
          </p:nvSpPr>
          <p:spPr bwMode="auto">
            <a:xfrm>
              <a:off x="4857753" y="5538802"/>
              <a:ext cx="263727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：输出加法表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直接箭头连接符 29"/>
          <p:cNvCxnSpPr>
            <a:endCxn id="500750" idx="1"/>
          </p:cNvCxnSpPr>
          <p:nvPr/>
        </p:nvCxnSpPr>
        <p:spPr bwMode="auto">
          <a:xfrm rot="5400000" flipH="1" flipV="1">
            <a:off x="5119320" y="4190634"/>
            <a:ext cx="334121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500751" idx="4"/>
          </p:cNvCxnSpPr>
          <p:nvPr/>
        </p:nvCxnSpPr>
        <p:spPr bwMode="auto">
          <a:xfrm>
            <a:off x="3357554" y="4857760"/>
            <a:ext cx="521268" cy="43763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Freeform 12"/>
          <p:cNvSpPr/>
          <p:nvPr/>
        </p:nvSpPr>
        <p:spPr bwMode="auto">
          <a:xfrm rot="15352387" flipH="1">
            <a:off x="824390" y="3296099"/>
            <a:ext cx="969968" cy="835708"/>
          </a:xfrm>
          <a:prstGeom prst="arc">
            <a:avLst>
              <a:gd name="adj1" fmla="val 10930154"/>
              <a:gd name="adj2" fmla="val 20509243"/>
            </a:avLst>
          </a:prstGeom>
          <a:ln w="63500"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7" grpId="0" animBg="1"/>
      <p:bldP spid="500748" grpId="0" animBg="1"/>
      <p:bldP spid="500750" grpId="0" animBg="1"/>
      <p:bldP spid="500751" grpId="0" animBg="1"/>
      <p:bldP spid="500752" grpId="0" animBg="1"/>
      <p:bldP spid="500753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AutoShape 3"/>
          <p:cNvSpPr>
            <a:spLocks noChangeArrowheads="1"/>
          </p:cNvSpPr>
          <p:nvPr/>
        </p:nvSpPr>
        <p:spPr bwMode="auto">
          <a:xfrm>
            <a:off x="1109663" y="1627170"/>
            <a:ext cx="7329487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&lt;10;i++){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1764" name="AutoShape 4"/>
          <p:cNvSpPr>
            <a:spLocks noChangeArrowheads="1"/>
          </p:cNvSpPr>
          <p:nvPr/>
        </p:nvSpPr>
        <p:spPr bwMode="gray">
          <a:xfrm>
            <a:off x="1187450" y="1647808"/>
            <a:ext cx="1223963" cy="360362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</a:t>
            </a:r>
            <a:endParaRPr lang="en-US" altLang="zh-CN" b="1" dirty="0"/>
          </a:p>
        </p:txBody>
      </p:sp>
      <p:sp>
        <p:nvSpPr>
          <p:cNvPr id="501765" name="AutoShape 5"/>
          <p:cNvSpPr>
            <a:spLocks noChangeArrowheads="1"/>
          </p:cNvSpPr>
          <p:nvPr/>
        </p:nvSpPr>
        <p:spPr bwMode="auto">
          <a:xfrm>
            <a:off x="3276600" y="928670"/>
            <a:ext cx="2062220" cy="776383"/>
          </a:xfrm>
          <a:prstGeom prst="wedgeRoundRectCallout">
            <a:avLst>
              <a:gd name="adj1" fmla="val -21647"/>
              <a:gd name="adj2" fmla="val 5083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编译错误：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变量 </a:t>
            </a:r>
            <a:r>
              <a:rPr lang="en-US" altLang="zh-CN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i </a:t>
            </a: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没有初始化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1766" name="AutoShape 6"/>
          <p:cNvSpPr>
            <a:spLocks noChangeArrowheads="1"/>
          </p:cNvSpPr>
          <p:nvPr/>
        </p:nvSpPr>
        <p:spPr bwMode="auto">
          <a:xfrm>
            <a:off x="1263650" y="4681520"/>
            <a:ext cx="7121525" cy="153272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for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初始化循环变量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循环条件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  ;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修改循环变量的值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   &lt;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循环体语句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&gt;;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1767" name="Rectangle 7"/>
          <p:cNvSpPr>
            <a:spLocks noChangeArrowheads="1"/>
          </p:cNvSpPr>
          <p:nvPr/>
        </p:nvSpPr>
        <p:spPr bwMode="auto">
          <a:xfrm>
            <a:off x="3641720" y="4816458"/>
            <a:ext cx="215900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1768" name="Rectangle 8"/>
          <p:cNvSpPr>
            <a:spLocks noChangeArrowheads="1"/>
          </p:cNvSpPr>
          <p:nvPr/>
        </p:nvSpPr>
        <p:spPr bwMode="auto">
          <a:xfrm>
            <a:off x="5072066" y="4816458"/>
            <a:ext cx="215900" cy="28892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1769" name="AutoShape 9"/>
          <p:cNvSpPr>
            <a:spLocks noChangeArrowheads="1"/>
          </p:cNvSpPr>
          <p:nvPr/>
        </p:nvSpPr>
        <p:spPr bwMode="auto">
          <a:xfrm>
            <a:off x="4484688" y="5394308"/>
            <a:ext cx="1212721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不能省略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1770" name="AutoShape 10"/>
          <p:cNvSpPr>
            <a:spLocks noChangeArrowheads="1"/>
          </p:cNvSpPr>
          <p:nvPr/>
        </p:nvSpPr>
        <p:spPr bwMode="auto">
          <a:xfrm>
            <a:off x="3765550" y="3881420"/>
            <a:ext cx="1830388" cy="4064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cs typeface="Times New Roman" panose="02020603050405020304" pitchFamily="18" charset="0"/>
              </a:rPr>
              <a:t>可省略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 bwMode="auto">
          <a:xfrm>
            <a:off x="3276600" y="4186220"/>
            <a:ext cx="2782888" cy="576263"/>
            <a:chOff x="2154" y="2886"/>
            <a:chExt cx="1753" cy="363"/>
          </a:xfrm>
        </p:grpSpPr>
        <p:sp>
          <p:nvSpPr>
            <p:cNvPr id="501772" name="Arc 12"/>
            <p:cNvSpPr/>
            <p:nvPr/>
          </p:nvSpPr>
          <p:spPr bwMode="auto">
            <a:xfrm flipH="1">
              <a:off x="2154" y="2886"/>
              <a:ext cx="291" cy="363"/>
            </a:xfrm>
            <a:custGeom>
              <a:avLst/>
              <a:gdLst>
                <a:gd name="G0" fmla="+- 3 0 0"/>
                <a:gd name="G1" fmla="+- 21600 0 0"/>
                <a:gd name="G2" fmla="+- 21600 0 0"/>
                <a:gd name="T0" fmla="*/ 0 w 21603"/>
                <a:gd name="T1" fmla="*/ 0 h 21600"/>
                <a:gd name="T2" fmla="*/ 21603 w 21603"/>
                <a:gd name="T3" fmla="*/ 21600 h 21600"/>
                <a:gd name="T4" fmla="*/ 3 w 2160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3" h="21600" fill="none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</a:path>
                <a:path w="21603" h="21600" stroke="0" extrusionOk="0">
                  <a:moveTo>
                    <a:pt x="0" y="0"/>
                  </a:moveTo>
                  <a:cubicBezTo>
                    <a:pt x="1" y="0"/>
                    <a:pt x="2" y="-1"/>
                    <a:pt x="3" y="0"/>
                  </a:cubicBezTo>
                  <a:cubicBezTo>
                    <a:pt x="11932" y="0"/>
                    <a:pt x="21603" y="9670"/>
                    <a:pt x="21603" y="21600"/>
                  </a:cubicBezTo>
                  <a:lnTo>
                    <a:pt x="3" y="2160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1773" name="Arc 13"/>
            <p:cNvSpPr/>
            <p:nvPr/>
          </p:nvSpPr>
          <p:spPr bwMode="auto">
            <a:xfrm>
              <a:off x="3606" y="2886"/>
              <a:ext cx="301" cy="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01774" name="Line 14"/>
            <p:cNvSpPr>
              <a:spLocks noChangeShapeType="1"/>
            </p:cNvSpPr>
            <p:nvPr/>
          </p:nvSpPr>
          <p:spPr bwMode="auto">
            <a:xfrm>
              <a:off x="3016" y="2988"/>
              <a:ext cx="0" cy="261"/>
            </a:xfrm>
            <a:prstGeom prst="line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  <a:tailEnd type="triangle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01775" name="AutoShape 15"/>
          <p:cNvSpPr>
            <a:spLocks noChangeArrowheads="1"/>
          </p:cNvSpPr>
          <p:nvPr/>
        </p:nvSpPr>
        <p:spPr bwMode="gray">
          <a:xfrm>
            <a:off x="3500430" y="3213551"/>
            <a:ext cx="2739282" cy="1144143"/>
          </a:xfrm>
          <a:prstGeom prst="wedgeRoundRectCallout">
            <a:avLst>
              <a:gd name="adj1" fmla="val -29224"/>
              <a:gd name="adj2" fmla="val 5222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表达式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省略，循环变量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赋初始值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在</a:t>
            </a: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for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语句之前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由赋值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语句完成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1776" name="Line 16"/>
          <p:cNvSpPr>
            <a:spLocks noChangeShapeType="1"/>
          </p:cNvSpPr>
          <p:nvPr/>
        </p:nvSpPr>
        <p:spPr bwMode="auto">
          <a:xfrm flipH="1" flipV="1">
            <a:off x="3924300" y="5121258"/>
            <a:ext cx="936625" cy="288925"/>
          </a:xfrm>
          <a:prstGeom prst="lin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1777" name="Line 17"/>
          <p:cNvSpPr>
            <a:spLocks noChangeShapeType="1"/>
          </p:cNvSpPr>
          <p:nvPr/>
        </p:nvSpPr>
        <p:spPr bwMode="auto">
          <a:xfrm flipV="1">
            <a:off x="4860925" y="5121258"/>
            <a:ext cx="360363" cy="288925"/>
          </a:xfrm>
          <a:prstGeom prst="line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tailEnd type="triangle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1780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/>
              <a:t>for</a:t>
            </a:r>
            <a:r>
              <a:rPr lang="zh-CN" altLang="en-US" b="1"/>
              <a:t>循环常见问题</a:t>
            </a:r>
            <a:r>
              <a:rPr lang="en-US" altLang="zh-CN" b="1"/>
              <a:t>4-1</a:t>
            </a:r>
            <a:endParaRPr lang="zh-CN" altLang="en-US" b="1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71406" y="872998"/>
            <a:ext cx="1469411" cy="400110"/>
            <a:chOff x="2962268" y="5103147"/>
            <a:chExt cx="1469411" cy="400110"/>
          </a:xfrm>
        </p:grpSpPr>
        <p:pic>
          <p:nvPicPr>
            <p:cNvPr id="21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1406" y="3957584"/>
            <a:ext cx="1000132" cy="400110"/>
            <a:chOff x="1000100" y="1801286"/>
            <a:chExt cx="1000132" cy="400110"/>
          </a:xfrm>
        </p:grpSpPr>
        <p:pic>
          <p:nvPicPr>
            <p:cNvPr id="24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6" name="直接箭头连接符 25"/>
          <p:cNvCxnSpPr>
            <a:stCxn id="501772" idx="1"/>
          </p:cNvCxnSpPr>
          <p:nvPr/>
        </p:nvCxnSpPr>
        <p:spPr bwMode="auto">
          <a:xfrm rot="10800000" flipH="1">
            <a:off x="3276600" y="4357695"/>
            <a:ext cx="366706" cy="40478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2500298" y="1643050"/>
            <a:ext cx="785818" cy="42862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501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501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501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501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501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" dur="500"/>
                                        <p:tgtEl>
                                          <p:spTgt spid="501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 animBg="1"/>
      <p:bldP spid="501765" grpId="0" animBg="1"/>
      <p:bldP spid="501766" grpId="0" animBg="1"/>
      <p:bldP spid="501767" grpId="0" animBg="1"/>
      <p:bldP spid="501767" grpId="1" animBg="1"/>
      <p:bldP spid="501768" grpId="0" animBg="1"/>
      <p:bldP spid="501768" grpId="1" animBg="1"/>
      <p:bldP spid="501769" grpId="0" animBg="1"/>
      <p:bldP spid="501769" grpId="1" animBg="1"/>
      <p:bldP spid="501770" grpId="0" animBg="1"/>
      <p:bldP spid="501770" grpId="1" animBg="1"/>
      <p:bldP spid="501775" grpId="0" animBg="1"/>
      <p:bldP spid="501776" grpId="0" animBg="1"/>
      <p:bldP spid="501776" grpId="1" animBg="1"/>
      <p:bldP spid="501777" grpId="0" animBg="1"/>
      <p:bldP spid="50177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AutoShape 3"/>
          <p:cNvSpPr>
            <a:spLocks noChangeArrowheads="1"/>
          </p:cNvSpPr>
          <p:nvPr/>
        </p:nvSpPr>
        <p:spPr bwMode="auto">
          <a:xfrm>
            <a:off x="1187450" y="2151045"/>
            <a:ext cx="7300913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=0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++){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zh-CN" altLang="zh-CN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这是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"+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03813" name="AutoShape 5"/>
          <p:cNvSpPr>
            <a:spLocks noChangeArrowheads="1"/>
          </p:cNvSpPr>
          <p:nvPr/>
        </p:nvSpPr>
        <p:spPr bwMode="auto">
          <a:xfrm>
            <a:off x="2285984" y="928670"/>
            <a:ext cx="2581816" cy="776383"/>
          </a:xfrm>
          <a:prstGeom prst="wedgeRoundRectCallout">
            <a:avLst>
              <a:gd name="adj1" fmla="val -21405"/>
              <a:gd name="adj2" fmla="val 5135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编译正确，但是缺少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循环条件，造成死循环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381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b="1"/>
              <a:t>for</a:t>
            </a:r>
            <a:r>
              <a:rPr lang="zh-CN" altLang="en-US" b="1"/>
              <a:t>循环常见问题</a:t>
            </a:r>
            <a:r>
              <a:rPr lang="en-US" altLang="zh-CN" b="1"/>
              <a:t>4-2</a:t>
            </a:r>
            <a:endParaRPr lang="zh-CN" altLang="en-US" b="1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/38</a:t>
            </a:r>
            <a:endParaRPr lang="zh-CN" altLang="en-US" dirty="0"/>
          </a:p>
        </p:txBody>
      </p:sp>
      <p:pic>
        <p:nvPicPr>
          <p:cNvPr id="7" name="图片 6" descr="for常见问题2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64" y="3659174"/>
            <a:ext cx="2881457" cy="232989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1406" y="872998"/>
            <a:ext cx="1469411" cy="400110"/>
            <a:chOff x="2962268" y="5103147"/>
            <a:chExt cx="1469411" cy="400110"/>
          </a:xfrm>
        </p:grpSpPr>
        <p:pic>
          <p:nvPicPr>
            <p:cNvPr id="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1" name="直接箭头连接符 10"/>
          <p:cNvCxnSpPr>
            <a:endCxn id="503813" idx="4"/>
          </p:cNvCxnSpPr>
          <p:nvPr/>
        </p:nvCxnSpPr>
        <p:spPr bwMode="auto">
          <a:xfrm flipV="1">
            <a:off x="2428860" y="1715557"/>
            <a:ext cx="595394" cy="570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3" grpId="0" animBg="1"/>
    </p:bldLst>
  </p:timing>
</p:sld>
</file>

<file path=ppt/tags/tag1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2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3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4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5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6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7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8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TP02</Template>
  <TotalTime>0</TotalTime>
  <Words>4860</Words>
  <Application>WPS 演示</Application>
  <PresentationFormat>全屏显示(4:3)</PresentationFormat>
  <Paragraphs>646</Paragraphs>
  <Slides>34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黑体</vt:lpstr>
      <vt:lpstr>微软雅黑</vt:lpstr>
      <vt:lpstr>Tahoma</vt:lpstr>
      <vt:lpstr>Times New Roman</vt:lpstr>
      <vt:lpstr>仿宋</vt:lpstr>
      <vt:lpstr>Arial</vt:lpstr>
      <vt:lpstr>Arial Unicode MS</vt:lpstr>
      <vt:lpstr>Calibri</vt:lpstr>
      <vt:lpstr>1_自定义设计方案</vt:lpstr>
      <vt:lpstr>Word.Picture.8</vt:lpstr>
      <vt:lpstr>PowerPoint 演示文稿</vt:lpstr>
      <vt:lpstr>PowerPoint 演示文稿</vt:lpstr>
      <vt:lpstr>为什么使用for循环</vt:lpstr>
      <vt:lpstr>什么是for循环</vt:lpstr>
      <vt:lpstr>如何使用for循环3-1</vt:lpstr>
      <vt:lpstr>如何使用for循环3-2</vt:lpstr>
      <vt:lpstr>如何使用for循环3-3</vt:lpstr>
      <vt:lpstr>for循环常见问题4-1</vt:lpstr>
      <vt:lpstr>for循环常见问题4-2</vt:lpstr>
      <vt:lpstr>for循环常见问题4-3</vt:lpstr>
      <vt:lpstr>for循环常见问题4-4</vt:lpstr>
      <vt:lpstr>小结</vt:lpstr>
      <vt:lpstr>学员操作——计算100以内的奇数之和</vt:lpstr>
      <vt:lpstr>学员操作——计算顾客比例 2-1</vt:lpstr>
      <vt:lpstr>学员操作——计算顾客比例 2-2</vt:lpstr>
      <vt:lpstr>共性问题集中讲解</vt:lpstr>
      <vt:lpstr>为什么需要break语句</vt:lpstr>
      <vt:lpstr>什么是break语句</vt:lpstr>
      <vt:lpstr>如何使用break语句2-1</vt:lpstr>
      <vt:lpstr>如何使用break语句2-2</vt:lpstr>
      <vt:lpstr>小结</vt:lpstr>
      <vt:lpstr>为什么需要continue语句</vt:lpstr>
      <vt:lpstr>什么是continue语句</vt:lpstr>
      <vt:lpstr>如何使用continue语句</vt:lpstr>
      <vt:lpstr>对比break和continue</vt:lpstr>
      <vt:lpstr>小结</vt:lpstr>
      <vt:lpstr>学员操作——循环录入会员信息 2-1</vt:lpstr>
      <vt:lpstr>学员操作——循环录入会员信息 2-2</vt:lpstr>
      <vt:lpstr>学员操作——验证用户登录信息 </vt:lpstr>
      <vt:lpstr>共性问题集中讲解</vt:lpstr>
      <vt:lpstr>循环结构总结2-1</vt:lpstr>
      <vt:lpstr>循环结构总结2-2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952</cp:revision>
  <dcterms:created xsi:type="dcterms:W3CDTF">2006-03-08T06:55:00Z</dcterms:created>
  <dcterms:modified xsi:type="dcterms:W3CDTF">2019-10-25T06:09:25Z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