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56" r:id="rId3"/>
    <p:sldId id="489" r:id="rId4"/>
    <p:sldId id="469" r:id="rId6"/>
    <p:sldId id="470" r:id="rId7"/>
    <p:sldId id="471" r:id="rId8"/>
    <p:sldId id="472" r:id="rId9"/>
    <p:sldId id="473" r:id="rId10"/>
    <p:sldId id="474" r:id="rId11"/>
    <p:sldId id="477" r:id="rId12"/>
    <p:sldId id="478" r:id="rId13"/>
    <p:sldId id="484" r:id="rId14"/>
    <p:sldId id="480" r:id="rId15"/>
    <p:sldId id="483" r:id="rId16"/>
    <p:sldId id="486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78861" autoAdjust="0"/>
  </p:normalViewPr>
  <p:slideViewPr>
    <p:cSldViewPr>
      <p:cViewPr>
        <p:scale>
          <a:sx n="60" d="100"/>
          <a:sy n="60" d="100"/>
        </p:scale>
        <p:origin x="-2238" y="-29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FF8F0-C1D4-4590-8958-F3D721B3E9EA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36D7F4-19F4-4490-ABBC-891998DFB129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 altLang="zh-CN" sz="3200" b="1" dirty="0" smtClean="0"/>
            <a:t>Java</a:t>
          </a:r>
          <a:r>
            <a:rPr lang="zh-CN" altLang="en-US" sz="3200" b="1" dirty="0" smtClean="0"/>
            <a:t>基础</a:t>
          </a:r>
          <a:endParaRPr lang="en-US" altLang="en-US" sz="3200" b="1" dirty="0"/>
        </a:p>
      </dgm:t>
    </dgm:pt>
    <dgm:pt modelId="{1D78BC56-AC28-48D4-84D5-49C6AD8D285E}" cxnId="{92BC2BDA-05FB-49F4-AEF1-003FB0381D89}" type="parTrans">
      <dgm:prSet/>
      <dgm:spPr/>
      <dgm:t>
        <a:bodyPr/>
        <a:lstStyle/>
        <a:p>
          <a:endParaRPr lang="zh-CN" altLang="en-US"/>
        </a:p>
      </dgm:t>
    </dgm:pt>
    <dgm:pt modelId="{56F68296-AE42-4B08-90BC-2DEF03369AC2}" cxnId="{92BC2BDA-05FB-49F4-AEF1-003FB0381D89}" type="sibTrans">
      <dgm:prSet/>
      <dgm:spPr/>
      <dgm:t>
        <a:bodyPr/>
        <a:lstStyle/>
        <a:p>
          <a:endParaRPr lang="zh-CN" altLang="en-US"/>
        </a:p>
      </dgm:t>
    </dgm:pt>
    <dgm:pt modelId="{A68F27FF-FFC9-430F-ACA5-598716383899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400" b="1" dirty="0" smtClean="0"/>
            <a:t>分支结构</a:t>
          </a:r>
          <a:endParaRPr lang="en-US" altLang="en-US" sz="2400" b="1" dirty="0"/>
        </a:p>
      </dgm:t>
    </dgm:pt>
    <dgm:pt modelId="{9FBBC835-44AE-4931-B327-AF95871DE6AD}" cxnId="{BCE00310-B138-49BE-BDC1-83D0788DBED3}" type="parTrans">
      <dgm:prSet/>
      <dgm:spPr/>
      <dgm:t>
        <a:bodyPr/>
        <a:lstStyle/>
        <a:p>
          <a:endParaRPr lang="zh-CN" altLang="en-US"/>
        </a:p>
      </dgm:t>
    </dgm:pt>
    <dgm:pt modelId="{B1E09FE3-6ABB-470F-9180-6F30AFD23AF8}" cxnId="{BCE00310-B138-49BE-BDC1-83D0788DBED3}" type="sibTrans">
      <dgm:prSet/>
      <dgm:spPr/>
      <dgm:t>
        <a:bodyPr/>
        <a:lstStyle/>
        <a:p>
          <a:endParaRPr lang="zh-CN" altLang="en-US"/>
        </a:p>
      </dgm:t>
    </dgm:pt>
    <dgm:pt modelId="{477761BD-A705-4074-93B2-0B33755DE9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3200" b="1" dirty="0" smtClean="0"/>
            <a:t>流程控制语句</a:t>
          </a:r>
          <a:endParaRPr lang="en-US" altLang="en-US" sz="3200" b="1" dirty="0"/>
        </a:p>
      </dgm:t>
    </dgm:pt>
    <dgm:pt modelId="{23AF88E2-FFA0-4F4B-BF02-5EE32348D200}" cxnId="{2B546521-CC4E-4B8D-9EF5-915942CE173F}" type="sibTrans">
      <dgm:prSet/>
      <dgm:spPr/>
      <dgm:t>
        <a:bodyPr/>
        <a:lstStyle/>
        <a:p>
          <a:endParaRPr lang="zh-CN" altLang="en-US"/>
        </a:p>
      </dgm:t>
    </dgm:pt>
    <dgm:pt modelId="{3FC931B4-3A06-4AE8-BE97-4EEF817ACD68}" cxnId="{2B546521-CC4E-4B8D-9EF5-915942CE173F}" type="parTrans">
      <dgm:prSet/>
      <dgm:spPr/>
      <dgm:t>
        <a:bodyPr/>
        <a:lstStyle/>
        <a:p>
          <a:endParaRPr lang="zh-CN" altLang="en-US"/>
        </a:p>
      </dgm:t>
    </dgm:pt>
    <dgm:pt modelId="{9E99A87D-108A-497E-8F65-15732560DC14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400" b="1" dirty="0" smtClean="0"/>
            <a:t>开发</a:t>
          </a:r>
          <a:r>
            <a:rPr lang="en-US" altLang="zh-CN" sz="2400" b="1" dirty="0" smtClean="0"/>
            <a:t>Java</a:t>
          </a:r>
          <a:r>
            <a:rPr lang="zh-CN" altLang="en-US" sz="2400" b="1" dirty="0" smtClean="0"/>
            <a:t>程序的步骤</a:t>
          </a:r>
          <a:endParaRPr lang="en-US" altLang="en-US" sz="2400" b="1" dirty="0"/>
        </a:p>
      </dgm:t>
    </dgm:pt>
    <dgm:pt modelId="{4B5701A5-E9C2-4DB5-BCD6-127BDA0AD95A}" cxnId="{9551F1E3-2EB4-406F-AEDC-47F976F9BF30}" type="sibTrans">
      <dgm:prSet/>
      <dgm:spPr/>
      <dgm:t>
        <a:bodyPr/>
        <a:lstStyle/>
        <a:p>
          <a:endParaRPr lang="zh-CN" altLang="en-US"/>
        </a:p>
      </dgm:t>
    </dgm:pt>
    <dgm:pt modelId="{D2866CD6-0F55-4C2F-A4DF-CE759663C07A}" cxnId="{9551F1E3-2EB4-406F-AEDC-47F976F9BF30}" type="parTrans">
      <dgm:prSet/>
      <dgm:spPr/>
      <dgm:t>
        <a:bodyPr/>
        <a:lstStyle/>
        <a:p>
          <a:endParaRPr lang="zh-CN" altLang="en-US"/>
        </a:p>
      </dgm:t>
    </dgm:pt>
    <dgm:pt modelId="{1635B5D9-F025-4217-8C9C-A6CE8537A3D9}">
      <dgm:prSet custT="1"/>
      <dgm:spPr/>
      <dgm:t>
        <a:bodyPr/>
        <a:lstStyle/>
        <a:p>
          <a:pPr rtl="0"/>
          <a:r>
            <a:rPr lang="zh-CN" altLang="en-US" sz="2400" b="1" dirty="0" smtClean="0"/>
            <a:t>变量</a:t>
          </a:r>
          <a:endParaRPr lang="zh-CN" altLang="en-US" sz="2400" b="1" dirty="0"/>
        </a:p>
      </dgm:t>
    </dgm:pt>
    <dgm:pt modelId="{6A91D8AD-6EF8-418B-B552-7DD100FBD5E4}" cxnId="{13E679F5-BBC8-4A14-8DBF-37A16D7AA9DB}" type="parTrans">
      <dgm:prSet/>
      <dgm:spPr/>
      <dgm:t>
        <a:bodyPr/>
        <a:lstStyle/>
        <a:p>
          <a:endParaRPr lang="zh-CN" altLang="en-US"/>
        </a:p>
      </dgm:t>
    </dgm:pt>
    <dgm:pt modelId="{141DC325-9EF0-4BC2-B98B-D0B0A90D11A9}" cxnId="{13E679F5-BBC8-4A14-8DBF-37A16D7AA9DB}" type="sibTrans">
      <dgm:prSet/>
      <dgm:spPr/>
      <dgm:t>
        <a:bodyPr/>
        <a:lstStyle/>
        <a:p>
          <a:endParaRPr lang="zh-CN" altLang="en-US"/>
        </a:p>
      </dgm:t>
    </dgm:pt>
    <dgm:pt modelId="{81CF58EF-BD86-4E6C-896F-6E192E029DC8}">
      <dgm:prSet custT="1"/>
      <dgm:spPr/>
      <dgm:t>
        <a:bodyPr/>
        <a:lstStyle/>
        <a:p>
          <a:pPr rtl="0"/>
          <a:r>
            <a:rPr lang="zh-CN" altLang="en-US" sz="2400" b="1" dirty="0" smtClean="0"/>
            <a:t>运算符</a:t>
          </a:r>
          <a:endParaRPr lang="zh-CN" altLang="en-US" sz="2400" b="1" dirty="0"/>
        </a:p>
      </dgm:t>
    </dgm:pt>
    <dgm:pt modelId="{0FA9C2DA-0F20-46BB-B60B-CC8D340FA237}" cxnId="{1EF94774-58F1-4EAF-AD25-85EDA39EE096}" type="parTrans">
      <dgm:prSet/>
      <dgm:spPr/>
      <dgm:t>
        <a:bodyPr/>
        <a:lstStyle/>
        <a:p>
          <a:endParaRPr lang="zh-CN" altLang="en-US"/>
        </a:p>
      </dgm:t>
    </dgm:pt>
    <dgm:pt modelId="{E7CBFE5E-8FA6-4F8E-A7F3-83573C915FB6}" cxnId="{1EF94774-58F1-4EAF-AD25-85EDA39EE096}" type="sibTrans">
      <dgm:prSet/>
      <dgm:spPr/>
      <dgm:t>
        <a:bodyPr/>
        <a:lstStyle/>
        <a:p>
          <a:endParaRPr lang="zh-CN" altLang="en-US"/>
        </a:p>
      </dgm:t>
    </dgm:pt>
    <dgm:pt modelId="{02B0C163-9DAF-4759-A36F-E5016DAAF3C1}">
      <dgm:prSet custT="1"/>
      <dgm:spPr/>
      <dgm:t>
        <a:bodyPr/>
        <a:lstStyle/>
        <a:p>
          <a:pPr rtl="0"/>
          <a:r>
            <a:rPr lang="zh-CN" altLang="en-US" sz="2400" b="1" dirty="0" smtClean="0"/>
            <a:t>循环结构</a:t>
          </a:r>
          <a:endParaRPr lang="zh-CN" altLang="en-US" sz="2400" b="1" dirty="0"/>
        </a:p>
      </dgm:t>
    </dgm:pt>
    <dgm:pt modelId="{706EFD2E-5E85-444A-9636-5DE43EEC7021}" cxnId="{8429C7F8-AEA8-4B7B-A585-5798F630D4C9}" type="parTrans">
      <dgm:prSet/>
      <dgm:spPr/>
      <dgm:t>
        <a:bodyPr/>
        <a:lstStyle/>
        <a:p>
          <a:endParaRPr lang="zh-CN" altLang="en-US"/>
        </a:p>
      </dgm:t>
    </dgm:pt>
    <dgm:pt modelId="{32021CF4-0615-46E5-9FE2-C695D6266B53}" cxnId="{8429C7F8-AEA8-4B7B-A585-5798F630D4C9}" type="sibTrans">
      <dgm:prSet/>
      <dgm:spPr/>
      <dgm:t>
        <a:bodyPr/>
        <a:lstStyle/>
        <a:p>
          <a:endParaRPr lang="zh-CN" altLang="en-US"/>
        </a:p>
      </dgm:t>
    </dgm:pt>
    <dgm:pt modelId="{7CE303D1-DF04-4E84-BA88-D4E76FD46D86}">
      <dgm:prSet custT="1"/>
      <dgm:spPr/>
      <dgm:t>
        <a:bodyPr/>
        <a:lstStyle/>
        <a:p>
          <a:pPr rtl="0"/>
          <a:r>
            <a:rPr lang="zh-CN" altLang="en-US" sz="2400" b="1" dirty="0" smtClean="0"/>
            <a:t>跳转语句</a:t>
          </a:r>
          <a:endParaRPr lang="zh-CN" altLang="en-US" sz="2400" b="1" dirty="0"/>
        </a:p>
      </dgm:t>
    </dgm:pt>
    <dgm:pt modelId="{7FD3717E-2D7B-4FC6-BEF5-C1309826CF08}" cxnId="{54DE6476-3BC6-44B3-A2EF-6829C088F306}" type="parTrans">
      <dgm:prSet/>
      <dgm:spPr/>
      <dgm:t>
        <a:bodyPr/>
        <a:lstStyle/>
        <a:p>
          <a:endParaRPr lang="zh-CN" altLang="en-US"/>
        </a:p>
      </dgm:t>
    </dgm:pt>
    <dgm:pt modelId="{3DD64BD9-9A71-4A39-875F-B040872293E8}" cxnId="{54DE6476-3BC6-44B3-A2EF-6829C088F306}" type="sibTrans">
      <dgm:prSet/>
      <dgm:spPr/>
      <dgm:t>
        <a:bodyPr/>
        <a:lstStyle/>
        <a:p>
          <a:endParaRPr lang="zh-CN" altLang="en-US"/>
        </a:p>
      </dgm:t>
    </dgm:pt>
    <dgm:pt modelId="{2CD2FCD2-E955-482D-9116-849B64472626}">
      <dgm:prSet custT="1"/>
      <dgm:spPr/>
      <dgm:t>
        <a:bodyPr/>
        <a:lstStyle/>
        <a:p>
          <a:pPr rtl="0"/>
          <a:r>
            <a:rPr lang="zh-CN" altLang="en-US" sz="2400" b="1" dirty="0" smtClean="0"/>
            <a:t>数组</a:t>
          </a:r>
          <a:endParaRPr lang="zh-CN" altLang="en-US" sz="2400" b="1" dirty="0"/>
        </a:p>
      </dgm:t>
    </dgm:pt>
    <dgm:pt modelId="{686242A4-B123-4C4A-BA85-B76DF71F6CDB}" cxnId="{DD071175-C760-4FCE-A88C-1821241F14B2}" type="parTrans">
      <dgm:prSet/>
      <dgm:spPr/>
      <dgm:t>
        <a:bodyPr/>
        <a:lstStyle/>
        <a:p>
          <a:endParaRPr lang="zh-CN" altLang="en-US"/>
        </a:p>
      </dgm:t>
    </dgm:pt>
    <dgm:pt modelId="{5E8BBA01-3834-4859-A235-8D37B908CD84}" cxnId="{DD071175-C760-4FCE-A88C-1821241F14B2}" type="sibTrans">
      <dgm:prSet/>
      <dgm:spPr/>
      <dgm:t>
        <a:bodyPr/>
        <a:lstStyle/>
        <a:p>
          <a:endParaRPr lang="zh-CN" altLang="en-US"/>
        </a:p>
      </dgm:t>
    </dgm:pt>
    <dgm:pt modelId="{B111F789-711D-47FE-A48C-F1D73C8CB74E}" type="pres">
      <dgm:prSet presAssocID="{690FF8F0-C1D4-4590-8958-F3D721B3E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20F24E-09B7-4044-9453-AB596D5572FB}" type="pres">
      <dgm:prSet presAssocID="{6436D7F4-19F4-4490-ABBC-891998DFB129}" presName="composite" presStyleCnt="0"/>
      <dgm:spPr/>
    </dgm:pt>
    <dgm:pt modelId="{884107A1-E7C6-454B-ACA7-4A08A8BA2AED}" type="pres">
      <dgm:prSet presAssocID="{6436D7F4-19F4-4490-ABBC-891998DFB1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F81B9-F75B-488C-9AE5-73C6236FE30A}" type="pres">
      <dgm:prSet presAssocID="{6436D7F4-19F4-4490-ABBC-891998DFB12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8EE4A4-BAD2-4EFF-A549-214F971034A3}" type="pres">
      <dgm:prSet presAssocID="{56F68296-AE42-4B08-90BC-2DEF03369AC2}" presName="space" presStyleCnt="0"/>
      <dgm:spPr/>
    </dgm:pt>
    <dgm:pt modelId="{435E5963-0E74-445B-B5CF-08A95E876C5A}" type="pres">
      <dgm:prSet presAssocID="{477761BD-A705-4074-93B2-0B33755DE985}" presName="composite" presStyleCnt="0"/>
      <dgm:spPr/>
    </dgm:pt>
    <dgm:pt modelId="{45BE57F3-2F14-4905-AD94-E93B32D10A99}" type="pres">
      <dgm:prSet presAssocID="{477761BD-A705-4074-93B2-0B33755DE98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75BAE9-2491-4A32-95FD-8E17F5C6A4F8}" type="pres">
      <dgm:prSet presAssocID="{477761BD-A705-4074-93B2-0B33755DE98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5DB7C6-99AD-4CD4-BE7B-35D1B3ABC3CC}" type="presOf" srcId="{81CF58EF-BD86-4E6C-896F-6E192E029DC8}" destId="{4B2F81B9-F75B-488C-9AE5-73C6236FE30A}" srcOrd="0" destOrd="2" presId="urn:microsoft.com/office/officeart/2005/8/layout/hList1"/>
    <dgm:cxn modelId="{7B2E91BD-B171-4392-8F85-7202D32DA86C}" type="presOf" srcId="{1635B5D9-F025-4217-8C9C-A6CE8537A3D9}" destId="{4B2F81B9-F75B-488C-9AE5-73C6236FE30A}" srcOrd="0" destOrd="1" presId="urn:microsoft.com/office/officeart/2005/8/layout/hList1"/>
    <dgm:cxn modelId="{BCE00310-B138-49BE-BDC1-83D0788DBED3}" srcId="{477761BD-A705-4074-93B2-0B33755DE985}" destId="{A68F27FF-FFC9-430F-ACA5-598716383899}" srcOrd="0" destOrd="0" parTransId="{9FBBC835-44AE-4931-B327-AF95871DE6AD}" sibTransId="{B1E09FE3-6ABB-470F-9180-6F30AFD23AF8}"/>
    <dgm:cxn modelId="{54DE6476-3BC6-44B3-A2EF-6829C088F306}" srcId="{477761BD-A705-4074-93B2-0B33755DE985}" destId="{7CE303D1-DF04-4E84-BA88-D4E76FD46D86}" srcOrd="2" destOrd="0" parTransId="{7FD3717E-2D7B-4FC6-BEF5-C1309826CF08}" sibTransId="{3DD64BD9-9A71-4A39-875F-B040872293E8}"/>
    <dgm:cxn modelId="{E6568A94-575D-48FC-8A0C-586402D0D3DE}" type="presOf" srcId="{9E99A87D-108A-497E-8F65-15732560DC14}" destId="{4B2F81B9-F75B-488C-9AE5-73C6236FE30A}" srcOrd="0" destOrd="0" presId="urn:microsoft.com/office/officeart/2005/8/layout/hList1"/>
    <dgm:cxn modelId="{5078EB81-80D6-45FA-95FF-8EDBBABC0880}" type="presOf" srcId="{2CD2FCD2-E955-482D-9116-849B64472626}" destId="{4B2F81B9-F75B-488C-9AE5-73C6236FE30A}" srcOrd="0" destOrd="3" presId="urn:microsoft.com/office/officeart/2005/8/layout/hList1"/>
    <dgm:cxn modelId="{4AF137B8-7DBC-48E1-858B-796D0FA8BE8B}" type="presOf" srcId="{02B0C163-9DAF-4759-A36F-E5016DAAF3C1}" destId="{0275BAE9-2491-4A32-95FD-8E17F5C6A4F8}" srcOrd="0" destOrd="1" presId="urn:microsoft.com/office/officeart/2005/8/layout/hList1"/>
    <dgm:cxn modelId="{92BC2BDA-05FB-49F4-AEF1-003FB0381D89}" srcId="{690FF8F0-C1D4-4590-8958-F3D721B3E9EA}" destId="{6436D7F4-19F4-4490-ABBC-891998DFB129}" srcOrd="0" destOrd="0" parTransId="{1D78BC56-AC28-48D4-84D5-49C6AD8D285E}" sibTransId="{56F68296-AE42-4B08-90BC-2DEF03369AC2}"/>
    <dgm:cxn modelId="{DD071175-C760-4FCE-A88C-1821241F14B2}" srcId="{6436D7F4-19F4-4490-ABBC-891998DFB129}" destId="{2CD2FCD2-E955-482D-9116-849B64472626}" srcOrd="3" destOrd="0" parTransId="{686242A4-B123-4C4A-BA85-B76DF71F6CDB}" sibTransId="{5E8BBA01-3834-4859-A235-8D37B908CD84}"/>
    <dgm:cxn modelId="{D0B0AF53-5C84-4900-A451-F8118B0A6096}" type="presOf" srcId="{690FF8F0-C1D4-4590-8958-F3D721B3E9EA}" destId="{B111F789-711D-47FE-A48C-F1D73C8CB74E}" srcOrd="0" destOrd="0" presId="urn:microsoft.com/office/officeart/2005/8/layout/hList1"/>
    <dgm:cxn modelId="{59445C57-3F9F-4920-971C-BE91064476F3}" type="presOf" srcId="{6436D7F4-19F4-4490-ABBC-891998DFB129}" destId="{884107A1-E7C6-454B-ACA7-4A08A8BA2AED}" srcOrd="0" destOrd="0" presId="urn:microsoft.com/office/officeart/2005/8/layout/hList1"/>
    <dgm:cxn modelId="{3164B44B-CC25-453A-BF1F-E5F6E1940E4B}" type="presOf" srcId="{7CE303D1-DF04-4E84-BA88-D4E76FD46D86}" destId="{0275BAE9-2491-4A32-95FD-8E17F5C6A4F8}" srcOrd="0" destOrd="2" presId="urn:microsoft.com/office/officeart/2005/8/layout/hList1"/>
    <dgm:cxn modelId="{8629E336-A5B7-49A2-91D0-9E5FFFADDBE8}" type="presOf" srcId="{477761BD-A705-4074-93B2-0B33755DE985}" destId="{45BE57F3-2F14-4905-AD94-E93B32D10A99}" srcOrd="0" destOrd="0" presId="urn:microsoft.com/office/officeart/2005/8/layout/hList1"/>
    <dgm:cxn modelId="{8B103413-9C3E-4B53-BDD2-A87F73BA3CCF}" type="presOf" srcId="{A68F27FF-FFC9-430F-ACA5-598716383899}" destId="{0275BAE9-2491-4A32-95FD-8E17F5C6A4F8}" srcOrd="0" destOrd="0" presId="urn:microsoft.com/office/officeart/2005/8/layout/hList1"/>
    <dgm:cxn modelId="{8429C7F8-AEA8-4B7B-A585-5798F630D4C9}" srcId="{477761BD-A705-4074-93B2-0B33755DE985}" destId="{02B0C163-9DAF-4759-A36F-E5016DAAF3C1}" srcOrd="1" destOrd="0" parTransId="{706EFD2E-5E85-444A-9636-5DE43EEC7021}" sibTransId="{32021CF4-0615-46E5-9FE2-C695D6266B53}"/>
    <dgm:cxn modelId="{9551F1E3-2EB4-406F-AEDC-47F976F9BF30}" srcId="{6436D7F4-19F4-4490-ABBC-891998DFB129}" destId="{9E99A87D-108A-497E-8F65-15732560DC14}" srcOrd="0" destOrd="0" parTransId="{D2866CD6-0F55-4C2F-A4DF-CE759663C07A}" sibTransId="{4B5701A5-E9C2-4DB5-BCD6-127BDA0AD95A}"/>
    <dgm:cxn modelId="{2B546521-CC4E-4B8D-9EF5-915942CE173F}" srcId="{690FF8F0-C1D4-4590-8958-F3D721B3E9EA}" destId="{477761BD-A705-4074-93B2-0B33755DE985}" srcOrd="1" destOrd="0" parTransId="{3FC931B4-3A06-4AE8-BE97-4EEF817ACD68}" sibTransId="{23AF88E2-FFA0-4F4B-BF02-5EE32348D200}"/>
    <dgm:cxn modelId="{13E679F5-BBC8-4A14-8DBF-37A16D7AA9DB}" srcId="{6436D7F4-19F4-4490-ABBC-891998DFB129}" destId="{1635B5D9-F025-4217-8C9C-A6CE8537A3D9}" srcOrd="1" destOrd="0" parTransId="{6A91D8AD-6EF8-418B-B552-7DD100FBD5E4}" sibTransId="{141DC325-9EF0-4BC2-B98B-D0B0A90D11A9}"/>
    <dgm:cxn modelId="{1EF94774-58F1-4EAF-AD25-85EDA39EE096}" srcId="{6436D7F4-19F4-4490-ABBC-891998DFB129}" destId="{81CF58EF-BD86-4E6C-896F-6E192E029DC8}" srcOrd="2" destOrd="0" parTransId="{0FA9C2DA-0F20-46BB-B60B-CC8D340FA237}" sibTransId="{E7CBFE5E-8FA6-4F8E-A7F3-83573C915FB6}"/>
    <dgm:cxn modelId="{3CF79E50-0E61-4202-98E8-BBF161CDCAF5}" type="presParOf" srcId="{B111F789-711D-47FE-A48C-F1D73C8CB74E}" destId="{4320F24E-09B7-4044-9453-AB596D5572FB}" srcOrd="0" destOrd="0" presId="urn:microsoft.com/office/officeart/2005/8/layout/hList1"/>
    <dgm:cxn modelId="{5E0A027F-C6EB-4F6D-AA67-B8C20C23206D}" type="presParOf" srcId="{4320F24E-09B7-4044-9453-AB596D5572FB}" destId="{884107A1-E7C6-454B-ACA7-4A08A8BA2AED}" srcOrd="0" destOrd="0" presId="urn:microsoft.com/office/officeart/2005/8/layout/hList1"/>
    <dgm:cxn modelId="{79B0292E-B6BD-4EE1-830F-2841AFB34D8D}" type="presParOf" srcId="{4320F24E-09B7-4044-9453-AB596D5572FB}" destId="{4B2F81B9-F75B-488C-9AE5-73C6236FE30A}" srcOrd="1" destOrd="0" presId="urn:microsoft.com/office/officeart/2005/8/layout/hList1"/>
    <dgm:cxn modelId="{C6667C81-24ED-4DB2-B697-6525E5E241F0}" type="presParOf" srcId="{B111F789-711D-47FE-A48C-F1D73C8CB74E}" destId="{B98EE4A4-BAD2-4EFF-A549-214F971034A3}" srcOrd="1" destOrd="0" presId="urn:microsoft.com/office/officeart/2005/8/layout/hList1"/>
    <dgm:cxn modelId="{443A19BE-4352-4F9D-B78A-D30142FD28A2}" type="presParOf" srcId="{B111F789-711D-47FE-A48C-F1D73C8CB74E}" destId="{435E5963-0E74-445B-B5CF-08A95E876C5A}" srcOrd="2" destOrd="0" presId="urn:microsoft.com/office/officeart/2005/8/layout/hList1"/>
    <dgm:cxn modelId="{CDD7261B-2C56-458A-A202-26EE4201A609}" type="presParOf" srcId="{435E5963-0E74-445B-B5CF-08A95E876C5A}" destId="{45BE57F3-2F14-4905-AD94-E93B32D10A99}" srcOrd="0" destOrd="0" presId="urn:microsoft.com/office/officeart/2005/8/layout/hList1"/>
    <dgm:cxn modelId="{91013B0F-CA4F-4F22-9A90-6164B43DFCC3}" type="presParOf" srcId="{435E5963-0E74-445B-B5CF-08A95E876C5A}" destId="{0275BAE9-2491-4A32-95FD-8E17F5C6A4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107A1-E7C6-454B-ACA7-4A08A8BA2AED}">
      <dsp:nvSpPr>
        <dsp:cNvPr id="0" name=""/>
        <dsp:cNvSpPr/>
      </dsp:nvSpPr>
      <dsp:spPr>
        <a:xfrm>
          <a:off x="39" y="14007"/>
          <a:ext cx="3806254" cy="1522501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Java</a:t>
          </a:r>
          <a:r>
            <a:rPr lang="zh-CN" altLang="en-US" sz="3200" b="1" kern="1200" dirty="0" smtClean="0"/>
            <a:t>基础</a:t>
          </a:r>
          <a:endParaRPr lang="en-US" altLang="en-US" sz="3200" b="1" kern="1200" dirty="0"/>
        </a:p>
      </dsp:txBody>
      <dsp:txXfrm>
        <a:off x="39" y="14007"/>
        <a:ext cx="3806254" cy="1522501"/>
      </dsp:txXfrm>
    </dsp:sp>
    <dsp:sp modelId="{4B2F81B9-F75B-488C-9AE5-73C6236FE30A}">
      <dsp:nvSpPr>
        <dsp:cNvPr id="0" name=""/>
        <dsp:cNvSpPr/>
      </dsp:nvSpPr>
      <dsp:spPr>
        <a:xfrm>
          <a:off x="39" y="1536509"/>
          <a:ext cx="3806254" cy="2459519"/>
        </a:xfrm>
        <a:prstGeom prst="rect">
          <a:avLst/>
        </a:prstGeom>
        <a:solidFill>
          <a:srgbClr val="EDF5FD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开发</a:t>
          </a:r>
          <a:r>
            <a:rPr lang="en-US" altLang="zh-CN" sz="2400" b="1" kern="1200" dirty="0" smtClean="0"/>
            <a:t>Java</a:t>
          </a:r>
          <a:r>
            <a:rPr lang="zh-CN" altLang="en-US" sz="2400" b="1" kern="1200" dirty="0" smtClean="0"/>
            <a:t>程序的步骤</a:t>
          </a:r>
          <a:endParaRPr lang="en-US" altLang="en-US" sz="2400" b="1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变量</a:t>
          </a:r>
          <a:endParaRPr lang="zh-CN" altLang="en-US" sz="2400" b="1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运算符</a:t>
          </a:r>
          <a:endParaRPr lang="zh-CN" altLang="en-US" sz="2400" b="1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数组</a:t>
          </a:r>
          <a:endParaRPr lang="zh-CN" altLang="en-US" sz="2400" b="1" kern="1200" dirty="0"/>
        </a:p>
      </dsp:txBody>
      <dsp:txXfrm>
        <a:off x="39" y="1536509"/>
        <a:ext cx="3806254" cy="2459519"/>
      </dsp:txXfrm>
    </dsp:sp>
    <dsp:sp modelId="{45BE57F3-2F14-4905-AD94-E93B32D10A99}">
      <dsp:nvSpPr>
        <dsp:cNvPr id="0" name=""/>
        <dsp:cNvSpPr/>
      </dsp:nvSpPr>
      <dsp:spPr>
        <a:xfrm>
          <a:off x="4339169" y="14007"/>
          <a:ext cx="3806254" cy="1522501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流程控制语句</a:t>
          </a:r>
          <a:endParaRPr lang="en-US" altLang="en-US" sz="3200" b="1" kern="1200" dirty="0"/>
        </a:p>
      </dsp:txBody>
      <dsp:txXfrm>
        <a:off x="4339169" y="14007"/>
        <a:ext cx="3806254" cy="1522501"/>
      </dsp:txXfrm>
    </dsp:sp>
    <dsp:sp modelId="{0275BAE9-2491-4A32-95FD-8E17F5C6A4F8}">
      <dsp:nvSpPr>
        <dsp:cNvPr id="0" name=""/>
        <dsp:cNvSpPr/>
      </dsp:nvSpPr>
      <dsp:spPr>
        <a:xfrm>
          <a:off x="4339169" y="1536509"/>
          <a:ext cx="3806254" cy="2459519"/>
        </a:xfrm>
        <a:prstGeom prst="rect">
          <a:avLst/>
        </a:prstGeom>
        <a:solidFill>
          <a:srgbClr val="EDF5FD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分支结构</a:t>
          </a:r>
          <a:endParaRPr lang="en-US" altLang="en-US" sz="2400" b="1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循环结构</a:t>
          </a:r>
          <a:endParaRPr lang="zh-CN" altLang="en-US" sz="2400" b="1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跳转语句</a:t>
          </a:r>
          <a:endParaRPr lang="zh-CN" altLang="en-US" sz="2400" b="1" kern="1200" dirty="0"/>
        </a:p>
      </dsp:txBody>
      <dsp:txXfrm>
        <a:off x="4339169" y="1536509"/>
        <a:ext cx="3806254" cy="2459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概述学过的内容，重述其地位，重难点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教员结合知识体系图进行知识梳理，突出讲解本课程学习的内容，强调重点和难点内容，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对于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将在后续章节学习的知识简单提一下即可，意在让学员了解知识之间的关联性。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2D587D-3A28-4263-8677-69CFA102D544}" type="slidenum">
              <a:rPr lang="zh-CN" altLang="en-US"/>
            </a:fld>
            <a:endParaRPr lang="en-US" altLang="zh-CN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508FB8B-96D9-4A34-B630-FBC191D78443}" type="slidenum">
              <a:rPr lang="zh-CN" altLang="en-US"/>
            </a:fld>
            <a:endParaRPr lang="en-US" altLang="zh-CN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05CB65-68AD-4CEF-BE2E-19B2FC2E5037}" type="slidenum">
              <a:rPr lang="zh-CN" altLang="en-US"/>
            </a:fld>
            <a:endParaRPr lang="en-US" altLang="zh-CN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2E2E18-157C-4BED-9FE5-502013DE0C5A}" type="slidenum">
              <a:rPr lang="zh-CN" altLang="en-US"/>
            </a:fld>
            <a:endParaRPr lang="en-US" altLang="zh-CN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46325" y="1708785"/>
            <a:ext cx="4059555" cy="64071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指导学习：幸运抽奖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综合练习：幸运抽奖 </a:t>
            </a:r>
            <a:endParaRPr lang="zh-CN" altLang="en-US" b="1"/>
          </a:p>
        </p:txBody>
      </p:sp>
      <p:sp>
        <p:nvSpPr>
          <p:cNvPr id="470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4</a:t>
            </a:r>
            <a:r>
              <a:rPr lang="zh-CN" altLang="en-US" dirty="0"/>
              <a:t>：练习</a:t>
            </a:r>
            <a:r>
              <a:rPr lang="en-US" altLang="zh-CN" dirty="0"/>
              <a:t>——</a:t>
            </a:r>
            <a:r>
              <a:rPr lang="zh-CN" altLang="en-US" dirty="0"/>
              <a:t>实现登录功能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611188" y="2420938"/>
            <a:ext cx="4681537" cy="2809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1"/>
              </a:buBlip>
            </a:pPr>
            <a:r>
              <a:rPr lang="zh-CN" altLang="en-US" sz="2400" b="1" dirty="0">
                <a:latin typeface="+mn-lt"/>
                <a:ea typeface="+mn-ea"/>
              </a:rPr>
              <a:t>需求说明</a:t>
            </a:r>
            <a:endParaRPr lang="zh-CN" altLang="en-US" sz="2400" b="1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输入注册时的用户名和密码，登录成功</a:t>
            </a:r>
            <a:r>
              <a:rPr lang="zh-CN" altLang="en-US" sz="2000" b="1" dirty="0" smtClean="0">
                <a:latin typeface="+mn-lt"/>
              </a:rPr>
              <a:t>，提示</a:t>
            </a:r>
            <a:r>
              <a:rPr lang="zh-CN" altLang="en-US" sz="2000" b="1" dirty="0">
                <a:latin typeface="+mn-lt"/>
              </a:rPr>
              <a:t>欢迎信息</a:t>
            </a:r>
            <a:endParaRPr lang="zh-CN" altLang="en-US" sz="2000" b="1" dirty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如果用户名和密码输入错误，提示用户继续输入，最多</a:t>
            </a:r>
            <a:r>
              <a:rPr lang="zh-CN" altLang="en-US" sz="2000" b="1" dirty="0" smtClean="0">
                <a:latin typeface="+mn-lt"/>
              </a:rPr>
              <a:t>有</a:t>
            </a:r>
            <a:endParaRPr lang="en-US" altLang="zh-CN" sz="2000" b="1" dirty="0" smtClean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</a:pPr>
            <a:r>
              <a:rPr lang="en-US" altLang="zh-CN" sz="2000" b="1" dirty="0" smtClean="0">
                <a:latin typeface="+mn-lt"/>
              </a:rPr>
              <a:t>    3</a:t>
            </a:r>
            <a:r>
              <a:rPr lang="zh-CN" altLang="en-US" sz="2000" b="1" dirty="0">
                <a:latin typeface="+mn-lt"/>
              </a:rPr>
              <a:t>次输入机会 </a:t>
            </a:r>
            <a:endParaRPr lang="en-US" altLang="zh-CN" sz="2000" b="1" dirty="0"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1500166" y="600076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图片 14" descr="图10.8-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2143116"/>
            <a:ext cx="3931575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综合练习：幸运抽奖 </a:t>
            </a:r>
            <a:endParaRPr lang="zh-CN" altLang="en-US" b="1"/>
          </a:p>
        </p:txBody>
      </p:sp>
      <p:sp>
        <p:nvSpPr>
          <p:cNvPr id="4720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5</a:t>
            </a:r>
            <a:r>
              <a:rPr lang="zh-CN" altLang="en-US" dirty="0"/>
              <a:t>：练习</a:t>
            </a:r>
            <a:r>
              <a:rPr lang="en-US" altLang="zh-CN" dirty="0"/>
              <a:t>——</a:t>
            </a:r>
            <a:r>
              <a:rPr lang="zh-CN" altLang="en-US" dirty="0"/>
              <a:t>实现幸运</a:t>
            </a:r>
            <a:r>
              <a:rPr lang="zh-CN" altLang="en-US" dirty="0" smtClean="0"/>
              <a:t>抽奖 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sp>
        <p:nvSpPr>
          <p:cNvPr id="472070" name="Rectangle 6"/>
          <p:cNvSpPr>
            <a:spLocks noChangeArrowheads="1"/>
          </p:cNvSpPr>
          <p:nvPr/>
        </p:nvSpPr>
        <p:spPr bwMode="auto">
          <a:xfrm>
            <a:off x="611188" y="2420938"/>
            <a:ext cx="4681537" cy="302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1"/>
              </a:buBlip>
            </a:pPr>
            <a:r>
              <a:rPr lang="zh-CN" altLang="en-US" sz="2400" b="1" dirty="0">
                <a:latin typeface="+mn-lt"/>
                <a:ea typeface="+mn-ea"/>
              </a:rPr>
              <a:t>需求说明</a:t>
            </a:r>
            <a:endParaRPr lang="zh-CN" altLang="en-US" sz="2400" b="1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登录成功后，用户选择幸运抽奖菜单，进入幸运抽奖功能</a:t>
            </a:r>
            <a:endParaRPr lang="zh-CN" altLang="en-US" sz="2000" b="1" dirty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输入会员卡号，系统生成</a:t>
            </a:r>
            <a:r>
              <a:rPr lang="en-US" altLang="zh-CN" sz="2000" b="1" dirty="0">
                <a:latin typeface="+mn-lt"/>
              </a:rPr>
              <a:t>5</a:t>
            </a:r>
            <a:r>
              <a:rPr lang="zh-CN" altLang="en-US" sz="2000" b="1" dirty="0">
                <a:latin typeface="+mn-lt"/>
              </a:rPr>
              <a:t>个</a:t>
            </a:r>
            <a:r>
              <a:rPr lang="en-US" altLang="zh-CN" sz="2000" b="1" dirty="0">
                <a:latin typeface="+mn-lt"/>
              </a:rPr>
              <a:t>4</a:t>
            </a:r>
            <a:r>
              <a:rPr lang="zh-CN" altLang="en-US" sz="2000" b="1" dirty="0">
                <a:latin typeface="+mn-lt"/>
              </a:rPr>
              <a:t>位随机数作为幸运数字</a:t>
            </a:r>
            <a:endParaRPr lang="zh-CN" altLang="en-US" sz="2000" b="1" dirty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如果会员卡号是其中之一，则成为本日幸运会员；否则不是幸运会员</a:t>
            </a:r>
            <a:r>
              <a:rPr lang="en-US" altLang="zh-CN" sz="2000" b="1" dirty="0">
                <a:latin typeface="+mn-lt"/>
              </a:rPr>
              <a:t> </a:t>
            </a:r>
            <a:endParaRPr lang="en-US" altLang="zh-CN" sz="2000" b="1" dirty="0"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207167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图片 14" descr="图10.9-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6" y="2640927"/>
            <a:ext cx="3577803" cy="2931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中运算符有算术运算符、关系运算符和逻辑运算符等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中的类型转换分自动类型转换和强制类型转换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zh-CN" altLang="en-US" sz="2400" dirty="0" smtClean="0"/>
              <a:t>多重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switch</a:t>
            </a:r>
            <a:r>
              <a:rPr lang="zh-CN" altLang="en-US" sz="2400" dirty="0" smtClean="0"/>
              <a:t>选择结构都可以用于多分支的情况，但使用场合不同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循环先判断再执行，</a:t>
            </a:r>
            <a:r>
              <a:rPr lang="en-US" altLang="zh-CN" sz="2400" dirty="0" smtClean="0"/>
              <a:t>do-while</a:t>
            </a:r>
            <a:r>
              <a:rPr lang="zh-CN" altLang="en-US" sz="2400" dirty="0" smtClean="0"/>
              <a:t>循环反之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循环适用于循环次数确定的情况</a:t>
            </a:r>
            <a:endParaRPr lang="zh-CN" altLang="en-US" sz="2400" dirty="0" smtClean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break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continue</a:t>
            </a:r>
            <a:r>
              <a:rPr lang="zh-CN" altLang="en-US" sz="2400" dirty="0" smtClean="0"/>
              <a:t>都可以改变程序执行的流程，但含义不同，使用场合也不同</a:t>
            </a:r>
            <a:endParaRPr lang="zh-CN" altLang="en-US" sz="2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grpSp>
        <p:nvGrpSpPr>
          <p:cNvPr id="5" name="组合 8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4650" y="142852"/>
            <a:ext cx="7391400" cy="563563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课程内容回顾</a:t>
            </a:r>
            <a:endParaRPr lang="zh-CN" altLang="en-US" b="1" dirty="0"/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idx="1"/>
          </p:nvPr>
        </p:nvGraphicFramePr>
        <p:xfrm>
          <a:off x="571472" y="1643050"/>
          <a:ext cx="8145464" cy="40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4107A1-E7C6-454B-ACA7-4A08A8BA2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84107A1-E7C6-454B-ACA7-4A08A8BA2A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2F81B9-F75B-488C-9AE5-73C6236FE3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graphicEl>
                                              <a:dgm id="{4B2F81B9-F75B-488C-9AE5-73C6236FE3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BE57F3-2F14-4905-AD94-E93B32D10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45BE57F3-2F14-4905-AD94-E93B32D10A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75BAE9-2491-4A32-95FD-8E17F5C6A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graphicEl>
                                              <a:dgm id="{0275BAE9-2491-4A32-95FD-8E17F5C6A4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知识梳理：控制台程序开发</a:t>
            </a:r>
            <a:endParaRPr lang="en-US" altLang="zh-CN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pic>
        <p:nvPicPr>
          <p:cNvPr id="4" name="图片 3" descr="10.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1357298"/>
            <a:ext cx="8774681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知识梳理：</a:t>
            </a:r>
            <a:r>
              <a:rPr lang="zh-CN" altLang="zh-CN" b="1"/>
              <a:t>变量和运算符</a:t>
            </a:r>
            <a:endParaRPr lang="en-US" altLang="zh-CN" b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pic>
        <p:nvPicPr>
          <p:cNvPr id="5" name="图片 4" descr="10.2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596" y="1248082"/>
            <a:ext cx="7858180" cy="5467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知识梳理：</a:t>
            </a:r>
            <a:r>
              <a:rPr lang="en-US" altLang="zh-CN" b="1"/>
              <a:t>数据类型与数组</a:t>
            </a:r>
            <a:endParaRPr lang="zh-CN" altLang="en-US" b="1"/>
          </a:p>
        </p:txBody>
      </p:sp>
      <p:pic>
        <p:nvPicPr>
          <p:cNvPr id="5" name="内容占位符 4" descr="图10.3.BMP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5786" y="1000108"/>
            <a:ext cx="7143800" cy="5686249"/>
          </a:xfrm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知识梳理：</a:t>
            </a:r>
            <a:r>
              <a:rPr lang="en-US" altLang="zh-CN" b="1"/>
              <a:t>流程控制语句</a:t>
            </a:r>
            <a:endParaRPr lang="zh-CN" altLang="en-US" b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pic>
        <p:nvPicPr>
          <p:cNvPr id="5" name="图片 4" descr="10.4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48" y="1142984"/>
            <a:ext cx="7072362" cy="5442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综合练习：幸运抽奖 </a:t>
            </a:r>
            <a:endParaRPr lang="zh-CN" altLang="en-US" b="1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zh-CN" altLang="en-US" dirty="0"/>
          </a:p>
          <a:p>
            <a:pPr lvl="1"/>
            <a:r>
              <a:rPr lang="zh-CN" altLang="en-US" dirty="0" smtClean="0"/>
              <a:t>为某商场开发一套幸运抽奖系统，客户首先注册成为商场会员，会员登录系统，参加抽奖活动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主要</a:t>
            </a:r>
            <a:r>
              <a:rPr lang="zh-CN" altLang="en-US" dirty="0"/>
              <a:t>功能 </a:t>
            </a:r>
            <a:endParaRPr lang="zh-CN" altLang="en-US" dirty="0"/>
          </a:p>
          <a:p>
            <a:pPr lvl="1"/>
            <a:r>
              <a:rPr lang="zh-CN" altLang="en-US" dirty="0"/>
              <a:t>注册 </a:t>
            </a:r>
            <a:endParaRPr lang="zh-CN" altLang="en-US" dirty="0"/>
          </a:p>
          <a:p>
            <a:pPr lvl="1"/>
            <a:r>
              <a:rPr lang="zh-CN" altLang="en-US" dirty="0"/>
              <a:t>登录 </a:t>
            </a:r>
            <a:endParaRPr lang="zh-CN" altLang="en-US" dirty="0"/>
          </a:p>
          <a:p>
            <a:pPr lvl="1"/>
            <a:r>
              <a:rPr lang="zh-CN" altLang="en-US" dirty="0"/>
              <a:t>幸运抽奖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综合练习：幸运抽奖 </a:t>
            </a:r>
            <a:endParaRPr lang="zh-CN" altLang="en-US" b="1"/>
          </a:p>
        </p:txBody>
      </p:sp>
      <p:sp>
        <p:nvSpPr>
          <p:cNvPr id="4771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1</a:t>
            </a:r>
            <a:r>
              <a:rPr lang="zh-CN" altLang="en-US" dirty="0"/>
              <a:t>：练习</a:t>
            </a:r>
            <a:r>
              <a:rPr lang="en-US" altLang="zh-CN" dirty="0"/>
              <a:t>——</a:t>
            </a:r>
            <a:r>
              <a:rPr lang="zh-CN" altLang="en-US" dirty="0"/>
              <a:t>实现菜单的输出显示</a:t>
            </a:r>
            <a:endParaRPr lang="zh-CN" altLang="en-US" dirty="0"/>
          </a:p>
          <a:p>
            <a:pPr lvl="1"/>
            <a:r>
              <a:rPr lang="zh-CN" altLang="en-US" dirty="0"/>
              <a:t>需求说明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输出菜单</a:t>
            </a:r>
            <a:endParaRPr lang="zh-CN" altLang="en-US" dirty="0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选择菜单编号，输出菜单信息</a:t>
            </a:r>
            <a:endParaRPr lang="zh-CN" altLang="en-US" dirty="0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如果编号选择错误，输出“您的输入有误！”</a:t>
            </a:r>
            <a:endParaRPr lang="zh-CN" altLang="en-US" dirty="0">
              <a:ea typeface="黑体" panose="0201060906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611188" y="2420938"/>
            <a:ext cx="6985000" cy="2809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  <a:buFontTx/>
              <a:buBlip>
                <a:blip r:embed="rId1"/>
              </a:buBlip>
            </a:pPr>
            <a:endParaRPr lang="en-US" altLang="zh-CN" sz="2000" b="1">
              <a:ea typeface="黑体" panose="0201060906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714348" y="571501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图片 13" descr="图10.5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643314"/>
            <a:ext cx="3626447" cy="2431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10.7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2132" y="1357298"/>
            <a:ext cx="3510666" cy="4429156"/>
          </a:xfrm>
          <a:prstGeom prst="rect">
            <a:avLst/>
          </a:prstGeom>
        </p:spPr>
      </p:pic>
      <p:sp>
        <p:nvSpPr>
          <p:cNvPr id="4679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综合练习：幸运抽奖 </a:t>
            </a:r>
            <a:endParaRPr lang="zh-CN" altLang="en-US" b="1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2</a:t>
            </a:r>
            <a:r>
              <a:rPr lang="zh-CN" altLang="en-US" dirty="0"/>
              <a:t>：练习</a:t>
            </a:r>
            <a:r>
              <a:rPr lang="en-US" altLang="zh-CN" dirty="0"/>
              <a:t>——</a:t>
            </a:r>
            <a:r>
              <a:rPr lang="zh-CN" altLang="en-US" dirty="0"/>
              <a:t>实现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571472" y="1976447"/>
            <a:ext cx="4681537" cy="2809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>
                <a:latin typeface="+mn-lt"/>
                <a:ea typeface="+mn-ea"/>
              </a:rPr>
              <a:t>需求说明</a:t>
            </a:r>
            <a:endParaRPr lang="zh-CN" altLang="en-US" sz="2400" b="1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3"/>
              </a:buBlip>
            </a:pPr>
            <a:r>
              <a:rPr lang="zh-CN" altLang="en-US" sz="2000" b="1" dirty="0">
                <a:latin typeface="+mn-lt"/>
              </a:rPr>
              <a:t>输入用户名和密码，系统产生</a:t>
            </a:r>
            <a:r>
              <a:rPr lang="en-US" altLang="zh-CN" sz="2000" b="1" dirty="0">
                <a:latin typeface="+mn-lt"/>
              </a:rPr>
              <a:t>4</a:t>
            </a:r>
            <a:r>
              <a:rPr lang="zh-CN" altLang="en-US" sz="2000" b="1" dirty="0">
                <a:latin typeface="+mn-lt"/>
              </a:rPr>
              <a:t>位随机数作为卡号。</a:t>
            </a:r>
            <a:endParaRPr lang="zh-CN" altLang="en-US" sz="2000" b="1" dirty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3"/>
              </a:buBlip>
            </a:pPr>
            <a:r>
              <a:rPr lang="zh-CN" altLang="en-US" sz="2000" b="1" dirty="0">
                <a:latin typeface="+mn-lt"/>
              </a:rPr>
              <a:t>注册成功，显示注册信息并修改注册标识为</a:t>
            </a:r>
            <a:r>
              <a:rPr lang="en-US" altLang="zh-CN" sz="2000" b="1" dirty="0">
                <a:latin typeface="+mn-lt"/>
              </a:rPr>
              <a:t>true</a:t>
            </a:r>
            <a:endParaRPr lang="en-US" altLang="zh-CN" sz="2000" b="1" dirty="0"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3286116" y="635478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25"/>
          <p:cNvGrpSpPr/>
          <p:nvPr/>
        </p:nvGrpSpPr>
        <p:grpSpPr>
          <a:xfrm>
            <a:off x="156391" y="3786190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85720" y="4548215"/>
            <a:ext cx="8643998" cy="25955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如下代码生成四位随机数</a:t>
            </a:r>
            <a:r>
              <a:rPr lang="en-US" altLang="en-US" sz="2400" b="1" dirty="0" smtClean="0">
                <a:latin typeface="+mn-lt"/>
                <a:ea typeface="+mn-ea"/>
              </a:rPr>
              <a:t> 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int</a:t>
            </a:r>
            <a:r>
              <a:rPr lang="en-US" altLang="en-US" sz="2400" b="1" dirty="0" smtClean="0">
                <a:latin typeface="+mn-lt"/>
                <a:ea typeface="+mn-ea"/>
              </a:rPr>
              <a:t> max = 9999;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int</a:t>
            </a:r>
            <a:r>
              <a:rPr lang="en-US" altLang="en-US" sz="2400" b="1" dirty="0" smtClean="0">
                <a:latin typeface="+mn-lt"/>
                <a:ea typeface="+mn-ea"/>
              </a:rPr>
              <a:t> min = 1000;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cardNumber</a:t>
            </a:r>
            <a:r>
              <a:rPr lang="en-US" altLang="en-US" sz="2400" b="1" dirty="0" smtClean="0">
                <a:latin typeface="+mn-lt"/>
                <a:ea typeface="+mn-ea"/>
              </a:rPr>
              <a:t> = (</a:t>
            </a:r>
            <a:r>
              <a:rPr lang="en-US" altLang="en-US" sz="2400" b="1" dirty="0" err="1" smtClean="0">
                <a:latin typeface="+mn-lt"/>
                <a:ea typeface="+mn-ea"/>
              </a:rPr>
              <a:t>int</a:t>
            </a:r>
            <a:r>
              <a:rPr lang="en-US" altLang="en-US" sz="2400" b="1" dirty="0" smtClean="0">
                <a:latin typeface="+mn-lt"/>
                <a:ea typeface="+mn-ea"/>
              </a:rPr>
              <a:t>)(</a:t>
            </a:r>
            <a:r>
              <a:rPr lang="en-US" altLang="en-US" sz="2400" b="1" dirty="0" err="1" smtClean="0">
                <a:latin typeface="+mn-lt"/>
                <a:ea typeface="+mn-ea"/>
              </a:rPr>
              <a:t>Math.random</a:t>
            </a:r>
            <a:r>
              <a:rPr lang="en-US" altLang="en-US" sz="2400" b="1" dirty="0" smtClean="0">
                <a:latin typeface="+mn-lt"/>
                <a:ea typeface="+mn-ea"/>
              </a:rPr>
              <a:t>()*(max-min)) +min;</a:t>
            </a:r>
            <a:endParaRPr lang="en-US" altLang="zh-CN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TP02</Template>
  <TotalTime>0</TotalTime>
  <Words>898</Words>
  <Application>WPS 演示</Application>
  <PresentationFormat>全屏显示(4:3)</PresentationFormat>
  <Paragraphs>140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Tahoma</vt:lpstr>
      <vt:lpstr>Times New Roman</vt:lpstr>
      <vt:lpstr>Arial Unicode MS</vt:lpstr>
      <vt:lpstr>Calibri</vt:lpstr>
      <vt:lpstr>1_自定义设计方案</vt:lpstr>
      <vt:lpstr>PowerPoint 演示文稿</vt:lpstr>
      <vt:lpstr>课程内容回顾</vt:lpstr>
      <vt:lpstr>知识梳理：控制台程序开发</vt:lpstr>
      <vt:lpstr>知识梳理：变量和运算符</vt:lpstr>
      <vt:lpstr>知识梳理：数据类型与数组</vt:lpstr>
      <vt:lpstr>知识梳理：流程控制语句</vt:lpstr>
      <vt:lpstr>综合练习：幸运抽奖 </vt:lpstr>
      <vt:lpstr>综合练习：幸运抽奖 </vt:lpstr>
      <vt:lpstr>综合练习：幸运抽奖 </vt:lpstr>
      <vt:lpstr>综合练习：幸运抽奖 </vt:lpstr>
      <vt:lpstr>共性问题集中讲解</vt:lpstr>
      <vt:lpstr>综合练习：幸运抽奖 </vt:lpstr>
      <vt:lpstr>共性问题集中讲解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823</cp:revision>
  <dcterms:created xsi:type="dcterms:W3CDTF">2006-03-08T06:55:00Z</dcterms:created>
  <dcterms:modified xsi:type="dcterms:W3CDTF">2019-10-28T11:11:11Z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