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2"/>
  </p:handoutMasterIdLst>
  <p:sldIdLst>
    <p:sldId id="522" r:id="rId3"/>
    <p:sldId id="560" r:id="rId4"/>
    <p:sldId id="471" r:id="rId5"/>
    <p:sldId id="473" r:id="rId7"/>
    <p:sldId id="474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507" r:id="rId22"/>
    <p:sldId id="489" r:id="rId23"/>
    <p:sldId id="490" r:id="rId24"/>
    <p:sldId id="491" r:id="rId25"/>
    <p:sldId id="492" r:id="rId26"/>
    <p:sldId id="508" r:id="rId27"/>
    <p:sldId id="513" r:id="rId28"/>
    <p:sldId id="512" r:id="rId29"/>
    <p:sldId id="504" r:id="rId30"/>
    <p:sldId id="523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74513" autoAdjust="0"/>
  </p:normalViewPr>
  <p:slideViewPr>
    <p:cSldViewPr>
      <p:cViewPr varScale="1">
        <p:scale>
          <a:sx n="65" d="100"/>
          <a:sy n="65" d="100"/>
        </p:scale>
        <p:origin x="-2118" y="-11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8E9192-40C3-45C3-BC37-9D0C2F650ECC}" type="slidenum">
              <a:rPr lang="zh-CN" altLang="en-US"/>
            </a:fld>
            <a:endParaRPr lang="en-US" altLang="zh-CN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A0151-1FFF-478C-8DE9-12EEED80D720}" type="slidenum">
              <a:rPr lang="zh-CN" altLang="en-US"/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教学指导：接下来的三个常见错误最好在环境中演示效果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33BB822-30A2-4D46-BFC0-A5AA8C9A7F05}" type="slidenum">
              <a:rPr lang="zh-CN" altLang="en-US"/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D5CB1A-B272-4644-AF66-51441CC31387}" type="slidenum">
              <a:rPr lang="zh-CN" altLang="en-US"/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教学指导：结合图示案例讲解数组基本要素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642DDB-3A9F-4047-8805-74E0288C1A3E}" type="slidenum">
              <a:rPr lang="zh-CN" altLang="en-US"/>
            </a:fld>
            <a:endParaRPr lang="en-US" altLang="zh-CN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6CC6D1-FD26-411C-8401-B059B0087889}" type="slidenum">
              <a:rPr lang="zh-CN" altLang="en-US"/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DB2FDF-E721-4309-A099-0BAA4FAE1A22}" type="slidenum">
              <a:rPr lang="zh-CN" altLang="en-US"/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B0C5B7F-26E0-4B35-9734-2A3D880C0E54}" type="slidenum">
              <a:rPr lang="zh-CN" altLang="en-US"/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b="1"/>
          </a:p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B08FE38-1A0D-4D4B-9406-BD2EB28B0350}" type="slidenum">
              <a:rPr lang="zh-CN" altLang="en-US"/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043F4ED-FCF2-4EF2-8631-7C25E9941C78}" type="slidenum">
              <a:rPr lang="zh-CN" altLang="en-US"/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C7591C-B6E7-4898-9E3E-A6BA5191665D}" type="slidenum">
              <a:rPr lang="zh-CN" altLang="en-US"/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52646"/>
            <a:ext cx="9144000" cy="2276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4275" y="4471330"/>
            <a:ext cx="27003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Aft>
                <a:spcPts val="1200"/>
              </a:spcAft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100" dirty="0" smtClean="0"/>
              <a:t>主讲：潘隆福</a:t>
            </a:r>
            <a:endParaRPr lang="en-US" altLang="zh-CN" sz="2100" dirty="0" smtClean="0"/>
          </a:p>
          <a:p>
            <a:pPr algn="ctr">
              <a:lnSpc>
                <a:spcPct val="100000"/>
              </a:lnSpc>
            </a:pPr>
            <a:fld id="{DD46B636-9D80-4134-8115-DAD8D4FDFC6A}" type="datetime2">
              <a:rPr lang="zh-CN" altLang="en-US" sz="2100" smtClean="0"/>
            </a:fld>
            <a:endParaRPr lang="en-US" altLang="zh-CN" sz="21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1042988" y="2060575"/>
            <a:ext cx="518477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auto">
          <a:xfrm>
            <a:off x="1023938" y="2122488"/>
            <a:ext cx="4484687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score[0]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score[1] = 79;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score[2] = 76;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1403350" y="1196975"/>
            <a:ext cx="6913563" cy="66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 dirty="0">
                <a:solidFill>
                  <a:srgbClr val="3333FF"/>
                </a:solidFill>
                <a:latin typeface="Arial Narrow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赋值</a:t>
            </a:r>
            <a:r>
              <a:rPr lang="zh-CN" altLang="en-GB" sz="2800" b="1" dirty="0">
                <a:latin typeface="Arial Narrow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：向分配的格子里放数据</a:t>
            </a:r>
            <a:endParaRPr lang="zh-CN" altLang="en-GB" sz="2800" b="1" dirty="0">
              <a:latin typeface="Arial Narrow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3031" name="Group 7"/>
          <p:cNvGraphicFramePr>
            <a:graphicFrameLocks noGrp="1"/>
          </p:cNvGraphicFramePr>
          <p:nvPr/>
        </p:nvGraphicFramePr>
        <p:xfrm>
          <a:off x="6781800" y="1916113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49" name="AutoShape 25"/>
          <p:cNvSpPr/>
          <p:nvPr/>
        </p:nvSpPr>
        <p:spPr bwMode="auto">
          <a:xfrm>
            <a:off x="8316913" y="1773238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6156325" y="1484313"/>
            <a:ext cx="16557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……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13051" name="Text Box 27"/>
          <p:cNvSpPr txBox="1">
            <a:spLocks noChangeArrowheads="1"/>
          </p:cNvSpPr>
          <p:nvPr/>
        </p:nvSpPr>
        <p:spPr bwMode="auto">
          <a:xfrm>
            <a:off x="8424863" y="3357563"/>
            <a:ext cx="75565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30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13052" name="Text Box 28"/>
          <p:cNvSpPr txBox="1">
            <a:spLocks noChangeArrowheads="1"/>
          </p:cNvSpPr>
          <p:nvPr/>
        </p:nvSpPr>
        <p:spPr bwMode="auto">
          <a:xfrm>
            <a:off x="5580063" y="5013325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score[0]</a:t>
            </a:r>
            <a:endParaRPr lang="en-US" altLang="zh-CN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13053" name="Text Box 29"/>
          <p:cNvSpPr txBox="1">
            <a:spLocks noChangeArrowheads="1"/>
          </p:cNvSpPr>
          <p:nvPr/>
        </p:nvSpPr>
        <p:spPr bwMode="auto">
          <a:xfrm>
            <a:off x="5580063" y="4508500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score[1]</a:t>
            </a:r>
            <a:endParaRPr lang="en-US" altLang="zh-CN" b="1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5580063" y="4005263"/>
            <a:ext cx="10795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score[2]</a:t>
            </a:r>
            <a:endParaRPr lang="en-US" altLang="zh-CN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6877050" y="5013325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89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6877050" y="4508500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79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6877050" y="3979863"/>
            <a:ext cx="10795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76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3058" name="AutoShape 34"/>
          <p:cNvSpPr>
            <a:spLocks noChangeArrowheads="1"/>
          </p:cNvSpPr>
          <p:nvPr/>
        </p:nvSpPr>
        <p:spPr bwMode="auto">
          <a:xfrm>
            <a:off x="2143108" y="5286388"/>
            <a:ext cx="3002653" cy="408623"/>
          </a:xfrm>
          <a:prstGeom prst="wedgeRoundRectCallout">
            <a:avLst>
              <a:gd name="adj1" fmla="val 732"/>
              <a:gd name="adj2" fmla="val -543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太麻烦！能不能一起赋值？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3059" name="Oval 35"/>
          <p:cNvSpPr>
            <a:spLocks noChangeArrowheads="1"/>
          </p:cNvSpPr>
          <p:nvPr/>
        </p:nvSpPr>
        <p:spPr bwMode="auto">
          <a:xfrm>
            <a:off x="857224" y="1354126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2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4357686" y="4643446"/>
            <a:ext cx="1214446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1071537" y="80963"/>
            <a:ext cx="7893075" cy="900112"/>
          </a:xfrm>
        </p:spPr>
        <p:txBody>
          <a:bodyPr/>
          <a:lstStyle/>
          <a:p>
            <a:r>
              <a:rPr lang="zh-CN" altLang="en-US" dirty="0" smtClean="0"/>
              <a:t>数组赋值</a:t>
            </a:r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animBg="1"/>
      <p:bldP spid="513030" grpId="0"/>
      <p:bldP spid="513049" grpId="0" animBg="1"/>
      <p:bldP spid="513050" grpId="0"/>
      <p:bldP spid="513051" grpId="0"/>
      <p:bldP spid="513052" grpId="0"/>
      <p:bldP spid="513053" grpId="0"/>
      <p:bldP spid="513054" grpId="0"/>
      <p:bldP spid="513055" grpId="0"/>
      <p:bldP spid="513056" grpId="0"/>
      <p:bldP spid="513057" grpId="0"/>
      <p:bldP spid="513058" grpId="0" animBg="1"/>
      <p:bldP spid="5130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785786" y="1285860"/>
            <a:ext cx="6880253" cy="256377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方法</a:t>
            </a:r>
            <a:r>
              <a:rPr lang="en-US" altLang="zh-CN" sz="2800" b="1" dirty="0">
                <a:latin typeface="+mn-lt"/>
                <a:ea typeface="+mn-ea"/>
              </a:rPr>
              <a:t>1: </a:t>
            </a:r>
            <a:r>
              <a:rPr lang="zh-CN" altLang="en-US" sz="2800" b="1" dirty="0">
                <a:latin typeface="+mn-lt"/>
                <a:ea typeface="+mn-ea"/>
              </a:rPr>
              <a:t>边声明边赋值</a:t>
            </a:r>
            <a:endParaRPr lang="zh-CN" altLang="en-US" sz="2800" b="1" dirty="0">
              <a:latin typeface="+mn-lt"/>
              <a:ea typeface="+mn-ea"/>
            </a:endParaRPr>
          </a:p>
          <a:p>
            <a:pPr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3333FF"/>
              </a:solidFill>
            </a:endParaRPr>
          </a:p>
          <a:p>
            <a:pPr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ea typeface="黑体" panose="02010609060101010101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方法</a:t>
            </a: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：动态地从键盘录入信息并赋值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1104896" y="1988136"/>
            <a:ext cx="5862638" cy="452432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score = 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120771" y="4164598"/>
            <a:ext cx="5808683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for(int i = 0; i &lt; 30; i 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err="1">
                <a:solidFill>
                  <a:srgbClr val="3333FF"/>
                </a:solidFill>
              </a:rPr>
              <a:t>score[i]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input.nextInt();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5079" name="AutoShape 7"/>
          <p:cNvSpPr>
            <a:spLocks noChangeArrowheads="1"/>
          </p:cNvSpPr>
          <p:nvPr/>
        </p:nvSpPr>
        <p:spPr bwMode="auto">
          <a:xfrm>
            <a:off x="1104896" y="2673936"/>
            <a:ext cx="586263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score = </a:t>
            </a:r>
            <a:r>
              <a:rPr lang="en-US" altLang="zh-CN" b="1" dirty="0" err="1">
                <a:solidFill>
                  <a:srgbClr val="3333FF"/>
                </a:solidFill>
              </a:rPr>
              <a:t>new 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5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数组赋值</a:t>
            </a:r>
            <a:endParaRPr lang="zh-CN" altLang="en-US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15081" name="AutoShape 9"/>
          <p:cNvSpPr>
            <a:spLocks noChangeArrowheads="1"/>
          </p:cNvSpPr>
          <p:nvPr/>
        </p:nvSpPr>
        <p:spPr bwMode="auto">
          <a:xfrm>
            <a:off x="5857884" y="2714620"/>
            <a:ext cx="2711321" cy="408623"/>
          </a:xfrm>
          <a:prstGeom prst="wedgeRoundRectCallout">
            <a:avLst>
              <a:gd name="adj1" fmla="val -2018"/>
              <a:gd name="adj2" fmla="val -517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不能指定数组长度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929190" y="2928934"/>
            <a:ext cx="93201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7" grpId="0" animBg="1"/>
      <p:bldP spid="515078" grpId="0" animBg="1"/>
      <p:bldP spid="515079" grpId="0" animBg="1"/>
      <p:bldP spid="5150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5" name="Group 3"/>
          <p:cNvGraphicFramePr>
            <a:graphicFrameLocks noGrp="1"/>
          </p:cNvGraphicFramePr>
          <p:nvPr/>
        </p:nvGraphicFramePr>
        <p:xfrm>
          <a:off x="7451725" y="3644900"/>
          <a:ext cx="1152525" cy="252095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60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80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90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70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85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209" name="AutoShape 17"/>
          <p:cNvSpPr>
            <a:spLocks noChangeArrowheads="1"/>
          </p:cNvSpPr>
          <p:nvPr/>
        </p:nvSpPr>
        <p:spPr bwMode="auto">
          <a:xfrm>
            <a:off x="623888" y="1687513"/>
            <a:ext cx="782320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>
                <a:solidFill>
                  <a:srgbClr val="3333FF"/>
                </a:solidFill>
              </a:rPr>
              <a:t> [ ] score = {60, 80, 90, 70, 85};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double </a:t>
            </a:r>
            <a:r>
              <a:rPr lang="en-US" altLang="zh-CN" b="1" dirty="0" err="1" smtClean="0"/>
              <a:t>avg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/>
              <a:t>avg</a:t>
            </a:r>
            <a:r>
              <a:rPr lang="en-US" altLang="zh-CN" b="1" dirty="0" smtClean="0"/>
              <a:t> = (</a:t>
            </a:r>
            <a:r>
              <a:rPr lang="en-US" altLang="zh-CN" b="1" dirty="0" smtClean="0">
                <a:solidFill>
                  <a:srgbClr val="3333FF"/>
                </a:solidFill>
              </a:rPr>
              <a:t>score[0] </a:t>
            </a:r>
            <a:r>
              <a:rPr lang="en-US" altLang="zh-CN" b="1" dirty="0" smtClean="0"/>
              <a:t>+ score[1] + score[2] + score[3] + score[4])/5;  </a:t>
            </a:r>
            <a:endParaRPr lang="en-US" altLang="zh-CN" b="1" dirty="0"/>
          </a:p>
        </p:txBody>
      </p:sp>
      <p:sp>
        <p:nvSpPr>
          <p:cNvPr id="520210" name="AutoShape 18"/>
          <p:cNvSpPr>
            <a:spLocks noChangeArrowheads="1"/>
          </p:cNvSpPr>
          <p:nvPr/>
        </p:nvSpPr>
        <p:spPr bwMode="auto">
          <a:xfrm>
            <a:off x="660400" y="3282950"/>
            <a:ext cx="6427788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>
                <a:solidFill>
                  <a:srgbClr val="3333FF"/>
                </a:solidFill>
              </a:rPr>
              <a:t> [ ] score = {60, 80, 90, 70, 85};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sum = 0;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double </a:t>
            </a:r>
            <a:r>
              <a:rPr lang="en-US" altLang="zh-CN" b="1" dirty="0" err="1" smtClean="0"/>
              <a:t>avg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</a:t>
            </a:r>
            <a:r>
              <a:rPr lang="en-US" altLang="zh-CN" b="1" dirty="0" smtClean="0">
                <a:solidFill>
                  <a:srgbClr val="3333FF"/>
                </a:solidFill>
              </a:rPr>
              <a:t> </a:t>
            </a:r>
            <a:r>
              <a:rPr lang="en-US" altLang="zh-CN" b="1" dirty="0" err="1" smtClean="0">
                <a:solidFill>
                  <a:srgbClr val="3333FF"/>
                </a:solidFill>
              </a:rPr>
              <a:t>score.length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     sum = sum + </a:t>
            </a:r>
            <a:r>
              <a:rPr lang="en-US" altLang="zh-CN" b="1" dirty="0" smtClean="0">
                <a:solidFill>
                  <a:srgbClr val="3333FF"/>
                </a:solidFill>
              </a:rPr>
              <a:t>score[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</a:rPr>
              <a:t>];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/>
              <a:t>avg</a:t>
            </a:r>
            <a:r>
              <a:rPr lang="en-US" altLang="zh-CN" b="1" dirty="0" smtClean="0"/>
              <a:t> = sum / </a:t>
            </a:r>
            <a:r>
              <a:rPr lang="en-US" altLang="zh-CN" b="1" dirty="0" err="1" smtClean="0"/>
              <a:t>score.length</a:t>
            </a:r>
            <a:r>
              <a:rPr lang="en-US" altLang="zh-CN" b="1" dirty="0" smtClean="0"/>
              <a:t>; </a:t>
            </a:r>
            <a:endParaRPr lang="en-US" altLang="zh-CN" b="1" dirty="0"/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8605838" y="4294188"/>
            <a:ext cx="358775" cy="9159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成绩单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20212" name="AutoShape 20"/>
          <p:cNvSpPr>
            <a:spLocks noChangeArrowheads="1"/>
          </p:cNvSpPr>
          <p:nvPr/>
        </p:nvSpPr>
        <p:spPr bwMode="auto">
          <a:xfrm>
            <a:off x="4859338" y="1628775"/>
            <a:ext cx="3978612" cy="408623"/>
          </a:xfrm>
          <a:prstGeom prst="wedgeRoundRectCallout">
            <a:avLst>
              <a:gd name="adj1" fmla="val -37363"/>
              <a:gd name="adj2" fmla="val 48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访问数组成员：使用“标识符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[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下标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]”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13" name="AutoShape 21"/>
          <p:cNvSpPr>
            <a:spLocks noChangeArrowheads="1"/>
          </p:cNvSpPr>
          <p:nvPr/>
        </p:nvSpPr>
        <p:spPr bwMode="auto">
          <a:xfrm>
            <a:off x="3643306" y="5286388"/>
            <a:ext cx="1146741" cy="408623"/>
          </a:xfrm>
          <a:prstGeom prst="wedgeRoundRectCallout">
            <a:avLst>
              <a:gd name="adj1" fmla="val 1520"/>
              <a:gd name="adj2" fmla="val -51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访问成员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14" name="AutoShape 22"/>
          <p:cNvSpPr>
            <a:spLocks noChangeArrowheads="1"/>
          </p:cNvSpPr>
          <p:nvPr/>
        </p:nvSpPr>
        <p:spPr bwMode="auto">
          <a:xfrm>
            <a:off x="3571868" y="3714752"/>
            <a:ext cx="2059064" cy="408623"/>
          </a:xfrm>
          <a:prstGeom prst="wedgeRoundRectCallout">
            <a:avLst>
              <a:gd name="adj1" fmla="val 2772"/>
              <a:gd name="adj2" fmla="val 529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数组的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length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684213" y="1052513"/>
            <a:ext cx="7488237" cy="668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885825" lvl="1" indent="-342900" algn="l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对数据进行处理：</a:t>
            </a:r>
            <a:r>
              <a:rPr lang="zh-CN" altLang="en-GB" sz="2800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计算</a:t>
            </a:r>
            <a:r>
              <a:rPr lang="en-GB" altLang="zh-CN" sz="2800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GB" sz="2800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位学生的平均分</a:t>
            </a:r>
            <a:endParaRPr lang="zh-CN" altLang="en-GB" sz="2800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216" name="Oval 24"/>
          <p:cNvSpPr>
            <a:spLocks noChangeArrowheads="1"/>
          </p:cNvSpPr>
          <p:nvPr/>
        </p:nvSpPr>
        <p:spPr bwMode="auto">
          <a:xfrm>
            <a:off x="755650" y="1052513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2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5572132" y="2071678"/>
            <a:ext cx="7143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357554" y="4143380"/>
            <a:ext cx="57150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428992" y="5000636"/>
            <a:ext cx="85725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357289" y="80963"/>
            <a:ext cx="7607323" cy="900112"/>
          </a:xfrm>
        </p:spPr>
        <p:txBody>
          <a:bodyPr/>
          <a:lstStyle/>
          <a:p>
            <a:r>
              <a:rPr lang="zh-CN" altLang="en-US" dirty="0" smtClean="0"/>
              <a:t>处理数据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9" grpId="0" animBg="1"/>
      <p:bldP spid="520210" grpId="0" animBg="1"/>
      <p:bldP spid="520211" grpId="0"/>
      <p:bldP spid="520212" grpId="0" animBg="1"/>
      <p:bldP spid="520213" grpId="0" animBg="1"/>
      <p:bldP spid="520214" grpId="0" animBg="1"/>
      <p:bldP spid="520215" grpId="0"/>
      <p:bldP spid="5202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7" name="AutoShape 7"/>
          <p:cNvSpPr>
            <a:spLocks noChangeArrowheads="1"/>
          </p:cNvSpPr>
          <p:nvPr/>
        </p:nvSpPr>
        <p:spPr bwMode="auto">
          <a:xfrm>
            <a:off x="611188" y="1916113"/>
            <a:ext cx="8035925" cy="40159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public static void main(String[ ] </a:t>
            </a:r>
            <a:r>
              <a:rPr lang="en-US" altLang="zh-CN" b="1" dirty="0" err="1" smtClean="0"/>
              <a:t>args</a:t>
            </a:r>
            <a:r>
              <a:rPr lang="en-US" altLang="zh-CN" b="1" dirty="0" smtClean="0"/>
              <a:t>) 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>
                <a:solidFill>
                  <a:srgbClr val="3333FF"/>
                </a:solidFill>
              </a:rPr>
              <a:t>[ ] scores = new 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>
                <a:solidFill>
                  <a:srgbClr val="3333FF"/>
                </a:solidFill>
              </a:rPr>
              <a:t>[5];</a:t>
            </a:r>
            <a:r>
              <a:rPr lang="en-US" altLang="zh-CN" b="1" dirty="0" smtClean="0"/>
              <a:t>	//</a:t>
            </a:r>
            <a:r>
              <a:rPr lang="zh-CN" altLang="en-US" b="1" dirty="0" smtClean="0"/>
              <a:t>成绩数组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 smtClean="0"/>
              <a:t>	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sum = 0;			//</a:t>
            </a:r>
            <a:r>
              <a:rPr lang="zh-CN" altLang="en-US" b="1" dirty="0" smtClean="0"/>
              <a:t>成绩总和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 smtClean="0"/>
              <a:t>		</a:t>
            </a:r>
            <a:r>
              <a:rPr lang="en-US" altLang="zh-CN" b="1" dirty="0" smtClean="0"/>
              <a:t>Scanner input = new Scanner(</a:t>
            </a:r>
            <a:r>
              <a:rPr lang="en-US" altLang="zh-CN" b="1" dirty="0" err="1" smtClean="0"/>
              <a:t>System.in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请输入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位学员的成绩：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</a:t>
            </a:r>
            <a:r>
              <a:rPr lang="en-US" altLang="zh-CN" b="1" dirty="0" smtClean="0">
                <a:solidFill>
                  <a:srgbClr val="3333FF"/>
                </a:solidFill>
              </a:rPr>
              <a:t> </a:t>
            </a:r>
            <a:r>
              <a:rPr lang="en-US" altLang="zh-CN" b="1" dirty="0" err="1" smtClean="0">
                <a:solidFill>
                  <a:srgbClr val="3333FF"/>
                </a:solidFill>
              </a:rPr>
              <a:t>scores.length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3333FF"/>
                </a:solidFill>
              </a:rPr>
              <a:t>scores[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</a:rPr>
              <a:t>] </a:t>
            </a:r>
            <a:r>
              <a:rPr lang="en-US" altLang="zh-CN" b="1" dirty="0" smtClean="0"/>
              <a:t>= </a:t>
            </a:r>
            <a:r>
              <a:rPr lang="en-US" altLang="zh-CN" b="1" dirty="0" err="1" smtClean="0"/>
              <a:t>input.nextInt</a:t>
            </a:r>
            <a:r>
              <a:rPr lang="en-US" altLang="zh-CN" b="1" dirty="0" smtClean="0"/>
              <a:t>();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	sum = sum + </a:t>
            </a:r>
            <a:r>
              <a:rPr lang="en-US" altLang="zh-CN" b="1" dirty="0" smtClean="0">
                <a:solidFill>
                  <a:srgbClr val="3333FF"/>
                </a:solidFill>
              </a:rPr>
              <a:t>scores[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</a:rPr>
              <a:t>];</a:t>
            </a:r>
            <a:r>
              <a:rPr lang="en-US" altLang="zh-CN" b="1" dirty="0" smtClean="0"/>
              <a:t>	//</a:t>
            </a:r>
            <a:r>
              <a:rPr lang="zh-CN" altLang="en-US" b="1" dirty="0" smtClean="0"/>
              <a:t>成绩累加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 smtClean="0"/>
              <a:t>		</a:t>
            </a: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平均分是：</a:t>
            </a:r>
            <a:r>
              <a:rPr lang="en-US" altLang="zh-CN" b="1" dirty="0" smtClean="0"/>
              <a:t>" + (double)sum</a:t>
            </a:r>
            <a:r>
              <a:rPr lang="en-US" altLang="zh-CN" b="1" dirty="0" smtClean="0">
                <a:solidFill>
                  <a:srgbClr val="3333FF"/>
                </a:solidFill>
              </a:rPr>
              <a:t>/</a:t>
            </a:r>
            <a:r>
              <a:rPr lang="en-US" altLang="zh-CN" b="1" dirty="0" err="1" smtClean="0">
                <a:solidFill>
                  <a:srgbClr val="3333FF"/>
                </a:solidFill>
              </a:rPr>
              <a:t>scores.length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      }	</a:t>
            </a:r>
            <a:endParaRPr lang="en-US" altLang="zh-CN" b="1" dirty="0"/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使用数组求平均分</a:t>
            </a:r>
            <a:endParaRPr lang="zh-CN" altLang="en-US" b="1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zh-CN" altLang="en-US" dirty="0"/>
              <a:t>全班学员的平均分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1357290" y="2354258"/>
            <a:ext cx="5357850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1357290" y="3357562"/>
            <a:ext cx="5357850" cy="107156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1357290" y="4497398"/>
            <a:ext cx="5357850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7" name="组合 12"/>
          <p:cNvGrpSpPr/>
          <p:nvPr/>
        </p:nvGrpSpPr>
        <p:grpSpPr bwMode="auto">
          <a:xfrm>
            <a:off x="2428860" y="6081713"/>
            <a:ext cx="4429155" cy="431800"/>
            <a:chOff x="4071928" y="5503897"/>
            <a:chExt cx="3071841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071928" y="5543458"/>
              <a:ext cx="38793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19"/>
            <p:cNvSpPr txBox="1"/>
            <p:nvPr/>
          </p:nvSpPr>
          <p:spPr>
            <a:xfrm>
              <a:off x="4537224" y="5538822"/>
              <a:ext cx="2401630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：计算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位学员平均分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7" grpId="0" animBg="1"/>
      <p:bldP spid="522252" grpId="0" animBg="1"/>
      <p:bldP spid="522253" grpId="0" animBg="1"/>
      <p:bldP spid="5222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852488" y="2146300"/>
            <a:ext cx="7248525" cy="2973122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ErrorDemo1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public static void main(String[ ] args){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int[ ] score = new int[ 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score[0] = 89;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score[1] = 63;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System.out.println(score[0]);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zh-CN" altLang="en-GB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24293" name="AutoShape 5"/>
          <p:cNvSpPr>
            <a:spLocks noChangeArrowheads="1"/>
          </p:cNvSpPr>
          <p:nvPr/>
        </p:nvSpPr>
        <p:spPr bwMode="auto">
          <a:xfrm>
            <a:off x="5651500" y="4005263"/>
            <a:ext cx="3472019" cy="408623"/>
          </a:xfrm>
          <a:prstGeom prst="wedgeRoundRectCallout">
            <a:avLst>
              <a:gd name="adj1" fmla="val -940"/>
              <a:gd name="adj2" fmla="val -570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编译出错，没有写明数组的大小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1857356" y="2928934"/>
            <a:ext cx="307183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143504" y="3143248"/>
            <a:ext cx="714380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9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 smtClean="0"/>
              <a:t>常见错误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animBg="1"/>
      <p:bldP spid="5242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339" name="AutoShape 3"/>
          <p:cNvSpPr>
            <a:spLocks noChangeArrowheads="1"/>
          </p:cNvSpPr>
          <p:nvPr/>
        </p:nvSpPr>
        <p:spPr bwMode="auto">
          <a:xfrm>
            <a:off x="711200" y="1908175"/>
            <a:ext cx="7289800" cy="3333220"/>
          </a:xfrm>
          <a:prstGeom prst="roundRect">
            <a:avLst>
              <a:gd name="adj" fmla="val 67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public class ErrorDemo2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public static void main(String[ ] args)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int[ ] scores = new int[2];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scores[0] = 90;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scores[1] = 85;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scores[2] = 65;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System.out.println(scores[2]);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5214942" y="2786058"/>
            <a:ext cx="2298603" cy="408623"/>
          </a:xfrm>
          <a:prstGeom prst="wedgeRoundRectCallout">
            <a:avLst>
              <a:gd name="adj1" fmla="val 12187"/>
              <a:gd name="adj2" fmla="val 534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编译出错，数组越界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2071670" y="3786190"/>
            <a:ext cx="214314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6347" name="Rectangle 11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1331913" y="4868863"/>
          <a:ext cx="67675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1" imgW="5477510" imgH="1990090" progId="Visio.Drawing.11">
                  <p:embed/>
                </p:oleObj>
              </mc:Choice>
              <mc:Fallback>
                <p:oleObj name="Visio" r:id="rId1" imgW="5477510" imgH="199009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676751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4286248" y="3214686"/>
            <a:ext cx="1071570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1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357289" y="80963"/>
            <a:ext cx="7607323" cy="900112"/>
          </a:xfrm>
        </p:spPr>
        <p:txBody>
          <a:bodyPr/>
          <a:lstStyle/>
          <a:p>
            <a:r>
              <a:rPr lang="zh-CN" altLang="en-US" dirty="0" smtClean="0"/>
              <a:t>常见错误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17" name="图片 16" descr="图8.5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5" y="5072075"/>
            <a:ext cx="7016149" cy="1357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 txBox="1">
            <a:spLocks noChangeArrowheads="1"/>
          </p:cNvSpPr>
          <p:nvPr/>
        </p:nvSpPr>
        <p:spPr bwMode="auto">
          <a:xfrm>
            <a:off x="1047750" y="1778000"/>
            <a:ext cx="7642225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0" rIns="0">
            <a:spAutoFit/>
          </a:bodyPr>
          <a:lstStyle/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static void main(String[ ]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 ] score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[5];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score = {60, 80, 90, 70, 85};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 ] score2;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score2 = {60, 80, 90, 70, 85};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283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3-3</a:t>
            </a:r>
            <a:endParaRPr lang="zh-CN" altLang="en-US" b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28388" name="AutoShape 4"/>
          <p:cNvSpPr>
            <a:spLocks noChangeArrowheads="1"/>
          </p:cNvSpPr>
          <p:nvPr/>
        </p:nvSpPr>
        <p:spPr bwMode="auto">
          <a:xfrm>
            <a:off x="5357818" y="2500306"/>
            <a:ext cx="3742207" cy="776383"/>
          </a:xfrm>
          <a:prstGeom prst="wedgeRoundRectCallout">
            <a:avLst>
              <a:gd name="adj1" fmla="val -50176"/>
              <a:gd name="adj2" fmla="val -1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编译出错，创建数组并赋值的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方式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必须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在一条语句中完成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1428728" y="2568572"/>
            <a:ext cx="3529013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1428729" y="3640141"/>
            <a:ext cx="3500462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4857752" y="3214686"/>
            <a:ext cx="57150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9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animBg="1"/>
      <p:bldP spid="528389" grpId="0" animBg="1"/>
      <p:bldP spid="5283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小结</a:t>
            </a:r>
            <a:endParaRPr lang="en-US" altLang="zh-CN" b="1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使用数组的步骤是什么？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有一个数列：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344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12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循环输出数列的值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求数列中所有数值的和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猜数游戏：从键盘中任意输入一个数据，判断数列中是否包含此数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71406" y="2786058"/>
            <a:ext cx="1502753" cy="400110"/>
            <a:chOff x="6641147" y="5088888"/>
            <a:chExt cx="1502753" cy="400110"/>
          </a:xfrm>
        </p:grpSpPr>
        <p:pic>
          <p:nvPicPr>
            <p:cNvPr id="1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显示商品</a:t>
            </a:r>
            <a:r>
              <a:rPr lang="zh-CN" altLang="en-US" b="1" dirty="0" smtClean="0"/>
              <a:t>名称</a:t>
            </a:r>
            <a:r>
              <a:rPr lang="en-US" altLang="zh-CN" b="1" dirty="0" smtClean="0"/>
              <a:t>2-1</a:t>
            </a:r>
            <a:endParaRPr lang="zh-CN" altLang="en-US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训练要点：</a:t>
            </a:r>
            <a:endParaRPr lang="zh-CN" altLang="en-US" dirty="0"/>
          </a:p>
          <a:p>
            <a:pPr lvl="1"/>
            <a:r>
              <a:rPr lang="zh-CN" altLang="en-US" dirty="0"/>
              <a:t>数组的使用</a:t>
            </a:r>
            <a:endParaRPr lang="zh-CN" altLang="en-US" dirty="0"/>
          </a:p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/>
              <a:t>在控制台显示</a:t>
            </a:r>
            <a:r>
              <a:rPr lang="en-US" altLang="zh-CN" dirty="0"/>
              <a:t>5</a:t>
            </a:r>
            <a:r>
              <a:rPr lang="zh-CN" altLang="en-US" dirty="0"/>
              <a:t>件特价商品名称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6"/>
          <p:cNvGrpSpPr/>
          <p:nvPr/>
        </p:nvGrpSpPr>
        <p:grpSpPr bwMode="auto">
          <a:xfrm>
            <a:off x="3500430" y="571501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图片 11" descr="图8.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214686"/>
            <a:ext cx="3165749" cy="2320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显示商品名称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581145"/>
          </a:xfrm>
        </p:spPr>
        <p:txBody>
          <a:bodyPr/>
          <a:lstStyle/>
          <a:p>
            <a:r>
              <a:rPr lang="zh-CN" altLang="en-US" dirty="0" smtClean="0"/>
              <a:t>实现思路：</a:t>
            </a:r>
            <a:endParaRPr lang="zh-CN" altLang="en-US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1. </a:t>
            </a:r>
            <a:r>
              <a:rPr lang="zh-CN" altLang="en-US" dirty="0" smtClean="0"/>
              <a:t>创建一个长度为</a:t>
            </a:r>
            <a:r>
              <a:rPr lang="en-US" dirty="0" smtClean="0"/>
              <a:t>5</a:t>
            </a:r>
            <a:r>
              <a:rPr lang="zh-CN" altLang="en-US" dirty="0" smtClean="0"/>
              <a:t>的</a:t>
            </a:r>
            <a:r>
              <a:rPr lang="en-US" dirty="0" smtClean="0"/>
              <a:t>String</a:t>
            </a:r>
            <a:r>
              <a:rPr lang="zh-CN" altLang="en-US" dirty="0" smtClean="0"/>
              <a:t>数组，存储商品名称。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 dirty="0" smtClean="0"/>
              <a:t>使用循环输出商品名称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8" name="组合 1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9"/>
          <p:cNvGrpSpPr/>
          <p:nvPr/>
        </p:nvGrpSpPr>
        <p:grpSpPr bwMode="auto">
          <a:xfrm>
            <a:off x="2857500" y="592933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1900" y="573405"/>
            <a:ext cx="5982970" cy="67881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第八章   数组      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  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72610" y="1369695"/>
            <a:ext cx="2289810" cy="8648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8" name="Freeform 6"/>
          <p:cNvSpPr/>
          <p:nvPr>
            <p:custDataLst>
              <p:tags r:id="rId1"/>
            </p:custDataLst>
          </p:nvPr>
        </p:nvSpPr>
        <p:spPr bwMode="auto">
          <a:xfrm>
            <a:off x="972359" y="4124115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7"/>
          <p:cNvSpPr/>
          <p:nvPr>
            <p:custDataLst>
              <p:tags r:id="rId2"/>
            </p:custDataLst>
          </p:nvPr>
        </p:nvSpPr>
        <p:spPr bwMode="auto">
          <a:xfrm>
            <a:off x="2311298" y="4124537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元素的遍历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>
            <p:custDataLst>
              <p:tags r:id="rId3"/>
            </p:custDataLst>
          </p:nvPr>
        </p:nvSpPr>
        <p:spPr bwMode="auto">
          <a:xfrm>
            <a:off x="972361" y="2993286"/>
            <a:ext cx="1175516" cy="78232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7"/>
          <p:cNvSpPr/>
          <p:nvPr>
            <p:custDataLst>
              <p:tags r:id="rId4"/>
            </p:custDataLst>
          </p:nvPr>
        </p:nvSpPr>
        <p:spPr bwMode="auto">
          <a:xfrm>
            <a:off x="2263038" y="2993390"/>
            <a:ext cx="5759027" cy="78232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algn="ctr" defTabSz="9144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元素的赋值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6"/>
          <p:cNvSpPr/>
          <p:nvPr>
            <p:custDataLst>
              <p:tags r:id="rId5"/>
            </p:custDataLst>
          </p:nvPr>
        </p:nvSpPr>
        <p:spPr bwMode="auto">
          <a:xfrm>
            <a:off x="972359" y="1860971"/>
            <a:ext cx="1073043" cy="783807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ru-RU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7"/>
          <p:cNvSpPr/>
          <p:nvPr>
            <p:custDataLst>
              <p:tags r:id="rId6"/>
            </p:custDataLst>
          </p:nvPr>
        </p:nvSpPr>
        <p:spPr bwMode="auto">
          <a:xfrm>
            <a:off x="2263038" y="1860550"/>
            <a:ext cx="5759027" cy="80602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lvl="0">
              <a:defRPr/>
            </a:pPr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数组的定义</a:t>
            </a:r>
            <a:endParaRPr lang="zh-CN" altLang="en-US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Freeform 6"/>
          <p:cNvSpPr/>
          <p:nvPr>
            <p:custDataLst>
              <p:tags r:id="rId7"/>
            </p:custDataLst>
          </p:nvPr>
        </p:nvSpPr>
        <p:spPr bwMode="auto">
          <a:xfrm>
            <a:off x="972359" y="5306908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>
            <p:custDataLst>
              <p:tags r:id="rId8"/>
            </p:custDataLst>
          </p:nvPr>
        </p:nvSpPr>
        <p:spPr bwMode="auto">
          <a:xfrm>
            <a:off x="2311298" y="5307331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问题总结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购物金额结算 </a:t>
            </a:r>
            <a:endParaRPr lang="en-US" altLang="zh-CN" b="1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/>
              <a:t>以表格的形式输出</a:t>
            </a:r>
            <a:r>
              <a:rPr lang="en-US" altLang="zh-CN" dirty="0"/>
              <a:t>5</a:t>
            </a:r>
            <a:r>
              <a:rPr lang="zh-CN" altLang="en-US" dirty="0"/>
              <a:t>笔购物金额及总金额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3" name="组合 9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9"/>
          <p:cNvGrpSpPr/>
          <p:nvPr/>
        </p:nvGrpSpPr>
        <p:grpSpPr bwMode="auto">
          <a:xfrm>
            <a:off x="3009900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7" name="图片 16" descr="图8.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285992"/>
            <a:ext cx="3000396" cy="3808583"/>
          </a:xfrm>
          <a:prstGeom prst="rect">
            <a:avLst/>
          </a:prstGeom>
        </p:spPr>
      </p:pic>
      <p:grpSp>
        <p:nvGrpSpPr>
          <p:cNvPr id="18" name="组合 28"/>
          <p:cNvGrpSpPr/>
          <p:nvPr/>
        </p:nvGrpSpPr>
        <p:grpSpPr>
          <a:xfrm>
            <a:off x="156391" y="2357430"/>
            <a:ext cx="986585" cy="461521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1" name="内容占位符 2"/>
          <p:cNvSpPr txBox="1"/>
          <p:nvPr/>
        </p:nvSpPr>
        <p:spPr bwMode="auto">
          <a:xfrm>
            <a:off x="785786" y="2809442"/>
            <a:ext cx="7645398" cy="21526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>
                <a:latin typeface="+mn-lt"/>
                <a:ea typeface="+mn-ea"/>
              </a:rPr>
              <a:t>创建一个长度为</a:t>
            </a:r>
            <a:r>
              <a:rPr lang="en-US" altLang="zh-CN" sz="2000" b="1" dirty="0" smtClean="0">
                <a:latin typeface="+mn-lt"/>
                <a:ea typeface="+mn-ea"/>
              </a:rPr>
              <a:t>5</a:t>
            </a:r>
            <a:r>
              <a:rPr lang="zh-CN" altLang="en-US" sz="2000" b="1" dirty="0" smtClean="0">
                <a:latin typeface="+mn-lt"/>
                <a:ea typeface="+mn-ea"/>
              </a:rPr>
              <a:t>的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	double</a:t>
            </a:r>
            <a:r>
              <a:rPr lang="zh-CN" altLang="en-US" sz="2000" b="1" dirty="0" smtClean="0">
                <a:latin typeface="+mn-lt"/>
                <a:ea typeface="+mn-ea"/>
              </a:rPr>
              <a:t>类型数组，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	</a:t>
            </a:r>
            <a:r>
              <a:rPr lang="zh-CN" altLang="en-US" sz="2000" b="1" dirty="0" smtClean="0">
                <a:latin typeface="+mn-lt"/>
                <a:ea typeface="+mn-ea"/>
              </a:rPr>
              <a:t>存储购物金额。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>
                <a:latin typeface="+mn-lt"/>
                <a:ea typeface="+mn-ea"/>
              </a:rPr>
              <a:t>循环输入五笔购物金额，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	</a:t>
            </a:r>
            <a:r>
              <a:rPr lang="zh-CN" altLang="en-US" sz="2000" b="1" dirty="0" smtClean="0">
                <a:latin typeface="+mn-lt"/>
                <a:ea typeface="+mn-ea"/>
              </a:rPr>
              <a:t>并累加总金额。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>
                <a:latin typeface="+mn-lt"/>
                <a:ea typeface="+mn-ea"/>
              </a:rPr>
              <a:t>利用循环输出五笔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	</a:t>
            </a:r>
            <a:r>
              <a:rPr lang="zh-CN" altLang="en-US" sz="2000" b="1" dirty="0" smtClean="0">
                <a:latin typeface="+mn-lt"/>
                <a:ea typeface="+mn-ea"/>
              </a:rPr>
              <a:t>购物金额，最后输出总金额</a:t>
            </a:r>
            <a:r>
              <a:rPr lang="zh-CN" altLang="en-US" sz="2000" b="1" dirty="0" smtClean="0"/>
              <a:t>。</a:t>
            </a:r>
            <a:endParaRPr lang="zh-CN" altLang="en-US" sz="2000" b="1" dirty="0" smtClean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4285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数组排序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3714752"/>
            <a:ext cx="7645398" cy="214314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java.util.Arrays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/>
            <a:r>
              <a:rPr lang="en-US" altLang="zh-CN" dirty="0" err="1"/>
              <a:t>java.util</a:t>
            </a:r>
            <a:r>
              <a:rPr lang="zh-CN" altLang="en-US" dirty="0"/>
              <a:t>包提供了许多工具类</a:t>
            </a:r>
            <a:endParaRPr lang="zh-CN" altLang="en-US" dirty="0"/>
          </a:p>
          <a:p>
            <a:pPr lvl="1"/>
            <a:r>
              <a:rPr lang="en-US" altLang="zh-CN" dirty="0"/>
              <a:t>Arrays</a:t>
            </a:r>
            <a:r>
              <a:rPr lang="zh-CN" altLang="en-US" dirty="0"/>
              <a:t>类提供操作数组的方法，例排序、查询</a:t>
            </a:r>
            <a:endParaRPr lang="zh-CN" altLang="en-US" dirty="0"/>
          </a:p>
          <a:p>
            <a:pPr lvl="1"/>
            <a:r>
              <a:rPr lang="en-US" altLang="zh-CN" dirty="0"/>
              <a:t>Arrays</a:t>
            </a:r>
            <a:r>
              <a:rPr lang="zh-CN" altLang="en-US" dirty="0"/>
              <a:t>类的</a:t>
            </a:r>
            <a:r>
              <a:rPr lang="en-US" altLang="zh-CN" dirty="0"/>
              <a:t>sort()</a:t>
            </a:r>
            <a:r>
              <a:rPr lang="zh-CN" altLang="en-US" dirty="0"/>
              <a:t>方法</a:t>
            </a:r>
            <a:r>
              <a:rPr lang="en-US" altLang="zh-CN" dirty="0"/>
              <a:t>: </a:t>
            </a:r>
            <a:r>
              <a:rPr lang="zh-CN" altLang="en-US" dirty="0"/>
              <a:t>对数组进行升序排列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34533" name="AutoShape 5"/>
          <p:cNvSpPr>
            <a:spLocks noChangeArrowheads="1"/>
          </p:cNvSpPr>
          <p:nvPr/>
        </p:nvSpPr>
        <p:spPr bwMode="auto">
          <a:xfrm>
            <a:off x="2555875" y="5949950"/>
            <a:ext cx="3230571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Arrays.sort(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785786" y="1277929"/>
            <a:ext cx="7319963" cy="10080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循环</a:t>
            </a:r>
            <a:r>
              <a:rPr lang="zh-CN" altLang="en-US" sz="2800" b="1" dirty="0">
                <a:latin typeface="+mn-lt"/>
                <a:ea typeface="+mn-ea"/>
              </a:rPr>
              <a:t>录入</a:t>
            </a:r>
            <a:r>
              <a:rPr lang="en-US" altLang="zh-CN" sz="2800" b="1" dirty="0">
                <a:latin typeface="+mn-lt"/>
                <a:ea typeface="+mn-ea"/>
              </a:rPr>
              <a:t>5</a:t>
            </a:r>
            <a:r>
              <a:rPr lang="zh-CN" altLang="en-US" sz="2800" b="1" dirty="0">
                <a:latin typeface="+mn-lt"/>
                <a:ea typeface="+mn-ea"/>
              </a:rPr>
              <a:t>位学员成绩，进行升序排列后输出结果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71406" y="3143248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6" name="图片 15" descr="图8.8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1785926"/>
            <a:ext cx="2976009" cy="2022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442942" y="1285860"/>
            <a:ext cx="8343900" cy="51337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java.util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.*;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导入包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[] scores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[5];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成绩数组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Scanner input = new Scanner(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System.in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请输入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位学员的成绩：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for(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0;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&lt;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scores.length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++){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scores[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]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input.nextInt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Arrays.sort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(scores);			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学员成绩按升序排列：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for(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0;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&lt;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scores.length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++){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(scores[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] + " 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5857884" y="4214818"/>
            <a:ext cx="2767969" cy="408623"/>
          </a:xfrm>
          <a:prstGeom prst="wedgeRoundRectCallout">
            <a:avLst>
              <a:gd name="adj1" fmla="val -49576"/>
              <a:gd name="adj2" fmla="val 37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数组中的元素被重新排列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5559" name="AutoShape 7"/>
          <p:cNvSpPr>
            <a:spLocks noChangeArrowheads="1"/>
          </p:cNvSpPr>
          <p:nvPr/>
        </p:nvSpPr>
        <p:spPr bwMode="auto">
          <a:xfrm>
            <a:off x="5429256" y="3643314"/>
            <a:ext cx="3706703" cy="408623"/>
          </a:xfrm>
          <a:prstGeom prst="wedgeRoundRectCallout">
            <a:avLst>
              <a:gd name="adj1" fmla="val -297"/>
              <a:gd name="adj2" fmla="val 558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循环录入学生成绩并存储在数组中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5560" name="AutoShape 8"/>
          <p:cNvSpPr>
            <a:spLocks noChangeArrowheads="1"/>
          </p:cNvSpPr>
          <p:nvPr/>
        </p:nvSpPr>
        <p:spPr bwMode="auto">
          <a:xfrm>
            <a:off x="6572264" y="5300663"/>
            <a:ext cx="2533286" cy="408623"/>
          </a:xfrm>
          <a:prstGeom prst="wedgeRoundRectCallout">
            <a:avLst>
              <a:gd name="adj1" fmla="val -50049"/>
              <a:gd name="adj2" fmla="val 7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循环输出数组中的信息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556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数组排序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1181105" y="3143248"/>
            <a:ext cx="3929090" cy="100647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1181105" y="5234006"/>
            <a:ext cx="4391027" cy="11239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5569" name="Rectangle 17"/>
          <p:cNvSpPr>
            <a:spLocks noChangeArrowheads="1"/>
          </p:cNvSpPr>
          <p:nvPr/>
        </p:nvSpPr>
        <p:spPr bwMode="auto">
          <a:xfrm>
            <a:off x="1181105" y="4500570"/>
            <a:ext cx="381635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643570" y="5500702"/>
            <a:ext cx="928693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5000628" y="4429132"/>
            <a:ext cx="85725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4929190" y="3786190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2" name="组合 12"/>
          <p:cNvGrpSpPr/>
          <p:nvPr/>
        </p:nvGrpSpPr>
        <p:grpSpPr bwMode="auto">
          <a:xfrm>
            <a:off x="2357422" y="6354786"/>
            <a:ext cx="4429155" cy="431800"/>
            <a:chOff x="4071928" y="5503897"/>
            <a:chExt cx="3071841" cy="431800"/>
          </a:xfrm>
          <a:solidFill>
            <a:srgbClr val="0070C0"/>
          </a:solidFill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71935" y="5503897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71928" y="5543458"/>
              <a:ext cx="38793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1" name="TextBox 30"/>
            <p:cNvSpPr txBox="1"/>
            <p:nvPr/>
          </p:nvSpPr>
          <p:spPr>
            <a:xfrm>
              <a:off x="4537224" y="5538822"/>
              <a:ext cx="2473895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：对数组进行升序排序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 animBg="1"/>
      <p:bldP spid="535559" grpId="0" animBg="1"/>
      <p:bldP spid="535560" grpId="0" animBg="1"/>
      <p:bldP spid="535567" grpId="0" animBg="1"/>
      <p:bldP spid="535568" grpId="0" animBg="1"/>
      <p:bldP spid="5355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zh-CN" b="1" dirty="0"/>
              <a:t>字符逆序输出</a:t>
            </a:r>
            <a:endParaRPr lang="en-US" altLang="zh-CN" b="1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/>
              <a:t>将 一组乱序的字符进行排序</a:t>
            </a:r>
            <a:endParaRPr lang="zh-CN" altLang="en-US" dirty="0"/>
          </a:p>
          <a:p>
            <a:pPr lvl="1"/>
            <a:r>
              <a:rPr lang="zh-CN" altLang="en-US" dirty="0"/>
              <a:t>进行升序和逆序输出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/>
          <p:nvPr/>
        </p:nvGrpSpPr>
        <p:grpSpPr bwMode="auto">
          <a:xfrm>
            <a:off x="3009900" y="62928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4" name="图片 13" descr="图8.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643182"/>
            <a:ext cx="3992221" cy="1928826"/>
          </a:xfrm>
          <a:prstGeom prst="rect">
            <a:avLst/>
          </a:prstGeom>
        </p:spPr>
      </p:pic>
      <p:grpSp>
        <p:nvGrpSpPr>
          <p:cNvPr id="17" name="组合 28"/>
          <p:cNvGrpSpPr/>
          <p:nvPr/>
        </p:nvGrpSpPr>
        <p:grpSpPr>
          <a:xfrm>
            <a:off x="156391" y="3896173"/>
            <a:ext cx="986585" cy="461521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785786" y="4348185"/>
            <a:ext cx="7645398" cy="21526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1.</a:t>
            </a:r>
            <a:r>
              <a:rPr lang="zh-CN" altLang="en-US" sz="2000" b="1" dirty="0" smtClean="0">
                <a:latin typeface="+mn-lt"/>
                <a:ea typeface="+mn-ea"/>
              </a:rPr>
              <a:t>创建数组存储原字符序列。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2.</a:t>
            </a:r>
            <a:r>
              <a:rPr lang="zh-CN" altLang="en-US" sz="2000" b="1" dirty="0" smtClean="0">
                <a:latin typeface="+mn-lt"/>
                <a:ea typeface="+mn-ea"/>
              </a:rPr>
              <a:t>利用</a:t>
            </a:r>
            <a:r>
              <a:rPr lang="en-US" altLang="zh-CN" sz="2000" b="1" dirty="0" smtClean="0">
                <a:latin typeface="+mn-lt"/>
                <a:ea typeface="+mn-ea"/>
              </a:rPr>
              <a:t>Array</a:t>
            </a:r>
            <a:r>
              <a:rPr lang="zh-CN" altLang="en-US" sz="2000" b="1" dirty="0" smtClean="0">
                <a:latin typeface="+mn-lt"/>
                <a:ea typeface="+mn-ea"/>
              </a:rPr>
              <a:t>类的</a:t>
            </a:r>
            <a:r>
              <a:rPr lang="en-US" altLang="zh-CN" sz="2000" b="1" dirty="0" smtClean="0">
                <a:latin typeface="+mn-lt"/>
                <a:ea typeface="+mn-ea"/>
              </a:rPr>
              <a:t>sort( )</a:t>
            </a:r>
            <a:r>
              <a:rPr lang="zh-CN" altLang="en-US" sz="2000" b="1" dirty="0" smtClean="0">
                <a:latin typeface="+mn-lt"/>
                <a:ea typeface="+mn-ea"/>
              </a:rPr>
              <a:t>方法对数组进行排序，并循环输出。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3.</a:t>
            </a:r>
            <a:r>
              <a:rPr lang="zh-CN" altLang="en-US" sz="2000" b="1" dirty="0" smtClean="0">
                <a:latin typeface="+mn-lt"/>
                <a:ea typeface="+mn-ea"/>
              </a:rPr>
              <a:t> 从最后一个元素开始，将数组中的元素逆序输出。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求</a:t>
            </a:r>
            <a:r>
              <a:rPr lang="zh-CN" altLang="en-US" dirty="0" smtClean="0"/>
              <a:t>最低价格</a:t>
            </a:r>
            <a:endParaRPr lang="en-US" altLang="zh-CN" b="1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 smtClean="0"/>
              <a:t>求出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家店的最低手机价格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/>
          <p:nvPr/>
        </p:nvGrpSpPr>
        <p:grpSpPr bwMode="auto">
          <a:xfrm>
            <a:off x="3009900" y="62928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7" name="图片 16" descr="图8.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1500174"/>
            <a:ext cx="3500462" cy="2874947"/>
          </a:xfrm>
          <a:prstGeom prst="rect">
            <a:avLst/>
          </a:prstGeom>
        </p:spPr>
      </p:pic>
      <p:grpSp>
        <p:nvGrpSpPr>
          <p:cNvPr id="14" name="组合 28"/>
          <p:cNvGrpSpPr/>
          <p:nvPr/>
        </p:nvGrpSpPr>
        <p:grpSpPr>
          <a:xfrm>
            <a:off x="156391" y="3681859"/>
            <a:ext cx="986585" cy="461521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785786" y="4133871"/>
            <a:ext cx="7645398" cy="21526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algn="l"/>
            <a:r>
              <a:rPr lang="en-US" altLang="zh-CN" sz="2000" b="1" dirty="0" smtClean="0"/>
              <a:t>1.</a:t>
            </a:r>
            <a:r>
              <a:rPr lang="zh-CN" altLang="en-US" sz="2000" b="1" dirty="0" smtClean="0">
                <a:latin typeface="+mn-lt"/>
                <a:ea typeface="+mn-ea"/>
              </a:rPr>
              <a:t>定义数组存储价格，并利用循环输入。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lvl="1" algn="l"/>
            <a:r>
              <a:rPr lang="en-US" altLang="zh-CN" sz="2000" b="1" dirty="0" smtClean="0"/>
              <a:t>2.</a:t>
            </a:r>
            <a:r>
              <a:rPr lang="zh-CN" altLang="en-US" sz="2000" b="1" dirty="0" smtClean="0">
                <a:latin typeface="+mn-lt"/>
                <a:ea typeface="+mn-ea"/>
              </a:rPr>
              <a:t>定义变量</a:t>
            </a:r>
            <a:r>
              <a:rPr lang="en-US" altLang="zh-CN" sz="2000" b="1" dirty="0" smtClean="0">
                <a:latin typeface="+mn-lt"/>
                <a:ea typeface="+mn-ea"/>
              </a:rPr>
              <a:t>min</a:t>
            </a:r>
            <a:r>
              <a:rPr lang="zh-CN" altLang="en-US" sz="2000" b="1" dirty="0" smtClean="0">
                <a:latin typeface="+mn-lt"/>
                <a:ea typeface="+mn-ea"/>
              </a:rPr>
              <a:t>保存当前的最低价。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lvl="1" algn="l"/>
            <a:r>
              <a:rPr lang="en-US" altLang="zh-CN" sz="2000" b="1" dirty="0" smtClean="0"/>
              <a:t>3.</a:t>
            </a:r>
            <a:r>
              <a:rPr lang="zh-CN" altLang="en-US" sz="2000" b="1" dirty="0" smtClean="0">
                <a:latin typeface="+mn-lt"/>
                <a:ea typeface="+mn-ea"/>
              </a:rPr>
              <a:t> 将</a:t>
            </a:r>
            <a:r>
              <a:rPr lang="en-US" altLang="zh-CN" sz="2000" b="1" dirty="0" smtClean="0">
                <a:latin typeface="+mn-lt"/>
                <a:ea typeface="+mn-ea"/>
              </a:rPr>
              <a:t>min</a:t>
            </a:r>
            <a:r>
              <a:rPr lang="zh-CN" altLang="en-US" sz="2000" b="1" dirty="0" smtClean="0">
                <a:latin typeface="+mn-lt"/>
                <a:ea typeface="+mn-ea"/>
              </a:rPr>
              <a:t>和数组中的其余元素依次比较。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总结</a:t>
            </a:r>
            <a:endParaRPr lang="zh-CN" altLang="en-US" b="1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数组有哪些特点？ </a:t>
            </a:r>
            <a:endParaRPr lang="zh-CN" altLang="en-US" dirty="0"/>
          </a:p>
          <a:p>
            <a:r>
              <a:rPr lang="zh-CN" altLang="en-GB" dirty="0"/>
              <a:t>使用数组的四个步骤</a:t>
            </a:r>
            <a:r>
              <a:rPr lang="zh-CN" altLang="en-US" dirty="0"/>
              <a:t>？ </a:t>
            </a:r>
            <a:endParaRPr lang="zh-CN" altLang="en-US" dirty="0"/>
          </a:p>
          <a:p>
            <a:r>
              <a:rPr lang="zh-CN" altLang="en-US" dirty="0"/>
              <a:t>如何实现数组的排序？</a:t>
            </a:r>
            <a:endParaRPr lang="zh-CN" altLang="en-US" dirty="0"/>
          </a:p>
          <a:p>
            <a:r>
              <a:rPr lang="zh-CN" altLang="en-US" dirty="0" smtClean="0"/>
              <a:t>如何求数组最大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最小值？</a:t>
            </a:r>
            <a:endParaRPr lang="en-US" altLang="zh-CN" dirty="0" smtClean="0"/>
          </a:p>
          <a:p>
            <a:r>
              <a:rPr lang="zh-CN" altLang="en-US" dirty="0" smtClean="0"/>
              <a:t>如何向数组中插入一个元素？</a:t>
            </a:r>
            <a:endParaRPr lang="zh-CN" altLang="en-US" dirty="0"/>
          </a:p>
          <a:p>
            <a:pPr>
              <a:buClrTx/>
              <a:buFontTx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92985"/>
            <a:ext cx="914971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136896" y="2599018"/>
            <a:ext cx="553086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stu1 = 95;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stu2 = 89;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stu3 = 79;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stu4 = 64;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stu5 = 76;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stu6 = 88;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avg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(stu1+stu2+stu3+stu4+stu5…+stu30)/30;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755650" y="2060575"/>
            <a:ext cx="7488238" cy="863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zh-CN" altLang="en-US" sz="2400" b="1">
              <a:ea typeface="黑体" panose="02010609060101010101" pitchFamily="2" charset="-122"/>
            </a:endParaRPr>
          </a:p>
        </p:txBody>
      </p:sp>
      <p:sp>
        <p:nvSpPr>
          <p:cNvPr id="490503" name="AutoShape 7"/>
          <p:cNvSpPr/>
          <p:nvPr/>
        </p:nvSpPr>
        <p:spPr bwMode="auto">
          <a:xfrm>
            <a:off x="5940425" y="2636838"/>
            <a:ext cx="719138" cy="2447925"/>
          </a:xfrm>
          <a:prstGeom prst="rightBrace">
            <a:avLst>
              <a:gd name="adj1" fmla="val 30040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6804025" y="3650186"/>
            <a:ext cx="1138453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个变量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auto">
          <a:xfrm>
            <a:off x="928662" y="2877501"/>
            <a:ext cx="1871267" cy="408623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个变量太繁琐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9" name="Rectangle 13"/>
          <p:cNvSpPr>
            <a:spLocks noChangeArrowheads="1"/>
          </p:cNvSpPr>
          <p:nvPr/>
        </p:nvSpPr>
        <p:spPr bwMode="auto">
          <a:xfrm>
            <a:off x="785786" y="1277930"/>
            <a:ext cx="7319963" cy="100806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考试结束后，老师给张浩分配了一项任务，让他计算全班（</a:t>
            </a:r>
            <a:r>
              <a:rPr lang="en-US" altLang="zh-CN" sz="2800" b="1" dirty="0">
                <a:latin typeface="+mn-lt"/>
                <a:ea typeface="+mn-ea"/>
              </a:rPr>
              <a:t>30</a:t>
            </a:r>
            <a:r>
              <a:rPr lang="zh-CN" altLang="en-US" sz="2800" b="1" dirty="0">
                <a:latin typeface="+mn-lt"/>
                <a:ea typeface="+mn-ea"/>
              </a:rPr>
              <a:t>人）的平均分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84952" y="857232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1928794" y="3357562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1500165" y="80963"/>
            <a:ext cx="7464447" cy="900112"/>
          </a:xfrm>
        </p:spPr>
        <p:txBody>
          <a:bodyPr/>
          <a:lstStyle/>
          <a:p>
            <a:r>
              <a:rPr lang="zh-CN" altLang="en-US" dirty="0" smtClean="0"/>
              <a:t>为什么需要数组</a:t>
            </a:r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57488" y="5715016"/>
            <a:ext cx="2643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数组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928662" y="4091947"/>
            <a:ext cx="1846757" cy="408623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不利于数据处理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1928794" y="4572008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90503" grpId="0" animBg="1"/>
      <p:bldP spid="490504" grpId="0" animBg="1"/>
      <p:bldP spid="490506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数组</a:t>
            </a:r>
            <a:endParaRPr lang="en-US" altLang="zh-CN" b="1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数组是一个变量，存储相同数据类型的一组数据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97672" name="Rectangle 8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7675" name="AutoShape 11"/>
          <p:cNvSpPr>
            <a:spLocks noChangeArrowheads="1"/>
          </p:cNvSpPr>
          <p:nvPr/>
        </p:nvSpPr>
        <p:spPr bwMode="auto">
          <a:xfrm>
            <a:off x="1763713" y="5157788"/>
            <a:ext cx="6586537" cy="70961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声明一个变量就是在内存空间划出一块合适的空间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声明一个数组就是在内存空间划出一串连续的空间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357421" y="2208970"/>
          <a:ext cx="5429289" cy="264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1" imgW="4851400" imgH="2184400" progId="Visio.Drawing.11">
                  <p:embed/>
                </p:oleObj>
              </mc:Choice>
              <mc:Fallback>
                <p:oleObj name="Visio" r:id="rId1" imgW="4851400" imgH="218440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1" y="2208970"/>
                        <a:ext cx="5429289" cy="2648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数组</a:t>
            </a:r>
            <a:endParaRPr lang="en-US" altLang="zh-CN" b="1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2652715"/>
          </a:xfrm>
        </p:spPr>
        <p:txBody>
          <a:bodyPr/>
          <a:lstStyle/>
          <a:p>
            <a:r>
              <a:rPr lang="zh-CN" altLang="en-US" dirty="0" smtClean="0"/>
              <a:t>数组基本</a:t>
            </a:r>
            <a:r>
              <a:rPr lang="zh-CN" altLang="en-US" dirty="0"/>
              <a:t>要素</a:t>
            </a:r>
            <a:endParaRPr lang="zh-CN" altLang="en-US" dirty="0"/>
          </a:p>
          <a:p>
            <a:pPr lvl="1"/>
            <a:r>
              <a:rPr lang="zh-CN" altLang="en-US" dirty="0"/>
              <a:t>标识符：数组的名称，用于区分不同的数组</a:t>
            </a:r>
            <a:endParaRPr lang="zh-CN" altLang="en-US" dirty="0"/>
          </a:p>
          <a:p>
            <a:pPr lvl="1"/>
            <a:r>
              <a:rPr lang="zh-CN" altLang="en-US" dirty="0"/>
              <a:t>数组元素：向数组中存放的数据</a:t>
            </a:r>
            <a:endParaRPr lang="zh-CN" altLang="en-US" dirty="0"/>
          </a:p>
          <a:p>
            <a:pPr lvl="1"/>
            <a:r>
              <a:rPr lang="zh-CN" altLang="en-US" dirty="0"/>
              <a:t>元素下标：对数组元素进行</a:t>
            </a:r>
            <a:r>
              <a:rPr lang="zh-CN" altLang="en-US" dirty="0" smtClean="0"/>
              <a:t>编号，从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开始，数组中的每个元素都可以通过下标来访问</a:t>
            </a:r>
            <a:endParaRPr lang="zh-CN" altLang="en-US" dirty="0"/>
          </a:p>
          <a:p>
            <a:pPr lvl="1"/>
            <a:r>
              <a:rPr lang="zh-CN" altLang="en-US" dirty="0"/>
              <a:t>元素类型：数组元素的数据类型 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2071671" y="6072206"/>
            <a:ext cx="4714907" cy="50006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数组长度固定不变，避免数组越界</a:t>
            </a:r>
            <a:endParaRPr lang="zh-CN" altLang="en-US" b="1" dirty="0" smtClean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00188" y="3968769"/>
          <a:ext cx="54292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1" imgW="4267200" imgH="1714500" progId="Visio.Drawing.11">
                  <p:embed/>
                </p:oleObj>
              </mc:Choice>
              <mc:Fallback>
                <p:oleObj name="Visio" r:id="rId1" imgW="4267200" imgH="171450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968769"/>
                        <a:ext cx="542925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2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小结</a:t>
            </a:r>
            <a:endParaRPr lang="zh-CN" altLang="en-US" b="1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、使用数组的好处是什么？</a:t>
            </a:r>
            <a:endParaRPr lang="zh-CN" altLang="en-US" dirty="0"/>
          </a:p>
          <a:p>
            <a:pPr marL="533400" indent="-533400">
              <a:buFont typeface="Wingdings" panose="05000000000000000000" pitchFamily="2" charset="2"/>
              <a:buChar char="q"/>
            </a:pPr>
            <a:endParaRPr lang="zh-CN" altLang="en-US" dirty="0"/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、下列哪组数据能存储在数组中？数组的类型是什么？ </a:t>
            </a:r>
            <a:endParaRPr lang="zh-CN" altLang="en-US" dirty="0"/>
          </a:p>
          <a:p>
            <a:pPr marL="914400" lvl="1" indent="-457200">
              <a:buFont typeface="Wingdings" panose="05000000000000000000" pitchFamily="2" charset="2"/>
              <a:buAutoNum type="alphaLcParenR"/>
            </a:pPr>
            <a:r>
              <a:rPr lang="zh-CN" altLang="en-US" sz="2800" dirty="0"/>
              <a:t>“刘星”，“夏雨”，“夏雪”</a:t>
            </a:r>
            <a:endParaRPr lang="zh-CN" altLang="en-US" sz="2800" dirty="0"/>
          </a:p>
          <a:p>
            <a:pPr marL="914400" lvl="1" indent="-457200">
              <a:buFont typeface="Wingdings" panose="05000000000000000000" pitchFamily="2" charset="2"/>
              <a:buAutoNum type="alphaLcParenR"/>
            </a:pPr>
            <a:r>
              <a:rPr lang="en-US" altLang="zh-CN" sz="28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98</a:t>
            </a:r>
            <a:r>
              <a:rPr lang="zh-CN" altLang="en-US" sz="2800" dirty="0"/>
              <a:t>，“</a:t>
            </a:r>
            <a:r>
              <a:rPr lang="en-US" altLang="zh-CN" sz="2800" dirty="0"/>
              <a:t>c”</a:t>
            </a:r>
            <a:r>
              <a:rPr lang="zh-CN" altLang="en-US" sz="2800" dirty="0"/>
              <a:t>，</a:t>
            </a:r>
            <a:r>
              <a:rPr lang="en-US" altLang="zh-CN" sz="2800" dirty="0"/>
              <a:t>23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AutoNum type="alphaLcParenR"/>
            </a:pPr>
            <a:r>
              <a:rPr lang="en-US" altLang="zh-CN" sz="2800" dirty="0"/>
              <a:t>98.1</a:t>
            </a:r>
            <a:r>
              <a:rPr lang="zh-CN" altLang="en-US" sz="2800" dirty="0"/>
              <a:t>，</a:t>
            </a:r>
            <a:r>
              <a:rPr lang="en-US" altLang="zh-CN" sz="2800" dirty="0"/>
              <a:t>341.2</a:t>
            </a:r>
            <a:r>
              <a:rPr lang="zh-CN" altLang="en-US" sz="2800" dirty="0"/>
              <a:t>，</a:t>
            </a:r>
            <a:r>
              <a:rPr lang="en-US" altLang="zh-CN" sz="2800" dirty="0"/>
              <a:t>34.3</a:t>
            </a:r>
            <a:endParaRPr lang="en-US" altLang="zh-CN" sz="2800" dirty="0"/>
          </a:p>
          <a:p>
            <a:pPr marL="533400" indent="-533400">
              <a:buFont typeface="Wingdings" panose="05000000000000000000" pitchFamily="2" charset="2"/>
              <a:buAutoNum type="arabicPeriod"/>
            </a:pPr>
            <a:endParaRPr lang="zh-CN" altLang="en-US" sz="2400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gray">
          <a:xfrm>
            <a:off x="1692274" y="5876925"/>
            <a:ext cx="5237179" cy="650875"/>
          </a:xfrm>
          <a:prstGeom prst="roundRect">
            <a:avLst>
              <a:gd name="adj" fmla="val 37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数组</a:t>
            </a:r>
            <a:r>
              <a:rPr lang="zh-CN" altLang="en-US" b="1" dirty="0"/>
              <a:t>中的所有元素必须属于相同的数据类型      </a:t>
            </a:r>
            <a:endParaRPr lang="zh-CN" altLang="en-US" b="1" dirty="0"/>
          </a:p>
        </p:txBody>
      </p:sp>
      <p:sp>
        <p:nvSpPr>
          <p:cNvPr id="503822" name="AutoShape 14"/>
          <p:cNvSpPr>
            <a:spLocks noChangeArrowheads="1"/>
          </p:cNvSpPr>
          <p:nvPr/>
        </p:nvSpPr>
        <p:spPr bwMode="auto">
          <a:xfrm>
            <a:off x="6929454" y="3786190"/>
            <a:ext cx="1181381" cy="408623"/>
          </a:xfrm>
          <a:prstGeom prst="wedgeRoundRectCallout">
            <a:avLst>
              <a:gd name="adj1" fmla="val 902"/>
              <a:gd name="adj2" fmla="val -533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型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3823" name="AutoShape 15"/>
          <p:cNvSpPr>
            <a:spLocks noChangeArrowheads="1"/>
          </p:cNvSpPr>
          <p:nvPr/>
        </p:nvSpPr>
        <p:spPr bwMode="auto">
          <a:xfrm>
            <a:off x="4857752" y="4929198"/>
            <a:ext cx="1273753" cy="408623"/>
          </a:xfrm>
          <a:prstGeom prst="wedgeRoundRectCallout">
            <a:avLst>
              <a:gd name="adj1" fmla="val -17378"/>
              <a:gd name="adj2" fmla="val -48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double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型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12786" y="857232"/>
            <a:ext cx="958752" cy="430730"/>
            <a:chOff x="3643306" y="2500357"/>
            <a:chExt cx="958752" cy="430730"/>
          </a:xfrm>
        </p:grpSpPr>
        <p:pic>
          <p:nvPicPr>
            <p:cNvPr id="1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286124"/>
            <a:ext cx="657922" cy="472068"/>
          </a:xfrm>
          <a:prstGeom prst="rect">
            <a:avLst/>
          </a:prstGeom>
          <a:noFill/>
        </p:spPr>
      </p:pic>
      <p:pic>
        <p:nvPicPr>
          <p:cNvPr id="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357694"/>
            <a:ext cx="657922" cy="472068"/>
          </a:xfrm>
          <a:prstGeom prst="rect">
            <a:avLst/>
          </a:prstGeom>
          <a:noFill/>
        </p:spPr>
      </p:pic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911645"/>
            <a:ext cx="535259" cy="446049"/>
          </a:xfrm>
          <a:prstGeom prst="rect">
            <a:avLst/>
          </a:prstGeom>
          <a:noFill/>
        </p:spPr>
      </p:pic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4714876" y="4643446"/>
            <a:ext cx="285752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 flipV="1">
            <a:off x="6429388" y="3643314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22" grpId="0" animBg="1"/>
      <p:bldP spid="5038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801710" y="1357298"/>
            <a:ext cx="6913562" cy="3978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GB" sz="2800" b="1" dirty="0" smtClean="0">
                <a:latin typeface="+mn-lt"/>
                <a:ea typeface="+mn-ea"/>
              </a:rPr>
              <a:t>使用数组四步走：</a:t>
            </a:r>
            <a:endParaRPr lang="zh-CN" altLang="en-GB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</a:pPr>
            <a:endParaRPr lang="en-GB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GB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GB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、声明数组</a:t>
            </a:r>
            <a:endParaRPr lang="zh-CN" altLang="en-GB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4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GB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GB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、分配空间</a:t>
            </a:r>
            <a:endParaRPr lang="zh-CN" altLang="en-GB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4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GB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GB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、赋值</a:t>
            </a:r>
            <a:endParaRPr lang="zh-CN" altLang="en-GB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GB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GB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、处理数据</a:t>
            </a:r>
            <a:endParaRPr lang="zh-CN" altLang="en-GB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4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4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3143240" y="2214554"/>
            <a:ext cx="3379787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a;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3176577" y="3021004"/>
            <a:ext cx="3379788" cy="452432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 = </a:t>
            </a:r>
            <a:r>
              <a:rPr lang="en-US" altLang="zh-CN" b="1" dirty="0" err="1">
                <a:solidFill>
                  <a:srgbClr val="3333FF"/>
                </a:solidFill>
              </a:rPr>
              <a:t>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int[5];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3143240" y="3767129"/>
            <a:ext cx="3379787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 [0] = 8;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6888" name="AutoShape 8"/>
          <p:cNvSpPr>
            <a:spLocks noChangeArrowheads="1"/>
          </p:cNvSpPr>
          <p:nvPr/>
        </p:nvSpPr>
        <p:spPr bwMode="auto">
          <a:xfrm>
            <a:off x="3143240" y="4533892"/>
            <a:ext cx="3379787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 [0] = a[0] * 10;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506911" name="Group 31"/>
          <p:cNvGraphicFramePr>
            <a:graphicFrameLocks noGrp="1"/>
          </p:cNvGraphicFramePr>
          <p:nvPr/>
        </p:nvGraphicFramePr>
        <p:xfrm>
          <a:off x="7740650" y="2492375"/>
          <a:ext cx="1008063" cy="2638426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8101013" y="5084763"/>
            <a:ext cx="4318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a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06904" name="Text Box 24"/>
          <p:cNvSpPr txBox="1">
            <a:spLocks noChangeArrowheads="1"/>
          </p:cNvSpPr>
          <p:nvPr/>
        </p:nvSpPr>
        <p:spPr bwMode="auto">
          <a:xfrm>
            <a:off x="8027988" y="4652963"/>
            <a:ext cx="5762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8027988" y="4652963"/>
            <a:ext cx="86518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80</a:t>
            </a:r>
            <a:endParaRPr lang="en-US" altLang="zh-CN" b="1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6875463" y="4652963"/>
            <a:ext cx="7921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a[0]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06907" name="Line 27"/>
          <p:cNvSpPr>
            <a:spLocks noChangeShapeType="1"/>
          </p:cNvSpPr>
          <p:nvPr/>
        </p:nvSpPr>
        <p:spPr bwMode="auto">
          <a:xfrm>
            <a:off x="7451725" y="4868863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 smtClean="0"/>
              <a:t>如何使用数组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5" grpId="0" animBg="1"/>
      <p:bldP spid="506886" grpId="0" animBg="1"/>
      <p:bldP spid="506887" grpId="0" animBg="1"/>
      <p:bldP spid="506888" grpId="0" animBg="1"/>
      <p:bldP spid="506903" grpId="0"/>
      <p:bldP spid="506904" grpId="0"/>
      <p:bldP spid="506904" grpId="1"/>
      <p:bldP spid="506906" grpId="0"/>
      <p:bldP spid="5069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374491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982663" y="2238374"/>
            <a:ext cx="6018229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/>
              <a:t>[ ] score1;             //Java</a:t>
            </a:r>
            <a:r>
              <a:rPr lang="zh-CN" altLang="en-US" b="1" dirty="0" smtClean="0"/>
              <a:t>成绩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/>
              <a:t> score2[ ];             //C#</a:t>
            </a:r>
            <a:r>
              <a:rPr lang="zh-CN" altLang="en-US" b="1" dirty="0" smtClean="0"/>
              <a:t>成绩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String</a:t>
            </a:r>
            <a:r>
              <a:rPr lang="en-US" altLang="zh-CN" b="1" dirty="0" smtClean="0"/>
              <a:t>[ ] name;        //</a:t>
            </a:r>
            <a:r>
              <a:rPr lang="zh-CN" altLang="en-US" b="1" dirty="0" smtClean="0"/>
              <a:t>学生姓名</a:t>
            </a:r>
            <a:endParaRPr lang="zh-CN" altLang="en-US" b="1" dirty="0"/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1403350" y="1247775"/>
            <a:ext cx="6913563" cy="66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声明数组</a:t>
            </a:r>
            <a:r>
              <a:rPr lang="en-GB" altLang="zh-CN" sz="28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GB" altLang="zh-CN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告诉计算机数据类型是什么</a:t>
            </a:r>
            <a:endParaRPr lang="en-GB" altLang="zh-CN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8936" name="Oval 8"/>
          <p:cNvSpPr>
            <a:spLocks noChangeArrowheads="1"/>
          </p:cNvSpPr>
          <p:nvPr/>
        </p:nvSpPr>
        <p:spPr bwMode="auto">
          <a:xfrm>
            <a:off x="900113" y="1341438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508937" name="AutoShape 9"/>
          <p:cNvSpPr>
            <a:spLocks noChangeArrowheads="1"/>
          </p:cNvSpPr>
          <p:nvPr/>
        </p:nvSpPr>
        <p:spPr bwMode="auto">
          <a:xfrm>
            <a:off x="2055813" y="4652963"/>
            <a:ext cx="2801939" cy="50056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数据类型    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8938" name="AutoShape 10"/>
          <p:cNvSpPr>
            <a:spLocks noChangeArrowheads="1"/>
          </p:cNvSpPr>
          <p:nvPr/>
        </p:nvSpPr>
        <p:spPr bwMode="auto">
          <a:xfrm>
            <a:off x="2055813" y="5445125"/>
            <a:ext cx="2801939" cy="50056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数组名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8939" name="AutoShape 11"/>
          <p:cNvSpPr/>
          <p:nvPr/>
        </p:nvSpPr>
        <p:spPr bwMode="auto">
          <a:xfrm>
            <a:off x="1479550" y="4724400"/>
            <a:ext cx="431800" cy="1081088"/>
          </a:xfrm>
          <a:prstGeom prst="leftBrace">
            <a:avLst>
              <a:gd name="adj1" fmla="val 20864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8942" name="AutoShape 14"/>
          <p:cNvSpPr>
            <a:spLocks noChangeArrowheads="1"/>
          </p:cNvSpPr>
          <p:nvPr/>
        </p:nvSpPr>
        <p:spPr bwMode="auto">
          <a:xfrm>
            <a:off x="5148263" y="3860800"/>
            <a:ext cx="3138513" cy="408623"/>
          </a:xfrm>
          <a:prstGeom prst="wedgeRoundRectCallout">
            <a:avLst>
              <a:gd name="adj1" fmla="val -68"/>
              <a:gd name="adj2" fmla="val 515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声明数组时不规定数组长度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71406" y="3714752"/>
            <a:ext cx="1000132" cy="40011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929190" y="4357694"/>
            <a:ext cx="642942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1000099" y="80963"/>
            <a:ext cx="7964513" cy="900112"/>
          </a:xfrm>
        </p:spPr>
        <p:txBody>
          <a:bodyPr/>
          <a:lstStyle/>
          <a:p>
            <a:r>
              <a:rPr lang="zh-CN" altLang="en-US" dirty="0" smtClean="0"/>
              <a:t>声明数组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508936" grpId="0" animBg="1"/>
      <p:bldP spid="508937" grpId="0" animBg="1"/>
      <p:bldP spid="508938" grpId="0" animBg="1"/>
      <p:bldP spid="508939" grpId="0" animBg="1"/>
      <p:bldP spid="5089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0980" name="AutoShape 4"/>
          <p:cNvSpPr>
            <a:spLocks noChangeArrowheads="1"/>
          </p:cNvSpPr>
          <p:nvPr/>
        </p:nvSpPr>
        <p:spPr bwMode="auto">
          <a:xfrm>
            <a:off x="982663" y="2073275"/>
            <a:ext cx="5318125" cy="1183969"/>
          </a:xfrm>
          <a:prstGeom prst="roundRect">
            <a:avLst>
              <a:gd name="adj" fmla="val 239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score =</a:t>
            </a:r>
            <a:r>
              <a:rPr lang="en-US" altLang="zh-CN" b="1" dirty="0" smtClean="0">
                <a:solidFill>
                  <a:srgbClr val="3333FF"/>
                </a:solidFill>
              </a:rPr>
              <a:t> new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[30]; 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/>
              <a:t>avgAge</a:t>
            </a:r>
            <a:r>
              <a:rPr lang="en-US" altLang="zh-CN" b="1" dirty="0" smtClean="0"/>
              <a:t> =</a:t>
            </a:r>
            <a:r>
              <a:rPr lang="en-US" altLang="zh-CN" b="1" dirty="0" smtClean="0">
                <a:solidFill>
                  <a:srgbClr val="3333FF"/>
                </a:solidFill>
              </a:rPr>
              <a:t> new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[6];     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name =</a:t>
            </a:r>
            <a:r>
              <a:rPr lang="en-US" altLang="zh-CN" b="1" dirty="0" smtClean="0">
                <a:solidFill>
                  <a:srgbClr val="3333FF"/>
                </a:solidFill>
              </a:rPr>
              <a:t> new </a:t>
            </a:r>
            <a:r>
              <a:rPr lang="en-US" altLang="zh-CN" b="1" dirty="0" smtClean="0"/>
              <a:t>String[30];</a:t>
            </a:r>
            <a:endParaRPr lang="en-US" altLang="zh-CN" b="1" dirty="0"/>
          </a:p>
        </p:txBody>
      </p:sp>
      <p:graphicFrame>
        <p:nvGraphicFramePr>
          <p:cNvPr id="510981" name="Group 5"/>
          <p:cNvGraphicFramePr>
            <a:graphicFrameLocks noGrp="1"/>
          </p:cNvGraphicFramePr>
          <p:nvPr/>
        </p:nvGraphicFramePr>
        <p:xfrm>
          <a:off x="6853238" y="2205038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0999" name="AutoShape 23"/>
          <p:cNvSpPr/>
          <p:nvPr/>
        </p:nvSpPr>
        <p:spPr bwMode="auto">
          <a:xfrm>
            <a:off x="8459788" y="2062163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8569325" y="3716338"/>
            <a:ext cx="75565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30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6227763" y="1773238"/>
            <a:ext cx="16557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……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1360461" y="1247775"/>
            <a:ext cx="7140629" cy="66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分配空间</a:t>
            </a:r>
            <a:r>
              <a:rPr lang="en-GB" altLang="zh-CN" sz="28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GB" altLang="zh-CN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sz="28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告诉计算机分配几个连续的空间</a:t>
            </a:r>
            <a:endParaRPr lang="en-GB" altLang="zh-CN" sz="2800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1005" name="Oval 29"/>
          <p:cNvSpPr>
            <a:spLocks noChangeArrowheads="1"/>
          </p:cNvSpPr>
          <p:nvPr/>
        </p:nvSpPr>
        <p:spPr bwMode="auto">
          <a:xfrm>
            <a:off x="857224" y="1341438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2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511006" name="AutoShape 30"/>
          <p:cNvSpPr>
            <a:spLocks noChangeArrowheads="1"/>
          </p:cNvSpPr>
          <p:nvPr/>
        </p:nvSpPr>
        <p:spPr bwMode="auto">
          <a:xfrm>
            <a:off x="990600" y="4729158"/>
            <a:ext cx="5310188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数据类型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 ]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数组名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  </a:t>
            </a:r>
            <a:r>
              <a:rPr lang="en-US" altLang="zh-CN" b="1" dirty="0" smtClean="0">
                <a:solidFill>
                  <a:srgbClr val="3333FF"/>
                </a:solidFill>
              </a:rPr>
              <a:t> new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数据类型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大小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]  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1331913" y="3936997"/>
            <a:ext cx="30956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ea typeface="黑体" panose="02010609060101010101" pitchFamily="2" charset="-122"/>
              </a:rPr>
              <a:t>声明数组并分配空间</a:t>
            </a:r>
            <a:endParaRPr lang="zh-CN" altLang="en-US" sz="2400" b="1" dirty="0">
              <a:ea typeface="黑体" panose="02010609060101010101" pitchFamily="2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71406" y="3714752"/>
            <a:ext cx="1000132" cy="40011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1071537" y="80963"/>
            <a:ext cx="7893075" cy="900112"/>
          </a:xfrm>
        </p:spPr>
        <p:txBody>
          <a:bodyPr/>
          <a:lstStyle/>
          <a:p>
            <a:r>
              <a:rPr lang="zh-CN" altLang="en-US" dirty="0" smtClean="0"/>
              <a:t>分配空间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0999" grpId="0" animBg="1"/>
      <p:bldP spid="511000" grpId="0"/>
      <p:bldP spid="511001" grpId="0"/>
      <p:bldP spid="511002" grpId="0"/>
      <p:bldP spid="511005" grpId="0" animBg="1"/>
      <p:bldP spid="511006" grpId="0" animBg="1"/>
      <p:bldP spid="511007" grpId="0"/>
    </p:bldLst>
  </p:timing>
</p:sld>
</file>

<file path=ppt/tags/tag1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2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3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4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5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6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7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8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TP02</Template>
  <TotalTime>0</TotalTime>
  <Words>4107</Words>
  <Application>WPS 演示</Application>
  <PresentationFormat>全屏显示(4:3)</PresentationFormat>
  <Paragraphs>530</Paragraphs>
  <Slides>28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黑体</vt:lpstr>
      <vt:lpstr>微软雅黑</vt:lpstr>
      <vt:lpstr>Tahoma</vt:lpstr>
      <vt:lpstr>Times New Roman</vt:lpstr>
      <vt:lpstr>Arial</vt:lpstr>
      <vt:lpstr>Arial Narrow</vt:lpstr>
      <vt:lpstr>Arial Unicode MS</vt:lpstr>
      <vt:lpstr>Calibri</vt:lpstr>
      <vt:lpstr>1_自定义设计方案</vt:lpstr>
      <vt:lpstr>Visio.Drawing.11</vt:lpstr>
      <vt:lpstr>Visio.Drawing.11</vt:lpstr>
      <vt:lpstr>Visio.Drawing.11</vt:lpstr>
      <vt:lpstr>PowerPoint 演示文稿</vt:lpstr>
      <vt:lpstr>PowerPoint 演示文稿</vt:lpstr>
      <vt:lpstr>为什么需要数组</vt:lpstr>
      <vt:lpstr>什么是数组2-1</vt:lpstr>
      <vt:lpstr>什么是数组2-2</vt:lpstr>
      <vt:lpstr>小结</vt:lpstr>
      <vt:lpstr>如何使用数组</vt:lpstr>
      <vt:lpstr>声明数组</vt:lpstr>
      <vt:lpstr>分配空间</vt:lpstr>
      <vt:lpstr>数组赋值</vt:lpstr>
      <vt:lpstr>数组赋值</vt:lpstr>
      <vt:lpstr>处理数据</vt:lpstr>
      <vt:lpstr>使用数组求平均分</vt:lpstr>
      <vt:lpstr>常见错误3-1</vt:lpstr>
      <vt:lpstr>常见错误3-2</vt:lpstr>
      <vt:lpstr>常见错误3-3</vt:lpstr>
      <vt:lpstr>小结</vt:lpstr>
      <vt:lpstr>学员操作——显示商品名称2-1</vt:lpstr>
      <vt:lpstr>学员操作——显示商品名称2-2</vt:lpstr>
      <vt:lpstr>学员操作——购物金额结算 </vt:lpstr>
      <vt:lpstr>共性问题集中讲解</vt:lpstr>
      <vt:lpstr>数组排序2-1</vt:lpstr>
      <vt:lpstr>数组排序2-2</vt:lpstr>
      <vt:lpstr>学员操作——字符逆序输出</vt:lpstr>
      <vt:lpstr>学员操作——求最低价格</vt:lpstr>
      <vt:lpstr>共性问题集中讲解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897</cp:revision>
  <dcterms:created xsi:type="dcterms:W3CDTF">2006-03-08T06:55:00Z</dcterms:created>
  <dcterms:modified xsi:type="dcterms:W3CDTF">2019-10-29T10:40:30Z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