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545" r:id="rId3"/>
    <p:sldId id="570" r:id="rId4"/>
    <p:sldId id="503" r:id="rId5"/>
    <p:sldId id="504" r:id="rId7"/>
    <p:sldId id="505" r:id="rId8"/>
    <p:sldId id="506" r:id="rId9"/>
    <p:sldId id="507" r:id="rId10"/>
    <p:sldId id="508" r:id="rId11"/>
    <p:sldId id="509" r:id="rId12"/>
    <p:sldId id="510" r:id="rId13"/>
    <p:sldId id="530" r:id="rId14"/>
    <p:sldId id="525" r:id="rId15"/>
    <p:sldId id="526" r:id="rId16"/>
    <p:sldId id="527" r:id="rId17"/>
    <p:sldId id="531" r:id="rId18"/>
    <p:sldId id="515" r:id="rId19"/>
    <p:sldId id="516" r:id="rId20"/>
    <p:sldId id="517" r:id="rId21"/>
    <p:sldId id="518" r:id="rId22"/>
    <p:sldId id="519" r:id="rId23"/>
    <p:sldId id="546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77661" autoAdjust="0"/>
  </p:normalViewPr>
  <p:slideViewPr>
    <p:cSldViewPr>
      <p:cViewPr varScale="1">
        <p:scale>
          <a:sx n="68" d="100"/>
          <a:sy n="68" d="100"/>
        </p:scale>
        <p:origin x="-2028" y="-10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教学指导：</a:t>
            </a:r>
            <a:endParaRPr lang="en-US" altLang="zh-CN" b="0" dirty="0" smtClean="0"/>
          </a:p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，教员分析问题，问题中有多个条件考虑使用多重</a:t>
            </a:r>
            <a:r>
              <a:rPr lang="en-US" altLang="zh-CN" b="0" dirty="0" smtClean="0"/>
              <a:t>if</a:t>
            </a:r>
            <a:endParaRPr lang="en-US" altLang="zh-CN" b="0" dirty="0" smtClean="0"/>
          </a:p>
          <a:p>
            <a:r>
              <a:rPr lang="en-US" altLang="zh-CN" b="0" dirty="0" smtClean="0"/>
              <a:t>2</a:t>
            </a:r>
            <a:r>
              <a:rPr lang="zh-CN" altLang="en-US" b="0" dirty="0" smtClean="0"/>
              <a:t>，教员演示</a:t>
            </a:r>
            <a:r>
              <a:rPr lang="zh-CN" altLang="en-US" b="0" dirty="0" smtClean="0">
                <a:ea typeface="黑体" panose="02010609060101010101" pitchFamily="2" charset="-122"/>
              </a:rPr>
              <a:t>使用多重</a:t>
            </a:r>
            <a:r>
              <a:rPr lang="en-US" altLang="zh-CN" b="0" dirty="0" smtClean="0">
                <a:ea typeface="黑体" panose="02010609060101010101" pitchFamily="2" charset="-122"/>
              </a:rPr>
              <a:t>if</a:t>
            </a:r>
            <a:r>
              <a:rPr lang="zh-CN" altLang="en-US" b="0" dirty="0" smtClean="0">
                <a:ea typeface="黑体" panose="02010609060101010101" pitchFamily="2" charset="-122"/>
              </a:rPr>
              <a:t>选择结构解决问题</a:t>
            </a:r>
            <a:r>
              <a:rPr lang="en-US" altLang="zh-CN" b="0" dirty="0" smtClean="0">
                <a:ea typeface="黑体" panose="02010609060101010101" pitchFamily="2" charset="-122"/>
              </a:rPr>
              <a:t>1</a:t>
            </a:r>
            <a:r>
              <a:rPr lang="zh-CN" altLang="en-US" b="0" dirty="0" smtClean="0">
                <a:ea typeface="黑体" panose="02010609060101010101" pitchFamily="2" charset="-122"/>
              </a:rPr>
              <a:t>让学员意识到此种方式的不足，</a:t>
            </a:r>
            <a:endParaRPr lang="en-US" altLang="zh-CN" b="0" dirty="0" smtClean="0">
              <a:ea typeface="黑体" panose="02010609060101010101" pitchFamily="2" charset="-122"/>
            </a:endParaRPr>
          </a:p>
          <a:p>
            <a:r>
              <a:rPr lang="zh-CN" altLang="en-US" b="0" dirty="0" smtClean="0">
                <a:ea typeface="黑体" panose="02010609060101010101" pitchFamily="2" charset="-122"/>
              </a:rPr>
              <a:t>（此示例的代码教员课前准备好，课堂上不需要现场敲）</a:t>
            </a:r>
            <a:endParaRPr lang="en-US" altLang="zh-CN" b="0" dirty="0" smtClean="0">
              <a:ea typeface="黑体" panose="02010609060101010101" pitchFamily="2" charset="-122"/>
            </a:endParaRPr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，回到</a:t>
            </a:r>
            <a:r>
              <a:rPr lang="en-US" altLang="zh-CN" b="0" dirty="0" smtClean="0"/>
              <a:t>PPT</a:t>
            </a:r>
            <a:r>
              <a:rPr lang="zh-CN" altLang="en-US" b="0" dirty="0" smtClean="0"/>
              <a:t>总结代码缺点：结构复杂，啰嗦</a:t>
            </a:r>
            <a:endParaRPr lang="en-US" altLang="zh-CN" b="0" dirty="0" smtClean="0"/>
          </a:p>
          <a:p>
            <a:r>
              <a:rPr lang="en-US" altLang="zh-CN" b="0" dirty="0" smtClean="0"/>
              <a:t>4</a:t>
            </a:r>
            <a:r>
              <a:rPr lang="zh-CN" altLang="en-US" b="0" dirty="0" smtClean="0"/>
              <a:t>，再次分析问题：发现多个条件均为等值判断，并提出更好的解决办法</a:t>
            </a:r>
            <a:r>
              <a:rPr lang="en-US" altLang="zh-CN" b="0" dirty="0" smtClean="0"/>
              <a:t>---</a:t>
            </a:r>
            <a:r>
              <a:rPr lang="zh-CN" altLang="en-US" b="0" dirty="0" smtClean="0"/>
              <a:t>使用</a:t>
            </a:r>
            <a:r>
              <a:rPr lang="en-US" altLang="zh-CN" b="0" dirty="0" smtClean="0"/>
              <a:t>switch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8EE9E93-E8AC-497C-A9D8-7864EE411052}" type="slidenum">
              <a:rPr lang="zh-CN" altLang="en-US"/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教学指导：通过异常处理可以提高程序的健壮性，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中提供了专门的异常处理机制，将在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的课程中学习，在这之前，可以通过本章所讲解的方法进行异常处理。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此练习综合性强、业务较复杂、难度较大，教员根据班级情况，可以分为两种实施方法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、对于教好的班级，先让学员独立对问题进行分析、解决、实现，教员根据学员的完成情况，在合适的时机多次给予共性问题的分析和讲解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、对于较弱的班级，首先由教员引导学员对问题进行分析，在白板上列出解决问题的步骤及实现关键点，然后让学员练习，同时教员也要根据学员的完成情况，在合适的时机多次给予共性问题的分析和讲解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4CCB1B-BFAB-42FE-9F5B-C025B7A4E2D0}" type="slidenum">
              <a:rPr lang="zh-CN" altLang="en-US"/>
            </a:fld>
            <a:endParaRPr lang="en-US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6DE5175-CF68-4195-A1FE-B42416DBA40B}" type="slidenum">
              <a:rPr lang="zh-CN" altLang="en-US"/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教员讲解语法中四个关键字的作用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教员讲解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选择结构的执行过程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04BB9D-EB13-497F-9BF8-51F04B95694F}" type="slidenum">
              <a:rPr lang="zh-CN" altLang="en-US"/>
            </a:fld>
            <a:endParaRPr lang="en-US" altLang="zh-CN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D64CC0-9AD4-42E5-9407-9F45288D13C9}" type="slidenum">
              <a:rPr lang="zh-CN" altLang="en-US"/>
            </a:fld>
            <a:endParaRPr lang="en-US" altLang="zh-CN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教学指导：演示</a:t>
            </a:r>
            <a:r>
              <a:rPr lang="zh-CN" altLang="en-US" dirty="0"/>
              <a:t>时在某些</a:t>
            </a:r>
            <a:r>
              <a:rPr lang="en-US" altLang="zh-CN" dirty="0"/>
              <a:t>case</a:t>
            </a:r>
            <a:r>
              <a:rPr lang="zh-CN" altLang="en-US" dirty="0"/>
              <a:t>中添加</a:t>
            </a:r>
            <a:r>
              <a:rPr lang="en-US" altLang="zh-CN" dirty="0"/>
              <a:t>break</a:t>
            </a:r>
            <a:r>
              <a:rPr lang="zh-CN" altLang="en-US" dirty="0"/>
              <a:t>看一看效果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教学指导：教员通过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讲解常见错误</a:t>
            </a:r>
            <a:r>
              <a:rPr lang="en-US" altLang="zh-CN" dirty="0" smtClean="0"/>
              <a:t>4-1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4-4</a:t>
            </a:r>
            <a:r>
              <a:rPr lang="zh-CN" altLang="en-US" dirty="0" smtClean="0"/>
              <a:t>后，最后在环境中现场修改代码，让学员看到具体效果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915FEC-CB5B-4620-BC86-68E5E0DE33C0}" type="slidenum">
              <a:rPr lang="zh-CN" altLang="en-US"/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\Dial.java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教学指导：引导学员对问题进行分析（等值匹配），确定适合用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来实现，一定要把解决问题的逻辑和思路分析清楚，再进入编码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教学指导：结合上一页的图分析实现逻辑，让学员清楚解决问题的思路，然后再进入编码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教学指导：教员引导学员总结学习过的选择结构的形式，回顾每种形式的语法和适用场合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2646"/>
            <a:ext cx="9144000" cy="2276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4275" y="4471330"/>
            <a:ext cx="2700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Aft>
                <a:spcPts val="1200"/>
              </a:spcAft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100" dirty="0" smtClean="0"/>
              <a:t>主讲：潘隆福</a:t>
            </a:r>
            <a:endParaRPr lang="en-US" altLang="zh-CN" sz="2100" dirty="0" smtClean="0"/>
          </a:p>
          <a:p>
            <a:pPr algn="ctr">
              <a:lnSpc>
                <a:spcPct val="100000"/>
              </a:lnSpc>
            </a:pPr>
            <a:fld id="{DD46B636-9D80-4134-8115-DAD8D4FDFC6A}" type="datetime2">
              <a:rPr lang="zh-CN" altLang="en-US" sz="2100" smtClean="0"/>
            </a:fld>
            <a:endParaRPr lang="en-US" altLang="zh-CN" sz="21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比较</a:t>
            </a:r>
            <a:r>
              <a:rPr lang="en-US" altLang="zh-CN" b="1" dirty="0"/>
              <a:t>switch</a:t>
            </a:r>
            <a:r>
              <a:rPr lang="zh-CN" altLang="en-US" b="1" dirty="0"/>
              <a:t>和多重</a:t>
            </a:r>
            <a:r>
              <a:rPr lang="en-US" altLang="zh-CN" b="1" dirty="0"/>
              <a:t>if</a:t>
            </a:r>
            <a:r>
              <a:rPr lang="zh-CN" altLang="en-US" b="1" dirty="0"/>
              <a:t>选择结构</a:t>
            </a:r>
            <a:endParaRPr lang="zh-CN" altLang="en-US" b="1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相同点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不同点</a:t>
            </a:r>
            <a:endParaRPr lang="zh-CN" altLang="en-US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选择结构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多重</a:t>
            </a:r>
            <a:r>
              <a:rPr lang="en-US" altLang="zh-CN" dirty="0"/>
              <a:t>if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606212" name="AutoShape 4"/>
          <p:cNvSpPr>
            <a:spLocks noChangeArrowheads="1"/>
          </p:cNvSpPr>
          <p:nvPr/>
        </p:nvSpPr>
        <p:spPr bwMode="auto">
          <a:xfrm>
            <a:off x="1763713" y="2060575"/>
            <a:ext cx="6048375" cy="4667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1" algn="l" eaLnBrk="0" hangingPunct="0">
              <a:defRPr/>
            </a:pPr>
            <a:r>
              <a:rPr lang="zh-CN" altLang="en-US" b="1" dirty="0"/>
              <a:t>都是用来处理多分支条件的结构</a:t>
            </a:r>
            <a:endParaRPr lang="zh-CN" altLang="en-US" b="1" dirty="0"/>
          </a:p>
        </p:txBody>
      </p:sp>
      <p:sp>
        <p:nvSpPr>
          <p:cNvPr id="606213" name="AutoShape 5"/>
          <p:cNvSpPr>
            <a:spLocks noChangeArrowheads="1"/>
          </p:cNvSpPr>
          <p:nvPr/>
        </p:nvSpPr>
        <p:spPr bwMode="auto">
          <a:xfrm>
            <a:off x="1835150" y="3860800"/>
            <a:ext cx="6121400" cy="68897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1" algn="l" eaLnBrk="0" hangingPunct="0">
              <a:defRPr/>
            </a:pPr>
            <a:r>
              <a:rPr lang="zh-CN" altLang="en-US" b="1" dirty="0"/>
              <a:t>只能处理等值条件判断的情况，而且条件必须是整型变量或字符型变量</a:t>
            </a:r>
            <a:endParaRPr lang="zh-CN" altLang="en-US" b="1" dirty="0"/>
          </a:p>
        </p:txBody>
      </p:sp>
      <p:sp>
        <p:nvSpPr>
          <p:cNvPr id="606214" name="AutoShape 6"/>
          <p:cNvSpPr>
            <a:spLocks noChangeArrowheads="1"/>
          </p:cNvSpPr>
          <p:nvPr/>
        </p:nvSpPr>
        <p:spPr bwMode="auto">
          <a:xfrm>
            <a:off x="1835150" y="5157788"/>
            <a:ext cx="6048375" cy="68738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1" algn="l" eaLnBrk="0" hangingPunct="0">
              <a:defRPr/>
            </a:pPr>
            <a:r>
              <a:rPr lang="zh-CN" altLang="en-US" b="1" dirty="0"/>
              <a:t>没有</a:t>
            </a:r>
            <a:r>
              <a:rPr lang="en-US" altLang="zh-CN" b="1" dirty="0"/>
              <a:t>switch</a:t>
            </a:r>
            <a:r>
              <a:rPr lang="zh-CN" altLang="en-US" b="1" dirty="0"/>
              <a:t>选择结构的限制，特别适合某个变量处于某个连续区间时的情况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801710" y="1285860"/>
            <a:ext cx="6985000" cy="33575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张三为他的手机设定了自动拨号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按</a:t>
            </a:r>
            <a:r>
              <a:rPr lang="en-US" altLang="zh-CN" sz="2400" b="1" dirty="0">
                <a:latin typeface="+mn-lt"/>
                <a:ea typeface="+mn-ea"/>
              </a:rPr>
              <a:t>1</a:t>
            </a:r>
            <a:r>
              <a:rPr lang="zh-CN" altLang="en-US" sz="2400" b="1" dirty="0">
                <a:latin typeface="+mn-lt"/>
                <a:ea typeface="+mn-ea"/>
              </a:rPr>
              <a:t>：拨爸爸的号</a:t>
            </a:r>
            <a:endParaRPr lang="zh-CN" altLang="en-US" sz="24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按</a:t>
            </a:r>
            <a:r>
              <a:rPr lang="en-US" altLang="zh-CN" sz="2400" b="1" dirty="0">
                <a:latin typeface="+mn-lt"/>
                <a:ea typeface="+mn-ea"/>
              </a:rPr>
              <a:t>2</a:t>
            </a:r>
            <a:r>
              <a:rPr lang="zh-CN" altLang="en-US" sz="2400" b="1" dirty="0">
                <a:latin typeface="+mn-lt"/>
                <a:ea typeface="+mn-ea"/>
              </a:rPr>
              <a:t>：拨妈妈的号</a:t>
            </a:r>
            <a:endParaRPr lang="zh-CN" altLang="en-US" sz="24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按</a:t>
            </a:r>
            <a:r>
              <a:rPr lang="en-US" altLang="zh-CN" sz="2400" b="1" dirty="0">
                <a:latin typeface="+mn-lt"/>
                <a:ea typeface="+mn-ea"/>
              </a:rPr>
              <a:t>3</a:t>
            </a:r>
            <a:r>
              <a:rPr lang="zh-CN" altLang="en-US" sz="2400" b="1" dirty="0">
                <a:latin typeface="+mn-lt"/>
                <a:ea typeface="+mn-ea"/>
              </a:rPr>
              <a:t>：拨爷爷的号</a:t>
            </a:r>
            <a:endParaRPr lang="zh-CN" altLang="en-US" sz="24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按</a:t>
            </a:r>
            <a:r>
              <a:rPr lang="en-US" altLang="zh-CN" sz="2400" b="1" dirty="0">
                <a:latin typeface="+mn-lt"/>
                <a:ea typeface="+mn-ea"/>
              </a:rPr>
              <a:t>4</a:t>
            </a:r>
            <a:r>
              <a:rPr lang="zh-CN" altLang="en-US" sz="2400" b="1" dirty="0">
                <a:latin typeface="+mn-lt"/>
                <a:ea typeface="+mn-ea"/>
              </a:rPr>
              <a:t>：拨奶奶的号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小结</a:t>
            </a:r>
            <a:endParaRPr lang="zh-CN" altLang="en-US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>
          <a:xfrm>
            <a:off x="140289" y="857232"/>
            <a:ext cx="1502753" cy="400110"/>
            <a:chOff x="6641147" y="5088888"/>
            <a:chExt cx="1502753" cy="400110"/>
          </a:xfrm>
        </p:grpSpPr>
        <p:pic>
          <p:nvPicPr>
            <p:cNvPr id="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菜单跳转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从登录菜单跳转到主菜单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3" name="Picture 10" descr="图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28860" y="3357562"/>
            <a:ext cx="388937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5"/>
          <p:cNvGrpSpPr/>
          <p:nvPr/>
        </p:nvGrpSpPr>
        <p:grpSpPr bwMode="auto">
          <a:xfrm>
            <a:off x="2928938" y="58578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28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rgbClr val="FBFFFE"/>
                  </a:solidFill>
                </a:rPr>
                <a:t>讲解需求说明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菜单跳转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1.</a:t>
            </a:r>
            <a:r>
              <a:rPr lang="zh-CN" altLang="en-US" dirty="0" smtClean="0"/>
              <a:t>使用数字标识菜单号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2.</a:t>
            </a:r>
            <a:r>
              <a:rPr lang="zh-CN" altLang="en-US" dirty="0" smtClean="0"/>
              <a:t>获取用户输入的数字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3.</a:t>
            </a:r>
            <a:r>
              <a:rPr lang="zh-CN" altLang="en-US" dirty="0" smtClean="0"/>
              <a:t>执行相应的操作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endParaRPr lang="en-US" altLang="zh-CN" sz="2800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10"/>
          <p:cNvGrpSpPr/>
          <p:nvPr/>
        </p:nvGrpSpPr>
        <p:grpSpPr bwMode="auto">
          <a:xfrm>
            <a:off x="2857500" y="6072188"/>
            <a:ext cx="3500450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8149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片 14" descr="菜单跳转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571612"/>
            <a:ext cx="3384126" cy="1945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选择</a:t>
            </a:r>
            <a:r>
              <a:rPr lang="zh-CN" altLang="en-US" b="1" dirty="0" smtClean="0"/>
              <a:t>结构总结</a:t>
            </a:r>
            <a:endParaRPr lang="en-US" altLang="zh-CN" b="1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到目前为止所学</a:t>
            </a:r>
            <a:r>
              <a:rPr lang="zh-CN" altLang="en-US" dirty="0" smtClean="0"/>
              <a:t>的选择结构</a:t>
            </a:r>
            <a:r>
              <a:rPr lang="zh-CN" altLang="en-US" dirty="0"/>
              <a:t>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选择结构： 处理单一或组合条件的情况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If-else</a:t>
            </a:r>
            <a:r>
              <a:rPr lang="zh-CN" altLang="en-US" dirty="0" smtClean="0"/>
              <a:t>选择结构：处理简单的条件分支情况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选择结构：处理复杂的条件分支情况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选择结构：用于较为复杂的流程控制</a:t>
            </a:r>
            <a:endParaRPr lang="en-US" altLang="zh-CN" dirty="0" smtClean="0"/>
          </a:p>
          <a:p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多重分支并且条件判断是等值判断的情况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714348" y="3000372"/>
            <a:ext cx="8072494" cy="1150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400" b="1" dirty="0">
                <a:latin typeface="+mn-lt"/>
                <a:ea typeface="+mn-ea"/>
              </a:rPr>
              <a:t>为了使程序更加健壮，程序员在编码时要考虑用户可能出现的任何问题，并且在程序中做出相应的判断，给用户一个友好的提示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为什么要处理系统异常</a:t>
            </a:r>
            <a:endParaRPr lang="zh-CN" altLang="en-US" b="1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632835" name="AutoShape 3"/>
          <p:cNvSpPr>
            <a:spLocks noChangeArrowheads="1"/>
          </p:cNvSpPr>
          <p:nvPr/>
        </p:nvSpPr>
        <p:spPr bwMode="auto">
          <a:xfrm>
            <a:off x="1571604" y="5148279"/>
            <a:ext cx="5819775" cy="709613"/>
          </a:xfrm>
          <a:prstGeom prst="roundRect">
            <a:avLst>
              <a:gd name="adj" fmla="val 5531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lvl="1" algn="l" eaLnBrk="0" hangingPunct="0">
              <a:defRPr/>
            </a:pPr>
            <a:r>
              <a:rPr lang="en-GB" altLang="zh-CN" b="1"/>
              <a:t>Scanner</a:t>
            </a:r>
            <a:r>
              <a:rPr lang="zh-CN" altLang="en-GB" b="1"/>
              <a:t>对象的</a:t>
            </a:r>
            <a:r>
              <a:rPr lang="en-GB" altLang="zh-CN" b="1"/>
              <a:t>hasNextInt()</a:t>
            </a:r>
            <a:r>
              <a:rPr lang="zh-CN" altLang="en-GB" b="1"/>
              <a:t>方法，可以判断用户从键盘输入的字符是否是合法的数字</a:t>
            </a:r>
            <a:endParaRPr lang="zh-CN" altLang="en-US" b="1"/>
          </a:p>
        </p:txBody>
      </p:sp>
      <p:sp>
        <p:nvSpPr>
          <p:cNvPr id="632842" name="Rectangle 10"/>
          <p:cNvSpPr>
            <a:spLocks noChangeArrowheads="1"/>
          </p:cNvSpPr>
          <p:nvPr/>
        </p:nvSpPr>
        <p:spPr bwMode="auto">
          <a:xfrm>
            <a:off x="784254" y="1268413"/>
            <a:ext cx="7931150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菜单跳转的程序，如果用户错误地输入了一个不允许的字符，例如“</a:t>
            </a:r>
            <a:r>
              <a:rPr lang="en-US" altLang="zh-CN" sz="2800" b="1" dirty="0" smtClean="0">
                <a:latin typeface="+mn-lt"/>
                <a:ea typeface="+mn-ea"/>
              </a:rPr>
              <a:t>s”</a:t>
            </a:r>
            <a:r>
              <a:rPr lang="zh-CN" altLang="en-US" sz="2800" b="1" dirty="0" smtClean="0">
                <a:latin typeface="+mn-lt"/>
                <a:ea typeface="+mn-ea"/>
              </a:rPr>
              <a:t>，程序会怎样呢？</a:t>
            </a:r>
            <a:endParaRPr lang="zh-CN" altLang="en-US" sz="2800" b="1" dirty="0">
              <a:latin typeface="+mn-lt"/>
              <a:ea typeface="+mn-ea"/>
            </a:endParaRPr>
          </a:p>
        </p:txBody>
      </p:sp>
      <p:pic>
        <p:nvPicPr>
          <p:cNvPr id="10" name="图片 9" descr="示例10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3929066"/>
            <a:ext cx="4714908" cy="2504009"/>
          </a:xfrm>
          <a:prstGeom prst="rect">
            <a:avLst/>
          </a:prstGeom>
        </p:spPr>
      </p:pic>
      <p:pic>
        <p:nvPicPr>
          <p:cNvPr id="11" name="图片 10" descr="示例10-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2285992"/>
            <a:ext cx="5686836" cy="3623219"/>
          </a:xfrm>
          <a:prstGeom prst="rect">
            <a:avLst/>
          </a:prstGeom>
        </p:spPr>
      </p:pic>
      <p:grpSp>
        <p:nvGrpSpPr>
          <p:cNvPr id="2" name="组合 1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142844" y="2571744"/>
            <a:ext cx="1000132" cy="446983"/>
            <a:chOff x="1000100" y="3235185"/>
            <a:chExt cx="1000132" cy="446983"/>
          </a:xfrm>
        </p:grpSpPr>
        <p:pic>
          <p:nvPicPr>
            <p:cNvPr id="1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884" name="AutoShape 4"/>
          <p:cNvSpPr>
            <a:spLocks noChangeArrowheads="1"/>
          </p:cNvSpPr>
          <p:nvPr/>
        </p:nvSpPr>
        <p:spPr bwMode="auto">
          <a:xfrm>
            <a:off x="658813" y="1549400"/>
            <a:ext cx="8112125" cy="50783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Scanner input = new Scanner(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if (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input.hasNextInt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())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num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input.nextInt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switch (num)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case 1: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	//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显示系统主菜单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；	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	break;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case 2: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谢谢您的使用！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  break;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default: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输入错误。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");break;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} else {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("</a:t>
            </a:r>
            <a:r>
              <a:rPr lang="zh-CN" altLang="en-US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请输入正确的数字！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");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	}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634894" name="AutoShape 14"/>
          <p:cNvSpPr>
            <a:spLocks noChangeArrowheads="1"/>
          </p:cNvSpPr>
          <p:nvPr/>
        </p:nvSpPr>
        <p:spPr bwMode="auto">
          <a:xfrm>
            <a:off x="5072066" y="1948807"/>
            <a:ext cx="2063919" cy="408623"/>
          </a:xfrm>
          <a:prstGeom prst="wedgeRoundRectCallout">
            <a:avLst>
              <a:gd name="adj1" fmla="val -19824"/>
              <a:gd name="adj2" fmla="val -506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如果输入的是数字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4895" name="AutoShape 15"/>
          <p:cNvSpPr>
            <a:spLocks noChangeArrowheads="1"/>
          </p:cNvSpPr>
          <p:nvPr/>
        </p:nvSpPr>
        <p:spPr bwMode="auto">
          <a:xfrm>
            <a:off x="3286116" y="5377831"/>
            <a:ext cx="2298602" cy="408623"/>
          </a:xfrm>
          <a:prstGeom prst="wedgeRoundRectCallout">
            <a:avLst>
              <a:gd name="adj1" fmla="val -36070"/>
              <a:gd name="adj2" fmla="val 4826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如果输入的不是数字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4900" name="Text Box 20"/>
          <p:cNvSpPr txBox="1">
            <a:spLocks noChangeArrowheads="1"/>
          </p:cNvSpPr>
          <p:nvPr/>
        </p:nvSpPr>
        <p:spPr bwMode="auto">
          <a:xfrm>
            <a:off x="1139825" y="981075"/>
            <a:ext cx="7104063" cy="5762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GB" sz="2800" b="1" dirty="0">
                <a:latin typeface="+mn-lt"/>
                <a:ea typeface="+mn-ea"/>
              </a:rPr>
              <a:t>使用</a:t>
            </a:r>
            <a:r>
              <a:rPr lang="en-GB" altLang="zh-CN" sz="2800" b="1" dirty="0" err="1">
                <a:latin typeface="+mn-lt"/>
                <a:ea typeface="+mn-ea"/>
              </a:rPr>
              <a:t>hasNextInt</a:t>
            </a:r>
            <a:r>
              <a:rPr lang="en-GB" altLang="zh-CN" sz="2800" b="1" dirty="0">
                <a:latin typeface="+mn-lt"/>
                <a:ea typeface="+mn-ea"/>
              </a:rPr>
              <a:t>()</a:t>
            </a:r>
            <a:r>
              <a:rPr lang="zh-CN" altLang="en-GB" sz="2800" b="1" dirty="0" smtClean="0">
                <a:latin typeface="+mn-lt"/>
                <a:ea typeface="+mn-ea"/>
              </a:rPr>
              <a:t>解决</a:t>
            </a:r>
            <a:r>
              <a:rPr lang="zh-CN" altLang="en-US" sz="2800" b="1" dirty="0" smtClean="0">
                <a:latin typeface="+mn-lt"/>
                <a:ea typeface="+mn-ea"/>
              </a:rPr>
              <a:t>问题</a:t>
            </a:r>
            <a:r>
              <a:rPr lang="en-US" altLang="zh-CN" sz="2800" b="1" dirty="0" smtClean="0">
                <a:latin typeface="+mn-lt"/>
                <a:ea typeface="+mn-ea"/>
              </a:rPr>
              <a:t>2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42844" y="857232"/>
            <a:ext cx="1000132" cy="414475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4214810" y="2143115"/>
            <a:ext cx="86568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2428860" y="5643578"/>
            <a:ext cx="85725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1428727" y="80963"/>
            <a:ext cx="7535885" cy="900112"/>
          </a:xfrm>
        </p:spPr>
        <p:txBody>
          <a:bodyPr/>
          <a:lstStyle/>
          <a:p>
            <a:r>
              <a:rPr lang="zh-CN" altLang="en-US" dirty="0" smtClean="0"/>
              <a:t>如何处理系统异常</a:t>
            </a:r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4" name="组合 10"/>
          <p:cNvGrpSpPr/>
          <p:nvPr/>
        </p:nvGrpSpPr>
        <p:grpSpPr bwMode="auto">
          <a:xfrm>
            <a:off x="2000232" y="6354786"/>
            <a:ext cx="4992644" cy="431800"/>
            <a:chOff x="4007537" y="5500702"/>
            <a:chExt cx="4500593" cy="431800"/>
          </a:xfrm>
          <a:solidFill>
            <a:srgbClr val="0070C0"/>
          </a:solidFill>
        </p:grpSpPr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07537" y="5500702"/>
              <a:ext cx="450059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15909" y="5538802"/>
              <a:ext cx="258687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：处理系统异常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4" grpId="0" animBg="1"/>
      <p:bldP spid="634895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实现商品换购</a:t>
            </a:r>
            <a:endParaRPr lang="en-US" altLang="zh-CN" b="1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zh-CN" altLang="en-US" dirty="0"/>
          </a:p>
          <a:p>
            <a:pPr lvl="1"/>
            <a:r>
              <a:rPr lang="zh-CN" altLang="en-US" dirty="0"/>
              <a:t>综合运用嵌套</a:t>
            </a:r>
            <a:r>
              <a:rPr lang="en-US" altLang="zh-CN" dirty="0"/>
              <a:t>if</a:t>
            </a:r>
            <a:r>
              <a:rPr lang="zh-CN" altLang="en-US" dirty="0"/>
              <a:t>选择结构、</a:t>
            </a:r>
            <a:r>
              <a:rPr lang="en-US" altLang="zh-CN" dirty="0"/>
              <a:t>switch</a:t>
            </a:r>
            <a:r>
              <a:rPr lang="zh-CN" altLang="en-US" dirty="0"/>
              <a:t>选择结构、多重</a:t>
            </a:r>
            <a:r>
              <a:rPr lang="en-US" altLang="zh-CN" dirty="0"/>
              <a:t>if</a:t>
            </a:r>
            <a:r>
              <a:rPr lang="zh-CN" altLang="en-US" dirty="0"/>
              <a:t>选择</a:t>
            </a:r>
            <a:r>
              <a:rPr lang="zh-CN" altLang="en-US" dirty="0" smtClean="0"/>
              <a:t>结构实现</a:t>
            </a:r>
            <a:r>
              <a:rPr lang="zh-CN" altLang="en-US" dirty="0"/>
              <a:t>商品换购功能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 descr="图4.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643182"/>
            <a:ext cx="4149460" cy="3048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573405"/>
            <a:ext cx="6790055" cy="6788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第五章   </a:t>
            </a:r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switch</a:t>
            </a: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选择结构      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2610" y="1369695"/>
            <a:ext cx="2289810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8" name="Freeform 6"/>
          <p:cNvSpPr/>
          <p:nvPr>
            <p:custDataLst>
              <p:tags r:id="rId1"/>
            </p:custDataLst>
          </p:nvPr>
        </p:nvSpPr>
        <p:spPr bwMode="auto">
          <a:xfrm>
            <a:off x="972359" y="4124115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>
            <p:custDataLst>
              <p:tags r:id="rId2"/>
            </p:custDataLst>
          </p:nvPr>
        </p:nvSpPr>
        <p:spPr bwMode="auto">
          <a:xfrm>
            <a:off x="2311298" y="4124537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表达式值类型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>
            <p:custDataLst>
              <p:tags r:id="rId3"/>
            </p:custDataLst>
          </p:nvPr>
        </p:nvSpPr>
        <p:spPr bwMode="auto">
          <a:xfrm>
            <a:off x="972361" y="2993286"/>
            <a:ext cx="1175516" cy="78232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4"/>
            </p:custDataLst>
          </p:nvPr>
        </p:nvSpPr>
        <p:spPr bwMode="auto">
          <a:xfrm>
            <a:off x="2264308" y="2993390"/>
            <a:ext cx="5759027" cy="78232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algn="ctr" defTabSz="9144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>
            <p:custDataLst>
              <p:tags r:id="rId5"/>
            </p:custDataLst>
          </p:nvPr>
        </p:nvSpPr>
        <p:spPr bwMode="auto">
          <a:xfrm>
            <a:off x="972359" y="1860971"/>
            <a:ext cx="1073043" cy="783807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ru-RU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>
            <p:custDataLst>
              <p:tags r:id="rId6"/>
            </p:custDataLst>
          </p:nvPr>
        </p:nvSpPr>
        <p:spPr bwMode="auto">
          <a:xfrm>
            <a:off x="2263038" y="1860550"/>
            <a:ext cx="5759027" cy="80602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lvl="0"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switch</a:t>
            </a:r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语法结构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/>
          <p:nvPr>
            <p:custDataLst>
              <p:tags r:id="rId7"/>
            </p:custDataLst>
          </p:nvPr>
        </p:nvSpPr>
        <p:spPr bwMode="auto">
          <a:xfrm>
            <a:off x="972359" y="5306908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>
            <p:custDataLst>
              <p:tags r:id="rId8"/>
            </p:custDataLst>
          </p:nvPr>
        </p:nvSpPr>
        <p:spPr bwMode="auto">
          <a:xfrm>
            <a:off x="2311298" y="5307331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总结</a:t>
            </a:r>
            <a:endParaRPr lang="en-US" altLang="zh-CN" b="1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zh-CN" altLang="en-US" dirty="0" smtClean="0"/>
              <a:t>选择结构适用于条件判断是等值判断的情况</a:t>
            </a:r>
            <a:endParaRPr lang="en-US" altLang="zh-CN" dirty="0" smtClean="0"/>
          </a:p>
          <a:p>
            <a:r>
              <a:rPr lang="zh-CN" altLang="en-US" dirty="0" smtClean="0"/>
              <a:t>在实际应用中，通常会使用多种形式选择结构综合来解决较复杂的问题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2985"/>
            <a:ext cx="914971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为什么使用</a:t>
            </a:r>
            <a:r>
              <a:rPr lang="en-US" altLang="zh-CN" b="1"/>
              <a:t>switch</a:t>
            </a:r>
            <a:r>
              <a:rPr lang="zh-CN" altLang="en-US" b="1"/>
              <a:t>选择结构</a:t>
            </a:r>
            <a:endParaRPr lang="zh-CN" altLang="en-US" b="1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784254" y="3409968"/>
            <a:ext cx="6851650" cy="2590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解决</a:t>
            </a:r>
            <a:r>
              <a:rPr lang="zh-CN" altLang="en-US" sz="2800" b="1" dirty="0">
                <a:latin typeface="+mn-lt"/>
                <a:ea typeface="+mn-ea"/>
              </a:rPr>
              <a:t>方法：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GB" sz="2000" b="1" dirty="0" smtClean="0">
                <a:latin typeface="+mn-lt"/>
                <a:ea typeface="+mn-ea"/>
              </a:rPr>
              <a:t>使用多重</a:t>
            </a:r>
            <a:r>
              <a:rPr lang="en-GB" altLang="zh-CN" sz="2000" b="1" dirty="0" err="1" smtClean="0">
                <a:latin typeface="+mn-lt"/>
                <a:ea typeface="+mn-ea"/>
              </a:rPr>
              <a:t>if</a:t>
            </a:r>
            <a:r>
              <a:rPr lang="zh-CN" altLang="en-GB" sz="2000" b="1" dirty="0" err="1" smtClean="0">
                <a:latin typeface="+mn-lt"/>
                <a:ea typeface="+mn-ea"/>
              </a:rPr>
              <a:t>选择结构实现</a:t>
            </a:r>
            <a:endParaRPr lang="zh-CN" altLang="en-GB" sz="2000" b="1" dirty="0" err="1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使用</a:t>
            </a:r>
            <a:r>
              <a:rPr lang="en-US" altLang="zh-CN" sz="2000" b="1" dirty="0" err="1" smtClean="0">
                <a:latin typeface="+mn-lt"/>
                <a:ea typeface="+mn-ea"/>
              </a:rPr>
              <a:t>switch</a:t>
            </a:r>
            <a:r>
              <a:rPr lang="zh-CN" altLang="en-US" sz="2000" b="1" dirty="0" smtClean="0">
                <a:latin typeface="+mn-lt"/>
                <a:ea typeface="+mn-ea"/>
              </a:rPr>
              <a:t>选择结构解决</a:t>
            </a:r>
            <a:endParaRPr lang="en-US" altLang="zh-CN" sz="2000" b="1" dirty="0" smtClean="0">
              <a:latin typeface="+mn-lt"/>
              <a:ea typeface="+mn-ea"/>
            </a:endParaRP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784254" y="1268413"/>
            <a:ext cx="7561263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韩嫣</a:t>
            </a:r>
            <a:r>
              <a:rPr lang="zh-CN" altLang="en-US" sz="2800" b="1" dirty="0">
                <a:latin typeface="+mn-lt"/>
                <a:ea typeface="+mn-ea"/>
              </a:rPr>
              <a:t>参加计算机编程大赛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 err="1" smtClean="0">
                <a:latin typeface="+mn-lt"/>
                <a:ea typeface="+mn-ea"/>
              </a:rPr>
              <a:t>如果获得第一名，将参加麻省理工大学组织的</a:t>
            </a:r>
            <a:r>
              <a:rPr lang="en-US" altLang="zh-CN" sz="2000" b="1" dirty="0" err="1" smtClean="0">
                <a:latin typeface="+mn-lt"/>
                <a:ea typeface="+mn-ea"/>
              </a:rPr>
              <a:t>1</a:t>
            </a:r>
            <a:r>
              <a:rPr lang="zh-CN" altLang="en-US" sz="2000" b="1" dirty="0" err="1" smtClean="0">
                <a:latin typeface="+mn-lt"/>
                <a:ea typeface="+mn-ea"/>
              </a:rPr>
              <a:t>个月夏令营</a:t>
            </a:r>
            <a:endParaRPr lang="zh-CN" altLang="en-US" sz="2000" b="1" dirty="0" err="1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 err="1" smtClean="0">
                <a:latin typeface="+mn-lt"/>
                <a:ea typeface="+mn-ea"/>
              </a:rPr>
              <a:t>如果获得第二名，将奖励惠普笔记本电脑一部</a:t>
            </a:r>
            <a:endParaRPr lang="zh-CN" altLang="en-US" sz="2000" b="1" dirty="0" err="1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 err="1" smtClean="0">
                <a:latin typeface="+mn-lt"/>
                <a:ea typeface="+mn-ea"/>
              </a:rPr>
              <a:t>如果获得第三名，将奖励移动硬盘一个</a:t>
            </a:r>
            <a:endParaRPr lang="zh-CN" altLang="en-US" sz="2000" b="1" dirty="0" err="1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000" b="1" dirty="0" smtClean="0">
                <a:latin typeface="+mn-lt"/>
                <a:ea typeface="+mn-ea"/>
              </a:rPr>
              <a:t>否则，不给任何奖励</a:t>
            </a:r>
            <a:endParaRPr lang="zh-CN" altLang="en-US" sz="2000" b="1" dirty="0" smtClean="0">
              <a:latin typeface="+mn-lt"/>
              <a:ea typeface="+mn-ea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10"/>
          <p:cNvGrpSpPr/>
          <p:nvPr/>
        </p:nvGrpSpPr>
        <p:grpSpPr bwMode="auto">
          <a:xfrm>
            <a:off x="1714480" y="6072206"/>
            <a:ext cx="4992645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4844704" y="5538802"/>
              <a:ext cx="348133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1: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多重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if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解决等值判断问题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643570" y="4234823"/>
            <a:ext cx="253328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缺点：结构复杂，啰嗦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643570" y="4949203"/>
            <a:ext cx="253328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特点：条件为等值判断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429124" y="4429130"/>
            <a:ext cx="1143008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4572001" y="5214948"/>
            <a:ext cx="1071570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7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7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7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AutoShape 2"/>
          <p:cNvSpPr>
            <a:spLocks noChangeArrowheads="1"/>
          </p:cNvSpPr>
          <p:nvPr/>
        </p:nvSpPr>
        <p:spPr bwMode="auto">
          <a:xfrm>
            <a:off x="466725" y="1809124"/>
            <a:ext cx="8426450" cy="4763148"/>
          </a:xfrm>
          <a:prstGeom prst="roundRect">
            <a:avLst>
              <a:gd name="adj" fmla="val 2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rgbClr val="0000FF"/>
                </a:solidFill>
              </a:rPr>
              <a:t>switch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zh-CN" altLang="en-GB" b="1" dirty="0" smtClean="0">
                <a:solidFill>
                  <a:schemeClr val="accent5">
                    <a:lumMod val="10000"/>
                  </a:schemeClr>
                </a:solidFill>
              </a:rPr>
              <a:t>表达式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GB" altLang="zh-CN" b="1" dirty="0" smtClean="0">
                <a:solidFill>
                  <a:srgbClr val="0000FF"/>
                </a:solidFill>
              </a:rPr>
              <a:t> case </a:t>
            </a:r>
            <a:r>
              <a:rPr lang="zh-CN" altLang="en-GB" b="1" dirty="0" smtClean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GB" b="1" dirty="0" smtClean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GB" altLang="zh-CN" b="1" dirty="0" smtClean="0">
                <a:solidFill>
                  <a:srgbClr val="0000FF"/>
                </a:solidFill>
              </a:rPr>
              <a:t>break;</a:t>
            </a:r>
            <a:endParaRPr lang="en-GB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GB" altLang="zh-CN" b="1" dirty="0" smtClean="0">
                <a:solidFill>
                  <a:srgbClr val="0000FF"/>
                </a:solidFill>
              </a:rPr>
              <a:t> case </a:t>
            </a:r>
            <a:r>
              <a:rPr lang="zh-CN" altLang="en-GB" b="1" dirty="0" smtClean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GB" b="1" dirty="0" smtClean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GB" altLang="zh-CN" b="1" dirty="0" smtClean="0">
                <a:solidFill>
                  <a:srgbClr val="0000FF"/>
                </a:solidFill>
              </a:rPr>
              <a:t>break;</a:t>
            </a:r>
            <a:endParaRPr lang="en-GB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…</a:t>
            </a:r>
            <a:endParaRPr lang="zh-CN" altLang="en-GB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rgbClr val="0000FF"/>
                </a:solidFill>
              </a:rPr>
              <a:t>	default:</a:t>
            </a:r>
            <a:endParaRPr lang="en-GB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GB" b="1" dirty="0" smtClean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rgbClr val="0000FF"/>
                </a:solidFill>
              </a:rPr>
              <a:t>		break;</a:t>
            </a:r>
            <a:endParaRPr lang="en-GB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switch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结构</a:t>
            </a:r>
            <a:endParaRPr lang="zh-CN" altLang="en-US" b="1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3203575" y="2305997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计算表达式的值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1777987" y="1785926"/>
            <a:ext cx="936625" cy="4318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8023" name="AutoShape 7"/>
          <p:cNvSpPr>
            <a:spLocks noChangeArrowheads="1"/>
          </p:cNvSpPr>
          <p:nvPr/>
        </p:nvSpPr>
        <p:spPr bwMode="auto">
          <a:xfrm>
            <a:off x="3203575" y="2925763"/>
            <a:ext cx="174054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如果等于常量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5" name="AutoShape 9"/>
          <p:cNvSpPr>
            <a:spLocks noChangeArrowheads="1"/>
          </p:cNvSpPr>
          <p:nvPr/>
        </p:nvSpPr>
        <p:spPr bwMode="auto">
          <a:xfrm>
            <a:off x="3203575" y="3933825"/>
            <a:ext cx="174054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如果等于常量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7" name="AutoShape 11"/>
          <p:cNvSpPr>
            <a:spLocks noChangeArrowheads="1"/>
          </p:cNvSpPr>
          <p:nvPr/>
        </p:nvSpPr>
        <p:spPr bwMode="auto">
          <a:xfrm>
            <a:off x="3203575" y="5229225"/>
            <a:ext cx="2533285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如果没有找到匹配的值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9" name="Rectangle 13"/>
          <p:cNvSpPr>
            <a:spLocks noChangeArrowheads="1"/>
          </p:cNvSpPr>
          <p:nvPr/>
        </p:nvSpPr>
        <p:spPr bwMode="auto">
          <a:xfrm>
            <a:off x="1922450" y="2428868"/>
            <a:ext cx="863600" cy="36195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1922450" y="3571876"/>
            <a:ext cx="936625" cy="3810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1214414" y="5143512"/>
            <a:ext cx="936625" cy="358775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98034" name="Rectangle 18"/>
          <p:cNvSpPr>
            <a:spLocks noChangeArrowheads="1"/>
          </p:cNvSpPr>
          <p:nvPr/>
        </p:nvSpPr>
        <p:spPr bwMode="auto">
          <a:xfrm>
            <a:off x="785786" y="1196975"/>
            <a:ext cx="6851650" cy="719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>
                <a:latin typeface="+mn-lt"/>
                <a:ea typeface="+mn-ea"/>
              </a:rPr>
              <a:t>switch</a:t>
            </a:r>
            <a:r>
              <a:rPr lang="zh-CN" altLang="en-US" sz="2800" b="1" dirty="0">
                <a:latin typeface="+mn-lt"/>
                <a:ea typeface="+mn-ea"/>
              </a:rPr>
              <a:t>选择结构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142844" y="872998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28868"/>
            <a:ext cx="657922" cy="472068"/>
          </a:xfrm>
          <a:prstGeom prst="rect">
            <a:avLst/>
          </a:prstGeom>
          <a:noFill/>
        </p:spPr>
      </p:pic>
      <p:pic>
        <p:nvPicPr>
          <p:cNvPr id="2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71876"/>
            <a:ext cx="657922" cy="472068"/>
          </a:xfrm>
          <a:prstGeom prst="rect">
            <a:avLst/>
          </a:prstGeom>
          <a:noFill/>
        </p:spPr>
      </p:pic>
      <p:pic>
        <p:nvPicPr>
          <p:cNvPr id="2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143512"/>
            <a:ext cx="657922" cy="472068"/>
          </a:xfrm>
          <a:prstGeom prst="rect">
            <a:avLst/>
          </a:prstGeom>
          <a:noFill/>
        </p:spPr>
      </p:pic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4052888" y="1714488"/>
            <a:ext cx="173355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整型或字符型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3071802" y="2000240"/>
            <a:ext cx="85725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1" grpId="0" animBg="1"/>
      <p:bldP spid="598022" grpId="0" animBg="1"/>
      <p:bldP spid="598023" grpId="0" animBg="1"/>
      <p:bldP spid="598023" grpId="1" animBg="1"/>
      <p:bldP spid="598025" grpId="0" animBg="1"/>
      <p:bldP spid="598025" grpId="1" animBg="1"/>
      <p:bldP spid="598027" grpId="0" animBg="1"/>
      <p:bldP spid="598029" grpId="0" animBg="1"/>
      <p:bldP spid="598029" grpId="1" animBg="1"/>
      <p:bldP spid="598030" grpId="0" animBg="1"/>
      <p:bldP spid="598030" grpId="1" animBg="1"/>
      <p:bldP spid="598031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0069" name="AutoShape 5"/>
          <p:cNvSpPr>
            <a:spLocks noChangeArrowheads="1"/>
          </p:cNvSpPr>
          <p:nvPr/>
        </p:nvSpPr>
        <p:spPr bwMode="auto">
          <a:xfrm>
            <a:off x="636588" y="1785441"/>
            <a:ext cx="8112125" cy="47459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1;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switch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1: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          break;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 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          break;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3: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          break;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default: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00070" name="AutoShape 6"/>
          <p:cNvSpPr>
            <a:spLocks noChangeArrowheads="1"/>
          </p:cNvSpPr>
          <p:nvPr/>
        </p:nvSpPr>
        <p:spPr bwMode="auto">
          <a:xfrm>
            <a:off x="3400425" y="2159000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第一名的情况下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71" name="AutoShape 7"/>
          <p:cNvSpPr>
            <a:spLocks noChangeArrowheads="1"/>
          </p:cNvSpPr>
          <p:nvPr/>
        </p:nvSpPr>
        <p:spPr bwMode="auto">
          <a:xfrm>
            <a:off x="3403600" y="3143248"/>
            <a:ext cx="184675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第二名的情况下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72" name="AutoShape 8"/>
          <p:cNvSpPr>
            <a:spLocks noChangeArrowheads="1"/>
          </p:cNvSpPr>
          <p:nvPr/>
        </p:nvSpPr>
        <p:spPr bwMode="auto">
          <a:xfrm>
            <a:off x="3403600" y="4143380"/>
            <a:ext cx="184675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第三名的情况下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auto">
          <a:xfrm>
            <a:off x="3403600" y="5143512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其他情况下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84" name="Text Box 20"/>
          <p:cNvSpPr txBox="1">
            <a:spLocks noChangeArrowheads="1"/>
          </p:cNvSpPr>
          <p:nvPr/>
        </p:nvSpPr>
        <p:spPr bwMode="auto">
          <a:xfrm>
            <a:off x="784254" y="1209663"/>
            <a:ext cx="7104063" cy="5762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使用</a:t>
            </a:r>
            <a:r>
              <a:rPr lang="en-US" altLang="zh-CN" sz="2800" b="1" dirty="0">
                <a:latin typeface="+mn-lt"/>
                <a:ea typeface="+mn-ea"/>
              </a:rPr>
              <a:t>switch</a:t>
            </a:r>
            <a:r>
              <a:rPr lang="zh-CN" altLang="en-US" sz="2800" b="1" dirty="0">
                <a:latin typeface="+mn-lt"/>
                <a:ea typeface="+mn-ea"/>
              </a:rPr>
              <a:t>选择结构</a:t>
            </a:r>
            <a:r>
              <a:rPr lang="zh-CN" altLang="en-US" sz="2800" b="1" dirty="0" smtClean="0">
                <a:latin typeface="+mn-lt"/>
                <a:ea typeface="+mn-ea"/>
              </a:rPr>
              <a:t>解决问题</a:t>
            </a:r>
            <a:r>
              <a:rPr lang="en-US" altLang="zh-CN" sz="2800" b="1" dirty="0" smtClean="0">
                <a:latin typeface="+mn-lt"/>
                <a:ea typeface="+mn-ea"/>
              </a:rPr>
              <a:t>1</a:t>
            </a:r>
            <a:endParaRPr lang="en-GB" altLang="zh-CN" sz="2800" b="1" dirty="0">
              <a:latin typeface="+mn-lt"/>
              <a:ea typeface="+mn-ea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42844" y="857232"/>
            <a:ext cx="1000132" cy="414475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428727" y="80963"/>
            <a:ext cx="7535885" cy="900112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0" name="组合 10"/>
          <p:cNvGrpSpPr/>
          <p:nvPr/>
        </p:nvGrpSpPr>
        <p:grpSpPr bwMode="auto">
          <a:xfrm>
            <a:off x="1714480" y="6354786"/>
            <a:ext cx="5214974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6" name="TextBox 38"/>
            <p:cNvSpPr txBox="1">
              <a:spLocks noChangeArrowheads="1"/>
            </p:cNvSpPr>
            <p:nvPr/>
          </p:nvSpPr>
          <p:spPr bwMode="auto">
            <a:xfrm>
              <a:off x="4844704" y="5538802"/>
              <a:ext cx="3653297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switch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解决等值判断问题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 animBg="1"/>
      <p:bldP spid="600070" grpId="0" animBg="1"/>
      <p:bldP spid="600071" grpId="0" animBg="1"/>
      <p:bldP spid="600072" grpId="0" animBg="1"/>
      <p:bldP spid="6000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23" name="AutoShape 11"/>
          <p:cNvSpPr>
            <a:spLocks noChangeArrowheads="1"/>
          </p:cNvSpPr>
          <p:nvPr/>
        </p:nvSpPr>
        <p:spPr bwMode="auto">
          <a:xfrm>
            <a:off x="755650" y="1428736"/>
            <a:ext cx="8080375" cy="41710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1;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switch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           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2: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            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 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3: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            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       default:</a:t>
            </a:r>
            <a:endParaRPr lang="en-US" altLang="zh-CN" b="1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02116" name="AutoShape 4"/>
          <p:cNvSpPr>
            <a:spLocks noChangeArrowheads="1"/>
          </p:cNvSpPr>
          <p:nvPr/>
        </p:nvSpPr>
        <p:spPr bwMode="auto">
          <a:xfrm>
            <a:off x="6300788" y="2060575"/>
            <a:ext cx="21621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GB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输出结果是什么？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212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4-1</a:t>
            </a:r>
            <a:endParaRPr lang="zh-CN" altLang="en-US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602118" name="AutoShape 6"/>
          <p:cNvSpPr>
            <a:spLocks noChangeArrowheads="1"/>
          </p:cNvSpPr>
          <p:nvPr/>
        </p:nvSpPr>
        <p:spPr bwMode="auto">
          <a:xfrm>
            <a:off x="2124075" y="5876925"/>
            <a:ext cx="5616575" cy="7096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GB" b="1"/>
              <a:t>如果需要每个</a:t>
            </a:r>
            <a:r>
              <a:rPr lang="en-GB" altLang="zh-CN" b="1"/>
              <a:t>case</a:t>
            </a:r>
            <a:r>
              <a:rPr lang="zh-CN" altLang="en-GB" b="1"/>
              <a:t>执行完后跳出，</a:t>
            </a:r>
            <a:endParaRPr lang="zh-CN" altLang="en-GB" b="1"/>
          </a:p>
          <a:p>
            <a:pPr algn="l" eaLnBrk="0" hangingPunct="0">
              <a:defRPr/>
            </a:pPr>
            <a:r>
              <a:rPr lang="zh-CN" altLang="en-GB" b="1"/>
              <a:t>在每个</a:t>
            </a:r>
            <a:r>
              <a:rPr lang="en-GB" altLang="zh-CN" b="1"/>
              <a:t>case</a:t>
            </a:r>
            <a:r>
              <a:rPr lang="zh-CN" altLang="en-GB" b="1"/>
              <a:t>后不要忘记写</a:t>
            </a:r>
            <a:r>
              <a:rPr lang="en-GB" altLang="zh-CN" b="1"/>
              <a:t>break;</a:t>
            </a:r>
            <a:endParaRPr lang="en-US" altLang="zh-CN" b="1"/>
          </a:p>
        </p:txBody>
      </p:sp>
      <p:pic>
        <p:nvPicPr>
          <p:cNvPr id="9" name="图片 8" descr="switch问题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2" y="3786190"/>
            <a:ext cx="4431548" cy="1559601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142844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6200000" flipH="1">
            <a:off x="6823091" y="3035297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 animBg="1"/>
      <p:bldP spid="602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AutoShape 3"/>
          <p:cNvSpPr>
            <a:spLocks noChangeArrowheads="1"/>
          </p:cNvSpPr>
          <p:nvPr/>
        </p:nvSpPr>
        <p:spPr bwMode="auto">
          <a:xfrm>
            <a:off x="539750" y="1428736"/>
            <a:ext cx="8343900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1;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switch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smtClean="0">
                <a:solidFill>
                  <a:srgbClr val="0000FF"/>
                </a:solidFill>
              </a:rPr>
              <a:t>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2: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</a:rPr>
              <a:t>case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2: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</a:rPr>
              <a:t>default: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2071670" y="2857496"/>
            <a:ext cx="357190" cy="428628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04166" name="AutoShape 6"/>
          <p:cNvSpPr>
            <a:spLocks noChangeArrowheads="1"/>
          </p:cNvSpPr>
          <p:nvPr/>
        </p:nvSpPr>
        <p:spPr bwMode="auto">
          <a:xfrm>
            <a:off x="4052888" y="1916098"/>
            <a:ext cx="328589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case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后面的常量必须各不相同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 flipV="1">
            <a:off x="2643174" y="2363772"/>
            <a:ext cx="1425589" cy="70803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4168" name="Line 8"/>
          <p:cNvSpPr>
            <a:spLocks noChangeShapeType="1"/>
          </p:cNvSpPr>
          <p:nvPr/>
        </p:nvSpPr>
        <p:spPr bwMode="auto">
          <a:xfrm flipV="1">
            <a:off x="2571736" y="2363772"/>
            <a:ext cx="1641489" cy="149385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4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4-2</a:t>
            </a:r>
            <a:endParaRPr lang="zh-CN" altLang="en-US" b="1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11"/>
          <p:cNvGrpSpPr/>
          <p:nvPr/>
        </p:nvGrpSpPr>
        <p:grpSpPr>
          <a:xfrm>
            <a:off x="142844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71670" y="3571876"/>
            <a:ext cx="357190" cy="428628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 animBg="1"/>
      <p:bldP spid="604167" grpId="0" animBg="1"/>
      <p:bldP spid="60416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AutoShape 2"/>
          <p:cNvSpPr>
            <a:spLocks noChangeArrowheads="1"/>
          </p:cNvSpPr>
          <p:nvPr/>
        </p:nvSpPr>
        <p:spPr bwMode="auto">
          <a:xfrm>
            <a:off x="539750" y="1426391"/>
            <a:ext cx="8343900" cy="405341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switch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default: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	    </a:t>
            </a:r>
            <a:r>
              <a:rPr lang="en-US" altLang="zh-CN" b="1" dirty="0" smtClean="0">
                <a:solidFill>
                  <a:srgbClr val="0000FF"/>
                </a:solidFill>
              </a:rPr>
              <a:t>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3: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 smtClean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287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常见错误</a:t>
            </a:r>
            <a:r>
              <a:rPr lang="en-US" altLang="zh-CN" b="1"/>
              <a:t>4-3</a:t>
            </a:r>
            <a:endParaRPr lang="zh-CN" altLang="en-US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sp>
        <p:nvSpPr>
          <p:cNvPr id="628747" name="AutoShape 11"/>
          <p:cNvSpPr>
            <a:spLocks noChangeArrowheads="1"/>
          </p:cNvSpPr>
          <p:nvPr/>
        </p:nvSpPr>
        <p:spPr bwMode="auto">
          <a:xfrm>
            <a:off x="6011863" y="2133600"/>
            <a:ext cx="21621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GB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输出结果是什么？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28750" name="AutoShape 14"/>
          <p:cNvSpPr>
            <a:spLocks noChangeArrowheads="1"/>
          </p:cNvSpPr>
          <p:nvPr/>
        </p:nvSpPr>
        <p:spPr bwMode="auto">
          <a:xfrm>
            <a:off x="1785918" y="5857892"/>
            <a:ext cx="6048375" cy="709613"/>
          </a:xfrm>
          <a:prstGeom prst="roundRect">
            <a:avLst>
              <a:gd name="adj" fmla="val 75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GB" altLang="zh-CN" b="1" dirty="0"/>
              <a:t>default</a:t>
            </a:r>
            <a:r>
              <a:rPr lang="zh-CN" altLang="en-GB" b="1" dirty="0"/>
              <a:t>块顺序可以变动，但要注意其执行顺序。</a:t>
            </a:r>
            <a:endParaRPr lang="zh-CN" altLang="en-GB" b="1" dirty="0"/>
          </a:p>
          <a:p>
            <a:pPr algn="l" eaLnBrk="0" hangingPunct="0">
              <a:defRPr/>
            </a:pPr>
            <a:r>
              <a:rPr lang="zh-CN" altLang="en-GB" b="1" dirty="0"/>
              <a:t>通常，</a:t>
            </a:r>
            <a:r>
              <a:rPr lang="en-GB" altLang="zh-CN" b="1" dirty="0"/>
              <a:t>default</a:t>
            </a:r>
            <a:r>
              <a:rPr lang="zh-CN" altLang="en-GB" b="1" dirty="0"/>
              <a:t>块放在末尾，也可以省略</a:t>
            </a:r>
            <a:endParaRPr lang="en-US" altLang="zh-CN" b="1" dirty="0"/>
          </a:p>
        </p:txBody>
      </p:sp>
      <p:pic>
        <p:nvPicPr>
          <p:cNvPr id="9" name="图片 8" descr="switch问题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942" y="3714752"/>
            <a:ext cx="3737336" cy="1711757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142844" y="857232"/>
            <a:ext cx="1469411" cy="400110"/>
            <a:chOff x="2962268" y="5103147"/>
            <a:chExt cx="1469411" cy="400110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6200000" flipH="1">
            <a:off x="6608777" y="3106736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7" grpId="0" animBg="1"/>
      <p:bldP spid="6287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AutoShape 3"/>
          <p:cNvSpPr>
            <a:spLocks noChangeArrowheads="1"/>
          </p:cNvSpPr>
          <p:nvPr/>
        </p:nvSpPr>
        <p:spPr bwMode="auto">
          <a:xfrm>
            <a:off x="468313" y="1285860"/>
            <a:ext cx="8120062" cy="4714908"/>
          </a:xfrm>
          <a:prstGeom prst="roundRect">
            <a:avLst>
              <a:gd name="adj" fmla="val 21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String day =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星期一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switch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(day){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</a:rPr>
              <a:t>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星期一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星期一：青菜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       break;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</a:rPr>
              <a:t> case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星期二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":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星期二：鱼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        break;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default: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自助餐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        break;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05188" name="AutoShape 4"/>
          <p:cNvSpPr>
            <a:spLocks noChangeArrowheads="1"/>
          </p:cNvSpPr>
          <p:nvPr/>
        </p:nvSpPr>
        <p:spPr bwMode="auto">
          <a:xfrm>
            <a:off x="4286248" y="1214422"/>
            <a:ext cx="3526518" cy="776383"/>
          </a:xfrm>
          <a:prstGeom prst="wedgeRoundRectCallout">
            <a:avLst>
              <a:gd name="adj1" fmla="val -49831"/>
              <a:gd name="adj2" fmla="val 618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switch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后面小括号中表达式的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值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必须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是整型或字符型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1785918" y="1714488"/>
            <a:ext cx="500066" cy="28575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05190" name="Rectangle 6"/>
          <p:cNvSpPr>
            <a:spLocks noChangeArrowheads="1"/>
          </p:cNvSpPr>
          <p:nvPr/>
        </p:nvSpPr>
        <p:spPr bwMode="auto">
          <a:xfrm>
            <a:off x="2071670" y="2071678"/>
            <a:ext cx="1008062" cy="35719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051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4-4</a:t>
            </a:r>
            <a:endParaRPr lang="zh-CN" altLang="en-US" b="1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>
          <a:xfrm>
            <a:off x="142844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2928926" y="1785926"/>
            <a:ext cx="1366839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135178" y="3143248"/>
            <a:ext cx="936624" cy="35719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0"/>
          <p:cNvGrpSpPr/>
          <p:nvPr/>
        </p:nvGrpSpPr>
        <p:grpSpPr bwMode="auto">
          <a:xfrm>
            <a:off x="1928794" y="6140472"/>
            <a:ext cx="4992644" cy="431800"/>
            <a:chOff x="4007537" y="5500702"/>
            <a:chExt cx="4500593" cy="431800"/>
          </a:xfrm>
          <a:solidFill>
            <a:srgbClr val="0070C0"/>
          </a:solidFill>
        </p:grpSpPr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07537" y="5500702"/>
              <a:ext cx="450059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15909" y="5538802"/>
              <a:ext cx="323424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switch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常见问题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nimBg="1"/>
      <p:bldP spid="605189" grpId="0" animBg="1"/>
      <p:bldP spid="605190" grpId="0" animBg="1"/>
      <p:bldP spid="22" grpId="0" animBg="1"/>
      <p:bldP spid="24" grpId="0" animBg="1"/>
    </p:bldLst>
  </p:timing>
</p:sld>
</file>

<file path=ppt/tags/tag1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2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3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4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5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6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7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8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TP02</Template>
  <TotalTime>0</TotalTime>
  <Words>3472</Words>
  <Application>WPS 演示</Application>
  <PresentationFormat>全屏显示(4:3)</PresentationFormat>
  <Paragraphs>383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Arial</vt:lpstr>
      <vt:lpstr>Arial Unicode MS</vt:lpstr>
      <vt:lpstr>Calibri</vt:lpstr>
      <vt:lpstr>1_自定义设计方案</vt:lpstr>
      <vt:lpstr>PowerPoint 演示文稿</vt:lpstr>
      <vt:lpstr>PowerPoint 演示文稿</vt:lpstr>
      <vt:lpstr>为什么使用switch选择结构</vt:lpstr>
      <vt:lpstr>什么是switch选择结构</vt:lpstr>
      <vt:lpstr>如何使用switch选择结构</vt:lpstr>
      <vt:lpstr>常见错误4-1</vt:lpstr>
      <vt:lpstr>常见错误4-2</vt:lpstr>
      <vt:lpstr>常见错误4-3</vt:lpstr>
      <vt:lpstr>常见错误4-4</vt:lpstr>
      <vt:lpstr>比较switch和多重if选择结构</vt:lpstr>
      <vt:lpstr>小结</vt:lpstr>
      <vt:lpstr>学员操作——菜单跳转2-1</vt:lpstr>
      <vt:lpstr>学员操作——菜单跳转2-2</vt:lpstr>
      <vt:lpstr>共性问题集中讲解</vt:lpstr>
      <vt:lpstr>选择结构总结</vt:lpstr>
      <vt:lpstr>为什么要处理系统异常</vt:lpstr>
      <vt:lpstr>如何处理系统异常</vt:lpstr>
      <vt:lpstr>学员操作——实现商品换购</vt:lpstr>
      <vt:lpstr>共性问题集中讲解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926</cp:revision>
  <dcterms:created xsi:type="dcterms:W3CDTF">2006-03-08T06:55:00Z</dcterms:created>
  <dcterms:modified xsi:type="dcterms:W3CDTF">2019-10-25T06:06:48Z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