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3"/>
  </p:handoutMasterIdLst>
  <p:sldIdLst>
    <p:sldId id="540" r:id="rId3"/>
    <p:sldId id="570" r:id="rId4"/>
    <p:sldId id="496" r:id="rId5"/>
    <p:sldId id="497" r:id="rId7"/>
    <p:sldId id="498" r:id="rId8"/>
    <p:sldId id="499" r:id="rId9"/>
    <p:sldId id="500" r:id="rId10"/>
    <p:sldId id="501" r:id="rId11"/>
    <p:sldId id="520" r:id="rId12"/>
    <p:sldId id="521" r:id="rId13"/>
    <p:sldId id="522" r:id="rId14"/>
    <p:sldId id="523" r:id="rId15"/>
    <p:sldId id="524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5" r:id="rId28"/>
    <p:sldId id="516" r:id="rId29"/>
    <p:sldId id="514" r:id="rId30"/>
    <p:sldId id="517" r:id="rId31"/>
    <p:sldId id="541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68966" autoAdjust="0"/>
  </p:normalViewPr>
  <p:slideViewPr>
    <p:cSldViewPr>
      <p:cViewPr varScale="1">
        <p:scale>
          <a:sx n="60" d="100"/>
          <a:sy n="60" d="100"/>
        </p:scale>
        <p:origin x="-2238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cxnId="{A19B1CA3-DC39-4E12-8E9C-96BF1387270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cxnId="{A19B1CA3-DC39-4E12-8E9C-96BF1387270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 smtClean="0">
              <a:effectLst/>
            </a:rPr>
            <a:t>最高的优先级：小括号，即</a:t>
          </a:r>
          <a:r>
            <a:rPr lang="en-US" altLang="en-GB" b="1" dirty="0" smtClean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cxnId="{94F2C2A6-41EA-40C7-A093-552FAE86E5A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cxnId="{94F2C2A6-41EA-40C7-A093-552FAE86E5A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cxnId="{A9D94C7A-85E7-4E07-831D-DC417BF46290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cxnId="{A9D94C7A-85E7-4E07-831D-DC417BF46290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cxnId="{5D4CAE2B-CFB7-4F90-9319-AC2AD2DFC892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cxnId="{5D4CAE2B-CFB7-4F90-9319-AC2AD2DFC892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 smtClean="0">
              <a:effectLst/>
            </a:rPr>
            <a:t>最低的优先级：赋值运算符，即</a:t>
          </a:r>
          <a:r>
            <a:rPr lang="en-US" altLang="en-US" b="1" dirty="0" smtClean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cxnId="{9D419940-9AB1-48E0-85FC-F5BE57EE798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cxnId="{9D419940-9AB1-48E0-85FC-F5BE57EE798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 smtClean="0">
              <a:effectLst/>
            </a:rPr>
            <a:t>优先级顺序：算术运算符</a:t>
          </a:r>
          <a:r>
            <a:rPr lang="en-US" altLang="en-US" b="1" dirty="0" smtClean="0">
              <a:effectLst/>
            </a:rPr>
            <a:t>&gt;</a:t>
          </a:r>
          <a:r>
            <a:rPr lang="zh-CN" altLang="en-US" b="1" dirty="0" smtClean="0">
              <a:effectLst/>
            </a:rPr>
            <a:t>关系运算符</a:t>
          </a:r>
          <a:r>
            <a:rPr lang="en-US" altLang="zh-CN" b="1" dirty="0" smtClean="0">
              <a:effectLst/>
            </a:rPr>
            <a:t>&gt;</a:t>
          </a:r>
          <a:r>
            <a:rPr lang="zh-CN" altLang="en-US" b="1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b="1" dirty="0">
            <a:solidFill>
              <a:schemeClr val="tx2"/>
            </a:solidFill>
            <a:effectLst/>
          </a:endParaRPr>
        </a:p>
      </dgm:t>
    </dgm:pt>
    <dgm:pt modelId="{939AB2F1-611C-4E59-B602-8AFD3F075D33}" cxnId="{143FBC43-3580-4701-932E-B2AD6575572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cxnId="{143FBC43-3580-4701-932E-B2AD6575572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498DB8-449E-4B69-A3EF-015840DD754A}" type="pres">
      <dgm:prSet presAssocID="{14820070-BD12-4F40-BEC8-782536B54793}" presName="composite" presStyleCnt="0"/>
      <dgm:spPr/>
      <dgm:t>
        <a:bodyPr/>
        <a:lstStyle/>
        <a:p>
          <a:endParaRPr lang="zh-CN" altLang="en-US"/>
        </a:p>
      </dgm:t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D9F0-C7C8-4568-9D01-F7479F4B6BCD}" type="pres">
      <dgm:prSet presAssocID="{19D38B24-B1F9-481F-96AF-914502380F5E}" presName="sp" presStyleCnt="0"/>
      <dgm:spPr/>
      <dgm:t>
        <a:bodyPr/>
        <a:lstStyle/>
        <a:p>
          <a:endParaRPr lang="zh-CN" altLang="en-US"/>
        </a:p>
      </dgm:t>
    </dgm:pt>
    <dgm:pt modelId="{DDD0FD36-0662-4991-B817-244AF89722BA}" type="pres">
      <dgm:prSet presAssocID="{AEEDF30E-CF0E-47D7-A0A7-F44D716DFD18}" presName="composite" presStyleCnt="0"/>
      <dgm:spPr/>
      <dgm:t>
        <a:bodyPr/>
        <a:lstStyle/>
        <a:p>
          <a:endParaRPr lang="zh-CN" altLang="en-US"/>
        </a:p>
      </dgm:t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4960-961C-48D8-AE73-62D9096F4DE6}" type="pres">
      <dgm:prSet presAssocID="{167FF9DE-D41A-4F96-BF46-328A09EE76AA}" presName="sp" presStyleCnt="0"/>
      <dgm:spPr/>
      <dgm:t>
        <a:bodyPr/>
        <a:lstStyle/>
        <a:p>
          <a:endParaRPr lang="zh-CN" altLang="en-US"/>
        </a:p>
      </dgm:t>
    </dgm:pt>
    <dgm:pt modelId="{10349690-3E12-4690-A230-6E179ADEE4B9}" type="pres">
      <dgm:prSet presAssocID="{46655D5C-3AA6-4C81-B0A3-18EA7182261F}" presName="composite" presStyleCnt="0"/>
      <dgm:spPr/>
      <dgm:t>
        <a:bodyPr/>
        <a:lstStyle/>
        <a:p>
          <a:endParaRPr lang="zh-CN" altLang="en-US"/>
        </a:p>
      </dgm:t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5A3FEF-D7A2-43F9-A7C9-2681ED200415}" type="presOf" srcId="{46655D5C-3AA6-4C81-B0A3-18EA7182261F}" destId="{96349D9D-87BA-45D7-A14C-8439D8989E89}" srcOrd="0" destOrd="0" presId="urn:microsoft.com/office/officeart/2005/8/layout/chevron2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DD262FCB-0D0E-447D-927F-A9830EDD3A07}" type="presOf" srcId="{FE991B5E-72D8-4D27-9233-5AFF29FA63A2}" destId="{D46802C4-9E56-4E91-81D7-42A716FE3EB6}" srcOrd="0" destOrd="0" presId="urn:microsoft.com/office/officeart/2005/8/layout/chevron2"/>
    <dgm:cxn modelId="{4814CC9D-C3C8-4E49-88B7-2E3BD767C4B5}" type="presOf" srcId="{E5F957D3-C1FB-44C2-BB28-634DC5745416}" destId="{D03AEFD8-9BD2-4C60-B83B-5C0DED68D0B2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ADE7F4E1-29B4-4ECF-AEBE-4C57BA9EF190}" type="presOf" srcId="{2623B547-832A-4B2C-ADFD-5AF65DF7276F}" destId="{D83E2146-BA27-4E1C-9BEE-7184598BA3AB}" srcOrd="0" destOrd="0" presId="urn:microsoft.com/office/officeart/2005/8/layout/chevron2"/>
    <dgm:cxn modelId="{63CB7315-B206-46A7-9E22-C45D0E1E37B2}" type="presOf" srcId="{AEEDF30E-CF0E-47D7-A0A7-F44D716DFD18}" destId="{3CD87A1A-7257-428E-8B8C-9DD67E75235E}" srcOrd="0" destOrd="0" presId="urn:microsoft.com/office/officeart/2005/8/layout/chevron2"/>
    <dgm:cxn modelId="{3E945588-FF45-4B01-B677-DDA120F0C2A0}" type="presOf" srcId="{14820070-BD12-4F40-BEC8-782536B54793}" destId="{67DC7081-4B8F-4945-92B0-10033D395DE0}" srcOrd="0" destOrd="0" presId="urn:microsoft.com/office/officeart/2005/8/layout/chevron2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0F25FDEE-1BFD-40AB-AEBB-ACF3D0B11D10}" type="presOf" srcId="{19CBEDE2-69DE-472C-A883-D81E6776DDBF}" destId="{CF74564C-FEF3-47C3-8426-4E2C39EC8031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E556FCEA-B804-4E8D-8718-6368DEE9D77A}" type="presParOf" srcId="{D03AEFD8-9BD2-4C60-B83B-5C0DED68D0B2}" destId="{93498DB8-449E-4B69-A3EF-015840DD754A}" srcOrd="0" destOrd="0" presId="urn:microsoft.com/office/officeart/2005/8/layout/chevron2"/>
    <dgm:cxn modelId="{82B80E21-1065-4B1F-9192-0EFAB80C999F}" type="presParOf" srcId="{93498DB8-449E-4B69-A3EF-015840DD754A}" destId="{67DC7081-4B8F-4945-92B0-10033D395DE0}" srcOrd="0" destOrd="0" presId="urn:microsoft.com/office/officeart/2005/8/layout/chevron2"/>
    <dgm:cxn modelId="{7D35188C-8407-41D7-9BD4-70618884036C}" type="presParOf" srcId="{93498DB8-449E-4B69-A3EF-015840DD754A}" destId="{D83E2146-BA27-4E1C-9BEE-7184598BA3AB}" srcOrd="1" destOrd="0" presId="urn:microsoft.com/office/officeart/2005/8/layout/chevron2"/>
    <dgm:cxn modelId="{148A9A12-7A10-4942-8107-46C16C5196F3}" type="presParOf" srcId="{D03AEFD8-9BD2-4C60-B83B-5C0DED68D0B2}" destId="{D1E1D9F0-C7C8-4568-9D01-F7479F4B6BCD}" srcOrd="1" destOrd="0" presId="urn:microsoft.com/office/officeart/2005/8/layout/chevron2"/>
    <dgm:cxn modelId="{6581A1EC-286E-4C5E-85A6-33DC89318B72}" type="presParOf" srcId="{D03AEFD8-9BD2-4C60-B83B-5C0DED68D0B2}" destId="{DDD0FD36-0662-4991-B817-244AF89722BA}" srcOrd="2" destOrd="0" presId="urn:microsoft.com/office/officeart/2005/8/layout/chevron2"/>
    <dgm:cxn modelId="{B9D476A5-4F88-42D3-BC8B-714EAEACD0F6}" type="presParOf" srcId="{DDD0FD36-0662-4991-B817-244AF89722BA}" destId="{3CD87A1A-7257-428E-8B8C-9DD67E75235E}" srcOrd="0" destOrd="0" presId="urn:microsoft.com/office/officeart/2005/8/layout/chevron2"/>
    <dgm:cxn modelId="{C9443795-2131-4346-ABB7-CE50D48F6FA4}" type="presParOf" srcId="{DDD0FD36-0662-4991-B817-244AF89722BA}" destId="{D46802C4-9E56-4E91-81D7-42A716FE3EB6}" srcOrd="1" destOrd="0" presId="urn:microsoft.com/office/officeart/2005/8/layout/chevron2"/>
    <dgm:cxn modelId="{70840C73-D71E-4AED-AD56-39A4D66A6A2B}" type="presParOf" srcId="{D03AEFD8-9BD2-4C60-B83B-5C0DED68D0B2}" destId="{0B974960-961C-48D8-AE73-62D9096F4DE6}" srcOrd="3" destOrd="0" presId="urn:microsoft.com/office/officeart/2005/8/layout/chevron2"/>
    <dgm:cxn modelId="{B24D2FA0-47A8-4BDB-863C-0029551F8A01}" type="presParOf" srcId="{D03AEFD8-9BD2-4C60-B83B-5C0DED68D0B2}" destId="{10349690-3E12-4690-A230-6E179ADEE4B9}" srcOrd="4" destOrd="0" presId="urn:microsoft.com/office/officeart/2005/8/layout/chevron2"/>
    <dgm:cxn modelId="{B4B70D45-F589-48B5-B318-0C1083D93102}" type="presParOf" srcId="{10349690-3E12-4690-A230-6E179ADEE4B9}" destId="{96349D9D-87BA-45D7-A14C-8439D8989E89}" srcOrd="0" destOrd="0" presId="urn:microsoft.com/office/officeart/2005/8/layout/chevron2"/>
    <dgm:cxn modelId="{4726CF25-3B69-4212-8A8E-A015A5721E74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声明变量，存储信息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6C99E-C4A2-4887-BD19-9BAD01B1D485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B40D5C8B-9FEE-4BA5-B5CB-DE7723F1B1A5}" type="presOf" srcId="{1A2E6AC9-8376-43BB-ABC9-EE6E59C57037}" destId="{09B5AA69-B89D-42A7-83BE-C70679FA2039}" srcOrd="0" destOrd="0" presId="urn:microsoft.com/office/officeart/2005/8/layout/hChevron3"/>
    <dgm:cxn modelId="{91E1D95D-D52C-4F83-8F13-00C73B4EBA38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创建</a:t>
          </a:r>
          <a:r>
            <a:rPr lang="en-US" altLang="en-US" sz="2400" b="1" dirty="0" smtClean="0"/>
            <a:t>Java</a:t>
          </a:r>
          <a:r>
            <a:rPr lang="zh-CN" altLang="en-US" sz="2400" b="1" dirty="0" smtClean="0"/>
            <a:t>类</a:t>
          </a:r>
          <a:r>
            <a:rPr lang="en-US" altLang="en-US" sz="2400" b="1" dirty="0" smtClean="0"/>
            <a:t>Pay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9B1E36-1687-4DC1-B641-D512A186485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56713569-C8A2-409D-BFF8-FC8DDD62E01F}" type="presOf" srcId="{A27FDA20-5FEB-40B0-9085-08FCE7192649}" destId="{5E3D27E7-5169-496E-98D0-82569438029E}" srcOrd="0" destOrd="0" presId="urn:microsoft.com/office/officeart/2005/8/layout/hChevron3"/>
    <dgm:cxn modelId="{C53860DA-3227-4191-9170-0F5F44B49870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计算总金额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C120E1-A3FB-42FB-A513-49B6CF85DC2C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4C6106AD-81F6-47B0-B53E-6CA984BFE2DC}" type="presOf" srcId="{A27FDA20-5FEB-40B0-9085-08FCE7192649}" destId="{5E3D27E7-5169-496E-98D0-82569438029E}" srcOrd="0" destOrd="0" presId="urn:microsoft.com/office/officeart/2005/8/layout/hChevron3"/>
    <dgm:cxn modelId="{7AE6676D-2735-4F76-877D-DBE032CDFB51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分解并获得各位数字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5FF8CA-5CFB-4D27-81A9-B787CFA13848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3DAB7905-B22A-4F19-84EE-8D31900C5BD2}" type="presOf" srcId="{1A2E6AC9-8376-43BB-ABC9-EE6E59C57037}" destId="{09B5AA69-B89D-42A7-83BE-C70679FA2039}" srcOrd="0" destOrd="0" presId="urn:microsoft.com/office/officeart/2005/8/layout/hChevron3"/>
    <dgm:cxn modelId="{6B98F614-DDDD-4792-BAF8-55DADE85BD08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接收输入的会员卡号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E3AFA4-95EA-4E15-9067-7F6DF66C562D}" type="presOf" srcId="{1A2E6AC9-8376-43BB-ABC9-EE6E59C57037}" destId="{09B5AA69-B89D-42A7-83BE-C70679FA2039}" srcOrd="0" destOrd="0" presId="urn:microsoft.com/office/officeart/2005/8/layout/hChevron3"/>
    <dgm:cxn modelId="{8AE48B46-7A1C-430C-90CB-AD905A45A83A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8D8E4AA-B35D-45C0-B76F-55422430F24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计算各位数字之和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6FA39E-1C25-40EA-B0E8-F6BB8BD00E6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053E629D-CC65-4F05-AA5A-5EF97E4E3715}" type="presOf" srcId="{A27FDA20-5FEB-40B0-9085-08FCE7192649}" destId="{5E3D27E7-5169-496E-98D0-82569438029E}" srcOrd="0" destOrd="0" presId="urn:microsoft.com/office/officeart/2005/8/layout/hChevron3"/>
    <dgm:cxn modelId="{D024411D-88DF-4908-A467-6ED25688D64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C7081-4B8F-4945-92B0-10033D395DE0}">
      <dsp:nvSpPr>
        <dsp:cNvPr id="0" name=""/>
        <dsp:cNvSpPr/>
      </dsp:nvSpPr>
      <dsp:spPr>
        <a:xfrm rot="5400000">
          <a:off x="-147838" y="150414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2577" y="350967"/>
        <a:ext cx="701933" cy="300828"/>
      </dsp:txXfrm>
    </dsp:sp>
    <dsp:sp modelId="{D83E2146-BA27-4E1C-9BEE-7184598BA3AB}">
      <dsp:nvSpPr>
        <dsp:cNvPr id="0" name=""/>
        <dsp:cNvSpPr/>
      </dsp:nvSpPr>
      <dsp:spPr>
        <a:xfrm rot="5400000">
          <a:off x="3323757" y="-2621823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GB" sz="1900" b="1" kern="1200" dirty="0" smtClean="0">
              <a:effectLst/>
            </a:rPr>
            <a:t>最高的优先级：小括号，即</a:t>
          </a:r>
          <a:r>
            <a:rPr lang="en-US" altLang="en-GB" sz="1900" b="1" kern="1200" dirty="0" smtClean="0">
              <a:effectLst/>
            </a:rPr>
            <a:t>( )</a:t>
          </a:r>
          <a:endParaRPr lang="zh-CN" altLang="en-US" sz="1900" b="1" kern="1200" dirty="0">
            <a:effectLst/>
          </a:endParaRPr>
        </a:p>
      </dsp:txBody>
      <dsp:txXfrm rot="-5400000">
        <a:off x="701934" y="31818"/>
        <a:ext cx="5863624" cy="588159"/>
      </dsp:txXfrm>
    </dsp:sp>
    <dsp:sp modelId="{3CD87A1A-7257-428E-8B8C-9DD67E75235E}">
      <dsp:nvSpPr>
        <dsp:cNvPr id="0" name=""/>
        <dsp:cNvSpPr/>
      </dsp:nvSpPr>
      <dsp:spPr>
        <a:xfrm rot="5400000">
          <a:off x="-150414" y="947172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147725"/>
        <a:ext cx="701933" cy="300828"/>
      </dsp:txXfrm>
    </dsp:sp>
    <dsp:sp modelId="{D46802C4-9E56-4E91-81D7-42A716FE3EB6}">
      <dsp:nvSpPr>
        <dsp:cNvPr id="0" name=""/>
        <dsp:cNvSpPr/>
      </dsp:nvSpPr>
      <dsp:spPr>
        <a:xfrm rot="5400000">
          <a:off x="3323757" y="-1825065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1" kern="1200" dirty="0" smtClean="0">
              <a:effectLst/>
            </a:rPr>
            <a:t>最低的优先级：赋值运算符，即</a:t>
          </a:r>
          <a:r>
            <a:rPr lang="en-US" altLang="en-US" sz="1900" b="1" kern="1200" dirty="0" smtClean="0">
              <a:effectLst/>
            </a:rPr>
            <a:t>=</a:t>
          </a:r>
          <a:endParaRPr lang="zh-CN" altLang="en-US" sz="1900" b="1" kern="1200" dirty="0">
            <a:effectLst/>
          </a:endParaRPr>
        </a:p>
      </dsp:txBody>
      <dsp:txXfrm rot="-5400000">
        <a:off x="701934" y="828576"/>
        <a:ext cx="5863624" cy="588159"/>
      </dsp:txXfrm>
    </dsp:sp>
    <dsp:sp modelId="{96349D9D-87BA-45D7-A14C-8439D8989E89}">
      <dsp:nvSpPr>
        <dsp:cNvPr id="0" name=""/>
        <dsp:cNvSpPr/>
      </dsp:nvSpPr>
      <dsp:spPr>
        <a:xfrm rot="5400000">
          <a:off x="-150414" y="1743038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943591"/>
        <a:ext cx="701933" cy="300828"/>
      </dsp:txXfrm>
    </dsp:sp>
    <dsp:sp modelId="{CF74564C-FEF3-47C3-8426-4E2C39EC8031}">
      <dsp:nvSpPr>
        <dsp:cNvPr id="0" name=""/>
        <dsp:cNvSpPr/>
      </dsp:nvSpPr>
      <dsp:spPr>
        <a:xfrm rot="5400000">
          <a:off x="3323757" y="-1029199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1" kern="1200" dirty="0" smtClean="0">
              <a:effectLst/>
            </a:rPr>
            <a:t>优先级顺序：算术运算符</a:t>
          </a:r>
          <a:r>
            <a:rPr lang="en-US" altLang="en-US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effectLst/>
            </a:rPr>
            <a:t>关系运算符</a:t>
          </a:r>
          <a:r>
            <a:rPr lang="en-US" altLang="zh-CN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sz="1900" b="1" kern="1200" dirty="0">
            <a:solidFill>
              <a:schemeClr val="tx2"/>
            </a:solidFill>
            <a:effectLst/>
          </a:endParaRPr>
        </a:p>
      </dsp:txBody>
      <dsp:txXfrm rot="-5400000">
        <a:off x="701934" y="1624442"/>
        <a:ext cx="5863624" cy="58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039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声明变量，存储信息</a:t>
          </a:r>
          <a:endParaRPr lang="zh-CN" altLang="en-US" sz="2400" b="1" kern="1200" dirty="0"/>
        </a:p>
      </dsp:txBody>
      <dsp:txXfrm>
        <a:off x="4039" y="0"/>
        <a:ext cx="3996488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创建</a:t>
          </a:r>
          <a:r>
            <a:rPr lang="en-US" altLang="en-US" sz="2400" b="1" kern="1200" dirty="0" smtClean="0"/>
            <a:t>Java</a:t>
          </a:r>
          <a:r>
            <a:rPr lang="zh-CN" altLang="en-US" sz="2400" b="1" kern="1200" dirty="0" smtClean="0"/>
            <a:t>类</a:t>
          </a:r>
          <a:r>
            <a:rPr lang="en-US" altLang="en-US" sz="2400" b="1" kern="1200" dirty="0" smtClean="0"/>
            <a:t>Pay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计算总金额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039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分解并获得各位数字</a:t>
          </a:r>
          <a:endParaRPr lang="zh-CN" altLang="en-US" sz="2400" b="1" kern="1200" dirty="0"/>
        </a:p>
      </dsp:txBody>
      <dsp:txXfrm>
        <a:off x="4039" y="0"/>
        <a:ext cx="3996488" cy="571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接收输入的会员卡号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计算各位数字之和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重新截图，还有第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页的也换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2768CE-948F-444E-9737-0606373AB6CF}" type="slidenum">
              <a:rPr lang="zh-CN" altLang="en-US"/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B2A9D4-64B1-454D-8823-4621456ADD50}" type="slidenum">
              <a:rPr lang="zh-CN" altLang="en-US"/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演示出错信息及改后的结果，讲解当强制转换时，精度有损失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3.xml"/><Relationship Id="rId8" Type="http://schemas.microsoft.com/office/2007/relationships/diagramDrawing" Target="../diagrams/drawing2.xml"/><Relationship Id="rId7" Type="http://schemas.openxmlformats.org/officeDocument/2006/relationships/diagramColors" Target="../diagrams/colors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3" Type="http://schemas.openxmlformats.org/officeDocument/2006/relationships/image" Target="../media/image19.png"/><Relationship Id="rId20" Type="http://schemas.openxmlformats.org/officeDocument/2006/relationships/notesSlide" Target="../notesSlides/notesSlide12.xml"/><Relationship Id="rId2" Type="http://schemas.openxmlformats.org/officeDocument/2006/relationships/image" Target="../media/image18.png"/><Relationship Id="rId19" Type="http://schemas.openxmlformats.org/officeDocument/2006/relationships/slideLayout" Target="../slideLayouts/slideLayout2.xml"/><Relationship Id="rId18" Type="http://schemas.microsoft.com/office/2007/relationships/diagramDrawing" Target="../diagrams/drawing4.xml"/><Relationship Id="rId17" Type="http://schemas.openxmlformats.org/officeDocument/2006/relationships/diagramColors" Target="../diagrams/colors4.xml"/><Relationship Id="rId16" Type="http://schemas.openxmlformats.org/officeDocument/2006/relationships/diagramQuickStyle" Target="../diagrams/quickStyle4.xml"/><Relationship Id="rId15" Type="http://schemas.openxmlformats.org/officeDocument/2006/relationships/diagramLayout" Target="../diagrams/layout4.xml"/><Relationship Id="rId14" Type="http://schemas.openxmlformats.org/officeDocument/2006/relationships/diagramData" Target="../diagrams/data4.xml"/><Relationship Id="rId13" Type="http://schemas.microsoft.com/office/2007/relationships/diagramDrawing" Target="../diagrams/drawing3.xml"/><Relationship Id="rId12" Type="http://schemas.openxmlformats.org/officeDocument/2006/relationships/diagramColors" Target="../diagrams/colors3.xml"/><Relationship Id="rId11" Type="http://schemas.openxmlformats.org/officeDocument/2006/relationships/diagramQuickStyle" Target="../diagrams/quickStyle3.xml"/><Relationship Id="rId10" Type="http://schemas.openxmlformats.org/officeDocument/2006/relationships/diagramLayout" Target="../diagrams/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6.xml"/><Relationship Id="rId8" Type="http://schemas.microsoft.com/office/2007/relationships/diagramDrawing" Target="../diagrams/drawing5.xml"/><Relationship Id="rId7" Type="http://schemas.openxmlformats.org/officeDocument/2006/relationships/diagramColors" Target="../diagrams/colors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3" Type="http://schemas.openxmlformats.org/officeDocument/2006/relationships/image" Target="../media/image19.png"/><Relationship Id="rId20" Type="http://schemas.openxmlformats.org/officeDocument/2006/relationships/notesSlide" Target="../notesSlides/notesSlide14.xml"/><Relationship Id="rId2" Type="http://schemas.openxmlformats.org/officeDocument/2006/relationships/image" Target="../media/image18.png"/><Relationship Id="rId19" Type="http://schemas.openxmlformats.org/officeDocument/2006/relationships/slideLayout" Target="../slideLayouts/slideLayout2.xml"/><Relationship Id="rId18" Type="http://schemas.microsoft.com/office/2007/relationships/diagramDrawing" Target="../diagrams/drawing7.xml"/><Relationship Id="rId17" Type="http://schemas.openxmlformats.org/officeDocument/2006/relationships/diagramColors" Target="../diagrams/colors7.xml"/><Relationship Id="rId16" Type="http://schemas.openxmlformats.org/officeDocument/2006/relationships/diagramQuickStyle" Target="../diagrams/quickStyle7.xml"/><Relationship Id="rId15" Type="http://schemas.openxmlformats.org/officeDocument/2006/relationships/diagramLayout" Target="../diagrams/layout7.xml"/><Relationship Id="rId14" Type="http://schemas.openxmlformats.org/officeDocument/2006/relationships/diagramData" Target="../diagrams/data7.xml"/><Relationship Id="rId13" Type="http://schemas.microsoft.com/office/2007/relationships/diagramDrawing" Target="../diagrams/drawing6.xml"/><Relationship Id="rId12" Type="http://schemas.openxmlformats.org/officeDocument/2006/relationships/diagramColors" Target="../diagrams/colors6.xml"/><Relationship Id="rId11" Type="http://schemas.openxmlformats.org/officeDocument/2006/relationships/diagramQuickStyle" Target="../diagrams/quickStyle6.xml"/><Relationship Id="rId10" Type="http://schemas.openxmlformats.org/officeDocument/2006/relationships/diagramLayout" Target="../diagrams/layout6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自动类型转换规则</a:t>
            </a:r>
            <a:endParaRPr lang="zh-CN" altLang="en-US" dirty="0" smtClean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714356"/>
            <a:ext cx="7645398" cy="5010170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  <a:endParaRPr lang="zh-CN" altLang="en-US" dirty="0"/>
          </a:p>
          <a:p>
            <a:pPr lvl="1"/>
            <a:r>
              <a:rPr lang="zh-CN" altLang="en-US" dirty="0"/>
              <a:t>两种类型要兼容：</a:t>
            </a:r>
            <a:endParaRPr lang="zh-CN" altLang="en-US" dirty="0"/>
          </a:p>
          <a:p>
            <a:pPr lvl="2"/>
            <a:r>
              <a:rPr lang="zh-CN" altLang="en-US" dirty="0"/>
              <a:t>数值类型（整型和浮点型）互相兼容</a:t>
            </a:r>
            <a:endParaRPr lang="zh-CN" altLang="en-US" dirty="0"/>
          </a:p>
          <a:p>
            <a:pPr lvl="1"/>
            <a:r>
              <a:rPr lang="zh-CN" altLang="en-US" dirty="0"/>
              <a:t>目标类型大于源类型： </a:t>
            </a:r>
            <a:endParaRPr lang="zh-CN" altLang="en-US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1979613" y="2420938"/>
            <a:ext cx="4926012" cy="113823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int age = 19;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char sex = '</a:t>
            </a:r>
            <a:r>
              <a:rPr lang="zh-CN" altLang="en-US" b="1" dirty="0" smtClean="0">
                <a:cs typeface="Times New Roman" panose="02020603050405020304" pitchFamily="18" charset="0"/>
              </a:rPr>
              <a:t>女</a:t>
            </a:r>
            <a:r>
              <a:rPr lang="en-US" altLang="zh-CN" b="1" dirty="0" smtClean="0">
                <a:cs typeface="Times New Roman" panose="02020603050405020304" pitchFamily="18" charset="0"/>
              </a:rPr>
              <a:t>';      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char result = age + sex; 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787900" y="3141663"/>
            <a:ext cx="142875" cy="360362"/>
            <a:chOff x="2789" y="1480"/>
            <a:chExt cx="409" cy="362"/>
          </a:xfrm>
        </p:grpSpPr>
        <p:sp>
          <p:nvSpPr>
            <p:cNvPr id="525316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17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常见错误</a:t>
            </a:r>
            <a:endParaRPr lang="en-US" altLang="zh-CN" dirty="0" smtClean="0"/>
          </a:p>
        </p:txBody>
      </p:sp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900113" y="1484313"/>
            <a:ext cx="7993062" cy="576262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下面语句正确吗？</a:t>
            </a:r>
            <a:endParaRPr lang="zh-CN" altLang="en-US" dirty="0"/>
          </a:p>
          <a:p>
            <a:endParaRPr lang="zh-CN" altLang="en-US" sz="2000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2051050" y="4005263"/>
            <a:ext cx="4999038" cy="18700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a = 10;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b = 10.2;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double c = 10;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c = a;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d = c;                                  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3563938" y="4437063"/>
            <a:ext cx="215900" cy="287337"/>
            <a:chOff x="2789" y="1480"/>
            <a:chExt cx="409" cy="362"/>
          </a:xfrm>
        </p:grpSpPr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203575" y="5445125"/>
            <a:ext cx="287338" cy="288925"/>
            <a:chOff x="2789" y="1480"/>
            <a:chExt cx="409" cy="362"/>
          </a:xfrm>
        </p:grpSpPr>
        <p:sp>
          <p:nvSpPr>
            <p:cNvPr id="525324" name="Line 12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3492500" y="4005263"/>
            <a:ext cx="288925" cy="361950"/>
            <a:chOff x="4150" y="3339"/>
            <a:chExt cx="272" cy="273"/>
          </a:xfrm>
        </p:grpSpPr>
        <p:sp>
          <p:nvSpPr>
            <p:cNvPr id="525329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0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/>
          <p:nvPr/>
        </p:nvGrpSpPr>
        <p:grpSpPr bwMode="auto">
          <a:xfrm>
            <a:off x="3779838" y="4724400"/>
            <a:ext cx="360362" cy="361950"/>
            <a:chOff x="4150" y="3339"/>
            <a:chExt cx="272" cy="273"/>
          </a:xfrm>
        </p:grpSpPr>
        <p:sp>
          <p:nvSpPr>
            <p:cNvPr id="525332" name="Line 20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3" name="Line 21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2916238" y="5084763"/>
            <a:ext cx="360362" cy="288925"/>
            <a:chOff x="4150" y="3339"/>
            <a:chExt cx="272" cy="273"/>
          </a:xfrm>
        </p:grpSpPr>
        <p:sp>
          <p:nvSpPr>
            <p:cNvPr id="525335" name="Line 23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6" name="Line 24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072066" y="2214554"/>
            <a:ext cx="3071834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int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不可以自动转换成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char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733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102628" y="5000637"/>
            <a:ext cx="3255586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double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不可以自动转化成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int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00562" y="528638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" name="组合 77"/>
          <p:cNvGrpSpPr/>
          <p:nvPr/>
        </p:nvGrpSpPr>
        <p:grpSpPr>
          <a:xfrm>
            <a:off x="71406" y="1071546"/>
            <a:ext cx="1469411" cy="400110"/>
            <a:chOff x="2962268" y="5103147"/>
            <a:chExt cx="1469411" cy="400110"/>
          </a:xfrm>
        </p:grpSpPr>
        <p:pic>
          <p:nvPicPr>
            <p:cNvPr id="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846138" y="3738563"/>
            <a:ext cx="7840662" cy="150336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before = 20</a:t>
            </a:r>
            <a:r>
              <a:rPr lang="en-US" altLang="en-US" b="1" dirty="0" smtClean="0">
                <a:cs typeface="Times New Roman" panose="02020603050405020304" pitchFamily="18" charset="0"/>
              </a:rPr>
              <a:t>;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//apple</a:t>
            </a:r>
            <a:r>
              <a:rPr lang="zh-CN" altLang="en-US" b="1" dirty="0" smtClean="0">
                <a:cs typeface="Times New Roman" panose="02020603050405020304" pitchFamily="18" charset="0"/>
              </a:rPr>
              <a:t>笔记本市场份额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double rise = 9.8;     //</a:t>
            </a:r>
            <a:r>
              <a:rPr lang="zh-CN" altLang="en-US" b="1" dirty="0" smtClean="0">
                <a:cs typeface="Times New Roman" panose="02020603050405020304" pitchFamily="18" charset="0"/>
              </a:rPr>
              <a:t>增长的份额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now = before + rise;    //</a:t>
            </a:r>
            <a:r>
              <a:rPr lang="zh-CN" altLang="en-US" b="1" dirty="0" smtClean="0">
                <a:cs typeface="Times New Roman" panose="02020603050405020304" pitchFamily="18" charset="0"/>
              </a:rPr>
              <a:t>现在的份额</a:t>
            </a:r>
            <a:endParaRPr lang="zh-CN" altLang="en-US" b="1" dirty="0" smtClean="0">
              <a:cs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900113" y="4797425"/>
            <a:ext cx="4392612" cy="431800"/>
          </a:xfrm>
          <a:prstGeom prst="rect">
            <a:avLst/>
          </a:prstGeom>
          <a:solidFill>
            <a:schemeClr val="accent1">
              <a:alpha val="999"/>
            </a:schemeClr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411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 now = before + (int)rise;   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1116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endParaRPr lang="zh-CN" altLang="en-US" sz="2800" b="1"/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1100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err="1" smtClean="0"/>
              <a:t>（类型名）表达式</a:t>
            </a:r>
            <a:endParaRPr lang="zh-CN" altLang="en-US" b="1" dirty="0" err="1" smtClean="0"/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4822825" y="1196974"/>
            <a:ext cx="3535389" cy="116045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 b  = (int)10.2;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double a = 10;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int c = (int)a;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1044575" y="5492750"/>
            <a:ext cx="1223963" cy="555625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zh-CN" altLang="en-US" b="1" dirty="0"/>
              <a:t>更改为</a:t>
            </a:r>
            <a:endParaRPr lang="zh-CN" altLang="en-US" b="1" dirty="0"/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1403350" y="1196975"/>
            <a:ext cx="3889375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/>
              <a:t>强制类型转换</a:t>
            </a:r>
            <a:endParaRPr lang="zh-CN" altLang="en-US" sz="2800" b="1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23820"/>
            <a:ext cx="8229600" cy="6334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强制类型转换</a:t>
            </a:r>
            <a:endParaRPr lang="en-US" altLang="zh-CN" dirty="0" smtClean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1331913" y="2565400"/>
            <a:ext cx="7634287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去年</a:t>
            </a:r>
            <a:r>
              <a:rPr lang="en-US" altLang="zh-CN" sz="2800" b="1" dirty="0">
                <a:latin typeface="+mn-lt"/>
                <a:ea typeface="+mn-ea"/>
              </a:rPr>
              <a:t>Apple</a:t>
            </a:r>
            <a:r>
              <a:rPr lang="zh-CN" altLang="en-US" sz="2800" b="1" dirty="0">
                <a:latin typeface="+mn-lt"/>
                <a:ea typeface="+mn-ea"/>
              </a:rPr>
              <a:t>笔记本所占市场份额是</a:t>
            </a:r>
            <a:r>
              <a:rPr lang="en-US" altLang="zh-CN" sz="2800" b="1" dirty="0">
                <a:latin typeface="+mn-lt"/>
                <a:ea typeface="+mn-ea"/>
              </a:rPr>
              <a:t>20</a:t>
            </a:r>
            <a:r>
              <a:rPr lang="zh-CN" altLang="en-US" sz="2800" b="1" dirty="0">
                <a:latin typeface="+mn-lt"/>
                <a:ea typeface="+mn-ea"/>
              </a:rPr>
              <a:t>，今年增长的市场份额是</a:t>
            </a:r>
            <a:r>
              <a:rPr lang="en-US" altLang="zh-CN" sz="2800" b="1" dirty="0">
                <a:latin typeface="+mn-lt"/>
                <a:ea typeface="+mn-ea"/>
              </a:rPr>
              <a:t>9.8</a:t>
            </a:r>
            <a:r>
              <a:rPr lang="zh-CN" altLang="en-US" sz="2800" b="1" dirty="0">
                <a:latin typeface="+mn-lt"/>
                <a:ea typeface="+mn-ea"/>
              </a:rPr>
              <a:t>，求今年所占份额？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0" name="组合 71"/>
          <p:cNvGrpSpPr/>
          <p:nvPr/>
        </p:nvGrpSpPr>
        <p:grpSpPr>
          <a:xfrm>
            <a:off x="71406" y="1100064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3" name="组合 21"/>
          <p:cNvGrpSpPr/>
          <p:nvPr/>
        </p:nvGrpSpPr>
        <p:grpSpPr>
          <a:xfrm>
            <a:off x="71406" y="2577769"/>
            <a:ext cx="986586" cy="422603"/>
            <a:chOff x="1000100" y="1173499"/>
            <a:chExt cx="986586" cy="422603"/>
          </a:xfrm>
        </p:grpSpPr>
        <p:pic>
          <p:nvPicPr>
            <p:cNvPr id="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553099" y="4143380"/>
            <a:ext cx="2519363" cy="77638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编译出错：不能完成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自动类型转换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214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24603" y="5072074"/>
            <a:ext cx="1919302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强制类型转换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5786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10"/>
          <p:cNvGrpSpPr/>
          <p:nvPr/>
        </p:nvGrpSpPr>
        <p:grpSpPr bwMode="auto">
          <a:xfrm>
            <a:off x="1785918" y="6354786"/>
            <a:ext cx="528641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5045037" y="5538802"/>
              <a:ext cx="244312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：强制类型转换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4" grpId="0" animBg="1"/>
      <p:bldP spid="527369" grpId="0" animBg="1"/>
      <p:bldP spid="527371" grpId="0" animBg="1"/>
      <p:bldP spid="527384" grpId="0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23819"/>
            <a:ext cx="8229600" cy="4905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500174"/>
            <a:ext cx="7499350" cy="1944687"/>
          </a:xfrm>
        </p:spPr>
        <p:txBody>
          <a:bodyPr/>
          <a:lstStyle/>
          <a:p>
            <a:r>
              <a:rPr lang="en-US" altLang="zh-CN" kern="1200" dirty="0" err="1"/>
              <a:t>实现一个数字加密器，加密规则是</a:t>
            </a:r>
            <a:r>
              <a:rPr lang="en-US" altLang="zh-CN" kern="1200" dirty="0"/>
              <a:t>：</a:t>
            </a:r>
            <a:endParaRPr lang="en-US" altLang="zh-CN" kern="1200" dirty="0"/>
          </a:p>
          <a:p>
            <a:pPr>
              <a:buNone/>
            </a:pPr>
            <a:r>
              <a:rPr lang="en-US" altLang="zh-CN" kern="1200" dirty="0"/>
              <a:t>    </a:t>
            </a:r>
            <a:r>
              <a:rPr lang="en-US" altLang="zh-CN" kern="1200" dirty="0" err="1"/>
              <a:t>加密结果</a:t>
            </a:r>
            <a:r>
              <a:rPr lang="en-US" altLang="zh-CN" kern="1200" dirty="0"/>
              <a:t> = （</a:t>
            </a:r>
            <a:r>
              <a:rPr lang="en-US" altLang="zh-CN" kern="1200" dirty="0" err="1"/>
              <a:t>整数</a:t>
            </a:r>
            <a:r>
              <a:rPr lang="en-US" altLang="zh-CN" kern="1200" dirty="0"/>
              <a:t>*10+5）/2 + 3.14159</a:t>
            </a:r>
            <a:r>
              <a:rPr lang="zh-CN" altLang="en-US" kern="1200" dirty="0"/>
              <a:t>，</a:t>
            </a:r>
            <a:r>
              <a:rPr lang="en-US" altLang="zh-CN" kern="1200" dirty="0"/>
              <a:t>加</a:t>
            </a:r>
            <a:r>
              <a:rPr lang="en-US" altLang="zh-CN" kern="1200" dirty="0" err="1"/>
              <a:t>密结果仍为一整数</a:t>
            </a:r>
            <a:endParaRPr lang="en-US" altLang="zh-CN" kern="1200" dirty="0"/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979613" y="3860800"/>
            <a:ext cx="5545137" cy="1879664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anose="02020603050405020304" pitchFamily="18" charset="0"/>
              </a:rPr>
              <a:t>提示：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// </a:t>
            </a:r>
            <a:r>
              <a:rPr lang="zh-CN" altLang="en-US" b="1" dirty="0" smtClean="0">
                <a:cs typeface="Times New Roman" panose="02020603050405020304" pitchFamily="18" charset="0"/>
              </a:rPr>
              <a:t>原始数据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int data = 100;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// </a:t>
            </a:r>
            <a:r>
              <a:rPr lang="zh-CN" altLang="en-US" b="1" dirty="0" smtClean="0">
                <a:cs typeface="Times New Roman" panose="02020603050405020304" pitchFamily="18" charset="0"/>
              </a:rPr>
              <a:t>加密计算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int result = (data * 10 + 5) / 2 + (int) 3.14159; 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68851" y="957188"/>
            <a:ext cx="1502753" cy="400110"/>
            <a:chOff x="6641147" y="5088888"/>
            <a:chExt cx="1502753" cy="400110"/>
          </a:xfrm>
        </p:grpSpPr>
        <p:pic>
          <p:nvPicPr>
            <p:cNvPr id="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792194" y="1290637"/>
            <a:ext cx="8280400" cy="21383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比较高低、大小、长短等</a:t>
            </a:r>
            <a:endParaRPr lang="zh-CN" altLang="en-US" sz="2800" b="1" dirty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张三的考试成绩是否比李四高</a:t>
            </a:r>
            <a:endParaRPr lang="zh-CN" altLang="en-US" sz="2400" b="1" dirty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大象是否比乌龟更长寿</a:t>
            </a:r>
            <a:endParaRPr lang="zh-CN" altLang="en-US" sz="2400" b="1" dirty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篮球跟地球一样大吗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1619250" y="4076700"/>
            <a:ext cx="61166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如何比较？</a:t>
            </a:r>
            <a:endParaRPr lang="zh-CN" altLang="en-US" b="1"/>
          </a:p>
        </p:txBody>
      </p:sp>
      <p:sp>
        <p:nvSpPr>
          <p:cNvPr id="561157" name="AutoShape 5"/>
          <p:cNvSpPr>
            <a:spLocks noChangeArrowheads="1"/>
          </p:cNvSpPr>
          <p:nvPr/>
        </p:nvSpPr>
        <p:spPr bwMode="auto">
          <a:xfrm>
            <a:off x="1643042" y="4929198"/>
            <a:ext cx="60785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使用关系运算符可以比较高低、大小、长短等</a:t>
            </a:r>
            <a:endParaRPr lang="zh-CN" altLang="en-US" b="1" dirty="0"/>
          </a:p>
        </p:txBody>
      </p:sp>
      <p:sp>
        <p:nvSpPr>
          <p:cNvPr id="8" name="灯片编号占位符 9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9394C29D-ED0C-453C-8BBC-C52F19F5BA76}" type="slidenum">
              <a:rPr lang="zh-CN" altLang="en-US" sz="1200" smtClean="0"/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0165" y="80963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为什么使用关系运算符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6396583" y="1981854"/>
            <a:ext cx="1021280" cy="1290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什么是关系运算符</a:t>
            </a:r>
            <a:endParaRPr lang="zh-CN" altLang="en-US" b="1" dirty="0"/>
          </a:p>
        </p:txBody>
      </p:sp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常用的关系运算符有哪些：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endParaRPr lang="en-US" altLang="zh-CN" b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448050" y="2357430"/>
            <a:ext cx="4194175" cy="10144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张三的成绩 </a:t>
            </a:r>
            <a:r>
              <a:rPr lang="en-US" altLang="zh-CN" b="1"/>
              <a:t>&gt; </a:t>
            </a:r>
            <a:r>
              <a:rPr lang="zh-CN" altLang="en-US" b="1"/>
              <a:t>李四的成绩           假</a:t>
            </a:r>
            <a:endParaRPr lang="zh-CN" altLang="en-US" b="1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大象的寿命 </a:t>
            </a:r>
            <a:r>
              <a:rPr lang="en-US" altLang="zh-CN" b="1"/>
              <a:t>&lt; </a:t>
            </a:r>
            <a:r>
              <a:rPr lang="zh-CN" altLang="en-US" b="1"/>
              <a:t>乌龟的寿命           真</a:t>
            </a:r>
            <a:endParaRPr lang="zh-CN" altLang="en-US" b="1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篮球的大小 </a:t>
            </a:r>
            <a:r>
              <a:rPr lang="en-US" altLang="zh-CN" b="1"/>
              <a:t>== </a:t>
            </a:r>
            <a:r>
              <a:rPr lang="zh-CN" altLang="en-US" b="1"/>
              <a:t>地球的大小         假</a:t>
            </a:r>
            <a:endParaRPr lang="zh-CN" altLang="en-US" b="1"/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5572132" y="4000504"/>
            <a:ext cx="1439862" cy="4318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由此看出</a:t>
            </a:r>
            <a:endParaRPr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2957513" y="4838700"/>
            <a:ext cx="5387975" cy="709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关系运算符的作用：用来做比较运算</a:t>
            </a:r>
            <a:endParaRPr lang="zh-CN" altLang="en-US" b="1" dirty="0"/>
          </a:p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比较的结果：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  <a:endParaRPr lang="zh-CN" altLang="en-US" b="1" dirty="0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5429256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animBg="1"/>
      <p:bldP spid="563205" grpId="0"/>
      <p:bldP spid="5632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796953" y="1285860"/>
            <a:ext cx="7200900" cy="18970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用什么数据类型能</a:t>
            </a:r>
            <a:r>
              <a:rPr lang="zh-CN" altLang="en-US" sz="2800" b="1" dirty="0" smtClean="0">
                <a:latin typeface="+mn-lt"/>
                <a:ea typeface="+mn-ea"/>
              </a:rPr>
              <a:t>表示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一件艺术品是真货还是假货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地铁</a:t>
            </a:r>
            <a:r>
              <a:rPr lang="en-US" altLang="zh-CN" sz="2400" b="1" dirty="0" smtClean="0">
                <a:latin typeface="+mn-lt"/>
                <a:ea typeface="+mn-ea"/>
              </a:rPr>
              <a:t>2</a:t>
            </a:r>
            <a:r>
              <a:rPr lang="zh-CN" altLang="en-US" sz="2400" b="1" dirty="0" smtClean="0">
                <a:latin typeface="+mn-lt"/>
                <a:ea typeface="+mn-ea"/>
              </a:rPr>
              <a:t>号线的首发车时间是</a:t>
            </a:r>
            <a:r>
              <a:rPr lang="en-US" altLang="zh-CN" sz="2400" b="1" dirty="0" smtClean="0">
                <a:latin typeface="+mn-lt"/>
                <a:ea typeface="+mn-ea"/>
              </a:rPr>
              <a:t>5</a:t>
            </a:r>
            <a:r>
              <a:rPr lang="zh-CN" altLang="en-US" sz="2400" b="1" dirty="0" smtClean="0">
                <a:latin typeface="+mn-lt"/>
                <a:ea typeface="+mn-ea"/>
              </a:rPr>
              <a:t>：</a:t>
            </a:r>
            <a:r>
              <a:rPr lang="en-US" altLang="zh-CN" sz="2400" b="1" dirty="0" smtClean="0">
                <a:latin typeface="+mn-lt"/>
                <a:ea typeface="+mn-ea"/>
              </a:rPr>
              <a:t>00</a:t>
            </a:r>
            <a:r>
              <a:rPr lang="zh-CN" altLang="en-US" sz="2400" b="1" dirty="0" smtClean="0">
                <a:latin typeface="+mn-lt"/>
                <a:ea typeface="+mn-ea"/>
              </a:rPr>
              <a:t>吗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这次考试成绩在</a:t>
            </a:r>
            <a:r>
              <a:rPr lang="en-US" altLang="zh-CN" sz="2400" b="1" dirty="0" smtClean="0">
                <a:latin typeface="+mn-lt"/>
                <a:ea typeface="+mn-ea"/>
              </a:rPr>
              <a:t>90</a:t>
            </a:r>
            <a:r>
              <a:rPr lang="zh-CN" altLang="en-US" sz="2400" b="1" dirty="0" smtClean="0">
                <a:latin typeface="+mn-lt"/>
                <a:ea typeface="+mn-ea"/>
              </a:rPr>
              <a:t>分之上吗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96953" y="3714752"/>
            <a:ext cx="7704137" cy="16875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boolean</a:t>
            </a:r>
            <a:r>
              <a:rPr lang="en-US" altLang="zh-CN" sz="2800" b="1" dirty="0">
                <a:latin typeface="+mn-lt"/>
                <a:ea typeface="+mn-ea"/>
              </a:rPr>
              <a:t> (</a:t>
            </a:r>
            <a:r>
              <a:rPr lang="zh-CN" altLang="en-US" sz="2800" b="1" dirty="0">
                <a:latin typeface="+mn-lt"/>
                <a:ea typeface="+mn-ea"/>
              </a:rPr>
              <a:t>布尔</a:t>
            </a:r>
            <a:r>
              <a:rPr lang="en-US" altLang="zh-CN" sz="2800" b="1" dirty="0">
                <a:latin typeface="+mn-lt"/>
                <a:ea typeface="+mn-ea"/>
              </a:rPr>
              <a:t>)</a:t>
            </a:r>
            <a:r>
              <a:rPr lang="zh-CN" altLang="en-US" sz="2800" b="1" dirty="0">
                <a:latin typeface="+mn-lt"/>
                <a:ea typeface="+mn-ea"/>
              </a:rPr>
              <a:t>类型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err="1"/>
              <a:t>boolean</a:t>
            </a:r>
            <a:r>
              <a:rPr lang="zh-CN" altLang="en-US" sz="2400" b="1" dirty="0"/>
              <a:t>类型的值</a:t>
            </a:r>
            <a:r>
              <a:rPr lang="zh-CN" altLang="en-US" sz="2400" b="1" dirty="0">
                <a:latin typeface="+mn-lt"/>
                <a:ea typeface="+mn-ea"/>
              </a:rPr>
              <a:t>：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真：</a:t>
            </a:r>
            <a:r>
              <a:rPr lang="en-US" altLang="zh-CN" sz="2000" b="1" dirty="0" smtClean="0">
                <a:latin typeface="+mn-lt"/>
                <a:ea typeface="+mn-ea"/>
              </a:rPr>
              <a:t>true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假：</a:t>
            </a:r>
            <a:r>
              <a:rPr lang="en-US" altLang="zh-CN" sz="2000" b="1" dirty="0" smtClean="0">
                <a:latin typeface="+mn-lt"/>
                <a:ea typeface="+mn-ea"/>
              </a:rPr>
              <a:t>false</a:t>
            </a:r>
            <a:endParaRPr lang="en-US" altLang="zh-CN" sz="2000" b="1" dirty="0" smtClean="0">
              <a:latin typeface="+mn-lt"/>
              <a:ea typeface="+mn-ea"/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835150" y="5929330"/>
            <a:ext cx="5329238" cy="6397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/>
              <a:t>boolean</a:t>
            </a:r>
            <a:r>
              <a:rPr lang="zh-CN" altLang="en-US" b="1" dirty="0"/>
              <a:t>类型只有这两个值</a:t>
            </a:r>
            <a:endParaRPr lang="zh-CN" altLang="en-US" b="1" dirty="0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3286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7124924" y="1966894"/>
            <a:ext cx="845428" cy="110641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灯片编号占位符 9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9394C29D-ED0C-453C-8BBC-C52F19F5BA76}" type="slidenum">
              <a:rPr lang="zh-CN" altLang="en-US" sz="1200" smtClean="0"/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如何使用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  <a:endParaRPr lang="zh-CN" altLang="en-US" b="1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控制台输入张三同学的成绩，与李四的成绩（</a:t>
            </a:r>
            <a:r>
              <a:rPr lang="en-US" altLang="zh-CN" dirty="0"/>
              <a:t>80</a:t>
            </a:r>
            <a:r>
              <a:rPr lang="zh-CN" altLang="en-US" dirty="0"/>
              <a:t>分）比较，输出“张三的成绩比李四的成绩高吗</a:t>
            </a:r>
            <a:r>
              <a:rPr lang="en-US" altLang="zh-CN" dirty="0"/>
              <a:t>?” </a:t>
            </a:r>
            <a:r>
              <a:rPr lang="zh-CN" altLang="en-US" dirty="0"/>
              <a:t>的判断结果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771525" y="2786058"/>
            <a:ext cx="7962900" cy="34621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785786" y="3214686"/>
            <a:ext cx="18732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85786" y="5345684"/>
            <a:ext cx="2808287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3748116" y="3214686"/>
            <a:ext cx="4324346" cy="408623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，存储比较结果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4500562" y="5214950"/>
            <a:ext cx="3337683" cy="408623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71406" y="2371583"/>
            <a:ext cx="1000132" cy="414475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2857488" y="3429000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3714744" y="5480701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8"/>
            <a:ext cx="2748321" cy="1654698"/>
          </a:xfrm>
          <a:prstGeom prst="rect">
            <a:avLst/>
          </a:prstGeom>
        </p:spPr>
      </p:pic>
      <p:grpSp>
        <p:nvGrpSpPr>
          <p:cNvPr id="24" name="组合 10"/>
          <p:cNvGrpSpPr/>
          <p:nvPr/>
        </p:nvGrpSpPr>
        <p:grpSpPr bwMode="auto">
          <a:xfrm>
            <a:off x="1785918" y="6354786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2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308341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boolean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变量描述信息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nimBg="1"/>
      <p:bldP spid="594951" grpId="0" animBg="1"/>
      <p:bldP spid="594952" grpId="0" animBg="1"/>
      <p:bldP spid="594953" grpId="0" animBg="1"/>
      <p:bldP spid="5949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运算符小结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84254" y="1285860"/>
            <a:ext cx="7073894" cy="21526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表达式</a:t>
            </a:r>
            <a:r>
              <a:rPr lang="en-US" altLang="zh-CN" sz="2800" b="1" dirty="0" smtClean="0">
                <a:latin typeface="+mn-lt"/>
                <a:ea typeface="+mn-ea"/>
              </a:rPr>
              <a:t>(3+40%6)&gt;(9/2*3)</a:t>
            </a:r>
            <a:r>
              <a:rPr lang="zh-CN" altLang="en-US" sz="2800" b="1" dirty="0" smtClean="0">
                <a:latin typeface="+mn-lt"/>
                <a:ea typeface="+mn-ea"/>
              </a:rPr>
              <a:t>的结果是什么？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63855" marR="0" lvl="0" indent="-363855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1403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4254" y="2490797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运算符的优先级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363855" marR="0" lvl="0" indent="-363855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285984" y="5786454"/>
            <a:ext cx="5143536" cy="85723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当运算符比较多，无法确定运算符执行顺序时，可以使用小括号控制一下顺序</a:t>
            </a:r>
            <a:endParaRPr lang="zh-CN" alt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185736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false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2" grpId="0">
        <p:bldSub>
          <a:bldDgm bld="one"/>
        </p:bldSub>
      </p:bldGraphic>
      <p:bldP spid="13" grpId="0"/>
      <p:bldP spid="11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运算符（*、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）的使用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从控制台输出信息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用户可以享受购物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折的优惠，请计算实际消费金额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3743342"/>
            <a:ext cx="3228975" cy="2185988"/>
          </a:xfrm>
          <a:prstGeom prst="rect">
            <a:avLst/>
          </a:prstGeom>
        </p:spPr>
      </p:pic>
      <p:grpSp>
        <p:nvGrpSpPr>
          <p:cNvPr id="16" name="组合 5"/>
          <p:cNvGrpSpPr/>
          <p:nvPr/>
        </p:nvGrpSpPr>
        <p:grpSpPr bwMode="auto">
          <a:xfrm>
            <a:off x="2928938" y="6069034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5982970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第三章   运算符 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303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赋值运算</a:t>
            </a:r>
            <a:endParaRPr lang="zh-CN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 smtClean="0">
              <a:latin typeface="+mn-lt"/>
              <a:ea typeface="+mn-ea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消费总额 </a:t>
            </a:r>
            <a:r>
              <a:rPr lang="en-US" altLang="zh-CN" sz="2800" b="1" dirty="0" smtClean="0">
                <a:latin typeface="+mn-lt"/>
                <a:ea typeface="+mn-ea"/>
              </a:rPr>
              <a:t>= </a:t>
            </a:r>
            <a:r>
              <a:rPr lang="zh-CN" altLang="en-US" sz="2800" b="1" dirty="0" smtClean="0">
                <a:latin typeface="+mn-lt"/>
                <a:ea typeface="+mn-ea"/>
              </a:rPr>
              <a:t>各商品的消费金额之和 * 折扣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71406" y="4039049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19" name="内容占位符 3"/>
          <p:cNvGraphicFramePr/>
          <p:nvPr/>
        </p:nvGraphicFramePr>
        <p:xfrm>
          <a:off x="1357290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4" name="内容占位符 3"/>
          <p:cNvGraphicFramePr/>
          <p:nvPr/>
        </p:nvGraphicFramePr>
        <p:xfrm>
          <a:off x="1357290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5" name="椭圆 24"/>
          <p:cNvSpPr/>
          <p:nvPr/>
        </p:nvSpPr>
        <p:spPr bwMode="auto">
          <a:xfrm>
            <a:off x="1357290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57290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内容占位符 3"/>
          <p:cNvGraphicFramePr/>
          <p:nvPr/>
        </p:nvGraphicFramePr>
        <p:xfrm>
          <a:off x="1357290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1" name="椭圆 30"/>
          <p:cNvSpPr/>
          <p:nvPr/>
        </p:nvSpPr>
        <p:spPr bwMode="auto">
          <a:xfrm>
            <a:off x="1357290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3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5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打印购物小</a:t>
            </a:r>
            <a:r>
              <a:rPr lang="zh-CN" altLang="en-US" b="1" dirty="0" smtClean="0"/>
              <a:t>票</a:t>
            </a:r>
            <a:endParaRPr lang="en-US" altLang="zh-CN" b="1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结算时打印购物小票</a:t>
            </a:r>
            <a:endParaRPr lang="zh-CN" altLang="en-US" dirty="0"/>
          </a:p>
          <a:p>
            <a:pPr lvl="1"/>
            <a:r>
              <a:rPr lang="zh-CN" altLang="en-US" dirty="0"/>
              <a:t>计算此次购物获得的会员积分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08" y="2670638"/>
            <a:ext cx="4224528" cy="3401568"/>
          </a:xfrm>
          <a:prstGeom prst="rect">
            <a:avLst/>
          </a:prstGeom>
        </p:spPr>
      </p:pic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0"/>
          <p:cNvGrpSpPr/>
          <p:nvPr/>
        </p:nvGrpSpPr>
        <p:grpSpPr bwMode="auto">
          <a:xfrm>
            <a:off x="285750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）的使用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类接收用户输入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关系运算符和</a:t>
            </a:r>
            <a:r>
              <a:rPr lang="en-US" dirty="0" err="1" smtClean="0"/>
              <a:t>boolean</a:t>
            </a:r>
            <a:r>
              <a:rPr lang="zh-CN" altLang="en-US" dirty="0" smtClean="0"/>
              <a:t>类型的用法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商场推出幸运抽奖活动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抽奖规则：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顾客的四位会员卡号的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各位数字之和大于</a:t>
            </a:r>
            <a:r>
              <a:rPr lang="en-US" dirty="0" smtClean="0"/>
              <a:t>20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则为幸运顾客。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6" name="组合 5"/>
          <p:cNvGrpSpPr/>
          <p:nvPr/>
        </p:nvGrpSpPr>
        <p:grpSpPr bwMode="auto">
          <a:xfrm>
            <a:off x="1500166" y="60102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0" name="图片 19" descr="图2.1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3643314"/>
            <a:ext cx="3714776" cy="283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分解并获得各位数字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86314" y="4253727"/>
            <a:ext cx="3786214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71406" y="4181925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25" name="内容占位符 3"/>
          <p:cNvGraphicFramePr/>
          <p:nvPr/>
        </p:nvGraphicFramePr>
        <p:xfrm>
          <a:off x="1142976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8" name="内容占位符 3"/>
          <p:cNvGraphicFramePr/>
          <p:nvPr/>
        </p:nvGraphicFramePr>
        <p:xfrm>
          <a:off x="1142976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" name="椭圆 29"/>
          <p:cNvSpPr/>
          <p:nvPr/>
        </p:nvSpPr>
        <p:spPr bwMode="auto">
          <a:xfrm>
            <a:off x="1142976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2976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内容占位符 3"/>
          <p:cNvGraphicFramePr/>
          <p:nvPr/>
        </p:nvGraphicFramePr>
        <p:xfrm>
          <a:off x="1142976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3" name="椭圆 32"/>
          <p:cNvSpPr/>
          <p:nvPr/>
        </p:nvSpPr>
        <p:spPr bwMode="auto">
          <a:xfrm>
            <a:off x="1142976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4" name="组合 10"/>
          <p:cNvGrpSpPr/>
          <p:nvPr/>
        </p:nvGrpSpPr>
        <p:grpSpPr bwMode="auto">
          <a:xfrm>
            <a:off x="242886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Graphic spid="25" grpId="0">
        <p:bldAsOne/>
      </p:bldGraphic>
      <p:bldGraphic spid="28" grpId="0">
        <p:bldAsOne/>
      </p:bldGraphic>
      <p:bldP spid="30" grpId="0" animBg="1"/>
      <p:bldP spid="31" grpId="0" animBg="1"/>
      <p:bldGraphic spid="32" grpId="0">
        <p:bldAsOne/>
      </p:bldGraphic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关系运算符的使用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zh-CN" altLang="en-US" dirty="0" smtClean="0"/>
              <a:t>类型的使用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用户从键盘接收商品折扣，并判断商品享受此折扣后价格是否低于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7" y="3643314"/>
            <a:ext cx="3915611" cy="2500330"/>
          </a:xfrm>
          <a:prstGeom prst="rect">
            <a:avLst/>
          </a:prstGeom>
        </p:spPr>
      </p:pic>
      <p:grpSp>
        <p:nvGrpSpPr>
          <p:cNvPr id="15" name="组合 5"/>
          <p:cNvGrpSpPr/>
          <p:nvPr/>
        </p:nvGrpSpPr>
        <p:grpSpPr bwMode="auto">
          <a:xfrm>
            <a:off x="2928938" y="614047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1. </a:t>
            </a:r>
            <a:r>
              <a:rPr lang="zh-CN" altLang="en-US" dirty="0" smtClean="0"/>
              <a:t>声明变量存储商品价格信息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2. </a:t>
            </a:r>
            <a:r>
              <a:rPr lang="zh-CN" altLang="en-US" dirty="0" smtClean="0"/>
              <a:t>从键盘接收折扣，并保存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3. </a:t>
            </a:r>
            <a:r>
              <a:rPr lang="zh-CN" altLang="en-US" dirty="0" smtClean="0"/>
              <a:t>计算商品享受折扣后的价格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4. </a:t>
            </a:r>
            <a:r>
              <a:rPr lang="zh-CN" altLang="en-US" dirty="0" smtClean="0"/>
              <a:t>输出商品折扣后价是否低于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比较运算的结果是</a:t>
            </a:r>
            <a:r>
              <a:rPr lang="en-US" altLang="zh-CN" sz="2800" dirty="0" err="1" smtClean="0">
                <a:cs typeface="+mn-cs"/>
              </a:rPr>
              <a:t>boolean</a:t>
            </a:r>
            <a:r>
              <a:rPr lang="zh-CN" altLang="en-US" sz="2800" dirty="0" smtClean="0">
                <a:cs typeface="+mn-cs"/>
              </a:rPr>
              <a:t>类型</a:t>
            </a:r>
            <a:endParaRPr lang="zh-CN" altLang="en-US" sz="2800" dirty="0" smtClean="0">
              <a:cs typeface="+mn-cs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610421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4" name="组合 10"/>
          <p:cNvGrpSpPr/>
          <p:nvPr/>
        </p:nvGrpSpPr>
        <p:grpSpPr bwMode="auto">
          <a:xfrm>
            <a:off x="2428860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总结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8145464" cy="50101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赋值运算符（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关系运算符（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!=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逻辑运算符（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、！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Scanner</a:t>
            </a:r>
            <a:r>
              <a:rPr lang="zh-CN" altLang="en-US" dirty="0" smtClean="0"/>
              <a:t>类可以从键盘获取输入的信息</a:t>
            </a:r>
            <a:endParaRPr lang="zh-CN" altLang="en-US" dirty="0" smtClean="0"/>
          </a:p>
          <a:p>
            <a:pPr>
              <a:lnSpc>
                <a:spcPct val="115000"/>
              </a:lnSpc>
            </a:pPr>
            <a:r>
              <a:rPr lang="zh-CN" altLang="en-US" dirty="0" smtClean="0">
                <a:sym typeface="+mn-ea"/>
              </a:rPr>
              <a:t>数据类型转换包括自动类型转换和强制类型转换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84213" y="2636838"/>
            <a:ext cx="5476875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904875" y="5229225"/>
            <a:ext cx="681037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360613" y="5157788"/>
            <a:ext cx="287337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2268538" y="335756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2627313" y="299720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4211638" y="3141663"/>
            <a:ext cx="183041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赋值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运算符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6516688" y="2708275"/>
            <a:ext cx="6270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6572264" y="3929066"/>
            <a:ext cx="64294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4398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wangScore</a:t>
            </a:r>
            <a:endParaRPr lang="en-US" altLang="zh-CN" b="1"/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7451725" y="3789363"/>
            <a:ext cx="151288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zhangScore</a:t>
            </a:r>
            <a:endParaRPr lang="en-US" altLang="zh-CN" b="1"/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6429388" y="2776535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6494482" y="3990981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6084888" y="3284538"/>
            <a:ext cx="4318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副本</a:t>
            </a:r>
            <a:endParaRPr lang="zh-CN" altLang="en-US" b="1" dirty="0"/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2197100" y="4254500"/>
            <a:ext cx="1146741" cy="408623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755650" y="342900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1-1</a:t>
            </a:r>
            <a:endParaRPr lang="en-US" altLang="zh-CN" b="1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796951" y="1285860"/>
            <a:ext cx="7489825" cy="1081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学员</a:t>
            </a:r>
            <a:r>
              <a:rPr lang="zh-CN" altLang="en-US" sz="2800" b="1" dirty="0">
                <a:latin typeface="+mn-lt"/>
                <a:ea typeface="+mn-ea"/>
              </a:rPr>
              <a:t>王浩的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成绩是</a:t>
            </a:r>
            <a:r>
              <a:rPr lang="en-US" altLang="zh-CN" sz="2800" b="1" dirty="0">
                <a:latin typeface="+mn-lt"/>
                <a:ea typeface="+mn-ea"/>
              </a:rPr>
              <a:t>80</a:t>
            </a:r>
            <a:r>
              <a:rPr lang="zh-CN" altLang="en-US" sz="2800" b="1" dirty="0">
                <a:latin typeface="+mn-lt"/>
                <a:ea typeface="+mn-ea"/>
              </a:rPr>
              <a:t>分，学员张萌的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成绩与王浩的相同，输出张萌的成绩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Freeform 12"/>
          <p:cNvSpPr/>
          <p:nvPr/>
        </p:nvSpPr>
        <p:spPr bwMode="auto">
          <a:xfrm rot="5400000" flipV="1">
            <a:off x="123056" y="402029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333614" y="378619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/>
          <p:nvPr/>
        </p:nvSpPr>
        <p:spPr bwMode="auto">
          <a:xfrm rot="5400000" flipV="1">
            <a:off x="6357950" y="321468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4" grpId="0" animBg="1"/>
      <p:bldP spid="512005" grpId="0" animBg="1"/>
      <p:bldP spid="512007" grpId="0" animBg="1"/>
      <p:bldP spid="512008" grpId="0" animBg="1"/>
      <p:bldP spid="512009" grpId="0" animBg="1"/>
      <p:bldP spid="512011" grpId="0" animBg="1"/>
      <p:bldP spid="512012" grpId="0" animBg="1"/>
      <p:bldP spid="512013" grpId="0"/>
      <p:bldP spid="512014" grpId="0"/>
      <p:bldP spid="512015" grpId="0"/>
      <p:bldP spid="512016" grpId="0"/>
      <p:bldP spid="512017" grpId="0"/>
      <p:bldP spid="512019" grpId="0" animBg="1"/>
      <p:bldP spid="512021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900113" y="2060575"/>
            <a:ext cx="3384550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900113" y="3429000"/>
            <a:ext cx="5038725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1857356" y="3409715"/>
            <a:ext cx="1655762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3929058" y="3409715"/>
            <a:ext cx="1727200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4056" name="AutoShape 8"/>
          <p:cNvSpPr/>
          <p:nvPr/>
        </p:nvSpPr>
        <p:spPr bwMode="auto">
          <a:xfrm rot="16200000" flipH="1">
            <a:off x="2397106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2000232" y="4545012"/>
            <a:ext cx="1295400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</a:t>
            </a:r>
            <a:endParaRPr lang="zh-CN" altLang="en-US" b="1" dirty="0"/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4276732" y="4545012"/>
            <a:ext cx="12239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</a:t>
            </a:r>
            <a:endParaRPr lang="zh-CN" altLang="en-US" b="1" dirty="0"/>
          </a:p>
        </p:txBody>
      </p:sp>
      <p:sp>
        <p:nvSpPr>
          <p:cNvPr id="514059" name="AutoShape 11"/>
          <p:cNvSpPr/>
          <p:nvPr/>
        </p:nvSpPr>
        <p:spPr bwMode="auto">
          <a:xfrm rot="16200000" flipH="1">
            <a:off x="4611684" y="3384557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4060" name="AutoShape 12"/>
          <p:cNvSpPr/>
          <p:nvPr/>
        </p:nvSpPr>
        <p:spPr bwMode="auto">
          <a:xfrm rot="16200000" flipH="1">
            <a:off x="344326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3214678" y="5445125"/>
            <a:ext cx="938211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 </a:t>
            </a:r>
            <a:endParaRPr lang="zh-CN" altLang="en-US" b="1" dirty="0"/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1</a:t>
            </a:r>
            <a:r>
              <a:rPr lang="en-US" altLang="zh-CN" b="1" dirty="0"/>
              <a:t>-2</a:t>
            </a:r>
            <a:endParaRPr lang="en-US" altLang="zh-CN" b="1" dirty="0"/>
          </a:p>
        </p:txBody>
      </p:sp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 dirty="0"/>
              <a:t>赋值运算符</a:t>
            </a:r>
            <a:endParaRPr lang="en-GB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785786" y="2708275"/>
            <a:ext cx="7415213" cy="577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>
                <a:latin typeface="+mn-lt"/>
                <a:ea typeface="+mn-ea"/>
              </a:rPr>
              <a:t>表达式举例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14070" name="AutoShape 22"/>
          <p:cNvSpPr>
            <a:spLocks noChangeArrowheads="1"/>
          </p:cNvSpPr>
          <p:nvPr/>
        </p:nvSpPr>
        <p:spPr bwMode="auto">
          <a:xfrm>
            <a:off x="714348" y="5949950"/>
            <a:ext cx="673258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表达式就是符号（如加号、减号）与操作数（如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等）的组合</a:t>
            </a:r>
            <a:endParaRPr lang="zh-CN" altLang="en-US" b="1" dirty="0"/>
          </a:p>
        </p:txBody>
      </p:sp>
      <p:grpSp>
        <p:nvGrpSpPr>
          <p:cNvPr id="2" name="组合 16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animBg="1"/>
      <p:bldP spid="514053" grpId="0" animBg="1"/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  <p:bldP spid="514060" grpId="0" animBg="1"/>
      <p:bldP spid="514061" grpId="0" animBg="1"/>
      <p:bldP spid="514062" grpId="0" build="p"/>
      <p:bldP spid="514063" grpId="0"/>
      <p:bldP spid="5140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2</a:t>
            </a:r>
            <a:r>
              <a:rPr lang="en-US" altLang="zh-CN" b="1" dirty="0"/>
              <a:t>-1</a:t>
            </a:r>
            <a:endParaRPr lang="en-US" altLang="zh-CN" b="1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基本的算术运算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/>
              <a:t>、从控制台输入学员王浩</a:t>
            </a:r>
            <a:r>
              <a:rPr lang="en-US" altLang="zh-CN" sz="2400" dirty="0"/>
              <a:t>3</a:t>
            </a:r>
            <a:r>
              <a:rPr lang="zh-CN" altLang="en-US" sz="2400" dirty="0"/>
              <a:t>门课程成绩，编写程序实现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Java</a:t>
            </a:r>
            <a:r>
              <a:rPr lang="zh-CN" altLang="en-US" sz="2400" dirty="0"/>
              <a:t>课和</a:t>
            </a:r>
            <a:r>
              <a:rPr lang="en-US" altLang="zh-CN" sz="2400" dirty="0"/>
              <a:t>SQL</a:t>
            </a:r>
            <a:r>
              <a:rPr lang="zh-CN" altLang="en-US" sz="2400" dirty="0"/>
              <a:t>课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分数</a:t>
            </a:r>
            <a:r>
              <a:rPr lang="zh-CN" altLang="en-US" sz="2400" dirty="0"/>
              <a:t>之差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3</a:t>
            </a:r>
            <a:r>
              <a:rPr lang="zh-CN" altLang="en-US" sz="2400" dirty="0"/>
              <a:t>门课的平均分</a:t>
            </a:r>
            <a:endParaRPr lang="zh-CN" altLang="en-US" sz="24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3348038" y="2130409"/>
            <a:ext cx="54721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3837901" y="1211246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7338867" y="1181084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5344267" y="1071546"/>
            <a:ext cx="1254773" cy="580032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5773679" y="1502226"/>
            <a:ext cx="431800" cy="824565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4071942"/>
            <a:ext cx="4412529" cy="2396460"/>
          </a:xfrm>
          <a:prstGeom prst="rect">
            <a:avLst/>
          </a:prstGeom>
        </p:spPr>
      </p:pic>
      <p:grpSp>
        <p:nvGrpSpPr>
          <p:cNvPr id="2" name="组合 17"/>
          <p:cNvGrpSpPr/>
          <p:nvPr/>
        </p:nvGrpSpPr>
        <p:grpSpPr>
          <a:xfrm>
            <a:off x="71406" y="2786058"/>
            <a:ext cx="986586" cy="422603"/>
            <a:chOff x="1000100" y="1173499"/>
            <a:chExt cx="986586" cy="422603"/>
          </a:xfrm>
        </p:grpSpPr>
        <p:pic>
          <p:nvPicPr>
            <p:cNvPr id="1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3857620" y="2000240"/>
            <a:ext cx="714380" cy="71438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减号 21"/>
          <p:cNvSpPr/>
          <p:nvPr/>
        </p:nvSpPr>
        <p:spPr bwMode="auto">
          <a:xfrm>
            <a:off x="4786314" y="2143116"/>
            <a:ext cx="857256" cy="428628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乘号 22"/>
          <p:cNvSpPr/>
          <p:nvPr/>
        </p:nvSpPr>
        <p:spPr bwMode="auto">
          <a:xfrm>
            <a:off x="6215074" y="2071678"/>
            <a:ext cx="785818" cy="57150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除号 23"/>
          <p:cNvSpPr/>
          <p:nvPr/>
        </p:nvSpPr>
        <p:spPr bwMode="auto">
          <a:xfrm>
            <a:off x="7429520" y="2071678"/>
            <a:ext cx="785818" cy="571504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07950" y="785794"/>
            <a:ext cx="8904288" cy="6041472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928662" y="4429132"/>
            <a:ext cx="5500726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928662" y="5143512"/>
            <a:ext cx="464347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2</a:t>
            </a:r>
            <a:r>
              <a:rPr lang="en-US" altLang="zh-CN" b="1" dirty="0"/>
              <a:t>-2</a:t>
            </a:r>
            <a:endParaRPr lang="en-US" altLang="zh-CN" b="1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928662" y="1928802"/>
            <a:ext cx="4751387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42844" y="857232"/>
            <a:ext cx="31686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5143504" y="1071546"/>
            <a:ext cx="2376487" cy="408623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类路径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6372225" y="2420938"/>
            <a:ext cx="2376488" cy="776383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通过键盘的输入得到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的成绩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6300788" y="3789363"/>
            <a:ext cx="2376487" cy="408623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计算成绩差和平均分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428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86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86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" name="组合 10"/>
          <p:cNvGrpSpPr/>
          <p:nvPr/>
        </p:nvGrpSpPr>
        <p:grpSpPr bwMode="auto">
          <a:xfrm>
            <a:off x="1785918" y="6215082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39909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：使用算术运算符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1" grpId="0" animBg="1"/>
      <p:bldP spid="521225" grpId="0" animBg="1"/>
      <p:bldP spid="521226" grpId="0" animBg="1"/>
      <p:bldP spid="521227" grpId="0" animBg="1"/>
      <p:bldP spid="521228" grpId="0" animBg="1"/>
      <p:bldP spid="521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715967" y="1785926"/>
            <a:ext cx="8285189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7161215" y="2571744"/>
            <a:ext cx="1176159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5 % 2= 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 / 2 = 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2</a:t>
            </a:r>
            <a:r>
              <a:rPr lang="en-US" altLang="zh-CN" b="1" dirty="0"/>
              <a:t>-3</a:t>
            </a:r>
            <a:endParaRPr lang="en-US" altLang="zh-CN" b="1" dirty="0"/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6040436" cy="52322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1" indent="-342900">
              <a:buSzPct val="80000"/>
              <a:buBlip>
                <a:blip r:embed="rId1"/>
              </a:buBlip>
              <a:defRPr/>
            </a:pPr>
            <a:r>
              <a:rPr lang="zh-CN" altLang="en-US" sz="2800" dirty="0">
                <a:cs typeface="+mn-cs"/>
              </a:rPr>
              <a:t>下面代码片断的输出结果是什么？ </a:t>
            </a:r>
            <a:endParaRPr lang="zh-CN" altLang="en-US" sz="2800" dirty="0"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5649915" y="2664660"/>
            <a:ext cx="1366838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3624273" y="1857365"/>
            <a:ext cx="1376355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求余数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3929058" y="2357431"/>
            <a:ext cx="982692" cy="408623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求商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2786050" y="4214818"/>
            <a:ext cx="3143272" cy="408623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num1 = num1 + 1;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1187450" y="6000768"/>
            <a:ext cx="3047970" cy="408623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num2 = num2 - 1;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7304091" y="5010071"/>
            <a:ext cx="126048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num1 = 6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num2 = 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5864229" y="5094256"/>
            <a:ext cx="1366837" cy="608013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785786" y="4143376"/>
            <a:ext cx="8072494" cy="45719"/>
          </a:xfrm>
          <a:prstGeom prst="lin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286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286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000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571604" y="5000636"/>
            <a:ext cx="642942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build="p"/>
      <p:bldP spid="520197" grpId="0" animBg="1"/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、根据天数（</a:t>
            </a:r>
            <a:r>
              <a:rPr lang="en-US" altLang="zh-CN" dirty="0"/>
              <a:t>46</a:t>
            </a:r>
            <a:r>
              <a:rPr lang="zh-CN" altLang="en-US" dirty="0"/>
              <a:t>）计算周数和剩余的天数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785786" y="3860800"/>
            <a:ext cx="6913563" cy="1312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、已知圆的半径</a:t>
            </a:r>
            <a:r>
              <a:rPr lang="en-US" altLang="zh-CN" sz="2800" b="1" dirty="0">
                <a:latin typeface="+mn-lt"/>
                <a:ea typeface="+mn-ea"/>
              </a:rPr>
              <a:t>radius= 1.5</a:t>
            </a:r>
            <a:r>
              <a:rPr lang="zh-CN" altLang="en-US" sz="2800" b="1" dirty="0">
                <a:latin typeface="+mn-lt"/>
                <a:ea typeface="+mn-ea"/>
              </a:rPr>
              <a:t>，求其面积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1285853" y="1928802"/>
            <a:ext cx="5786478" cy="153272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 days = 46; 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  <a:endParaRPr lang="zh-CN" altLang="en-US" b="1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int week = days / 7; 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  <a:endParaRPr lang="zh-CN" altLang="en-US" b="1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int leftDay = days % 7;//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1285853" y="4797425"/>
            <a:ext cx="5715039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8851" y="857232"/>
            <a:ext cx="1502753" cy="400110"/>
            <a:chOff x="6641147" y="5088888"/>
            <a:chExt cx="1502753" cy="400110"/>
          </a:xfrm>
        </p:grpSpPr>
        <p:pic>
          <p:nvPicPr>
            <p:cNvPr id="14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animBg="1"/>
      <p:bldP spid="5304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223820"/>
            <a:ext cx="8229600" cy="6334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自动类型转换举例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795365" y="1412875"/>
            <a:ext cx="7634287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某</a:t>
            </a:r>
            <a:r>
              <a:rPr lang="zh-CN" altLang="en-US" sz="2800" b="1" dirty="0">
                <a:latin typeface="+mn-lt"/>
                <a:ea typeface="+mn-ea"/>
              </a:rPr>
              <a:t>班第一次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考试平均分</a:t>
            </a:r>
            <a:r>
              <a:rPr lang="en-US" altLang="zh-CN" sz="2800" b="1" dirty="0">
                <a:latin typeface="+mn-lt"/>
                <a:ea typeface="+mn-ea"/>
              </a:rPr>
              <a:t>81.29</a:t>
            </a:r>
            <a:r>
              <a:rPr lang="zh-CN" altLang="en-US" sz="2800" b="1" dirty="0">
                <a:latin typeface="+mn-lt"/>
                <a:ea typeface="+mn-ea"/>
              </a:rPr>
              <a:t>，第二次比第一次多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分，计算第二次考试平均分？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8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071538" y="2500306"/>
            <a:ext cx="7143800" cy="2500330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altLang="zh-CN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firstAvg</a:t>
            </a:r>
            <a:r>
              <a:rPr lang="en-US" altLang="zh-CN" b="1" dirty="0" smtClean="0">
                <a:cs typeface="Times New Roman" panose="02020603050405020304" pitchFamily="18" charset="0"/>
              </a:rPr>
              <a:t> = 81.29;  //</a:t>
            </a:r>
            <a:r>
              <a:rPr lang="zh-CN" altLang="en-US" b="1" dirty="0" smtClean="0">
                <a:cs typeface="Times New Roman" panose="02020603050405020304" pitchFamily="18" charset="0"/>
              </a:rPr>
              <a:t>第一次平均分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altLang="zh-CN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secondAvg</a:t>
            </a:r>
            <a:r>
              <a:rPr lang="en-US" altLang="zh-CN" b="1" dirty="0" smtClean="0">
                <a:cs typeface="Times New Roman" panose="02020603050405020304" pitchFamily="18" charset="0"/>
              </a:rPr>
              <a:t>;         //</a:t>
            </a:r>
            <a:r>
              <a:rPr lang="zh-CN" altLang="en-US" b="1" dirty="0" smtClean="0">
                <a:cs typeface="Times New Roman" panose="02020603050405020304" pitchFamily="18" charset="0"/>
              </a:rPr>
              <a:t>第二次平均分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cs typeface="Times New Roman" panose="02020603050405020304" pitchFamily="18" charset="0"/>
              </a:rPr>
              <a:t> rise = 2;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secondAvg</a:t>
            </a:r>
            <a:r>
              <a:rPr lang="en-US" altLang="zh-CN" b="1" dirty="0" smtClean="0"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firstAvg</a:t>
            </a:r>
            <a:r>
              <a:rPr lang="en-US" altLang="zh-CN" b="1" dirty="0" smtClean="0">
                <a:cs typeface="Times New Roman" panose="02020603050405020304" pitchFamily="18" charset="0"/>
              </a:rPr>
              <a:t> + rise;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 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cs typeface="Times New Roman" panose="02020603050405020304" pitchFamily="18" charset="0"/>
              </a:rPr>
              <a:t>("</a:t>
            </a:r>
            <a:r>
              <a:rPr lang="en-US" altLang="en-US" b="1" dirty="0" err="1" smtClean="0">
                <a:cs typeface="Times New Roman" panose="02020603050405020304" pitchFamily="18" charset="0"/>
              </a:rPr>
              <a:t>第二次平均</a:t>
            </a:r>
            <a:r>
              <a:rPr lang="zh-CN" altLang="en-US" b="1" dirty="0" smtClean="0">
                <a:cs typeface="Times New Roman" panose="02020603050405020304" pitchFamily="18" charset="0"/>
              </a:rPr>
              <a:t>分是：</a:t>
            </a:r>
            <a:r>
              <a:rPr lang="en-US" altLang="zh-CN" b="1" dirty="0" smtClean="0">
                <a:cs typeface="Times New Roman" panose="02020603050405020304" pitchFamily="18" charset="0"/>
              </a:rPr>
              <a:t>"  +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secondAvg</a:t>
            </a:r>
            <a:r>
              <a:rPr lang="en-US" altLang="zh-CN" b="1" dirty="0" smtClean="0"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142976" y="3845486"/>
            <a:ext cx="3500462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4000504"/>
            <a:ext cx="387625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3269" grpId="0" animBg="1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4533</Words>
  <Application>WPS 演示</Application>
  <PresentationFormat>全屏显示(4:3)</PresentationFormat>
  <Paragraphs>565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仿宋</vt:lpstr>
      <vt:lpstr>Arial</vt:lpstr>
      <vt:lpstr>Arial Unicode MS</vt:lpstr>
      <vt:lpstr>Calibri</vt:lpstr>
      <vt:lpstr>1_自定义设计方案</vt:lpstr>
      <vt:lpstr>PowerPoint 演示文稿</vt:lpstr>
      <vt:lpstr>PowerPoint 演示文稿</vt:lpstr>
      <vt:lpstr>赋值运算符1-1</vt:lpstr>
      <vt:lpstr>赋值运算符1-2</vt:lpstr>
      <vt:lpstr>算术运算符2-1</vt:lpstr>
      <vt:lpstr>算术运算符2-2</vt:lpstr>
      <vt:lpstr>算术运算符2-3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学员操作——实现购物结算2-1</vt:lpstr>
      <vt:lpstr>学员操作——实现购物结算2-2</vt:lpstr>
      <vt:lpstr>学员操作——打印购物小票</vt:lpstr>
      <vt:lpstr>共性问题集中讲解</vt:lpstr>
      <vt:lpstr>学员操作——模拟幸运抽奖2-1</vt:lpstr>
      <vt:lpstr>学员操作——模拟幸运抽奖2-2</vt:lpstr>
      <vt:lpstr>学员操作——判断折扣价格2-1</vt:lpstr>
      <vt:lpstr>学员操作——判断折扣价格2-2</vt:lpstr>
      <vt:lpstr>共性问题集中讲解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892</cp:revision>
  <dcterms:created xsi:type="dcterms:W3CDTF">2006-03-08T06:55:00Z</dcterms:created>
  <dcterms:modified xsi:type="dcterms:W3CDTF">2019-10-25T02:52:32Z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