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3" r:id="rId3"/>
    <p:sldMasterId id="2147483678" r:id="rId4"/>
    <p:sldMasterId id="2147483693" r:id="rId5"/>
    <p:sldMasterId id="2147483708" r:id="rId6"/>
    <p:sldMasterId id="2147483723" r:id="rId7"/>
  </p:sldMasterIdLst>
  <p:notesMasterIdLst>
    <p:notesMasterId r:id="rId13"/>
  </p:notesMasterIdLst>
  <p:handoutMasterIdLst>
    <p:handoutMasterId r:id="rId22"/>
  </p:handoutMasterIdLst>
  <p:sldIdLst>
    <p:sldId id="542" r:id="rId8"/>
    <p:sldId id="541" r:id="rId9"/>
    <p:sldId id="581" r:id="rId10"/>
    <p:sldId id="570" r:id="rId11"/>
    <p:sldId id="509" r:id="rId12"/>
    <p:sldId id="582" r:id="rId14"/>
    <p:sldId id="577" r:id="rId15"/>
    <p:sldId id="584" r:id="rId16"/>
    <p:sldId id="585" r:id="rId17"/>
    <p:sldId id="583" r:id="rId18"/>
    <p:sldId id="587" r:id="rId19"/>
    <p:sldId id="586" r:id="rId20"/>
    <p:sldId id="569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357" autoAdjust="0"/>
  </p:normalViewPr>
  <p:slideViewPr>
    <p:cSldViewPr>
      <p:cViewPr varScale="1">
        <p:scale>
          <a:sx n="77" d="100"/>
          <a:sy n="77" d="100"/>
        </p:scale>
        <p:origin x="-1644" y="-84"/>
      </p:cViewPr>
      <p:guideLst>
        <p:guide orient="horz" pos="2232"/>
        <p:guide orient="horz" pos="3024"/>
        <p:guide pos="2874"/>
      </p:guideLst>
    </p:cSldViewPr>
  </p:slideViewPr>
  <p:outlineViewPr>
    <p:cViewPr>
      <p:scale>
        <a:sx n="33" d="100"/>
        <a:sy n="33" d="100"/>
      </p:scale>
      <p:origin x="0" y="134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42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A0151-1FFF-478C-8DE9-12EEED80D720}" type="slidenum">
              <a:rPr lang="zh-CN" altLang="en-US"/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4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5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6" Type="http://schemas.openxmlformats.org/officeDocument/2006/relationships/theme" Target="../theme/theme6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2646"/>
            <a:ext cx="9144000" cy="2276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4275" y="4471330"/>
            <a:ext cx="2700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Aft>
                <a:spcPts val="1200"/>
              </a:spcAft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100" dirty="0" smtClean="0"/>
              <a:t>主讲：潘隆福</a:t>
            </a:r>
            <a:endParaRPr lang="en-US" altLang="zh-CN" sz="2100" dirty="0" smtClean="0"/>
          </a:p>
          <a:p>
            <a:pPr algn="ctr">
              <a:lnSpc>
                <a:spcPct val="100000"/>
              </a:lnSpc>
            </a:pPr>
            <a:fld id="{DD46B636-9D80-4134-8115-DAD8D4FDFC6A}" type="datetime2">
              <a:rPr lang="zh-CN" altLang="en-US" sz="2100" smtClean="0"/>
            </a:fld>
            <a:endParaRPr lang="en-US" altLang="zh-CN" sz="21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35518" y="33145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419201" y="80963"/>
            <a:ext cx="7678761" cy="900112"/>
          </a:xfrm>
        </p:spPr>
        <p:txBody>
          <a:bodyPr/>
          <a:lstStyle/>
          <a:p>
            <a:r>
              <a:rPr lang="zh-CN" altLang="en-US" sz="3200" dirty="0"/>
              <a:t>基本类型与字符串之间的转换</a:t>
            </a:r>
            <a:endParaRPr lang="zh-CN" altLang="en-US" sz="32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9410" y="1171575"/>
            <a:ext cx="71570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基本数据类型转换成字符串有三种方式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553720" y="1844675"/>
            <a:ext cx="676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（1）使用包装类的toString()方法</a:t>
            </a:r>
            <a:endParaRPr lang="zh-CN" altLang="en-US" sz="2400"/>
          </a:p>
          <a:p>
            <a:pPr algn="l"/>
            <a:r>
              <a:rPr lang="zh-CN" altLang="en-US" sz="2400"/>
              <a:t>（2）使用String类valueOf()方法</a:t>
            </a:r>
            <a:endParaRPr lang="zh-CN" altLang="en-US" sz="2400"/>
          </a:p>
          <a:p>
            <a:pPr algn="l"/>
            <a:r>
              <a:rPr lang="zh-CN" altLang="en-US" sz="2400"/>
              <a:t>（3）用一个空的字符串加上基本类型</a:t>
            </a:r>
            <a:endParaRPr lang="zh-CN" altLang="en-US" sz="240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48005" y="3743960"/>
            <a:ext cx="8047990" cy="2212456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41910" lvl="1" indent="-18415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sz="3200">
                <a:sym typeface="+mn-ea"/>
              </a:rPr>
              <a:t>	    </a:t>
            </a:r>
            <a:r>
              <a:rPr lang="zh-CN" altLang="en-US" sz="3200">
                <a:sym typeface="+mn-ea"/>
              </a:rPr>
              <a:t>int c=10;</a:t>
            </a:r>
            <a:endParaRPr lang="zh-CN" altLang="en-US" sz="3200">
              <a:sym typeface="+mn-ea"/>
            </a:endParaRPr>
          </a:p>
          <a:p>
            <a:pPr lvl="1" algn="l"/>
            <a:r>
              <a:rPr lang="zh-CN" altLang="en-US" sz="3200">
                <a:sym typeface="+mn-ea"/>
              </a:rPr>
              <a:t>String str1 = Integer.toString(c);</a:t>
            </a:r>
            <a:endParaRPr lang="zh-CN" altLang="en-US" sz="3200">
              <a:sym typeface="+mn-ea"/>
            </a:endParaRPr>
          </a:p>
          <a:p>
            <a:pPr lvl="1" algn="l"/>
            <a:r>
              <a:rPr lang="zh-CN" altLang="en-US" sz="3200">
                <a:sym typeface="+mn-ea"/>
              </a:rPr>
              <a:t>String str2 = String.valueOf(c);</a:t>
            </a:r>
            <a:endParaRPr lang="zh-CN" altLang="en-US" sz="3200">
              <a:sym typeface="+mn-ea"/>
            </a:endParaRPr>
          </a:p>
          <a:p>
            <a:pPr lvl="1" algn="l"/>
            <a:r>
              <a:rPr lang="zh-CN" altLang="en-US" sz="3200">
                <a:sym typeface="+mn-ea"/>
              </a:rPr>
              <a:t>String str3 = c + "";</a:t>
            </a:r>
            <a:endParaRPr lang="en-US" sz="3200" err="1">
              <a:solidFill>
                <a:schemeClr val="accent5">
                  <a:lumMod val="1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35518" y="33145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419201" y="80963"/>
            <a:ext cx="7678761" cy="900112"/>
          </a:xfrm>
        </p:spPr>
        <p:txBody>
          <a:bodyPr/>
          <a:lstStyle/>
          <a:p>
            <a:r>
              <a:rPr lang="zh-CN" altLang="en-US" sz="3200" dirty="0"/>
              <a:t>基本类型与字符串之间的转换</a:t>
            </a:r>
            <a:endParaRPr lang="zh-CN" altLang="en-US" sz="32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9410" y="1171575"/>
            <a:ext cx="71570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b="1"/>
              <a:t>将字符串转成基本类型的两种方式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553720" y="1844675"/>
            <a:ext cx="8362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/>
              <a:t>（1）调用包装类的parseXxx静态方法</a:t>
            </a:r>
            <a:endParaRPr lang="zh-CN" altLang="en-US" sz="2400"/>
          </a:p>
          <a:p>
            <a:pPr algn="l"/>
            <a:r>
              <a:rPr lang="zh-CN" altLang="en-US" sz="2400"/>
              <a:t>（2）调用包装类的valueOf()方法转换成基本类型的包装类</a:t>
            </a:r>
            <a:endParaRPr lang="zh-CN" altLang="en-US" sz="240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52755" y="3324860"/>
            <a:ext cx="8047990" cy="1718820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41910" lvl="1" indent="-18415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sz="3200">
                <a:sym typeface="+mn-ea"/>
              </a:rPr>
              <a:t>	    String s </a:t>
            </a:r>
            <a:r>
              <a:rPr lang="zh-CN" altLang="en-US" sz="3200">
                <a:sym typeface="+mn-ea"/>
              </a:rPr>
              <a:t>= </a:t>
            </a:r>
            <a:r>
              <a:rPr lang="en-US" altLang="zh-CN" sz="3200">
                <a:sym typeface="+mn-ea"/>
              </a:rPr>
              <a:t>“123”</a:t>
            </a:r>
            <a:r>
              <a:rPr lang="zh-CN" altLang="en-US" sz="3200">
                <a:sym typeface="+mn-ea"/>
              </a:rPr>
              <a:t>;</a:t>
            </a:r>
            <a:endParaRPr lang="zh-CN" altLang="en-US" sz="3200">
              <a:sym typeface="+mn-ea"/>
            </a:endParaRPr>
          </a:p>
          <a:p>
            <a:pPr lvl="1" algn="l"/>
            <a:r>
              <a:rPr lang="en-US" altLang="zh-CN" sz="3200">
                <a:sym typeface="+mn-ea"/>
              </a:rPr>
              <a:t>int i</a:t>
            </a:r>
            <a:r>
              <a:rPr lang="zh-CN" altLang="en-US" sz="3200">
                <a:sym typeface="+mn-ea"/>
              </a:rPr>
              <a:t> = Integer.</a:t>
            </a:r>
            <a:r>
              <a:rPr lang="en-US" altLang="zh-CN" sz="3200">
                <a:sym typeface="+mn-ea"/>
              </a:rPr>
              <a:t>parseInt</a:t>
            </a:r>
            <a:r>
              <a:rPr lang="zh-CN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s</a:t>
            </a:r>
            <a:r>
              <a:rPr lang="zh-CN" altLang="en-US" sz="3200">
                <a:sym typeface="+mn-ea"/>
              </a:rPr>
              <a:t>);</a:t>
            </a:r>
            <a:endParaRPr lang="zh-CN" altLang="en-US" sz="3200">
              <a:sym typeface="+mn-ea"/>
            </a:endParaRPr>
          </a:p>
          <a:p>
            <a:pPr lvl="1" algn="l"/>
            <a:r>
              <a:rPr lang="en-US" altLang="zh-CN" sz="3200">
                <a:sym typeface="+mn-ea"/>
              </a:rPr>
              <a:t>Integer j</a:t>
            </a:r>
            <a:r>
              <a:rPr lang="zh-CN" altLang="en-US" sz="3200">
                <a:sym typeface="+mn-ea"/>
              </a:rPr>
              <a:t> = </a:t>
            </a:r>
            <a:r>
              <a:rPr lang="en-US" altLang="zh-CN" sz="3200">
                <a:sym typeface="+mn-ea"/>
              </a:rPr>
              <a:t>Integer</a:t>
            </a:r>
            <a:r>
              <a:rPr lang="zh-CN" altLang="en-US" sz="3200">
                <a:sym typeface="+mn-ea"/>
              </a:rPr>
              <a:t>.valueOf(</a:t>
            </a:r>
            <a:r>
              <a:rPr lang="en-US" altLang="zh-CN" sz="3200">
                <a:sym typeface="+mn-ea"/>
              </a:rPr>
              <a:t>s</a:t>
            </a:r>
            <a:r>
              <a:rPr lang="zh-CN" altLang="en-US" sz="3200">
                <a:sym typeface="+mn-ea"/>
              </a:rPr>
              <a:t>);</a:t>
            </a:r>
            <a:endParaRPr lang="en-US" sz="3200" err="1">
              <a:solidFill>
                <a:schemeClr val="accent5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14495" y="5380990"/>
            <a:ext cx="3910330" cy="1487170"/>
          </a:xfrm>
          <a:prstGeom prst="wedgeRoundRectCallout">
            <a:avLst>
              <a:gd name="adj1" fmla="val -26853"/>
              <a:gd name="adj2" fmla="val -85161"/>
              <a:gd name="adj3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任何一个包装类，都有一个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valueOf()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方法，可以将字符串转换成对应的数据类型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  <a:cs typeface="黑体" panose="02010609060101010101" pitchFamily="2" charset="-122"/>
                <a:sym typeface="+mn-ea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3" grpId="0" bldLvl="0" animBg="1"/>
      <p:bldP spid="3" grpId="1" animBg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721043" y="867410"/>
            <a:ext cx="7248525" cy="5380998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41910" lvl="1" indent="-18415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sz="2400" err="1">
                <a:sym typeface="+mn-ea"/>
              </a:rPr>
              <a:t>public class NumberWrap</a:t>
            </a:r>
            <a:r>
              <a:rPr lang="en-US" altLang="zh-CN" sz="2400">
                <a:sym typeface="+mn-ea"/>
              </a:rPr>
              <a:t> {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public static void main(String</a:t>
            </a:r>
            <a:r>
              <a:rPr lang="en-US" altLang="zh-CN" sz="2400">
                <a:sym typeface="+mn-ea"/>
              </a:rPr>
              <a:t>[] args) {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>
                <a:sym typeface="+mn-ea"/>
              </a:rPr>
              <a:t>        String number = “123”;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Byte byNum</a:t>
            </a:r>
            <a:r>
              <a:rPr lang="en-US" altLang="zh-CN" sz="2400">
                <a:sym typeface="+mn-ea"/>
              </a:rPr>
              <a:t> = </a:t>
            </a:r>
            <a:r>
              <a:rPr lang="en-US" altLang="zh-CN" sz="2400" err="1">
                <a:solidFill>
                  <a:srgbClr val="FF0000"/>
                </a:solidFill>
                <a:sym typeface="+mn-ea"/>
              </a:rPr>
              <a:t>Byte.valueOf(number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Short shNum</a:t>
            </a:r>
            <a:r>
              <a:rPr lang="en-US" altLang="zh-CN" sz="2400">
                <a:sym typeface="+mn-ea"/>
              </a:rPr>
              <a:t> = </a:t>
            </a:r>
            <a:r>
              <a:rPr lang="en-US" altLang="zh-CN" sz="2400" err="1">
                <a:solidFill>
                  <a:srgbClr val="FF0000"/>
                </a:solidFill>
                <a:sym typeface="+mn-ea"/>
              </a:rPr>
              <a:t>Short.valueOf(number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>
                <a:sym typeface="+mn-ea"/>
              </a:rPr>
              <a:t>        Integer num = </a:t>
            </a:r>
            <a:r>
              <a:rPr lang="en-US" altLang="zh-CN" sz="2400" err="1">
                <a:solidFill>
                  <a:srgbClr val="FF0000"/>
                </a:solidFill>
                <a:sym typeface="+mn-ea"/>
              </a:rPr>
              <a:t>Integer.valueOf(number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Long lgNum</a:t>
            </a:r>
            <a:r>
              <a:rPr lang="en-US" altLang="zh-CN" sz="2400">
                <a:sym typeface="+mn-ea"/>
              </a:rPr>
              <a:t> = </a:t>
            </a:r>
            <a:r>
              <a:rPr lang="en-US" altLang="zh-CN" sz="2400" err="1">
                <a:solidFill>
                  <a:srgbClr val="FF0000"/>
                </a:solidFill>
                <a:sym typeface="+mn-ea"/>
              </a:rPr>
              <a:t>Long.valueOf(number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System.out.println(byNum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System.out.println(shNum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System.out.println(num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err="1">
                <a:sym typeface="+mn-ea"/>
              </a:rPr>
              <a:t>        System.out.println(lgNum</a:t>
            </a:r>
            <a:r>
              <a:rPr lang="en-US" altLang="zh-CN" sz="2400">
                <a:sym typeface="+mn-ea"/>
              </a:rPr>
              <a:t>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>
                <a:sym typeface="+mn-ea"/>
              </a:rPr>
              <a:t>  }}</a:t>
            </a:r>
            <a:endParaRPr lang="en-US" altLang="zh-CN" sz="2400">
              <a:sym typeface="+mn-ea"/>
            </a:endParaRPr>
          </a:p>
          <a:p>
            <a:pPr algn="l"/>
            <a:endParaRPr lang="zh-CN" altLang="en-GB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35518" y="33145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419201" y="80963"/>
            <a:ext cx="7678761" cy="900112"/>
          </a:xfrm>
        </p:spPr>
        <p:txBody>
          <a:bodyPr/>
          <a:lstStyle/>
          <a:p>
            <a:r>
              <a:rPr lang="zh-CN" altLang="en-US" sz="3200" dirty="0"/>
              <a:t>基本类型与字符串之间的转换</a:t>
            </a:r>
            <a:endParaRPr lang="zh-CN" altLang="en-US" sz="32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331595" y="2493010"/>
            <a:ext cx="5616575" cy="151193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2985"/>
            <a:ext cx="914971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573405"/>
            <a:ext cx="5982970" cy="6788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第十六章   包装类      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2610" y="1369695"/>
            <a:ext cx="2289810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8" name="Freeform 6"/>
          <p:cNvSpPr/>
          <p:nvPr>
            <p:custDataLst>
              <p:tags r:id="rId1"/>
            </p:custDataLst>
          </p:nvPr>
        </p:nvSpPr>
        <p:spPr bwMode="auto">
          <a:xfrm>
            <a:off x="972359" y="4124115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>
            <p:custDataLst>
              <p:tags r:id="rId2"/>
            </p:custDataLst>
          </p:nvPr>
        </p:nvSpPr>
        <p:spPr bwMode="auto">
          <a:xfrm>
            <a:off x="2311298" y="4124537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>
            <p:custDataLst>
              <p:tags r:id="rId3"/>
            </p:custDataLst>
          </p:nvPr>
        </p:nvSpPr>
        <p:spPr bwMode="auto">
          <a:xfrm>
            <a:off x="972361" y="2993286"/>
            <a:ext cx="1175516" cy="78232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4"/>
            </p:custDataLst>
          </p:nvPr>
        </p:nvSpPr>
        <p:spPr bwMode="auto">
          <a:xfrm>
            <a:off x="2263038" y="2993390"/>
            <a:ext cx="5759027" cy="78232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algn="ctr" defTabSz="9144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拆箱与装箱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>
            <p:custDataLst>
              <p:tags r:id="rId5"/>
            </p:custDataLst>
          </p:nvPr>
        </p:nvSpPr>
        <p:spPr bwMode="auto">
          <a:xfrm>
            <a:off x="972359" y="1860971"/>
            <a:ext cx="1073043" cy="783807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ru-RU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>
            <p:custDataLst>
              <p:tags r:id="rId6"/>
            </p:custDataLst>
          </p:nvPr>
        </p:nvSpPr>
        <p:spPr bwMode="auto">
          <a:xfrm>
            <a:off x="2263038" y="1860550"/>
            <a:ext cx="5759027" cy="80602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lvl="0">
              <a:defRPr/>
            </a:pPr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八种包装类型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/>
          <p:nvPr>
            <p:custDataLst>
              <p:tags r:id="rId7"/>
            </p:custDataLst>
          </p:nvPr>
        </p:nvSpPr>
        <p:spPr bwMode="auto">
          <a:xfrm>
            <a:off x="972359" y="5306908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>
            <p:custDataLst>
              <p:tags r:id="rId8"/>
            </p:custDataLst>
          </p:nvPr>
        </p:nvSpPr>
        <p:spPr bwMode="auto">
          <a:xfrm>
            <a:off x="2311298" y="5307331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5120" y="942340"/>
            <a:ext cx="3969385" cy="431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 b="1"/>
              <a:t>char</a:t>
            </a:r>
            <a:r>
              <a:rPr lang="zh-CN" altLang="en-US" sz="3200" b="1"/>
              <a:t>（字符）</a:t>
            </a:r>
            <a:endParaRPr lang="en-US" altLang="zh-CN" sz="3200" b="1"/>
          </a:p>
          <a:p>
            <a:pPr algn="l"/>
            <a:r>
              <a:rPr lang="en-US" altLang="zh-CN" sz="3200" b="1"/>
              <a:t>byte</a:t>
            </a:r>
            <a:r>
              <a:rPr lang="zh-CN" altLang="en-US" sz="3200" b="1"/>
              <a:t>（字节型）</a:t>
            </a:r>
            <a:endParaRPr lang="en-US" altLang="zh-CN" sz="3200" b="1"/>
          </a:p>
          <a:p>
            <a:pPr algn="l"/>
            <a:r>
              <a:rPr lang="en-US" altLang="zh-CN" sz="3200" b="1"/>
              <a:t>short</a:t>
            </a:r>
            <a:r>
              <a:rPr lang="zh-CN" altLang="en-US" sz="3200" b="1"/>
              <a:t>（短整型）</a:t>
            </a:r>
            <a:endParaRPr lang="en-US" altLang="zh-CN" sz="3200" b="1"/>
          </a:p>
          <a:p>
            <a:pPr algn="l"/>
            <a:r>
              <a:rPr lang="en-US" altLang="zh-CN" sz="3200" b="1"/>
              <a:t>int</a:t>
            </a:r>
            <a:r>
              <a:rPr lang="zh-CN" altLang="en-US" sz="3200" b="1"/>
              <a:t>（整型）</a:t>
            </a:r>
            <a:endParaRPr lang="en-US" altLang="zh-CN" sz="3200" b="1"/>
          </a:p>
          <a:p>
            <a:pPr algn="l"/>
            <a:r>
              <a:rPr lang="en-US" altLang="zh-CN" sz="3200" b="1"/>
              <a:t>long</a:t>
            </a:r>
            <a:r>
              <a:rPr lang="zh-CN" altLang="en-US" sz="3200" b="1"/>
              <a:t>（长整型）</a:t>
            </a:r>
            <a:endParaRPr lang="en-US" altLang="zh-CN" sz="3200" b="1"/>
          </a:p>
          <a:p>
            <a:pPr algn="l"/>
            <a:r>
              <a:rPr lang="en-US" altLang="zh-CN" sz="3200" b="1"/>
              <a:t>float</a:t>
            </a:r>
            <a:r>
              <a:rPr lang="zh-CN" altLang="en-US" sz="3200" b="1"/>
              <a:t>（单精度）</a:t>
            </a:r>
            <a:endParaRPr lang="en-US" altLang="zh-CN" sz="3200" b="1"/>
          </a:p>
          <a:p>
            <a:pPr algn="l"/>
            <a:r>
              <a:rPr lang="en-US" altLang="zh-CN" sz="3200" b="1"/>
              <a:t>double</a:t>
            </a:r>
            <a:r>
              <a:rPr lang="zh-CN" altLang="en-US" sz="3200" b="1"/>
              <a:t>（双精度）</a:t>
            </a:r>
            <a:endParaRPr lang="en-US" altLang="zh-CN" sz="3200" b="1"/>
          </a:p>
          <a:p>
            <a:pPr algn="l"/>
            <a:r>
              <a:rPr lang="en-US" altLang="zh-CN" sz="3200" b="1"/>
              <a:t>boolean</a:t>
            </a:r>
            <a:r>
              <a:rPr lang="zh-CN" altLang="en-US" sz="3200" b="1"/>
              <a:t>（布尔型）</a:t>
            </a:r>
            <a:endParaRPr lang="zh-CN" altLang="en-US" sz="3200" b="1"/>
          </a:p>
        </p:txBody>
      </p:sp>
      <p:sp>
        <p:nvSpPr>
          <p:cNvPr id="10" name="矩形 9"/>
          <p:cNvSpPr/>
          <p:nvPr/>
        </p:nvSpPr>
        <p:spPr>
          <a:xfrm>
            <a:off x="6553200" y="1534795"/>
            <a:ext cx="2448560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属性</a:t>
            </a:r>
            <a:endParaRPr lang="zh-CN" altLang="en-US" sz="3600"/>
          </a:p>
        </p:txBody>
      </p:sp>
      <p:sp>
        <p:nvSpPr>
          <p:cNvPr id="11" name="矩形 10"/>
          <p:cNvSpPr/>
          <p:nvPr/>
        </p:nvSpPr>
        <p:spPr>
          <a:xfrm>
            <a:off x="6553200" y="3725545"/>
            <a:ext cx="2448560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方法</a:t>
            </a:r>
            <a:endParaRPr lang="zh-CN" altLang="en-US" sz="360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392930" y="2060575"/>
            <a:ext cx="2051685" cy="377825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27855" y="3933190"/>
            <a:ext cx="1944370" cy="287655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88255" y="1781175"/>
            <a:ext cx="708025" cy="927735"/>
          </a:xfrm>
          <a:prstGeom prst="line">
            <a:avLst/>
          </a:prstGeom>
          <a:ln w="47625">
            <a:solidFill>
              <a:srgbClr val="852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004435" y="1790700"/>
            <a:ext cx="702945" cy="918210"/>
          </a:xfrm>
          <a:prstGeom prst="line">
            <a:avLst/>
          </a:prstGeom>
          <a:ln w="53975">
            <a:solidFill>
              <a:srgbClr val="852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2375" y="3613150"/>
            <a:ext cx="708025" cy="927735"/>
          </a:xfrm>
          <a:prstGeom prst="line">
            <a:avLst/>
          </a:prstGeom>
          <a:ln w="47625">
            <a:solidFill>
              <a:srgbClr val="852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948555" y="3622675"/>
            <a:ext cx="702945" cy="918210"/>
          </a:xfrm>
          <a:prstGeom prst="line">
            <a:avLst/>
          </a:prstGeom>
          <a:ln w="53975">
            <a:solidFill>
              <a:srgbClr val="852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13410" y="5843270"/>
            <a:ext cx="8172450" cy="7924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latin typeface="黑体" panose="02010609060101010101" pitchFamily="2" charset="-122"/>
                <a:ea typeface="黑体" panose="02010609060101010101" pitchFamily="2" charset="-122"/>
              </a:rPr>
              <a:t>方便但功能简单，不符合面向对象思想</a:t>
            </a:r>
            <a:endParaRPr lang="zh-CN" altLang="en-US" sz="36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0" grpId="1" animBg="1"/>
      <p:bldP spid="11" grpId="1" animBg="1"/>
      <p:bldP spid="20" grpId="0" bldLvl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包装类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2197100"/>
          </a:xfrm>
        </p:spPr>
        <p:txBody>
          <a:bodyPr>
            <a:normAutofit/>
          </a:bodyPr>
          <a:p>
            <a:r>
              <a:rPr lang="zh-CN" altLang="en-US"/>
              <a:t> Java 为每个基本数据类型都提供了一个包装类，这样我们就可以像操作对象那样来操作基本数据类型。</a:t>
            </a:r>
            <a:endParaRPr lang="zh-CN" altLang="en-US"/>
          </a:p>
          <a:p>
            <a:r>
              <a:rPr lang="zh-CN" altLang="en-US">
                <a:sym typeface="+mn-ea"/>
              </a:rPr>
              <a:t> 这些类定义在java.lang包中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242702" name="矩形 242701"/>
          <p:cNvSpPr/>
          <p:nvPr/>
        </p:nvSpPr>
        <p:spPr>
          <a:xfrm>
            <a:off x="1186815" y="4297680"/>
            <a:ext cx="2599690" cy="82740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7000">
                <a:schemeClr val="accent1"/>
              </a:gs>
              <a:gs pos="95000">
                <a:schemeClr val="accent1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r>
              <a:rPr lang="zh-CN" altLang="en-US" sz="28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基本数据类型</a:t>
            </a:r>
            <a:endParaRPr lang="zh-CN" altLang="en-US" sz="28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703" name="矩形 242702"/>
          <p:cNvSpPr/>
          <p:nvPr/>
        </p:nvSpPr>
        <p:spPr>
          <a:xfrm>
            <a:off x="5572125" y="4297680"/>
            <a:ext cx="2258695" cy="82740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r>
              <a:rPr lang="zh-CN" altLang="en-US" sz="28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包装类</a:t>
            </a:r>
            <a:endParaRPr lang="zh-CN" altLang="en-US" sz="28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704" name="左右箭头 242703"/>
          <p:cNvSpPr/>
          <p:nvPr/>
        </p:nvSpPr>
        <p:spPr>
          <a:xfrm>
            <a:off x="3846830" y="4370705"/>
            <a:ext cx="1692910" cy="589280"/>
          </a:xfrm>
          <a:prstGeom prst="leftRightArrow">
            <a:avLst>
              <a:gd name="adj1" fmla="val 50000"/>
              <a:gd name="adj2" fmla="val 60176"/>
            </a:avLst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2" grpId="0" bldLvl="0" animBg="1"/>
      <p:bldP spid="242703" grpId="0" bldLvl="0" animBg="1"/>
      <p:bldP spid="242704" grpId="0" bldLvl="0" animBg="1"/>
      <p:bldP spid="242702" grpId="1" animBg="1"/>
      <p:bldP spid="242703" grpId="1" animBg="1"/>
      <p:bldP spid="24270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319530" y="1254113"/>
          <a:ext cx="61372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85"/>
                <a:gridCol w="2468880"/>
                <a:gridCol w="2848610"/>
              </a:tblGrid>
              <a:tr h="52260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基本数据类型</a:t>
                      </a:r>
                      <a:endParaRPr lang="zh-CN" altLang="en-US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包装类型</a:t>
                      </a:r>
                      <a:endParaRPr lang="zh-CN" altLang="en-US" sz="24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char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Character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byte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Byte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short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Short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int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Integer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long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Long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float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Float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7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double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Double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</a:t>
                      </a:r>
                      <a:endParaRPr lang="en-US" altLang="zh-CN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boolean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Boolean</a:t>
                      </a:r>
                      <a:endParaRPr lang="en-US" altLang="zh-CN" sz="24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581025" y="5885180"/>
            <a:ext cx="7981950" cy="819785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800" b="1">
                <a:solidFill>
                  <a:schemeClr val="bg1"/>
                </a:solidFill>
                <a:sym typeface="+mn-ea"/>
              </a:rPr>
              <a:t>除了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char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int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两个有点例外之外，8个基本类型对应的包装类都是将其首字母大写</a:t>
            </a:r>
            <a:endParaRPr lang="zh-CN" altLang="en-US" sz="28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19530" y="1781810"/>
            <a:ext cx="6137910" cy="4953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319530" y="3201670"/>
            <a:ext cx="6137910" cy="50419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包装类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2" grpId="0" bldLvl="0" animBg="1"/>
      <p:bldP spid="13" grpId="0" bldLvl="0" animBg="1"/>
      <p:bldP spid="12" grpId="1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包装类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包装类主要提供了两大类的方法：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（1）将本类型和其他基本类型进行转换的方法</a:t>
            </a:r>
            <a:endParaRPr lang="zh-CN" altLang="en-US"/>
          </a:p>
          <a:p>
            <a:pPr marL="914400" lvl="2" indent="0">
              <a:buNone/>
            </a:pPr>
            <a:endParaRPr lang="en-US" altLang="zh-CN" sz="2000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（2）将字符串和本类型及包装类互相转换的方法</a:t>
            </a:r>
            <a:endParaRPr lang="zh-CN" altLang="en-US"/>
          </a:p>
          <a:p>
            <a:pPr lvl="2"/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64030" y="2493010"/>
            <a:ext cx="1971675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Integer</a:t>
            </a:r>
            <a:endParaRPr lang="en-US" altLang="zh-CN" sz="3200"/>
          </a:p>
        </p:txBody>
      </p:sp>
      <p:sp>
        <p:nvSpPr>
          <p:cNvPr id="7" name="圆角矩形 6"/>
          <p:cNvSpPr/>
          <p:nvPr/>
        </p:nvSpPr>
        <p:spPr>
          <a:xfrm>
            <a:off x="5688330" y="2493010"/>
            <a:ext cx="1971675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int</a:t>
            </a:r>
            <a:endParaRPr lang="en-US" altLang="zh-CN" sz="3200"/>
          </a:p>
        </p:txBody>
      </p:sp>
      <p:sp>
        <p:nvSpPr>
          <p:cNvPr id="8" name="右箭头 7"/>
          <p:cNvSpPr/>
          <p:nvPr/>
        </p:nvSpPr>
        <p:spPr>
          <a:xfrm>
            <a:off x="3996055" y="2565400"/>
            <a:ext cx="1368425" cy="43243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00530" y="4783455"/>
            <a:ext cx="1971675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“123”</a:t>
            </a:r>
            <a:endParaRPr lang="en-US" altLang="zh-CN" sz="3200"/>
          </a:p>
        </p:txBody>
      </p:sp>
      <p:sp>
        <p:nvSpPr>
          <p:cNvPr id="14" name="圆角矩形 13"/>
          <p:cNvSpPr/>
          <p:nvPr/>
        </p:nvSpPr>
        <p:spPr>
          <a:xfrm>
            <a:off x="5688330" y="4135755"/>
            <a:ext cx="2466340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Integer</a:t>
            </a:r>
            <a:r>
              <a:rPr lang="zh-CN" altLang="en-US" sz="3200"/>
              <a:t>型</a:t>
            </a:r>
            <a:r>
              <a:rPr lang="en-US" altLang="zh-CN" sz="3200"/>
              <a:t>123</a:t>
            </a:r>
            <a:endParaRPr lang="en-US" altLang="zh-CN" sz="3200"/>
          </a:p>
        </p:txBody>
      </p:sp>
      <p:sp>
        <p:nvSpPr>
          <p:cNvPr id="15" name="右箭头 14"/>
          <p:cNvSpPr/>
          <p:nvPr/>
        </p:nvSpPr>
        <p:spPr>
          <a:xfrm rot="20400000">
            <a:off x="3750310" y="4505960"/>
            <a:ext cx="1759585" cy="43243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669280" y="5454650"/>
            <a:ext cx="2485390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int</a:t>
            </a:r>
            <a:r>
              <a:rPr lang="zh-CN" altLang="en-US" sz="3200"/>
              <a:t>型</a:t>
            </a:r>
            <a:r>
              <a:rPr lang="en-US" altLang="zh-CN" sz="3200"/>
              <a:t>123</a:t>
            </a:r>
            <a:endParaRPr lang="en-US" altLang="zh-CN" sz="3200"/>
          </a:p>
        </p:txBody>
      </p:sp>
      <p:sp>
        <p:nvSpPr>
          <p:cNvPr id="17" name="右箭头 16"/>
          <p:cNvSpPr/>
          <p:nvPr/>
        </p:nvSpPr>
        <p:spPr>
          <a:xfrm rot="660000">
            <a:off x="3903980" y="5390515"/>
            <a:ext cx="1759585" cy="43243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bldLvl="0" animBg="1"/>
      <p:bldP spid="7" grpId="1" animBg="1"/>
      <p:bldP spid="15" grpId="0" bldLvl="0" animBg="1"/>
      <p:bldP spid="14" grpId="0" bldLvl="0" animBg="1"/>
      <p:bldP spid="14" grpId="1" animBg="1"/>
      <p:bldP spid="16" grpId="0" bldLvl="0" animBg="1"/>
      <p:bldP spid="16" grpId="1" animBg="1"/>
      <p:bldP spid="17" grpId="0" bldLvl="0" animBg="1"/>
      <p:bldP spid="6" grpId="0" animBg="1"/>
      <p:bldP spid="6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521970" y="3905885"/>
            <a:ext cx="8047990" cy="2051515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41910" lvl="1" indent="-18415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sz="2400" err="1">
                <a:sym typeface="+mn-ea"/>
              </a:rPr>
              <a:t>public class NumberWrap</a:t>
            </a:r>
            <a:r>
              <a:rPr lang="en-US" altLang="zh-CN" sz="2400">
                <a:sym typeface="+mn-ea"/>
              </a:rPr>
              <a:t> {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 i = 2; </a:t>
            </a:r>
            <a:r>
              <a:rPr lang="en-US" altLang="zh-CN" sz="1800" b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//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定义基本类型，值为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2</a:t>
            </a:r>
            <a:endParaRPr lang="en-US" altLang="zh-CN" sz="1800" b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Integer m = new Integer(5);</a:t>
            </a:r>
            <a:r>
              <a:rPr lang="en-US" altLang="zh-CN" sz="2000" b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ea typeface="黑体" panose="02010609060101010101" pitchFamily="2" charset="-122"/>
              </a:rPr>
              <a:t>//</a:t>
            </a:r>
            <a:r>
              <a:rPr lang="zh-CN" altLang="en-US" sz="2000" b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ea typeface="黑体" panose="02010609060101010101" pitchFamily="2" charset="-122"/>
              </a:rPr>
              <a:t>定义包装类型，值为</a:t>
            </a:r>
            <a:r>
              <a:rPr lang="en-US" altLang="zh-CN" sz="2000" b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Integer n = new Integer(“123”);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//</a:t>
            </a:r>
            <a:r>
              <a:rPr lang="zh-CN" altLang="en-US" sz="1800">
                <a:solidFill>
                  <a:srgbClr val="00B050"/>
                </a:solidFill>
                <a:sym typeface="+mn-ea"/>
              </a:rPr>
              <a:t>定义包装类型，值为</a:t>
            </a:r>
            <a:r>
              <a:rPr lang="en-US" altLang="zh-CN" sz="1800">
                <a:solidFill>
                  <a:srgbClr val="00B050"/>
                </a:solidFill>
                <a:sym typeface="+mn-ea"/>
              </a:rPr>
              <a:t>123</a:t>
            </a:r>
            <a:endParaRPr lang="en-US" altLang="zh-CN" sz="1800" b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sz="2400" err="1">
                <a:solidFill>
                  <a:schemeClr val="accent5">
                    <a:lumMod val="10000"/>
                  </a:schemeClr>
                </a:solidFill>
                <a:sym typeface="+mn-ea"/>
              </a:rPr>
              <a:t>}</a:t>
            </a:r>
            <a:endParaRPr lang="en-US" sz="2400" err="1">
              <a:solidFill>
                <a:schemeClr val="accent5">
                  <a:lumMod val="10000"/>
                </a:schemeClr>
              </a:solidFill>
              <a:sym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4568" y="981057"/>
            <a:ext cx="1462891" cy="398780"/>
            <a:chOff x="2962268" y="5103147"/>
            <a:chExt cx="1462891" cy="39878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21199" y="5103147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构造方法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en-US" altLang="zh-CN" dirty="0"/>
              <a:t>Integer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7625" y="1590675"/>
          <a:ext cx="9066530" cy="195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05"/>
                <a:gridCol w="6588125"/>
              </a:tblGrid>
              <a:tr h="540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构造方法</a:t>
                      </a:r>
                      <a:endParaRPr lang="zh-CN" altLang="en-US" sz="28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lang="zh-CN" altLang="en-US" sz="280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 b="1"/>
                        <a:t>Integer(int value)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Integer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类对象，表示指定的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7277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Integer(String s)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创建一个Integer类对象，表示String参数指示的int值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548005" y="4496435"/>
            <a:ext cx="8047990" cy="1681924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41910" lvl="1" indent="-18415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sz="2400" err="1">
                <a:sym typeface="+mn-ea"/>
              </a:rPr>
              <a:t>public class NumberWrap</a:t>
            </a:r>
            <a:r>
              <a:rPr lang="en-US" altLang="zh-CN" sz="2400">
                <a:sym typeface="+mn-ea"/>
              </a:rPr>
              <a:t> {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Integer x = new Integer(100);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Integer y = 100;</a:t>
            </a:r>
            <a:endParaRPr lang="en-US" altLang="zh-CN" sz="1800" b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sz="2400" err="1">
                <a:solidFill>
                  <a:schemeClr val="accent5">
                    <a:lumMod val="10000"/>
                  </a:schemeClr>
                </a:solidFill>
                <a:sym typeface="+mn-ea"/>
              </a:rPr>
              <a:t>}</a:t>
            </a:r>
            <a:endParaRPr lang="en-US" sz="2400" err="1">
              <a:solidFill>
                <a:schemeClr val="accent5">
                  <a:lumMod val="10000"/>
                </a:schemeClr>
              </a:solidFill>
              <a:sym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4568" y="981057"/>
            <a:ext cx="1462891" cy="398780"/>
            <a:chOff x="2962268" y="5103147"/>
            <a:chExt cx="1462891" cy="39878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21199" y="5103147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/>
              <a:t>装箱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47720" y="1169035"/>
            <a:ext cx="2618105" cy="1059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装箱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把基本类型转换成包装类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4935" y="2789555"/>
            <a:ext cx="2190115" cy="91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手动装箱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10835" y="2789555"/>
            <a:ext cx="2265680" cy="91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自动装箱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 rot="1860000">
            <a:off x="3631565" y="2266950"/>
            <a:ext cx="407670" cy="65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9140000">
            <a:off x="4922520" y="2286000"/>
            <a:ext cx="407670" cy="65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3923665" y="5733415"/>
            <a:ext cx="1681480" cy="720090"/>
          </a:xfrm>
          <a:prstGeom prst="wedgeEllipseCallout">
            <a:avLst>
              <a:gd name="adj1" fmla="val -81276"/>
              <a:gd name="adj2" fmla="val -51234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自动装箱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5074285" y="4140835"/>
            <a:ext cx="2087880" cy="647700"/>
          </a:xfrm>
          <a:prstGeom prst="wedgeEllipseCallout">
            <a:avLst>
              <a:gd name="adj1" fmla="val -31782"/>
              <a:gd name="adj2" fmla="val 87549"/>
            </a:avLst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手动装箱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7" grpId="0" animBg="1"/>
      <p:bldP spid="7" grpId="1" animBg="1"/>
      <p:bldP spid="524291" grpId="0" bldLvl="0" animBg="1"/>
      <p:bldP spid="524291" grpId="1" animBg="1"/>
      <p:bldP spid="17" grpId="0" animBg="1"/>
      <p:bldP spid="17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548005" y="4496435"/>
            <a:ext cx="8047990" cy="2051515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41910" lvl="1" indent="-18415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sz="2400" err="1">
                <a:sym typeface="+mn-ea"/>
              </a:rPr>
              <a:t>public class NumberWrap</a:t>
            </a:r>
            <a:r>
              <a:rPr lang="en-US" altLang="zh-CN" sz="2400">
                <a:sym typeface="+mn-ea"/>
              </a:rPr>
              <a:t> {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Integer i = new Integer(100);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 x = i.intValue();</a:t>
            </a:r>
            <a:endParaRPr lang="en-US" altLang="zh-CN" sz="2400" b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altLang="zh-CN" sz="2400" b="0">
                <a:latin typeface="Arial" panose="020B0604020202020204" pitchFamily="34" charset="0"/>
                <a:ea typeface="黑体" panose="02010609060101010101" pitchFamily="2" charset="-122"/>
              </a:rPr>
              <a:t>	int y = i;</a:t>
            </a:r>
            <a:endParaRPr lang="en-US" altLang="zh-CN" sz="1800" b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/>
            <a:r>
              <a:rPr lang="en-US" sz="2400" err="1">
                <a:solidFill>
                  <a:schemeClr val="accent5">
                    <a:lumMod val="10000"/>
                  </a:schemeClr>
                </a:solidFill>
                <a:sym typeface="+mn-ea"/>
              </a:rPr>
              <a:t>}</a:t>
            </a:r>
            <a:endParaRPr lang="en-US" sz="2400" err="1">
              <a:solidFill>
                <a:schemeClr val="accent5">
                  <a:lumMod val="10000"/>
                </a:schemeClr>
              </a:solidFill>
              <a:sym typeface="+mn-ea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54568" y="981057"/>
            <a:ext cx="1462891" cy="398780"/>
            <a:chOff x="2962268" y="5103147"/>
            <a:chExt cx="1462891" cy="39878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21199" y="5103147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/>
              <a:t>拆箱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47720" y="1169035"/>
            <a:ext cx="2618105" cy="1059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拆箱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把包装类转换成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基本类型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4935" y="2789555"/>
            <a:ext cx="2190115" cy="91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手动拆箱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10835" y="2789555"/>
            <a:ext cx="2265680" cy="91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自动拆箱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下箭头 8"/>
          <p:cNvSpPr/>
          <p:nvPr/>
        </p:nvSpPr>
        <p:spPr>
          <a:xfrm rot="1860000">
            <a:off x="3631565" y="2266950"/>
            <a:ext cx="407670" cy="65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9140000">
            <a:off x="4922520" y="2286000"/>
            <a:ext cx="407670" cy="65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2880995" y="6102985"/>
            <a:ext cx="1681480" cy="720090"/>
          </a:xfrm>
          <a:prstGeom prst="wedgeEllipseCallout">
            <a:avLst>
              <a:gd name="adj1" fmla="val -81276"/>
              <a:gd name="adj2" fmla="val -51234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自动拆箱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3778885" y="4618355"/>
            <a:ext cx="2087880" cy="647700"/>
          </a:xfrm>
          <a:prstGeom prst="wedgeEllipseCallout">
            <a:avLst>
              <a:gd name="adj1" fmla="val -31782"/>
              <a:gd name="adj2" fmla="val 87549"/>
            </a:avLst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手动拆箱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6" grpId="0" bldLvl="0" animBg="1"/>
      <p:bldP spid="6" grpId="1" animBg="1"/>
      <p:bldP spid="10" grpId="0" bldLvl="0" animBg="1"/>
      <p:bldP spid="10" grpId="1" animBg="1"/>
      <p:bldP spid="7" grpId="0" bldLvl="0" animBg="1"/>
      <p:bldP spid="7" grpId="1" animBg="1"/>
      <p:bldP spid="524291" grpId="0" bldLvl="0" animBg="1"/>
      <p:bldP spid="524291" grpId="1" animBg="1"/>
      <p:bldP spid="17" grpId="0" bldLvl="0" animBg="1"/>
      <p:bldP spid="17" grpId="1" animBg="1"/>
      <p:bldP spid="16" grpId="0" bldLvl="0" animBg="1"/>
      <p:bldP spid="16" grpId="1" animBg="1"/>
    </p:bldLst>
  </p:timing>
</p:sld>
</file>

<file path=ppt/tags/tag1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11.xml><?xml version="1.0" encoding="utf-8"?>
<p:tagLst xmlns:p="http://schemas.openxmlformats.org/presentationml/2006/main">
  <p:tag name="KSO_WM_UNIT_TABLE_BEAUTIFY" val="smartTable{44c31d3e-4f9f-4b03-b13e-ed6a5cdf2d90}"/>
</p:tagLst>
</file>

<file path=ppt/tags/tag2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3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4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5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6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7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8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9.xml><?xml version="1.0" encoding="utf-8"?>
<p:tagLst xmlns:p="http://schemas.openxmlformats.org/presentationml/2006/main">
  <p:tag name="KSO_WM_UNIT_TABLE_BEAUTIFY" val="smartTable{dd94ae70-67bd-4e6f-8a20-c79e620f3b77}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TP09</Template>
  <TotalTime>0</TotalTime>
  <Words>1827</Words>
  <Application>WPS 演示</Application>
  <PresentationFormat>全屏显示(4:3)</PresentationFormat>
  <Paragraphs>259</Paragraphs>
  <Slides>13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Arial Unicode MS</vt:lpstr>
      <vt:lpstr>Calibri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PowerPoint 演示文稿</vt:lpstr>
      <vt:lpstr>PowerPoint 演示文稿</vt:lpstr>
      <vt:lpstr>基本数据类型</vt:lpstr>
      <vt:lpstr>包装类</vt:lpstr>
      <vt:lpstr>包装类</vt:lpstr>
      <vt:lpstr> 包装类</vt:lpstr>
      <vt:lpstr>Integer类</vt:lpstr>
      <vt:lpstr>装箱</vt:lpstr>
      <vt:lpstr>拆箱</vt:lpstr>
      <vt:lpstr>基本类型与字符串之间的转换</vt:lpstr>
      <vt:lpstr>基本类型与字符串之间的转换</vt:lpstr>
      <vt:lpstr>基本类型与字符串之间的转换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886</cp:revision>
  <dcterms:created xsi:type="dcterms:W3CDTF">2006-03-08T06:55:00Z</dcterms:created>
  <dcterms:modified xsi:type="dcterms:W3CDTF">2020-09-24T14:34:29Z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