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088355" r:id="rId3"/>
    <p:sldId id="11088361" r:id="rId5"/>
    <p:sldId id="11088362" r:id="rId6"/>
    <p:sldId id="11088363" r:id="rId7"/>
    <p:sldId id="11088365" r:id="rId8"/>
    <p:sldId id="11088366" r:id="rId9"/>
    <p:sldId id="11088367" r:id="rId10"/>
    <p:sldId id="11088368" r:id="rId11"/>
    <p:sldId id="11088369" r:id="rId12"/>
    <p:sldId id="11088364" r:id="rId13"/>
    <p:sldId id="11088333" r:id="rId14"/>
  </p:sldIdLst>
  <p:sldSz cx="24384000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225"/>
    <a:srgbClr val="A6A6A6"/>
    <a:srgbClr val="000000"/>
    <a:srgbClr val="404040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/>
    <p:restoredTop sz="94759"/>
  </p:normalViewPr>
  <p:slideViewPr>
    <p:cSldViewPr snapToGrid="0" snapToObjects="1">
      <p:cViewPr varScale="1">
        <p:scale>
          <a:sx n="43" d="100"/>
          <a:sy n="43" d="100"/>
        </p:scale>
        <p:origin x="2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6"/>
            <a:chOff x="0" y="-5"/>
            <a:chExt cx="24384000" cy="13716006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6"/>
              <a:chOff x="0" y="-5"/>
              <a:chExt cx="24384000" cy="13716006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25293" y="820212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717922" y="6800792"/>
                <a:ext cx="9469821" cy="3976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800791"/>
                <a:ext cx="9526954" cy="39764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831822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>
                    <a:solidFill>
                      <a:schemeClr val="bg1"/>
                    </a:solidFill>
                  </a:rPr>
                  <a:t>@Cooci</a:t>
                </a:r>
                <a:endParaRPr kumimoji="1" lang="zh-CN" altLang="en-US" sz="3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104"/>
              <a:ext cx="24383995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 err="1"/>
                <a:t>Runloop</a:t>
              </a:r>
              <a:endParaRPr kumimoji="1" lang="zh-CN" altLang="en-US" sz="1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26954" y="9589535"/>
            <a:ext cx="5387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和谐学习，不急不躁</a:t>
            </a:r>
            <a:endParaRPr kumimoji="1"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9526954" y="6646043"/>
            <a:ext cx="51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/>
              <a:t>人人为师 </a:t>
            </a:r>
            <a:r>
              <a:rPr lang="en-US" altLang="zh-CN" sz="4000" b="1" dirty="0"/>
              <a:t>·</a:t>
            </a:r>
            <a:r>
              <a:rPr kumimoji="1" lang="zh-CN" altLang="en-US" sz="4000"/>
              <a:t> 终生学习</a:t>
            </a:r>
            <a:endParaRPr kumimoji="1"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的原理</a:t>
            </a:r>
            <a:endParaRPr kumimoji="1" lang="zh-CN" altLang="en-US" sz="4800" dirty="0"/>
          </a:p>
        </p:txBody>
      </p:sp>
      <p:pic>
        <p:nvPicPr>
          <p:cNvPr id="1026" name="Picture 2" descr="https://upload-images.jianshu.io/upload_images/1330553-8cb3ba9f81157c06.png?imageMogr2/auto-orient/strip%7CimageView2/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70" y="1216352"/>
            <a:ext cx="16216136" cy="124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8" name="组 7"/>
            <p:cNvGrpSpPr/>
            <p:nvPr/>
          </p:nvGrpSpPr>
          <p:grpSpPr>
            <a:xfrm>
              <a:off x="603328" y="349335"/>
              <a:ext cx="3958902" cy="1244345"/>
              <a:chOff x="1033228" y="942459"/>
              <a:chExt cx="3958902" cy="124434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228" y="942459"/>
                <a:ext cx="1188076" cy="1244345"/>
              </a:xfrm>
              <a:prstGeom prst="rect">
                <a:avLst/>
              </a:prstGeom>
            </p:spPr>
          </p:pic>
          <p:pic>
            <p:nvPicPr>
              <p:cNvPr id="10" name="Picture" descr="Picture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21304" y="1344956"/>
                <a:ext cx="2770826" cy="439353"/>
              </a:xfrm>
              <a:prstGeom prst="rect">
                <a:avLst/>
              </a:prstGeom>
            </p:spPr>
          </p:pic>
          <p:pic>
            <p:nvPicPr>
              <p:cNvPr id="11" name="Picture" descr="Picture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57281" y="1972246"/>
                <a:ext cx="1164818" cy="2754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0" y="4333742"/>
              <a:ext cx="24384000" cy="31700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THANK</a:t>
              </a:r>
              <a:r>
                <a:rPr kumimoji="1" lang="zh-CN" altLang="en-US" sz="20000">
                  <a:latin typeface="SimHei" charset="-122"/>
                  <a:ea typeface="SimHei" charset="-122"/>
                  <a:cs typeface="SimHei" charset="-122"/>
                </a:rPr>
                <a:t> </a:t>
              </a:r>
              <a:r>
                <a:rPr kumimoji="1" lang="en-US" altLang="zh-CN" sz="20000" dirty="0">
                  <a:latin typeface="SimHei" charset="-122"/>
                  <a:ea typeface="SimHei" charset="-122"/>
                  <a:cs typeface="SimHei" charset="-122"/>
                </a:rPr>
                <a:t>YOU</a:t>
              </a:r>
              <a:endParaRPr kumimoji="1" lang="zh-CN" altLang="en-US" sz="20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10707006" y="7932806"/>
              <a:ext cx="2969988" cy="769027"/>
              <a:chOff x="11843826" y="8876617"/>
              <a:chExt cx="2969988" cy="769027"/>
            </a:xfrm>
          </p:grpSpPr>
          <p:pic>
            <p:nvPicPr>
              <p:cNvPr id="17" name="Picture" descr="Picture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986101" y="8876617"/>
                <a:ext cx="2685438" cy="7690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pic>
            <p:nvPicPr>
              <p:cNvPr id="18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843826" y="9050573"/>
                <a:ext cx="2969988" cy="421116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0" y="8039809"/>
              <a:ext cx="10515353" cy="4880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868647" y="8024635"/>
              <a:ext cx="10146385" cy="4229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5400000">
              <a:off x="-4417681" y="7556297"/>
              <a:ext cx="10626765" cy="1791404"/>
            </a:xfrm>
            <a:prstGeom prst="triangle">
              <a:avLst>
                <a:gd name="adj" fmla="val 88272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6200000">
              <a:off x="15132188" y="4464185"/>
              <a:ext cx="13716000" cy="4787627"/>
            </a:xfrm>
            <a:prstGeom prst="triangle">
              <a:avLst>
                <a:gd name="adj" fmla="val 75586"/>
              </a:avLst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363269" y="9368632"/>
            <a:ext cx="7657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/>
              <a:t>我还是我，颜色不一样的烟火</a:t>
            </a:r>
            <a:endParaRPr kumimoji="1" lang="en-US" altLang="zh-C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的定义</a:t>
            </a:r>
            <a:endParaRPr kumimoji="1" lang="zh-CN" altLang="en-US" sz="4800" dirty="0"/>
          </a:p>
        </p:txBody>
      </p:sp>
      <p:sp>
        <p:nvSpPr>
          <p:cNvPr id="5" name="椭圆 4"/>
          <p:cNvSpPr/>
          <p:nvPr/>
        </p:nvSpPr>
        <p:spPr>
          <a:xfrm>
            <a:off x="4475355" y="2634841"/>
            <a:ext cx="9000000" cy="90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75355" y="3534841"/>
            <a:ext cx="7200000" cy="72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箭头连接符 9"/>
          <p:cNvCxnSpPr>
            <a:endCxn id="5" idx="1"/>
          </p:cNvCxnSpPr>
          <p:nvPr/>
        </p:nvCxnSpPr>
        <p:spPr>
          <a:xfrm>
            <a:off x="2956560" y="3230317"/>
            <a:ext cx="2836814" cy="722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27120" y="2221440"/>
            <a:ext cx="2768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走你</a:t>
            </a:r>
            <a:endParaRPr kumimoji="1" lang="zh-CN" altLang="en-US" sz="6000" dirty="0"/>
          </a:p>
        </p:txBody>
      </p:sp>
      <p:sp>
        <p:nvSpPr>
          <p:cNvPr id="13" name="环形箭头 12"/>
          <p:cNvSpPr/>
          <p:nvPr/>
        </p:nvSpPr>
        <p:spPr>
          <a:xfrm rot="1990226">
            <a:off x="9921581" y="1861470"/>
            <a:ext cx="4632960" cy="3569197"/>
          </a:xfrm>
          <a:prstGeom prst="circularArrow">
            <a:avLst>
              <a:gd name="adj1" fmla="val 12500"/>
              <a:gd name="adj2" fmla="val 1010176"/>
              <a:gd name="adj3" fmla="val 20457681"/>
              <a:gd name="adj4" fmla="val 12180293"/>
              <a:gd name="adj5" fmla="val 166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V="1">
            <a:off x="2956560" y="10272218"/>
            <a:ext cx="2836814" cy="9743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06880" y="9719178"/>
            <a:ext cx="2768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滚粗</a:t>
            </a:r>
            <a:endParaRPr kumimoji="1" lang="zh-CN" altLang="en-US" sz="6000" dirty="0"/>
          </a:p>
        </p:txBody>
      </p:sp>
      <p:sp>
        <p:nvSpPr>
          <p:cNvPr id="18" name="圆角矩形 17"/>
          <p:cNvSpPr/>
          <p:nvPr/>
        </p:nvSpPr>
        <p:spPr>
          <a:xfrm>
            <a:off x="15153473" y="4693499"/>
            <a:ext cx="7347690" cy="4327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/>
              <a:t>do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..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While</a:t>
            </a:r>
            <a:r>
              <a:rPr kumimoji="1" lang="zh-CN" altLang="en-US" sz="6000" dirty="0"/>
              <a:t>循环</a:t>
            </a:r>
            <a:endParaRPr kumimoji="1"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 animBg="1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的作用</a:t>
            </a:r>
            <a:endParaRPr kumimoji="1" lang="zh-CN" altLang="en-US" sz="4800" dirty="0"/>
          </a:p>
        </p:txBody>
      </p:sp>
      <p:sp>
        <p:nvSpPr>
          <p:cNvPr id="2" name="圆角矩形 1"/>
          <p:cNvSpPr/>
          <p:nvPr/>
        </p:nvSpPr>
        <p:spPr>
          <a:xfrm>
            <a:off x="454856" y="2529840"/>
            <a:ext cx="23045224" cy="9418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panose="020B0604020202090204" pitchFamily="34" charset="0"/>
              <a:buChar char="•"/>
            </a:pPr>
            <a:r>
              <a:rPr kumimoji="1" lang="zh-CN" altLang="en-US" sz="6000" dirty="0"/>
              <a:t>保持程序的持续运行</a:t>
            </a:r>
            <a:endParaRPr kumimoji="1" lang="en-US" altLang="zh-CN" sz="6000" dirty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altLang="zh-CN" sz="6000" dirty="0"/>
          </a:p>
          <a:p>
            <a:pPr marL="857250" indent="-857250">
              <a:buFont typeface="Arial" panose="020B0604020202090204" pitchFamily="34" charset="0"/>
              <a:buChar char="•"/>
            </a:pPr>
            <a:r>
              <a:rPr kumimoji="1" lang="zh-CN" altLang="en-US" sz="6000" dirty="0"/>
              <a:t>处理</a:t>
            </a:r>
            <a:r>
              <a:rPr kumimoji="1" lang="en-US" altLang="zh-CN" sz="6000" dirty="0"/>
              <a:t>APP</a:t>
            </a:r>
            <a:r>
              <a:rPr kumimoji="1" lang="zh-CN" altLang="en-US" sz="6000" dirty="0"/>
              <a:t>中的各种事件（</a:t>
            </a:r>
            <a:r>
              <a:rPr lang="zh-CN" altLang="en-US" sz="6000" dirty="0"/>
              <a:t>触摸、定时器、</a:t>
            </a:r>
            <a:r>
              <a:rPr lang="en-GB" altLang="zh-CN" sz="6000" dirty="0" err="1"/>
              <a:t>performSelector</a:t>
            </a:r>
            <a:r>
              <a:rPr kumimoji="1" lang="zh-CN" altLang="en-US" sz="6000" dirty="0"/>
              <a:t>）</a:t>
            </a:r>
            <a:endParaRPr kumimoji="1" lang="en-US" altLang="zh-CN" sz="6000" dirty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altLang="zh-CN" sz="6000" dirty="0"/>
          </a:p>
          <a:p>
            <a:pPr marL="857250" indent="-857250">
              <a:buFont typeface="Arial" panose="020B0604020202090204" pitchFamily="34" charset="0"/>
              <a:buChar char="•"/>
            </a:pPr>
            <a:r>
              <a:rPr lang="zh-CN" altLang="en-US" sz="6000" dirty="0"/>
              <a:t>节省</a:t>
            </a:r>
            <a:r>
              <a:rPr lang="en-GB" altLang="zh-CN" sz="6000" dirty="0" err="1"/>
              <a:t>cpu</a:t>
            </a:r>
            <a:r>
              <a:rPr lang="zh-CN" altLang="en-US" sz="6000" dirty="0"/>
              <a:t>资源、提供程序的性能</a:t>
            </a:r>
            <a:r>
              <a:rPr kumimoji="1" lang="zh-CN" altLang="en-US" sz="6000" dirty="0"/>
              <a:t>：</a:t>
            </a:r>
            <a:r>
              <a:rPr lang="zh-CN" altLang="en-US" sz="6000" dirty="0"/>
              <a:t>该做事就做事，该休息就休息</a:t>
            </a:r>
            <a:endParaRPr lang="zh-CN" altLang="en-US" sz="60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的金典</a:t>
            </a:r>
            <a:endParaRPr kumimoji="1"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610" y="1929206"/>
            <a:ext cx="19776830" cy="10323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</a:t>
            </a:r>
            <a:r>
              <a:rPr kumimoji="1" lang="en-US" altLang="zh-CN" sz="4800" dirty="0"/>
              <a:t>item</a:t>
            </a:r>
            <a:endParaRPr kumimoji="1" lang="zh-CN" altLang="en-US" sz="4800" dirty="0"/>
          </a:p>
        </p:txBody>
      </p:sp>
      <p:sp>
        <p:nvSpPr>
          <p:cNvPr id="5" name="圆角矩形 4"/>
          <p:cNvSpPr/>
          <p:nvPr/>
        </p:nvSpPr>
        <p:spPr>
          <a:xfrm>
            <a:off x="883920" y="2072640"/>
            <a:ext cx="22677120" cy="94183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lang="en-GB" altLang="zh-CN" sz="4000" dirty="0"/>
              <a:t>block</a:t>
            </a:r>
            <a:r>
              <a:rPr lang="zh-CN" altLang="en-US" sz="4000" dirty="0"/>
              <a:t>应用：</a:t>
            </a:r>
            <a:r>
              <a:rPr lang="en-GB" altLang="zh-CN" sz="4000" dirty="0"/>
              <a:t>__CFRUNLOOP_IS_CALLING_OUT_TO_A_BLOCK__</a:t>
            </a: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 dirty="0"/>
              <a:t>调用</a:t>
            </a:r>
            <a:r>
              <a:rPr lang="en-GB" altLang="zh-CN" sz="4000" dirty="0"/>
              <a:t>timer</a:t>
            </a:r>
            <a:r>
              <a:rPr lang="zh-CN" altLang="en-US" sz="4000" dirty="0"/>
              <a:t>：</a:t>
            </a:r>
            <a:r>
              <a:rPr lang="en-GB" altLang="zh-CN" sz="4000" dirty="0"/>
              <a:t>__CFRUNLOOP_IS_CALLING_OUT_TO_A_TIMER_CALLBACK_FUNCTION__</a:t>
            </a: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 dirty="0"/>
              <a:t>响应</a:t>
            </a:r>
            <a:r>
              <a:rPr lang="en-GB" altLang="zh-CN" sz="4000" dirty="0"/>
              <a:t>source0</a:t>
            </a:r>
            <a:r>
              <a:rPr lang="zh-CN" altLang="en-US" sz="4000" dirty="0"/>
              <a:t>：</a:t>
            </a:r>
            <a:r>
              <a:rPr lang="en-GB" altLang="zh-CN" sz="4000" dirty="0"/>
              <a:t>__CFRUNLOOP_IS_CALLING_OUT_TO_A_SOURCE0_PERFORM_FUNCTION__</a:t>
            </a: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4000" dirty="0"/>
              <a:t>响应</a:t>
            </a:r>
            <a:r>
              <a:rPr lang="en-GB" altLang="zh-CN" sz="4000" dirty="0"/>
              <a:t>source1</a:t>
            </a:r>
            <a:r>
              <a:rPr lang="zh-CN" altLang="en-US" sz="4000" dirty="0"/>
              <a:t>： </a:t>
            </a:r>
            <a:r>
              <a:rPr lang="en-GB" altLang="zh-CN" sz="4000" dirty="0"/>
              <a:t>__CFRUNLOOP_IS_CALLING_OUT_TO_A_SOURCE1_PERFORM_FUNCTION__</a:t>
            </a: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en-GB" altLang="zh-CN" sz="4000" dirty="0"/>
              <a:t>GCD</a:t>
            </a:r>
            <a:r>
              <a:rPr lang="zh-CN" altLang="en-US" sz="4000" dirty="0"/>
              <a:t>主队列：</a:t>
            </a:r>
            <a:r>
              <a:rPr lang="en-GB" altLang="zh-CN" sz="4000" dirty="0"/>
              <a:t>__CFRUNLOOP_IS_SERVICING_THE_MAIN_DISPATCH_QUEUE__</a:t>
            </a: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endParaRPr lang="en-GB" altLang="zh-CN" sz="4000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en-GB" altLang="zh-CN" sz="4000" dirty="0"/>
              <a:t>observer</a:t>
            </a:r>
            <a:r>
              <a:rPr lang="zh-CN" altLang="en-US" sz="4000" dirty="0"/>
              <a:t>源：</a:t>
            </a:r>
            <a:r>
              <a:rPr lang="en-GB" altLang="zh-CN" sz="4000" dirty="0"/>
              <a:t>__CFRUNLOOP_IS_CALLING_OUT_TO_AN_OBSERVER_CALLBACK_FUNCTION__</a:t>
            </a:r>
            <a:endParaRPr lang="en-GB" altLang="zh-CN" sz="4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en-US" altLang="zh-CN" sz="4800" dirty="0"/>
              <a:t>/</a:t>
            </a:r>
            <a:r>
              <a:rPr kumimoji="1" lang="zh-CN" altLang="en-US" sz="4800" dirty="0"/>
              <a:t>线程</a:t>
            </a:r>
            <a:endParaRPr kumimoji="1" lang="zh-CN" altLang="en-US" sz="4800" dirty="0"/>
          </a:p>
        </p:txBody>
      </p:sp>
      <p:sp>
        <p:nvSpPr>
          <p:cNvPr id="3" name="圆角矩形 2"/>
          <p:cNvSpPr/>
          <p:nvPr/>
        </p:nvSpPr>
        <p:spPr>
          <a:xfrm>
            <a:off x="2529840" y="3048000"/>
            <a:ext cx="18379440" cy="783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529840" y="3790371"/>
            <a:ext cx="18379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6000" dirty="0" err="1">
                <a:solidFill>
                  <a:schemeClr val="bg1"/>
                </a:solidFill>
              </a:rPr>
              <a:t>CFMutableDictionaryRef</a:t>
            </a:r>
            <a:endParaRPr lang="en-GB" altLang="zh-CN" sz="60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32363" y="6445217"/>
            <a:ext cx="4834675" cy="29422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/>
              <a:t>线程</a:t>
            </a:r>
            <a:endParaRPr kumimoji="1" lang="zh-CN" altLang="en-US" sz="6000" dirty="0"/>
          </a:p>
        </p:txBody>
      </p:sp>
      <p:sp>
        <p:nvSpPr>
          <p:cNvPr id="7" name="圆角矩形 6"/>
          <p:cNvSpPr/>
          <p:nvPr/>
        </p:nvSpPr>
        <p:spPr>
          <a:xfrm>
            <a:off x="13685519" y="6445217"/>
            <a:ext cx="4834675" cy="29422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dirty="0" err="1"/>
              <a:t>runloop</a:t>
            </a:r>
            <a:endParaRPr kumimoji="1" lang="zh-CN" altLang="en-US" sz="6000" dirty="0"/>
          </a:p>
        </p:txBody>
      </p:sp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>
            <a:off x="9967038" y="7916360"/>
            <a:ext cx="371848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结构</a:t>
            </a:r>
            <a:endParaRPr kumimoji="1" lang="zh-CN" altLang="en-US" sz="4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4490310" y="4642780"/>
            <a:ext cx="8717280" cy="4450080"/>
            <a:chOff x="6644640" y="1950720"/>
            <a:chExt cx="8717280" cy="4450080"/>
          </a:xfrm>
        </p:grpSpPr>
        <p:sp>
          <p:nvSpPr>
            <p:cNvPr id="3" name="圆角矩形 2"/>
            <p:cNvSpPr/>
            <p:nvPr/>
          </p:nvSpPr>
          <p:spPr>
            <a:xfrm>
              <a:off x="6675120" y="1950720"/>
              <a:ext cx="8686800" cy="44500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44640" y="2529840"/>
              <a:ext cx="868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/>
                <a:t>Foundation</a:t>
              </a:r>
              <a:endParaRPr kumimoji="1" lang="zh-CN" altLang="en-US" sz="60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549640" y="4114800"/>
              <a:ext cx="4876800" cy="1706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400" dirty="0" err="1"/>
                <a:t>NSRunloop</a:t>
              </a:r>
              <a:endParaRPr kumimoji="1" lang="zh-CN" altLang="en-US" sz="5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73652" y="4642780"/>
            <a:ext cx="8686800" cy="4450080"/>
            <a:chOff x="6705600" y="7589520"/>
            <a:chExt cx="8686800" cy="4450080"/>
          </a:xfrm>
        </p:grpSpPr>
        <p:sp>
          <p:nvSpPr>
            <p:cNvPr id="7" name="圆角矩形 6"/>
            <p:cNvSpPr/>
            <p:nvPr/>
          </p:nvSpPr>
          <p:spPr>
            <a:xfrm>
              <a:off x="6705600" y="7589520"/>
              <a:ext cx="8686800" cy="44500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05600" y="8229600"/>
              <a:ext cx="8686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/>
                <a:t>Core</a:t>
              </a:r>
              <a:r>
                <a:rPr kumimoji="1" lang="zh-CN" altLang="en-US" sz="6000" dirty="0"/>
                <a:t> </a:t>
              </a:r>
              <a:r>
                <a:rPr kumimoji="1" lang="en-US" altLang="zh-CN" sz="6000" dirty="0"/>
                <a:t>Foundation</a:t>
              </a:r>
              <a:endParaRPr kumimoji="1" lang="zh-CN" altLang="en-US" sz="60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10600" y="9814560"/>
              <a:ext cx="4876800" cy="170688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400" dirty="0" err="1"/>
                <a:t>CFRunloop</a:t>
              </a:r>
              <a:endParaRPr kumimoji="1" lang="zh-CN" altLang="en-US" sz="5400" dirty="0"/>
            </a:p>
          </p:txBody>
        </p:sp>
      </p:grpSp>
      <p:sp>
        <p:nvSpPr>
          <p:cNvPr id="12" name="下箭头 11"/>
          <p:cNvSpPr/>
          <p:nvPr/>
        </p:nvSpPr>
        <p:spPr>
          <a:xfrm rot="16200000">
            <a:off x="10369209" y="5132074"/>
            <a:ext cx="3812344" cy="33082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机制</a:t>
            </a:r>
            <a:endParaRPr kumimoji="1" lang="zh-CN" altLang="en-US" sz="4800" dirty="0"/>
          </a:p>
        </p:txBody>
      </p:sp>
      <p:sp>
        <p:nvSpPr>
          <p:cNvPr id="3" name="圆角矩形 2"/>
          <p:cNvSpPr/>
          <p:nvPr/>
        </p:nvSpPr>
        <p:spPr>
          <a:xfrm>
            <a:off x="8886092" y="1752600"/>
            <a:ext cx="5695072" cy="18592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</a:t>
            </a:r>
            <a:endParaRPr kumimoji="1" lang="zh-CN" altLang="en-US" sz="4800" dirty="0"/>
          </a:p>
        </p:txBody>
      </p:sp>
      <p:sp>
        <p:nvSpPr>
          <p:cNvPr id="5" name="圆角矩形 4"/>
          <p:cNvSpPr/>
          <p:nvPr/>
        </p:nvSpPr>
        <p:spPr>
          <a:xfrm>
            <a:off x="8886092" y="5859780"/>
            <a:ext cx="5695072" cy="18592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CFRunloopMode</a:t>
            </a:r>
            <a:endParaRPr kumimoji="1" lang="zh-CN" altLang="en-US" sz="4800" dirty="0"/>
          </a:p>
        </p:txBody>
      </p:sp>
      <p:sp>
        <p:nvSpPr>
          <p:cNvPr id="6" name="圆角矩形 5"/>
          <p:cNvSpPr/>
          <p:nvPr/>
        </p:nvSpPr>
        <p:spPr>
          <a:xfrm>
            <a:off x="1430216" y="9966960"/>
            <a:ext cx="5695072" cy="18592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CFRunloopSource</a:t>
            </a:r>
            <a:endParaRPr kumimoji="1" lang="zh-CN" altLang="en-US" sz="4800" dirty="0"/>
          </a:p>
        </p:txBody>
      </p:sp>
      <p:sp>
        <p:nvSpPr>
          <p:cNvPr id="7" name="圆角矩形 6"/>
          <p:cNvSpPr/>
          <p:nvPr/>
        </p:nvSpPr>
        <p:spPr>
          <a:xfrm>
            <a:off x="8886092" y="9966960"/>
            <a:ext cx="5695072" cy="18592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CFRunloopTimer</a:t>
            </a:r>
            <a:endParaRPr kumimoji="1" lang="zh-CN" altLang="en-US" sz="4800" dirty="0"/>
          </a:p>
        </p:txBody>
      </p:sp>
      <p:sp>
        <p:nvSpPr>
          <p:cNvPr id="8" name="圆角矩形 7"/>
          <p:cNvSpPr/>
          <p:nvPr/>
        </p:nvSpPr>
        <p:spPr>
          <a:xfrm>
            <a:off x="16890608" y="9966960"/>
            <a:ext cx="5695072" cy="1859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/>
              <a:t>CFRunloopObserver</a:t>
            </a:r>
            <a:endParaRPr kumimoji="1" lang="zh-CN" altLang="en-US" sz="4800" dirty="0"/>
          </a:p>
        </p:txBody>
      </p:sp>
      <p:sp>
        <p:nvSpPr>
          <p:cNvPr id="9" name="圆角矩形 8"/>
          <p:cNvSpPr/>
          <p:nvPr/>
        </p:nvSpPr>
        <p:spPr>
          <a:xfrm>
            <a:off x="16890608" y="1752600"/>
            <a:ext cx="5695072" cy="185928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dirty="0"/>
              <a:t>线程</a:t>
            </a:r>
            <a:endParaRPr kumimoji="1" lang="zh-CN" altLang="en-US" sz="4800" dirty="0"/>
          </a:p>
        </p:txBody>
      </p:sp>
      <p:cxnSp>
        <p:nvCxnSpPr>
          <p:cNvPr id="11" name="直线连接符 10"/>
          <p:cNvCxnSpPr>
            <a:stCxn id="3" idx="3"/>
            <a:endCxn id="9" idx="1"/>
          </p:cNvCxnSpPr>
          <p:nvPr/>
        </p:nvCxnSpPr>
        <p:spPr>
          <a:xfrm>
            <a:off x="14581164" y="2682240"/>
            <a:ext cx="230944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842588" y="1802517"/>
            <a:ext cx="178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1</a:t>
            </a:r>
            <a:r>
              <a:rPr kumimoji="1" lang="zh-CN" altLang="en-US" sz="4000" dirty="0"/>
              <a:t>         </a:t>
            </a:r>
            <a:r>
              <a:rPr kumimoji="1" lang="en-US" altLang="zh-CN" sz="4000" dirty="0"/>
              <a:t>1</a:t>
            </a:r>
            <a:endParaRPr kumimoji="1" lang="zh-CN" altLang="en-US" sz="4000" dirty="0"/>
          </a:p>
        </p:txBody>
      </p:sp>
      <p:cxnSp>
        <p:nvCxnSpPr>
          <p:cNvPr id="13" name="直线连接符 12"/>
          <p:cNvCxnSpPr>
            <a:stCxn id="3" idx="2"/>
            <a:endCxn id="5" idx="0"/>
          </p:cNvCxnSpPr>
          <p:nvPr/>
        </p:nvCxnSpPr>
        <p:spPr>
          <a:xfrm>
            <a:off x="11733628" y="3611880"/>
            <a:ext cx="0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7" idx="0"/>
            <a:endCxn id="5" idx="2"/>
          </p:cNvCxnSpPr>
          <p:nvPr/>
        </p:nvCxnSpPr>
        <p:spPr>
          <a:xfrm flipV="1">
            <a:off x="11733628" y="7719060"/>
            <a:ext cx="0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endCxn id="5" idx="2"/>
          </p:cNvCxnSpPr>
          <p:nvPr/>
        </p:nvCxnSpPr>
        <p:spPr>
          <a:xfrm flipV="1">
            <a:off x="4277752" y="7719060"/>
            <a:ext cx="7455876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8" idx="0"/>
            <a:endCxn id="5" idx="2"/>
          </p:cNvCxnSpPr>
          <p:nvPr/>
        </p:nvCxnSpPr>
        <p:spPr>
          <a:xfrm flipH="1" flipV="1">
            <a:off x="11733628" y="7719060"/>
            <a:ext cx="8004516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0156957">
            <a:off x="5246408" y="8132486"/>
            <a:ext cx="303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n</a:t>
            </a:r>
            <a:r>
              <a:rPr kumimoji="1" lang="zh-CN" altLang="en-US" sz="4000" dirty="0"/>
              <a:t>                  </a:t>
            </a:r>
            <a:r>
              <a:rPr kumimoji="1" lang="en-US" altLang="zh-CN" sz="4000" dirty="0"/>
              <a:t>1</a:t>
            </a:r>
            <a:endParaRPr kumimoji="1" lang="zh-CN" altLang="en-US" sz="4000" dirty="0"/>
          </a:p>
        </p:txBody>
      </p:sp>
      <p:sp>
        <p:nvSpPr>
          <p:cNvPr id="28" name="文本框 27"/>
          <p:cNvSpPr txBox="1"/>
          <p:nvPr/>
        </p:nvSpPr>
        <p:spPr>
          <a:xfrm rot="1018294">
            <a:off x="15371597" y="8062693"/>
            <a:ext cx="303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1</a:t>
            </a:r>
            <a:r>
              <a:rPr kumimoji="1" lang="zh-CN" altLang="en-US" sz="4000" dirty="0"/>
              <a:t>                  </a:t>
            </a:r>
            <a:r>
              <a:rPr kumimoji="1" lang="en-US" altLang="zh-CN" sz="4000" dirty="0"/>
              <a:t>n</a:t>
            </a:r>
            <a:endParaRPr kumimoji="1" lang="zh-CN" altLang="en-US" sz="4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858917" y="3650772"/>
            <a:ext cx="975360" cy="2174331"/>
            <a:chOff x="11858917" y="3650772"/>
            <a:chExt cx="975360" cy="2174331"/>
          </a:xfrm>
        </p:grpSpPr>
        <p:sp>
          <p:nvSpPr>
            <p:cNvPr id="29" name="文本框 28"/>
            <p:cNvSpPr txBox="1"/>
            <p:nvPr/>
          </p:nvSpPr>
          <p:spPr>
            <a:xfrm>
              <a:off x="11941198" y="3650772"/>
              <a:ext cx="810799" cy="7383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4000" dirty="0"/>
                <a:t>1</a:t>
              </a:r>
              <a:r>
                <a:rPr kumimoji="1" lang="zh-CN" altLang="en-US" sz="4000" dirty="0"/>
                <a:t> </a:t>
              </a:r>
              <a:endParaRPr kumimoji="1" lang="zh-CN" altLang="en-US" sz="40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858917" y="5117217"/>
              <a:ext cx="975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/>
                <a:t>n</a:t>
              </a:r>
              <a:endParaRPr kumimoji="1" lang="zh-CN" altLang="en-US" sz="4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540592" y="8036580"/>
            <a:ext cx="975360" cy="1750017"/>
            <a:chOff x="11858917" y="4075086"/>
            <a:chExt cx="975360" cy="1750017"/>
          </a:xfrm>
        </p:grpSpPr>
        <p:sp>
          <p:nvSpPr>
            <p:cNvPr id="37" name="文本框 36"/>
            <p:cNvSpPr txBox="1"/>
            <p:nvPr/>
          </p:nvSpPr>
          <p:spPr>
            <a:xfrm>
              <a:off x="11941197" y="4075086"/>
              <a:ext cx="810799" cy="7383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4000" dirty="0"/>
                <a:t>1</a:t>
              </a:r>
              <a:r>
                <a:rPr kumimoji="1" lang="zh-CN" altLang="en-US" sz="4000" dirty="0"/>
                <a:t> </a:t>
              </a:r>
              <a:endParaRPr kumimoji="1" lang="zh-CN" altLang="en-US" sz="4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858917" y="5117217"/>
              <a:ext cx="975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/>
                <a:t>n</a:t>
              </a:r>
              <a:endParaRPr kumimoji="1" lang="zh-CN" altLang="en-US" sz="4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30216" y="53860"/>
            <a:ext cx="42203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800" dirty="0" err="1"/>
              <a:t>Runloop</a:t>
            </a:r>
            <a:r>
              <a:rPr kumimoji="1" lang="zh-CN" altLang="en-US" sz="4800" dirty="0"/>
              <a:t>的结构</a:t>
            </a:r>
            <a:endParaRPr kumimoji="1" lang="zh-CN" altLang="en-US" sz="4800" dirty="0"/>
          </a:p>
        </p:txBody>
      </p:sp>
      <p:sp>
        <p:nvSpPr>
          <p:cNvPr id="3" name="圆角矩形 2"/>
          <p:cNvSpPr/>
          <p:nvPr/>
        </p:nvSpPr>
        <p:spPr>
          <a:xfrm>
            <a:off x="973016" y="1981200"/>
            <a:ext cx="22161304" cy="110947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3016" y="2287035"/>
            <a:ext cx="22161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dirty="0" err="1">
                <a:solidFill>
                  <a:schemeClr val="bg1"/>
                </a:solidFill>
              </a:rPr>
              <a:t>Runloop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31566" y="4192940"/>
            <a:ext cx="6465276" cy="7985760"/>
            <a:chOff x="2434884" y="4785360"/>
            <a:chExt cx="6465276" cy="7985760"/>
          </a:xfrm>
        </p:grpSpPr>
        <p:sp>
          <p:nvSpPr>
            <p:cNvPr id="6" name="圆角矩形 5"/>
            <p:cNvSpPr/>
            <p:nvPr/>
          </p:nvSpPr>
          <p:spPr>
            <a:xfrm>
              <a:off x="2468880" y="4785360"/>
              <a:ext cx="6431280" cy="79857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468880" y="637032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&lt;Set&gt;Source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8880" y="5314317"/>
              <a:ext cx="6431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 err="1">
                  <a:solidFill>
                    <a:schemeClr val="bg1"/>
                  </a:solidFill>
                </a:rPr>
                <a:t>RunloopMode</a:t>
              </a:r>
              <a:endParaRPr kumimoji="1" lang="zh-CN" alt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434884" y="835533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&lt;Array&gt;Observer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468880" y="1034034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&lt;Array&gt;Timer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555392" y="4192940"/>
            <a:ext cx="6465276" cy="7985760"/>
            <a:chOff x="2434884" y="4785360"/>
            <a:chExt cx="6465276" cy="7985760"/>
          </a:xfrm>
        </p:grpSpPr>
        <p:sp>
          <p:nvSpPr>
            <p:cNvPr id="17" name="圆角矩形 16"/>
            <p:cNvSpPr/>
            <p:nvPr/>
          </p:nvSpPr>
          <p:spPr>
            <a:xfrm>
              <a:off x="2468880" y="4785360"/>
              <a:ext cx="6431280" cy="79857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468880" y="637032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&lt;Set&gt;Source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68880" y="5314317"/>
              <a:ext cx="6431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dirty="0" err="1">
                  <a:solidFill>
                    <a:schemeClr val="bg1"/>
                  </a:solidFill>
                </a:rPr>
                <a:t>RunloopMode</a:t>
              </a:r>
              <a:endParaRPr kumimoji="1" lang="zh-CN" alt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434884" y="835533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&lt;Array&gt;Observer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468880" y="10340340"/>
              <a:ext cx="6431280" cy="1722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>
                  <a:solidFill>
                    <a:schemeClr val="tx1"/>
                  </a:solidFill>
                </a:rPr>
                <a:t>&lt;Array&gt;Timer</a:t>
              </a:r>
              <a:endParaRPr kumimoji="1" lang="zh-CN" altLang="en-US" sz="4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文字</Application>
  <PresentationFormat>自定义</PresentationFormat>
  <Paragraphs>112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方正书宋_GBK</vt:lpstr>
      <vt:lpstr>Wingdings</vt:lpstr>
      <vt:lpstr>Arial</vt:lpstr>
      <vt:lpstr>SimHei</vt:lpstr>
      <vt:lpstr>汉仪中黑KW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DengXian</vt:lpstr>
      <vt:lpstr>汉仪中等线KW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zhangwenyi</cp:lastModifiedBy>
  <cp:revision>187</cp:revision>
  <dcterms:created xsi:type="dcterms:W3CDTF">2020-12-07T13:49:58Z</dcterms:created>
  <dcterms:modified xsi:type="dcterms:W3CDTF">2020-12-07T13:49:58Z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2052-2.8.1.4731</vt:lpwstr>
  </property>
</Properties>
</file>