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2"/>
    <p:restoredTop sz="94376"/>
  </p:normalViewPr>
  <p:slideViewPr>
    <p:cSldViewPr snapToGrid="0" snapToObjects="1">
      <p:cViewPr>
        <p:scale>
          <a:sx n="100" d="100"/>
          <a:sy n="100" d="100"/>
        </p:scale>
        <p:origin x="-58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3686-51C7-684E-A354-36E4CE6F191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4CB-066E-774A-B2EA-8809F384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3686-51C7-684E-A354-36E4CE6F191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4CB-066E-774A-B2EA-8809F384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6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3686-51C7-684E-A354-36E4CE6F191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4CB-066E-774A-B2EA-8809F384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3686-51C7-684E-A354-36E4CE6F191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4CB-066E-774A-B2EA-8809F384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9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3686-51C7-684E-A354-36E4CE6F191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4CB-066E-774A-B2EA-8809F384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9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3686-51C7-684E-A354-36E4CE6F191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4CB-066E-774A-B2EA-8809F384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3686-51C7-684E-A354-36E4CE6F191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4CB-066E-774A-B2EA-8809F384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2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3686-51C7-684E-A354-36E4CE6F191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4CB-066E-774A-B2EA-8809F384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3686-51C7-684E-A354-36E4CE6F191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4CB-066E-774A-B2EA-8809F384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3686-51C7-684E-A354-36E4CE6F191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4CB-066E-774A-B2EA-8809F384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3686-51C7-684E-A354-36E4CE6F191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C4CB-066E-774A-B2EA-8809F384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C3686-51C7-684E-A354-36E4CE6F191F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C4CB-066E-774A-B2EA-8809F384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2168" y="32446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Structural Feature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93818" y="1213659"/>
            <a:ext cx="513013" cy="448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3818" y="2007524"/>
            <a:ext cx="513013" cy="448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3818" y="2855423"/>
            <a:ext cx="513013" cy="448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3467595" y="2855423"/>
            <a:ext cx="513013" cy="448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6884" y="1226128"/>
            <a:ext cx="2990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BB </a:t>
            </a:r>
            <a:r>
              <a:rPr lang="en-US" dirty="0" smtClean="0"/>
              <a:t>sequence:</a:t>
            </a:r>
          </a:p>
          <a:p>
            <a:r>
              <a:rPr lang="en-US" dirty="0" smtClean="0"/>
              <a:t>    main: A-&gt;B-&gt;C-&gt;D</a:t>
            </a:r>
          </a:p>
          <a:p>
            <a:r>
              <a:rPr lang="en-US" dirty="0"/>
              <a:t>L</a:t>
            </a:r>
            <a:r>
              <a:rPr lang="en-US" dirty="0" smtClean="0"/>
              <a:t>oop information:</a:t>
            </a:r>
          </a:p>
          <a:p>
            <a:r>
              <a:rPr lang="en-US" dirty="0" smtClean="0"/>
              <a:t>    number of Loop: 1</a:t>
            </a:r>
          </a:p>
          <a:p>
            <a:r>
              <a:rPr lang="en-US" dirty="0" smtClean="0"/>
              <a:t>    involving number of BBs: 2 </a:t>
            </a:r>
          </a:p>
          <a:p>
            <a:r>
              <a:rPr lang="en-US" dirty="0" smtClean="0"/>
              <a:t>In-degree </a:t>
            </a:r>
            <a:r>
              <a:rPr lang="en-US" dirty="0"/>
              <a:t>of BB </a:t>
            </a:r>
            <a:r>
              <a:rPr lang="en-US" dirty="0" smtClean="0"/>
              <a:t>(A): 2</a:t>
            </a:r>
          </a:p>
          <a:p>
            <a:r>
              <a:rPr lang="en-US" dirty="0" smtClean="0"/>
              <a:t>out-degree </a:t>
            </a:r>
            <a:r>
              <a:rPr lang="en-US" dirty="0"/>
              <a:t>of BB </a:t>
            </a:r>
            <a:r>
              <a:rPr lang="en-US" dirty="0" smtClean="0"/>
              <a:t>(A): 2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2750324" y="897775"/>
            <a:ext cx="1" cy="315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2750323" y="1662545"/>
            <a:ext cx="2" cy="344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>
            <a:off x="2750322" y="2485505"/>
            <a:ext cx="3" cy="369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1"/>
          </p:cNvCxnSpPr>
          <p:nvPr/>
        </p:nvCxnSpPr>
        <p:spPr>
          <a:xfrm flipV="1">
            <a:off x="3006831" y="3079866"/>
            <a:ext cx="4607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1"/>
            <a:endCxn id="8" idx="1"/>
          </p:cNvCxnSpPr>
          <p:nvPr/>
        </p:nvCxnSpPr>
        <p:spPr>
          <a:xfrm rot="10800000" flipV="1">
            <a:off x="2493818" y="1438102"/>
            <a:ext cx="12700" cy="164176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  <a:endCxn id="5" idx="3"/>
          </p:cNvCxnSpPr>
          <p:nvPr/>
        </p:nvCxnSpPr>
        <p:spPr>
          <a:xfrm flipV="1">
            <a:off x="3006831" y="1438102"/>
            <a:ext cx="12700" cy="79386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34620" y="3329254"/>
            <a:ext cx="6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(a)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74818" y="3329254"/>
            <a:ext cx="5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2168" y="47052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High-level Semantic Feature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52168" y="1238864"/>
            <a:ext cx="2639961" cy="4912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400" dirty="0" err="1" smtClean="0">
                <a:solidFill>
                  <a:schemeClr val="tx1"/>
                </a:solidFill>
              </a:rPr>
              <a:t>push</a:t>
            </a:r>
            <a:r>
              <a:rPr lang="ro-RO" sz="1400" dirty="0" smtClean="0">
                <a:solidFill>
                  <a:schemeClr val="tx1"/>
                </a:solidFill>
              </a:rPr>
              <a:t>    </a:t>
            </a:r>
            <a:r>
              <a:rPr lang="ro-RO" sz="1400" dirty="0" err="1" smtClean="0">
                <a:solidFill>
                  <a:schemeClr val="tx1"/>
                </a:solidFill>
              </a:rPr>
              <a:t>ebp</a:t>
            </a:r>
            <a:r>
              <a:rPr lang="ro-RO" sz="1400" dirty="0" smtClean="0">
                <a:solidFill>
                  <a:schemeClr val="tx1"/>
                </a:solidFill>
              </a:rPr>
              <a:t>        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mov     </a:t>
            </a:r>
            <a:r>
              <a:rPr lang="ro-RO" sz="1400" dirty="0" err="1" smtClean="0">
                <a:solidFill>
                  <a:schemeClr val="tx1"/>
                </a:solidFill>
              </a:rPr>
              <a:t>ebp</a:t>
            </a:r>
            <a:r>
              <a:rPr lang="ro-RO" sz="1400" dirty="0" smtClean="0">
                <a:solidFill>
                  <a:schemeClr val="tx1"/>
                </a:solidFill>
              </a:rPr>
              <a:t>, </a:t>
            </a:r>
            <a:r>
              <a:rPr lang="ro-RO" sz="1400" dirty="0" err="1" smtClean="0">
                <a:solidFill>
                  <a:schemeClr val="tx1"/>
                </a:solidFill>
              </a:rPr>
              <a:t>esp</a:t>
            </a:r>
            <a:r>
              <a:rPr lang="ro-RO" sz="1400" dirty="0" smtClean="0">
                <a:solidFill>
                  <a:schemeClr val="tx1"/>
                </a:solidFill>
              </a:rPr>
              <a:t>        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sub     </a:t>
            </a:r>
            <a:r>
              <a:rPr lang="ro-RO" sz="1400" dirty="0" err="1" smtClean="0">
                <a:solidFill>
                  <a:schemeClr val="tx1"/>
                </a:solidFill>
              </a:rPr>
              <a:t>esp</a:t>
            </a:r>
            <a:r>
              <a:rPr lang="ro-RO" sz="1400" dirty="0" smtClean="0">
                <a:solidFill>
                  <a:schemeClr val="tx1"/>
                </a:solidFill>
              </a:rPr>
              <a:t>, 24        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mov     DWORD PTR [ebp-12], 0        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sub     </a:t>
            </a:r>
            <a:r>
              <a:rPr lang="ro-RO" sz="1400" dirty="0" err="1" smtClean="0">
                <a:solidFill>
                  <a:schemeClr val="tx1"/>
                </a:solidFill>
              </a:rPr>
              <a:t>esp</a:t>
            </a:r>
            <a:r>
              <a:rPr lang="ro-RO" sz="1400" dirty="0" smtClean="0">
                <a:solidFill>
                  <a:schemeClr val="tx1"/>
                </a:solidFill>
              </a:rPr>
              <a:t>, 8        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lea     </a:t>
            </a:r>
            <a:r>
              <a:rPr lang="ro-RO" sz="1400" dirty="0" err="1" smtClean="0">
                <a:solidFill>
                  <a:schemeClr val="tx1"/>
                </a:solidFill>
              </a:rPr>
              <a:t>eax</a:t>
            </a:r>
            <a:r>
              <a:rPr lang="ro-RO" sz="1400" dirty="0" smtClean="0">
                <a:solidFill>
                  <a:schemeClr val="tx1"/>
                </a:solidFill>
              </a:rPr>
              <a:t>, [ebp-12]        </a:t>
            </a:r>
          </a:p>
          <a:p>
            <a:r>
              <a:rPr lang="ro-RO" sz="1400" dirty="0" err="1" smtClean="0">
                <a:solidFill>
                  <a:schemeClr val="tx1"/>
                </a:solidFill>
              </a:rPr>
              <a:t>push</a:t>
            </a:r>
            <a:r>
              <a:rPr lang="ro-RO" sz="1400" dirty="0" smtClean="0">
                <a:solidFill>
                  <a:schemeClr val="tx1"/>
                </a:solidFill>
              </a:rPr>
              <a:t>    </a:t>
            </a:r>
            <a:r>
              <a:rPr lang="ro-RO" sz="1400" dirty="0" err="1" smtClean="0">
                <a:solidFill>
                  <a:schemeClr val="tx1"/>
                </a:solidFill>
              </a:rPr>
              <a:t>eax</a:t>
            </a:r>
            <a:r>
              <a:rPr lang="ro-RO" sz="1400" dirty="0" smtClean="0">
                <a:solidFill>
                  <a:schemeClr val="tx1"/>
                </a:solidFill>
              </a:rPr>
              <a:t>        </a:t>
            </a:r>
          </a:p>
          <a:p>
            <a:r>
              <a:rPr lang="ro-RO" sz="1400" dirty="0" err="1" smtClean="0">
                <a:solidFill>
                  <a:schemeClr val="tx1"/>
                </a:solidFill>
              </a:rPr>
              <a:t>push</a:t>
            </a:r>
            <a:r>
              <a:rPr lang="ro-RO" sz="1400" dirty="0" smtClean="0">
                <a:solidFill>
                  <a:schemeClr val="tx1"/>
                </a:solidFill>
              </a:rPr>
              <a:t>    OFFSET FLAT:.LC0        </a:t>
            </a:r>
          </a:p>
          <a:p>
            <a:r>
              <a:rPr lang="ro-RO" sz="1400" dirty="0" err="1" smtClean="0">
                <a:solidFill>
                  <a:schemeClr val="tx1"/>
                </a:solidFill>
              </a:rPr>
              <a:t>call</a:t>
            </a:r>
            <a:r>
              <a:rPr lang="ro-RO" sz="1400" dirty="0" smtClean="0">
                <a:solidFill>
                  <a:schemeClr val="tx1"/>
                </a:solidFill>
              </a:rPr>
              <a:t>    </a:t>
            </a:r>
            <a:r>
              <a:rPr lang="ro-RO" sz="1400" dirty="0" err="1" smtClean="0">
                <a:solidFill>
                  <a:schemeClr val="tx1"/>
                </a:solidFill>
              </a:rPr>
              <a:t>scanf</a:t>
            </a:r>
            <a:r>
              <a:rPr lang="ro-RO" sz="1400" dirty="0" smtClean="0">
                <a:solidFill>
                  <a:schemeClr val="tx1"/>
                </a:solidFill>
              </a:rPr>
              <a:t>        </a:t>
            </a:r>
          </a:p>
          <a:p>
            <a:r>
              <a:rPr lang="ro-RO" sz="1400" dirty="0" err="1" smtClean="0">
                <a:solidFill>
                  <a:schemeClr val="tx1"/>
                </a:solidFill>
              </a:rPr>
              <a:t>add</a:t>
            </a:r>
            <a:r>
              <a:rPr lang="ro-RO" sz="1400" dirty="0" smtClean="0">
                <a:solidFill>
                  <a:schemeClr val="tx1"/>
                </a:solidFill>
              </a:rPr>
              <a:t>     </a:t>
            </a:r>
            <a:r>
              <a:rPr lang="ro-RO" sz="1400" dirty="0" err="1" smtClean="0">
                <a:solidFill>
                  <a:schemeClr val="tx1"/>
                </a:solidFill>
              </a:rPr>
              <a:t>esp</a:t>
            </a:r>
            <a:r>
              <a:rPr lang="ro-RO" sz="1400" dirty="0" smtClean="0">
                <a:solidFill>
                  <a:schemeClr val="tx1"/>
                </a:solidFill>
              </a:rPr>
              <a:t>, 16        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mov     </a:t>
            </a:r>
            <a:r>
              <a:rPr lang="ro-RO" sz="1400" dirty="0" err="1" smtClean="0">
                <a:solidFill>
                  <a:schemeClr val="tx1"/>
                </a:solidFill>
              </a:rPr>
              <a:t>edx</a:t>
            </a:r>
            <a:r>
              <a:rPr lang="ro-RO" sz="1400" dirty="0" smtClean="0">
                <a:solidFill>
                  <a:schemeClr val="tx1"/>
                </a:solidFill>
              </a:rPr>
              <a:t>, DWORD PTR [ebp-12]        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mov     eax, DWORD PTR [ebp+8]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ro-RO" sz="1400" dirty="0" smtClean="0">
                <a:solidFill>
                  <a:schemeClr val="tx1"/>
                </a:solidFill>
              </a:rPr>
              <a:t>add     </a:t>
            </a:r>
            <a:r>
              <a:rPr lang="ro-RO" sz="1400" dirty="0">
                <a:solidFill>
                  <a:schemeClr val="tx1"/>
                </a:solidFill>
              </a:rPr>
              <a:t>eax, edx        </a:t>
            </a:r>
          </a:p>
          <a:p>
            <a:r>
              <a:rPr lang="ro-RO" sz="1400" dirty="0">
                <a:solidFill>
                  <a:schemeClr val="tx1"/>
                </a:solidFill>
              </a:rPr>
              <a:t>mov     DWORD PTR [ebp-12], eax        </a:t>
            </a:r>
          </a:p>
          <a:p>
            <a:r>
              <a:rPr lang="ro-RO" sz="1400" dirty="0">
                <a:solidFill>
                  <a:schemeClr val="tx1"/>
                </a:solidFill>
              </a:rPr>
              <a:t>mov     eax, DWORD PTR [ebp-12]        </a:t>
            </a:r>
          </a:p>
          <a:p>
            <a:r>
              <a:rPr lang="ro-RO" sz="1400" dirty="0">
                <a:solidFill>
                  <a:schemeClr val="tx1"/>
                </a:solidFill>
              </a:rPr>
              <a:t>sub     esp, 8       </a:t>
            </a:r>
          </a:p>
          <a:p>
            <a:r>
              <a:rPr lang="ro-RO" sz="1400" dirty="0">
                <a:solidFill>
                  <a:schemeClr val="tx1"/>
                </a:solidFill>
              </a:rPr>
              <a:t>push    eax        </a:t>
            </a:r>
          </a:p>
          <a:p>
            <a:r>
              <a:rPr lang="ro-RO" sz="1400" dirty="0">
                <a:solidFill>
                  <a:schemeClr val="tx1"/>
                </a:solidFill>
              </a:rPr>
              <a:t>push    OFFSET FLAT:.LC1        </a:t>
            </a:r>
          </a:p>
          <a:p>
            <a:r>
              <a:rPr lang="ro-RO" sz="1400" dirty="0">
                <a:solidFill>
                  <a:schemeClr val="tx1"/>
                </a:solidFill>
              </a:rPr>
              <a:t>call    printf       </a:t>
            </a:r>
          </a:p>
          <a:p>
            <a:r>
              <a:rPr lang="ro-RO" sz="1400" dirty="0">
                <a:solidFill>
                  <a:schemeClr val="tx1"/>
                </a:solidFill>
              </a:rPr>
              <a:t>add     esp, 16        </a:t>
            </a:r>
          </a:p>
          <a:p>
            <a:r>
              <a:rPr lang="ro-RO" sz="1400" dirty="0">
                <a:solidFill>
                  <a:schemeClr val="tx1"/>
                </a:solidFill>
              </a:rPr>
              <a:t>mov     eax, 0        </a:t>
            </a:r>
          </a:p>
          <a:p>
            <a:r>
              <a:rPr lang="ro-RO" sz="1400" dirty="0">
                <a:solidFill>
                  <a:schemeClr val="tx1"/>
                </a:solidFill>
              </a:rPr>
              <a:t>leave        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ret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64181" y="1691709"/>
            <a:ext cx="2743200" cy="277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Op type: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memory ops (13),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arithmetic(6),    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call(2),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other(2)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API-tags: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</a:t>
            </a:r>
            <a:r>
              <a:rPr lang="en-US" sz="1400" dirty="0" err="1" smtClean="0">
                <a:solidFill>
                  <a:schemeClr val="tx1"/>
                </a:solidFill>
              </a:rPr>
              <a:t>io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</a:rPr>
              <a:t>io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API-sequence: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</a:rPr>
              <a:t>scanf</a:t>
            </a:r>
            <a:r>
              <a:rPr lang="en-US" sz="1400" dirty="0" smtClean="0">
                <a:solidFill>
                  <a:schemeClr val="tx1"/>
                </a:solidFill>
              </a:rPr>
              <a:t> -&gt; </a:t>
            </a:r>
            <a:r>
              <a:rPr lang="en-US" sz="1400" dirty="0" err="1" smtClean="0">
                <a:solidFill>
                  <a:schemeClr val="tx1"/>
                </a:solidFill>
              </a:rPr>
              <a:t>printf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F</a:t>
            </a:r>
            <a:r>
              <a:rPr lang="en-US" sz="1400" dirty="0" smtClean="0">
                <a:solidFill>
                  <a:schemeClr val="tx1"/>
                </a:solidFill>
              </a:rPr>
              <a:t>unction parameter: 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    esp-24 (sub  esp, 24)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L</a:t>
            </a:r>
            <a:r>
              <a:rPr lang="en-US" sz="1400" dirty="0" smtClean="0">
                <a:solidFill>
                  <a:schemeClr val="tx1"/>
                </a:solidFill>
              </a:rPr>
              <a:t>ocal variable: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     ebp-12 (mov [ebp-12], 0)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Opcode: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 push -&gt; </a:t>
            </a:r>
            <a:r>
              <a:rPr lang="en-US" sz="1400" dirty="0" err="1" smtClean="0">
                <a:solidFill>
                  <a:schemeClr val="tx1"/>
                </a:solidFill>
              </a:rPr>
              <a:t>mov</a:t>
            </a:r>
            <a:r>
              <a:rPr lang="en-US" sz="1400" dirty="0" smtClean="0">
                <a:solidFill>
                  <a:schemeClr val="tx1"/>
                </a:solidFill>
              </a:rPr>
              <a:t> -&gt; </a:t>
            </a:r>
            <a:r>
              <a:rPr lang="is-IS" sz="1400" dirty="0" smtClean="0">
                <a:solidFill>
                  <a:schemeClr val="tx1"/>
                </a:solidFill>
              </a:rPr>
              <a:t>… </a:t>
            </a:r>
          </a:p>
          <a:p>
            <a:r>
              <a:rPr lang="is-IS" sz="1400" dirty="0" smtClean="0">
                <a:solidFill>
                  <a:schemeClr val="tx1"/>
                </a:solidFill>
              </a:rPr>
              <a:t>      ... -&gt; leave -&gt; ret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8581" y="6365763"/>
            <a:ext cx="6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13409" y="3879007"/>
            <a:ext cx="5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35781" y="6151418"/>
            <a:ext cx="625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and b are one BB, c is the high-level semantic feature of the 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2168" y="50377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Simplified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2168" y="1246911"/>
            <a:ext cx="2938682" cy="256032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B050"/>
                </a:solidFill>
              </a:rPr>
              <a:t>…//</a:t>
            </a:r>
            <a:r>
              <a:rPr lang="ro-RO" sz="1400" dirty="0" smtClean="0">
                <a:solidFill>
                  <a:srgbClr val="00B050"/>
                </a:solidFill>
              </a:rPr>
              <a:t>function set up ...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mov     DWORD PTR [ebp-12], OFFSET</a:t>
            </a:r>
          </a:p>
          <a:p>
            <a:r>
              <a:rPr lang="ro-RO" sz="1400" dirty="0" smtClean="0">
                <a:solidFill>
                  <a:srgbClr val="0070C0"/>
                </a:solidFill>
              </a:rPr>
              <a:t>sub     </a:t>
            </a:r>
            <a:r>
              <a:rPr lang="ro-RO" sz="1400" dirty="0" err="1" smtClean="0">
                <a:solidFill>
                  <a:srgbClr val="0070C0"/>
                </a:solidFill>
              </a:rPr>
              <a:t>esp</a:t>
            </a:r>
            <a:r>
              <a:rPr lang="ro-RO" sz="1400" dirty="0" smtClean="0">
                <a:solidFill>
                  <a:srgbClr val="0070C0"/>
                </a:solidFill>
              </a:rPr>
              <a:t>, 8        </a:t>
            </a:r>
          </a:p>
          <a:p>
            <a:r>
              <a:rPr lang="ro-RO" sz="1400" dirty="0" err="1" smtClean="0">
                <a:solidFill>
                  <a:srgbClr val="0070C0"/>
                </a:solidFill>
              </a:rPr>
              <a:t>push</a:t>
            </a:r>
            <a:r>
              <a:rPr lang="ro-RO" sz="1400" dirty="0" smtClean="0">
                <a:solidFill>
                  <a:srgbClr val="0070C0"/>
                </a:solidFill>
              </a:rPr>
              <a:t>    DWORD PTR [ebp-12]</a:t>
            </a:r>
          </a:p>
          <a:p>
            <a:r>
              <a:rPr lang="ro-RO" sz="1400" dirty="0" smtClean="0">
                <a:solidFill>
                  <a:srgbClr val="0070C0"/>
                </a:solidFill>
              </a:rPr>
              <a:t>lea     </a:t>
            </a:r>
            <a:r>
              <a:rPr lang="ro-RO" sz="1400" dirty="0" err="1" smtClean="0">
                <a:solidFill>
                  <a:srgbClr val="0070C0"/>
                </a:solidFill>
              </a:rPr>
              <a:t>eax</a:t>
            </a:r>
            <a:r>
              <a:rPr lang="ro-RO" sz="1400" dirty="0" smtClean="0">
                <a:solidFill>
                  <a:srgbClr val="0070C0"/>
                </a:solidFill>
              </a:rPr>
              <a:t>, [ebp-26]        </a:t>
            </a:r>
          </a:p>
          <a:p>
            <a:r>
              <a:rPr lang="ro-RO" sz="1400" dirty="0" err="1" smtClean="0">
                <a:solidFill>
                  <a:srgbClr val="0070C0"/>
                </a:solidFill>
              </a:rPr>
              <a:t>push</a:t>
            </a:r>
            <a:r>
              <a:rPr lang="ro-RO" sz="1400" dirty="0" smtClean="0">
                <a:solidFill>
                  <a:srgbClr val="0070C0"/>
                </a:solidFill>
              </a:rPr>
              <a:t>    </a:t>
            </a:r>
            <a:r>
              <a:rPr lang="ro-RO" sz="1400" dirty="0" err="1" smtClean="0">
                <a:solidFill>
                  <a:srgbClr val="0070C0"/>
                </a:solidFill>
              </a:rPr>
              <a:t>eax</a:t>
            </a:r>
            <a:r>
              <a:rPr lang="ro-RO" sz="1400" dirty="0" smtClean="0">
                <a:solidFill>
                  <a:srgbClr val="0070C0"/>
                </a:solidFill>
              </a:rPr>
              <a:t>        </a:t>
            </a:r>
          </a:p>
          <a:p>
            <a:r>
              <a:rPr lang="ro-RO" sz="1400" dirty="0" err="1" smtClean="0">
                <a:solidFill>
                  <a:srgbClr val="0070C0"/>
                </a:solidFill>
              </a:rPr>
              <a:t>call</a:t>
            </a:r>
            <a:r>
              <a:rPr lang="ro-RO" sz="1400" dirty="0" smtClean="0">
                <a:solidFill>
                  <a:srgbClr val="0070C0"/>
                </a:solidFill>
              </a:rPr>
              <a:t>    </a:t>
            </a:r>
            <a:r>
              <a:rPr lang="ro-RO" sz="1400" dirty="0" err="1" smtClean="0">
                <a:solidFill>
                  <a:srgbClr val="0070C0"/>
                </a:solidFill>
              </a:rPr>
              <a:t>strcpy</a:t>
            </a:r>
            <a:r>
              <a:rPr lang="ro-RO" sz="1400" dirty="0" smtClean="0">
                <a:solidFill>
                  <a:srgbClr val="0070C0"/>
                </a:solidFill>
              </a:rPr>
              <a:t>        </a:t>
            </a:r>
          </a:p>
          <a:p>
            <a:r>
              <a:rPr lang="ro-RO" sz="1400" dirty="0" err="1" smtClean="0">
                <a:solidFill>
                  <a:schemeClr val="tx1"/>
                </a:solidFill>
              </a:rPr>
              <a:t>add</a:t>
            </a:r>
            <a:r>
              <a:rPr lang="ro-RO" sz="1400" dirty="0" smtClean="0">
                <a:solidFill>
                  <a:schemeClr val="tx1"/>
                </a:solidFill>
              </a:rPr>
              <a:t>     </a:t>
            </a:r>
            <a:r>
              <a:rPr lang="ro-RO" sz="1400" dirty="0" err="1" smtClean="0">
                <a:solidFill>
                  <a:schemeClr val="tx1"/>
                </a:solidFill>
              </a:rPr>
              <a:t>esp</a:t>
            </a:r>
            <a:r>
              <a:rPr lang="ro-RO" sz="1400" dirty="0" smtClean="0">
                <a:solidFill>
                  <a:schemeClr val="tx1"/>
                </a:solidFill>
              </a:rPr>
              <a:t>, 16        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mov     DWORD PTR [ebp-16], </a:t>
            </a:r>
            <a:r>
              <a:rPr lang="ro-RO" sz="1400" dirty="0" err="1" smtClean="0">
                <a:solidFill>
                  <a:schemeClr val="tx1"/>
                </a:solidFill>
              </a:rPr>
              <a:t>eax</a:t>
            </a:r>
            <a:r>
              <a:rPr lang="ro-RO" sz="1400" dirty="0" smtClean="0">
                <a:solidFill>
                  <a:schemeClr val="tx1"/>
                </a:solidFill>
              </a:rPr>
              <a:t>        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mov     </a:t>
            </a:r>
            <a:r>
              <a:rPr lang="ro-RO" sz="1400" dirty="0" err="1" smtClean="0">
                <a:solidFill>
                  <a:schemeClr val="tx1"/>
                </a:solidFill>
              </a:rPr>
              <a:t>eax</a:t>
            </a:r>
            <a:r>
              <a:rPr lang="ro-RO" sz="1400" dirty="0" smtClean="0">
                <a:solidFill>
                  <a:schemeClr val="tx1"/>
                </a:solidFill>
              </a:rPr>
              <a:t>, 0</a:t>
            </a:r>
          </a:p>
          <a:p>
            <a:r>
              <a:rPr lang="en-US" sz="1400" dirty="0">
                <a:solidFill>
                  <a:srgbClr val="00B050"/>
                </a:solidFill>
              </a:rPr>
              <a:t>…// </a:t>
            </a:r>
            <a:r>
              <a:rPr lang="ro-RO" sz="1400" dirty="0" smtClean="0">
                <a:solidFill>
                  <a:srgbClr val="00B050"/>
                </a:solidFill>
              </a:rPr>
              <a:t>function clean up 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2910" y="1371867"/>
            <a:ext cx="2938682" cy="10720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L1: 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…// </a:t>
            </a:r>
            <a:r>
              <a:rPr lang="ro-RO" sz="1400" dirty="0" smtClean="0">
                <a:solidFill>
                  <a:srgbClr val="00B050"/>
                </a:solidFill>
              </a:rPr>
              <a:t>function set up ...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lea     </a:t>
            </a:r>
            <a:r>
              <a:rPr lang="ro-RO" sz="1400" dirty="0" smtClean="0">
                <a:solidFill>
                  <a:schemeClr val="tx1"/>
                </a:solidFill>
              </a:rPr>
              <a:t>eax, [ebp-18]        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mov     DWORD PTR [ebp-4], </a:t>
            </a:r>
            <a:r>
              <a:rPr lang="ro-RO" sz="1400" dirty="0" err="1" smtClean="0">
                <a:solidFill>
                  <a:schemeClr val="tx1"/>
                </a:solidFill>
              </a:rPr>
              <a:t>eax</a:t>
            </a:r>
            <a:r>
              <a:rPr lang="ro-RO" sz="1400" dirty="0" smtClean="0">
                <a:solidFill>
                  <a:schemeClr val="tx1"/>
                </a:solidFill>
              </a:rPr>
              <a:t>        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mov     DWORD PTR [ebp-8], OFFSET</a:t>
            </a:r>
            <a:endParaRPr lang="ro-RO" sz="1400" dirty="0" smtClean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67599" y="1662549"/>
            <a:ext cx="2876209" cy="168131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L3: (</a:t>
            </a:r>
            <a:r>
              <a:rPr lang="en-US" sz="1400" dirty="0" err="1" smtClean="0">
                <a:solidFill>
                  <a:srgbClr val="0070C0"/>
                </a:solidFill>
              </a:rPr>
              <a:t>inlined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memcpy</a:t>
            </a:r>
            <a:r>
              <a:rPr lang="en-US" sz="1400" dirty="0" smtClean="0">
                <a:solidFill>
                  <a:srgbClr val="0070C0"/>
                </a:solidFill>
              </a:rPr>
              <a:t> function</a:t>
            </a:r>
            <a:r>
              <a:rPr lang="en-US" sz="14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is-IS" sz="1400" dirty="0" smtClean="0">
                <a:solidFill>
                  <a:srgbClr val="0070C0"/>
                </a:solidFill>
              </a:rPr>
              <a:t>--byte-wise copy ...</a:t>
            </a:r>
            <a:endParaRPr lang="en-US" sz="1400" dirty="0" smtClean="0">
              <a:solidFill>
                <a:srgbClr val="0070C0"/>
              </a:solidFill>
            </a:endParaRPr>
          </a:p>
          <a:p>
            <a:r>
              <a:rPr lang="en-US" sz="1400" dirty="0" smtClean="0">
                <a:solidFill>
                  <a:srgbClr val="0070C0"/>
                </a:solidFill>
              </a:rPr>
              <a:t>test    al, al        </a:t>
            </a:r>
          </a:p>
          <a:p>
            <a:r>
              <a:rPr lang="en-US" sz="1400" dirty="0" err="1" smtClean="0">
                <a:solidFill>
                  <a:srgbClr val="0070C0"/>
                </a:solidFill>
              </a:rPr>
              <a:t>setne</a:t>
            </a:r>
            <a:r>
              <a:rPr lang="en-US" sz="1400" dirty="0" smtClean="0">
                <a:solidFill>
                  <a:srgbClr val="0070C0"/>
                </a:solidFill>
              </a:rPr>
              <a:t>   al        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test    al, al       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je      .L2        </a:t>
            </a:r>
          </a:p>
          <a:p>
            <a:r>
              <a:rPr lang="en-US" sz="1400" dirty="0" err="1" smtClean="0">
                <a:solidFill>
                  <a:srgbClr val="0070C0"/>
                </a:solidFill>
              </a:rPr>
              <a:t>jmp</a:t>
            </a:r>
            <a:r>
              <a:rPr lang="en-US" sz="1400" dirty="0" smtClean="0">
                <a:solidFill>
                  <a:srgbClr val="0070C0"/>
                </a:solidFill>
              </a:rPr>
              <a:t>     .L3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2910" y="2947263"/>
            <a:ext cx="2938682" cy="51512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400" dirty="0" smtClean="0">
                <a:solidFill>
                  <a:schemeClr val="tx1"/>
                </a:solidFill>
              </a:rPr>
              <a:t>L2:</a:t>
            </a:r>
          </a:p>
          <a:p>
            <a:r>
              <a:rPr lang="en-US" sz="1400" dirty="0">
                <a:solidFill>
                  <a:srgbClr val="00B050"/>
                </a:solidFill>
              </a:rPr>
              <a:t>…// </a:t>
            </a:r>
            <a:r>
              <a:rPr lang="ro-RO" sz="1400" dirty="0" smtClean="0">
                <a:solidFill>
                  <a:srgbClr val="00B050"/>
                </a:solidFill>
              </a:rPr>
              <a:t>function clean up ...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06487" y="1246912"/>
            <a:ext cx="6467302" cy="2560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2" name="Elbow Connector 21"/>
          <p:cNvCxnSpPr>
            <a:stCxn id="8" idx="2"/>
            <a:endCxn id="9" idx="2"/>
          </p:cNvCxnSpPr>
          <p:nvPr/>
        </p:nvCxnSpPr>
        <p:spPr>
          <a:xfrm rot="5400000">
            <a:off x="7259718" y="1816397"/>
            <a:ext cx="118521" cy="3173453"/>
          </a:xfrm>
          <a:prstGeom prst="bentConnector3">
            <a:avLst>
              <a:gd name="adj1" fmla="val 2928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2"/>
          </p:cNvCxnSpPr>
          <p:nvPr/>
        </p:nvCxnSpPr>
        <p:spPr>
          <a:xfrm rot="16200000" flipH="1">
            <a:off x="6554727" y="1621467"/>
            <a:ext cx="90395" cy="17353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8" idx="0"/>
          </p:cNvCxnSpPr>
          <p:nvPr/>
        </p:nvCxnSpPr>
        <p:spPr>
          <a:xfrm rot="5400000" flipH="1">
            <a:off x="8065047" y="2503206"/>
            <a:ext cx="1681314" cy="12700"/>
          </a:xfrm>
          <a:prstGeom prst="bentConnector5">
            <a:avLst>
              <a:gd name="adj1" fmla="val -13597"/>
              <a:gd name="adj2" fmla="val -12316346"/>
              <a:gd name="adj3" fmla="val 1135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17962" y="3807233"/>
            <a:ext cx="6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(a)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036590" y="3807233"/>
            <a:ext cx="6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5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2168" y="50377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 execution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7682" y="1931589"/>
            <a:ext cx="1309387" cy="97924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sz="1400" dirty="0" smtClean="0">
              <a:solidFill>
                <a:schemeClr val="tx1"/>
              </a:solidFill>
            </a:endParaRPr>
          </a:p>
          <a:p>
            <a:r>
              <a:rPr lang="ro-RO" sz="1400" dirty="0" smtClean="0">
                <a:solidFill>
                  <a:schemeClr val="tx1"/>
                </a:solidFill>
              </a:rPr>
              <a:t>mov  </a:t>
            </a:r>
            <a:r>
              <a:rPr lang="ro-RO" sz="1400" dirty="0" err="1" smtClean="0">
                <a:solidFill>
                  <a:schemeClr val="tx1"/>
                </a:solidFill>
              </a:rPr>
              <a:t>eax</a:t>
            </a:r>
            <a:r>
              <a:rPr lang="ro-RO" sz="1400" dirty="0" smtClean="0">
                <a:solidFill>
                  <a:schemeClr val="tx1"/>
                </a:solidFill>
              </a:rPr>
              <a:t>, 8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mov  </a:t>
            </a:r>
            <a:r>
              <a:rPr lang="ro-RO" sz="1400" dirty="0" err="1" smtClean="0">
                <a:solidFill>
                  <a:schemeClr val="tx1"/>
                </a:solidFill>
              </a:rPr>
              <a:t>ebx</a:t>
            </a:r>
            <a:r>
              <a:rPr lang="ro-RO" sz="1400" dirty="0" smtClean="0">
                <a:solidFill>
                  <a:schemeClr val="tx1"/>
                </a:solidFill>
              </a:rPr>
              <a:t>, 8</a:t>
            </a:r>
          </a:p>
          <a:p>
            <a:r>
              <a:rPr lang="ro-RO" sz="1400" dirty="0">
                <a:solidFill>
                  <a:schemeClr val="tx1"/>
                </a:solidFill>
              </a:rPr>
              <a:t>s</a:t>
            </a:r>
            <a:r>
              <a:rPr lang="ro-RO" sz="1400" dirty="0" smtClean="0">
                <a:solidFill>
                  <a:schemeClr val="tx1"/>
                </a:solidFill>
              </a:rPr>
              <a:t>ub   </a:t>
            </a:r>
            <a:r>
              <a:rPr lang="ro-RO" sz="1400" dirty="0" err="1" smtClean="0">
                <a:solidFill>
                  <a:schemeClr val="tx1"/>
                </a:solidFill>
              </a:rPr>
              <a:t>eax,ebx</a:t>
            </a:r>
            <a:endParaRPr lang="ro-RO" sz="1400" dirty="0" smtClean="0">
              <a:solidFill>
                <a:schemeClr val="tx1"/>
              </a:solidFill>
            </a:endParaRPr>
          </a:p>
          <a:p>
            <a:endParaRPr lang="ro-RO" sz="14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6249" y="1607394"/>
            <a:ext cx="1309387" cy="130343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sz="1400" dirty="0" smtClean="0">
              <a:solidFill>
                <a:schemeClr val="tx1"/>
              </a:solidFill>
            </a:endParaRPr>
          </a:p>
          <a:p>
            <a:r>
              <a:rPr lang="ro-RO" sz="1400" dirty="0" smtClean="0">
                <a:solidFill>
                  <a:schemeClr val="tx1"/>
                </a:solidFill>
              </a:rPr>
              <a:t>Pre-state:</a:t>
            </a:r>
            <a:endParaRPr lang="ro-RO" sz="1400" dirty="0">
              <a:solidFill>
                <a:schemeClr val="tx1"/>
              </a:solidFill>
            </a:endParaRPr>
          </a:p>
          <a:p>
            <a:r>
              <a:rPr lang="ro-RO" sz="1400" dirty="0" err="1" smtClean="0">
                <a:solidFill>
                  <a:schemeClr val="tx1"/>
                </a:solidFill>
              </a:rPr>
              <a:t>eax</a:t>
            </a:r>
            <a:r>
              <a:rPr lang="ro-RO" sz="1400" dirty="0" smtClean="0">
                <a:solidFill>
                  <a:schemeClr val="tx1"/>
                </a:solidFill>
              </a:rPr>
              <a:t>: 0x0</a:t>
            </a:r>
          </a:p>
          <a:p>
            <a:r>
              <a:rPr lang="ro-RO" sz="1400" dirty="0" err="1" smtClean="0">
                <a:solidFill>
                  <a:schemeClr val="tx1"/>
                </a:solidFill>
              </a:rPr>
              <a:t>ebx</a:t>
            </a:r>
            <a:r>
              <a:rPr lang="ro-RO" sz="1400" dirty="0" smtClean="0">
                <a:solidFill>
                  <a:schemeClr val="tx1"/>
                </a:solidFill>
              </a:rPr>
              <a:t>: 0x0</a:t>
            </a:r>
          </a:p>
          <a:p>
            <a:r>
              <a:rPr lang="ro-RO" sz="1400" dirty="0" err="1" smtClean="0">
                <a:solidFill>
                  <a:schemeClr val="tx1"/>
                </a:solidFill>
              </a:rPr>
              <a:t>eip</a:t>
            </a:r>
            <a:r>
              <a:rPr lang="ro-RO" sz="1400" dirty="0" smtClean="0">
                <a:solidFill>
                  <a:schemeClr val="tx1"/>
                </a:solidFill>
              </a:rPr>
              <a:t>: 0x0</a:t>
            </a:r>
          </a:p>
          <a:p>
            <a:r>
              <a:rPr lang="ro-RO" sz="1400" dirty="0" err="1">
                <a:solidFill>
                  <a:schemeClr val="tx1"/>
                </a:solidFill>
              </a:rPr>
              <a:t>z</a:t>
            </a:r>
            <a:r>
              <a:rPr lang="ro-RO" sz="1400" dirty="0" err="1" smtClean="0">
                <a:solidFill>
                  <a:schemeClr val="tx1"/>
                </a:solidFill>
              </a:rPr>
              <a:t>f</a:t>
            </a:r>
            <a:r>
              <a:rPr lang="ro-RO" sz="1400" dirty="0" smtClean="0">
                <a:solidFill>
                  <a:schemeClr val="tx1"/>
                </a:solidFill>
              </a:rPr>
              <a:t>: 0</a:t>
            </a:r>
          </a:p>
          <a:p>
            <a:r>
              <a:rPr lang="ro-RO" sz="1400" dirty="0" err="1" smtClean="0">
                <a:solidFill>
                  <a:schemeClr val="tx1"/>
                </a:solidFill>
              </a:rPr>
              <a:t>memory</a:t>
            </a:r>
            <a:r>
              <a:rPr lang="ro-RO" sz="1400" dirty="0" smtClean="0">
                <a:solidFill>
                  <a:schemeClr val="tx1"/>
                </a:solidFill>
              </a:rPr>
              <a:t>: </a:t>
            </a:r>
            <a:r>
              <a:rPr lang="ro-RO" sz="1400" dirty="0" err="1" smtClean="0">
                <a:solidFill>
                  <a:schemeClr val="tx1"/>
                </a:solidFill>
              </a:rPr>
              <a:t>flat</a:t>
            </a:r>
            <a:endParaRPr lang="ro-RO" sz="1400" dirty="0" smtClean="0">
              <a:solidFill>
                <a:schemeClr val="tx1"/>
              </a:solidFill>
            </a:endParaRPr>
          </a:p>
          <a:p>
            <a:endParaRPr lang="ro-RO" sz="1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4816" y="1607394"/>
            <a:ext cx="1702857" cy="130343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400" dirty="0" smtClean="0">
                <a:solidFill>
                  <a:schemeClr val="tx1"/>
                </a:solidFill>
              </a:rPr>
              <a:t>Post-state:</a:t>
            </a:r>
          </a:p>
          <a:p>
            <a:r>
              <a:rPr lang="ro-RO" sz="1400" dirty="0" err="1" smtClean="0">
                <a:solidFill>
                  <a:schemeClr val="tx1"/>
                </a:solidFill>
              </a:rPr>
              <a:t>eax</a:t>
            </a:r>
            <a:r>
              <a:rPr lang="ro-RO" sz="1400" dirty="0" smtClean="0">
                <a:solidFill>
                  <a:schemeClr val="tx1"/>
                </a:solidFill>
              </a:rPr>
              <a:t>: 0x0</a:t>
            </a:r>
          </a:p>
          <a:p>
            <a:r>
              <a:rPr lang="ro-RO" sz="1400" dirty="0" err="1" smtClean="0">
                <a:solidFill>
                  <a:schemeClr val="tx1"/>
                </a:solidFill>
              </a:rPr>
              <a:t>ebx</a:t>
            </a:r>
            <a:r>
              <a:rPr lang="ro-RO" sz="1400" dirty="0" smtClean="0">
                <a:solidFill>
                  <a:schemeClr val="tx1"/>
                </a:solidFill>
              </a:rPr>
              <a:t>: 0x8</a:t>
            </a:r>
          </a:p>
          <a:p>
            <a:r>
              <a:rPr lang="ro-RO" sz="1400" dirty="0" err="1" smtClean="0">
                <a:solidFill>
                  <a:schemeClr val="tx1"/>
                </a:solidFill>
              </a:rPr>
              <a:t>eip</a:t>
            </a:r>
            <a:r>
              <a:rPr lang="ro-RO" sz="1400" dirty="0" smtClean="0">
                <a:solidFill>
                  <a:schemeClr val="tx1"/>
                </a:solidFill>
              </a:rPr>
              <a:t>: 0xc</a:t>
            </a:r>
          </a:p>
          <a:p>
            <a:r>
              <a:rPr lang="ro-RO" sz="1400" dirty="0" err="1">
                <a:solidFill>
                  <a:schemeClr val="tx1"/>
                </a:solidFill>
              </a:rPr>
              <a:t>z</a:t>
            </a:r>
            <a:r>
              <a:rPr lang="ro-RO" sz="1400" dirty="0" err="1" smtClean="0">
                <a:solidFill>
                  <a:schemeClr val="tx1"/>
                </a:solidFill>
              </a:rPr>
              <a:t>f</a:t>
            </a:r>
            <a:r>
              <a:rPr lang="ro-RO" sz="1400" dirty="0" smtClean="0">
                <a:solidFill>
                  <a:schemeClr val="tx1"/>
                </a:solidFill>
              </a:rPr>
              <a:t>: 1</a:t>
            </a:r>
          </a:p>
          <a:p>
            <a:r>
              <a:rPr lang="ro-RO" sz="1400" dirty="0" err="1" smtClean="0">
                <a:solidFill>
                  <a:schemeClr val="tx1"/>
                </a:solidFill>
              </a:rPr>
              <a:t>memory</a:t>
            </a:r>
            <a:r>
              <a:rPr lang="ro-RO" sz="1400" dirty="0" smtClean="0">
                <a:solidFill>
                  <a:schemeClr val="tx1"/>
                </a:solidFill>
              </a:rPr>
              <a:t>: </a:t>
            </a:r>
            <a:r>
              <a:rPr lang="ro-RO" sz="1400" dirty="0" err="1" smtClean="0">
                <a:solidFill>
                  <a:schemeClr val="tx1"/>
                </a:solidFill>
              </a:rPr>
              <a:t>unchanged</a:t>
            </a:r>
            <a:endParaRPr lang="ro-RO" sz="14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5397" y="2910830"/>
            <a:ext cx="6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45472" y="2910830"/>
            <a:ext cx="6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(b)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29196" y="2930617"/>
            <a:ext cx="6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372</Words>
  <Application>Microsoft Office PowerPoint</Application>
  <PresentationFormat>自定义</PresentationFormat>
  <Paragraphs>106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Yinxing Xue</cp:lastModifiedBy>
  <cp:revision>74</cp:revision>
  <dcterms:created xsi:type="dcterms:W3CDTF">2017-02-22T03:32:51Z</dcterms:created>
  <dcterms:modified xsi:type="dcterms:W3CDTF">2017-04-15T07:17:21Z</dcterms:modified>
</cp:coreProperties>
</file>