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605" r:id="rId2"/>
    <p:sldId id="683" r:id="rId3"/>
    <p:sldId id="684" r:id="rId4"/>
    <p:sldId id="606" r:id="rId5"/>
    <p:sldId id="676" r:id="rId6"/>
    <p:sldId id="607" r:id="rId7"/>
    <p:sldId id="609" r:id="rId8"/>
    <p:sldId id="608" r:id="rId9"/>
    <p:sldId id="610" r:id="rId10"/>
    <p:sldId id="611" r:id="rId11"/>
    <p:sldId id="612" r:id="rId12"/>
    <p:sldId id="674" r:id="rId13"/>
    <p:sldId id="677" r:id="rId14"/>
    <p:sldId id="614" r:id="rId15"/>
    <p:sldId id="675" r:id="rId16"/>
    <p:sldId id="615" r:id="rId17"/>
    <p:sldId id="678" r:id="rId18"/>
    <p:sldId id="679" r:id="rId19"/>
    <p:sldId id="680" r:id="rId20"/>
    <p:sldId id="681" r:id="rId21"/>
    <p:sldId id="682" r:id="rId22"/>
    <p:sldId id="616" r:id="rId23"/>
    <p:sldId id="44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2" autoAdjust="0"/>
    <p:restoredTop sz="82252" autoAdjust="0"/>
  </p:normalViewPr>
  <p:slideViewPr>
    <p:cSldViewPr>
      <p:cViewPr>
        <p:scale>
          <a:sx n="100" d="100"/>
          <a:sy n="100" d="100"/>
        </p:scale>
        <p:origin x="-782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DA3A-7FC5-47F1-A385-69FCC74DC58A}" type="datetimeFigureOut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169BF-1116-44A8-9257-44F3861071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40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169BF-1116-44A8-9257-44F3861071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7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E055-1AF1-4275-915D-2146FE8B4416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920E-B3ED-4571-8933-E7DAC5FCF0C5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1E2A-088F-4829-A509-D1EACB90A129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9F7-4D04-4708-8AF6-B383D494DFFE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6162-4227-4B85-8BEB-084C5FE448DA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EAD3-B46F-4C23-BA38-6416AC528640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61EA-C983-4EB7-BE55-D945C39AB2E6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78A7-9747-4347-9B13-B3D0CC159EC6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46D0-B096-45A5-9325-76FEA388F7AE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661A-AF82-4D38-A673-B5F4BA54D32B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C16692B-91AC-42D9-91CB-3191199EDB3C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61E71F-4E4A-4C16-87A2-B9371732691B}" type="datetime1">
              <a:rPr lang="zh-CN" altLang="en-US" smtClean="0"/>
              <a:pPr/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916832"/>
            <a:ext cx="8375848" cy="259228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Accurate and Scalable Cross-Architecture</a:t>
            </a:r>
            <a:br>
              <a:rPr lang="en-US" altLang="zh-CN" sz="3200" dirty="0"/>
            </a:br>
            <a:r>
              <a:rPr lang="en-US" altLang="zh-CN" sz="3200" dirty="0"/>
              <a:t>Cross-OS Binary Code Search with Emulation</a:t>
            </a:r>
            <a:endParaRPr lang="en-US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8077200" cy="1584176"/>
          </a:xfrm>
        </p:spPr>
        <p:txBody>
          <a:bodyPr anchor="t"/>
          <a:lstStyle/>
          <a:p>
            <a:r>
              <a:rPr lang="en-US" altLang="zh-CN" dirty="0" smtClean="0"/>
              <a:t>Joint work with </a:t>
            </a:r>
            <a:r>
              <a:rPr lang="en-US" altLang="zh-CN" dirty="0" err="1" smtClean="0"/>
              <a:t>Zheng</a:t>
            </a:r>
            <a:r>
              <a:rPr lang="en-US" altLang="zh-CN" dirty="0" err="1" smtClean="0"/>
              <a:t>z</a:t>
            </a:r>
            <a:r>
              <a:rPr lang="en-US" altLang="zh-CN" dirty="0" err="1" smtClean="0"/>
              <a:t>hi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Mahinthan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Chandramohan</a:t>
            </a:r>
            <a:r>
              <a:rPr lang="en-US" altLang="zh-CN" dirty="0" smtClean="0"/>
              <a:t>, Yang Liu</a:t>
            </a:r>
            <a:endParaRPr lang="en-US" altLang="zh-CN" dirty="0"/>
          </a:p>
          <a:p>
            <a:r>
              <a:rPr lang="en-US" altLang="zh-CN" dirty="0"/>
              <a:t>Nanyang Technological University.</a:t>
            </a:r>
          </a:p>
          <a:p>
            <a:r>
              <a:rPr lang="en-US" altLang="zh-CN" dirty="0" smtClean="0"/>
              <a:t>Oct. 04, </a:t>
            </a:r>
            <a:r>
              <a:rPr lang="en-US" altLang="zh-CN" dirty="0"/>
              <a:t>2017.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Features Contd.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Basic-block sequence</a:t>
            </a:r>
          </a:p>
          <a:p>
            <a:r>
              <a:rPr lang="en-SG" sz="2400" dirty="0"/>
              <a:t>Loop information</a:t>
            </a:r>
          </a:p>
          <a:p>
            <a:r>
              <a:rPr lang="en-SG" sz="2400" dirty="0"/>
              <a:t>In-degree info of basic-blocks</a:t>
            </a:r>
          </a:p>
          <a:p>
            <a:r>
              <a:rPr lang="en-SG" sz="2400" dirty="0"/>
              <a:t>Out-degree info of basic-blocks</a:t>
            </a:r>
          </a:p>
          <a:p>
            <a:endParaRPr lang="en-S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200"/>
            <a:ext cx="6962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7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High-level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Instruction operation type</a:t>
            </a:r>
          </a:p>
          <a:p>
            <a:r>
              <a:rPr lang="en-SG" sz="1800" dirty="0"/>
              <a:t>Function call tags</a:t>
            </a:r>
          </a:p>
          <a:p>
            <a:r>
              <a:rPr lang="en-SG" sz="1800" dirty="0"/>
              <a:t>Function call sequence</a:t>
            </a:r>
          </a:p>
          <a:p>
            <a:r>
              <a:rPr lang="en-SG" sz="1800" dirty="0"/>
              <a:t>Function parameter info</a:t>
            </a:r>
          </a:p>
          <a:p>
            <a:r>
              <a:rPr lang="en-SG" sz="1800" dirty="0"/>
              <a:t>Function local variable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992495"/>
            <a:ext cx="561275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9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High-level Features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84" y="1774825"/>
            <a:ext cx="8165231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9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Features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Features originally used in Bingo</a:t>
            </a:r>
          </a:p>
          <a:p>
            <a:endParaRPr lang="en-US" dirty="0"/>
          </a:p>
          <a:p>
            <a:r>
              <a:rPr lang="en-US" dirty="0"/>
              <a:t>2. Newly added low level semantic features;</a:t>
            </a:r>
          </a:p>
          <a:p>
            <a:pPr lvl="1"/>
            <a:r>
              <a:rPr lang="en-SG" dirty="0"/>
              <a:t>Values read from the program heap (denoted as “v1”)</a:t>
            </a:r>
          </a:p>
          <a:p>
            <a:pPr lvl="1"/>
            <a:r>
              <a:rPr lang="en-SG" dirty="0"/>
              <a:t>Values written to the program heap (denoted as “v2”)</a:t>
            </a:r>
          </a:p>
          <a:p>
            <a:pPr lvl="1"/>
            <a:r>
              <a:rPr lang="en-SG" dirty="0"/>
              <a:t>Values read from the program stack (denoted as “v3”)</a:t>
            </a:r>
          </a:p>
          <a:p>
            <a:pPr lvl="1"/>
            <a:r>
              <a:rPr lang="en-SG" dirty="0"/>
              <a:t>Values written to the program stack (denoted as “v4”)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75175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Given input code in binary form:</a:t>
            </a:r>
          </a:p>
          <a:p>
            <a:pPr lvl="1"/>
            <a:r>
              <a:rPr lang="en-SG" dirty="0"/>
              <a:t>Decode binary into separate instructions </a:t>
            </a:r>
          </a:p>
          <a:p>
            <a:pPr lvl="1"/>
            <a:endParaRPr lang="en-SG" sz="500" dirty="0"/>
          </a:p>
          <a:p>
            <a:pPr lvl="1"/>
            <a:r>
              <a:rPr lang="en-SG" dirty="0"/>
              <a:t>Emulate exactly what each instruction does:</a:t>
            </a:r>
          </a:p>
          <a:p>
            <a:pPr lvl="2"/>
            <a:r>
              <a:rPr lang="en-SG" dirty="0"/>
              <a:t>Instruction-Set-Architecture manual referenced is needed </a:t>
            </a:r>
          </a:p>
          <a:p>
            <a:pPr lvl="2"/>
            <a:r>
              <a:rPr lang="en-SG" dirty="0"/>
              <a:t>Handle memory access &amp; I/O upon requested </a:t>
            </a:r>
          </a:p>
          <a:p>
            <a:pPr lvl="2"/>
            <a:endParaRPr lang="en-SG" sz="500" dirty="0"/>
          </a:p>
          <a:p>
            <a:pPr marL="719138" lvl="2" indent="-269875"/>
            <a:r>
              <a:rPr lang="en-SG" sz="2400" dirty="0"/>
              <a:t>Update CPU context (registers/memory/etc</a:t>
            </a:r>
            <a:r>
              <a:rPr lang="en-SG" dirty="0"/>
              <a:t>) after each step</a:t>
            </a:r>
          </a:p>
          <a:p>
            <a:pPr marL="719138" lvl="2" indent="-269875"/>
            <a:endParaRPr lang="en-SG" dirty="0"/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Instruction to emulate: ‘push </a:t>
            </a:r>
            <a:r>
              <a:rPr lang="en-SG" dirty="0" err="1"/>
              <a:t>eax</a:t>
            </a:r>
            <a:r>
              <a:rPr lang="en-SG" dirty="0"/>
              <a:t>’</a:t>
            </a:r>
          </a:p>
          <a:p>
            <a:pPr lvl="2"/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load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 </a:t>
            </a:r>
          </a:p>
          <a:p>
            <a:pPr lvl="2"/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value to stack bottom </a:t>
            </a:r>
          </a:p>
          <a:p>
            <a:pPr lvl="2"/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decrease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by 4, and update </a:t>
            </a:r>
            <a:r>
              <a:rPr lang="en-SG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SG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3761154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Emulation: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0" y="1708975"/>
            <a:ext cx="7400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Emulation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features in our Implementation</a:t>
            </a:r>
          </a:p>
          <a:p>
            <a:pPr lvl="1"/>
            <a:r>
              <a:rPr lang="en-US" sz="2400" dirty="0"/>
              <a:t>Capability to set-up stack frame</a:t>
            </a:r>
          </a:p>
          <a:p>
            <a:pPr lvl="1"/>
            <a:r>
              <a:rPr lang="en-US" sz="2400" dirty="0"/>
              <a:t>Capability to set-up heap</a:t>
            </a:r>
          </a:p>
          <a:p>
            <a:pPr lvl="1"/>
            <a:r>
              <a:rPr lang="en-US" sz="2400" dirty="0"/>
              <a:t>Capability to set-up memory segments</a:t>
            </a:r>
          </a:p>
          <a:p>
            <a:pPr lvl="1"/>
            <a:r>
              <a:rPr lang="en-US" sz="2400" dirty="0"/>
              <a:t>Global Vs. Local machine state (e.g., memory)</a:t>
            </a:r>
          </a:p>
          <a:p>
            <a:pPr lvl="1"/>
            <a:r>
              <a:rPr lang="en-US" sz="2400" dirty="0"/>
              <a:t>Persistent Vs. Non persistent memory access</a:t>
            </a:r>
          </a:p>
          <a:p>
            <a:pPr lvl="1"/>
            <a:r>
              <a:rPr lang="en-US" sz="2400" dirty="0"/>
              <a:t>Stack frame analysis</a:t>
            </a:r>
          </a:p>
          <a:p>
            <a:pPr lvl="1"/>
            <a:r>
              <a:rPr lang="en-US" sz="2400" dirty="0"/>
              <a:t>Local (i.e., stack) memory access pattern (e.g., local array)</a:t>
            </a:r>
          </a:p>
          <a:p>
            <a:pPr lvl="1"/>
            <a:r>
              <a:rPr lang="en-US" sz="2400" dirty="0"/>
              <a:t>Global (i.e., heap) memory access pattern (e.g., array, </a:t>
            </a:r>
            <a:r>
              <a:rPr lang="en-US" sz="2400" dirty="0" err="1"/>
              <a:t>struct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…)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43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Cross-architecture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2" y="3104538"/>
            <a:ext cx="4531735" cy="1966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026296"/>
            <a:ext cx="4079154" cy="2123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513193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514969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97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Cross-OS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0772"/>
            <a:ext cx="3810000" cy="1834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2196" y="512237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6070796" y="51401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95155"/>
            <a:ext cx="3886200" cy="18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6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(3)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Cross-Compiler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48329"/>
            <a:ext cx="3886200" cy="26510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0" y="3140355"/>
            <a:ext cx="3850668" cy="266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32936" y="59152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071536" y="593301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80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are software clones?</a:t>
            </a:r>
          </a:p>
          <a:p>
            <a:r>
              <a:rPr lang="en-US" altLang="zh-CN" dirty="0" smtClean="0"/>
              <a:t>Research trend: from the source code clones to binary code clones</a:t>
            </a:r>
          </a:p>
          <a:p>
            <a:r>
              <a:rPr lang="en-US" altLang="zh-CN" dirty="0" smtClean="0"/>
              <a:t>Security concerns of buggy clones</a:t>
            </a:r>
          </a:p>
          <a:p>
            <a:r>
              <a:rPr lang="en-US" altLang="zh-CN" dirty="0" smtClean="0"/>
              <a:t>The vision of reusing  code repository (e.g., code tagging)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6" name="Picture 2" descr="C:\Users\yinxing\Desktop\1424_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6860"/>
            <a:ext cx="1219200" cy="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7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(4)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Intra-Compiler matching on  </a:t>
            </a:r>
            <a:r>
              <a:rPr lang="en-US" i="1" dirty="0" err="1"/>
              <a:t>coreutils</a:t>
            </a:r>
            <a:r>
              <a:rPr lang="en-US" i="1" dirty="0"/>
              <a:t> </a:t>
            </a:r>
            <a:endParaRPr lang="en-S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3" y="3387570"/>
            <a:ext cx="4054136" cy="1770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9" y="3425893"/>
            <a:ext cx="3913539" cy="1773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9800" y="521647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523423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038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(5)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Application on forked projects:  matching between </a:t>
            </a:r>
            <a:r>
              <a:rPr lang="en-US" i="1" dirty="0"/>
              <a:t>thttpd-2.25b</a:t>
            </a:r>
            <a:r>
              <a:rPr lang="en-US" dirty="0"/>
              <a:t> and </a:t>
            </a:r>
            <a:r>
              <a:rPr lang="en-US" i="1" dirty="0"/>
              <a:t>sthttpd-2.26.4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9000"/>
            <a:ext cx="4321037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37" y="3352800"/>
            <a:ext cx="4179937" cy="28955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62483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6437728" y="62778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Bingo-E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3277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Scalability and Results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million function matching can be done in 35 seconds without any parallelization. </a:t>
            </a:r>
          </a:p>
          <a:p>
            <a:endParaRPr lang="en-US" dirty="0"/>
          </a:p>
          <a:p>
            <a:r>
              <a:rPr lang="en-US" b="1" dirty="0"/>
              <a:t>Fast emulation: </a:t>
            </a:r>
            <a:r>
              <a:rPr lang="en-US" dirty="0"/>
              <a:t>took 0.5 second to emulate a function with 193 basic-blocks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Matching accuracy in improved by more than 30% compare to our precious work.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595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Q&amp;A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THANK YOU! </a:t>
            </a:r>
            <a:r>
              <a:rPr lang="zh-CN" altLang="en-US" dirty="0">
                <a:sym typeface="Wingdings" panose="05000000000000000000" pitchFamily="2" charset="2"/>
              </a:rPr>
              <a:t></a:t>
            </a:r>
            <a:endParaRPr lang="en-US" altLang="en-US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			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Feedback and Suggestions?</a:t>
            </a:r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8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Syntax and structures: </a:t>
            </a:r>
            <a:r>
              <a:rPr lang="en-US" altLang="zh-CN" dirty="0" err="1" smtClean="0"/>
              <a:t>BinDiff</a:t>
            </a:r>
            <a:r>
              <a:rPr lang="en-US" altLang="zh-CN" dirty="0"/>
              <a:t>, </a:t>
            </a:r>
            <a:r>
              <a:rPr lang="en-US" altLang="zh-CN" dirty="0" err="1" smtClean="0"/>
              <a:t>BinHunt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BinSlayer</a:t>
            </a:r>
            <a:r>
              <a:rPr lang="en-US" altLang="zh-CN" dirty="0" smtClean="0"/>
              <a:t>.  </a:t>
            </a:r>
            <a:r>
              <a:rPr lang="en-US" altLang="zh-CN" dirty="0" err="1" smtClean="0"/>
              <a:t>Tracelet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/>
              <a:t>Low-level Program </a:t>
            </a:r>
            <a:r>
              <a:rPr lang="en-US" altLang="zh-CN" dirty="0" smtClean="0"/>
              <a:t>Semantics: originating from black-box testing</a:t>
            </a:r>
            <a:r>
              <a:rPr lang="en-US" altLang="zh-CN" dirty="0"/>
              <a:t>. BLEX </a:t>
            </a:r>
            <a:endParaRPr lang="en-US" altLang="zh-CN" dirty="0" smtClean="0"/>
          </a:p>
          <a:p>
            <a:r>
              <a:rPr lang="en-US" altLang="zh-CN" dirty="0"/>
              <a:t>Using High-level Program </a:t>
            </a:r>
            <a:r>
              <a:rPr lang="en-US" altLang="zh-CN" dirty="0" smtClean="0"/>
              <a:t>Semantics:</a:t>
            </a:r>
          </a:p>
          <a:p>
            <a:pPr marL="11887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similar to malware detection to some extent. BLEX, </a:t>
            </a:r>
            <a:r>
              <a:rPr lang="en-US" altLang="zh-CN" dirty="0" err="1" smtClean="0"/>
              <a:t>MockingBird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7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with Existing Tools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sz="2800" dirty="0"/>
              <a:t>ot </a:t>
            </a:r>
            <a:r>
              <a:rPr lang="en-US" sz="2800" dirty="0" smtClean="0"/>
              <a:t>optimized (e.g., using </a:t>
            </a:r>
            <a:r>
              <a:rPr lang="en-US" altLang="zh-CN" sz="2800" dirty="0" smtClean="0"/>
              <a:t>symbolic execution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Runs only in Linux</a:t>
            </a:r>
          </a:p>
          <a:p>
            <a:r>
              <a:rPr lang="en-US" sz="2800" dirty="0"/>
              <a:t>Has FP only using low level semantic features</a:t>
            </a:r>
          </a:p>
          <a:p>
            <a:r>
              <a:rPr lang="en-US" sz="2800" dirty="0"/>
              <a:t>Not scalable</a:t>
            </a:r>
            <a:endParaRPr lang="en-S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62" y="4107230"/>
            <a:ext cx="801778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Example</a:t>
            </a:r>
            <a:endParaRPr lang="en-SG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88683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New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scalable matching algorithm</a:t>
            </a:r>
          </a:p>
          <a:p>
            <a:r>
              <a:rPr lang="en-US" dirty="0"/>
              <a:t>Structural, semantic and locality-based feature extraction</a:t>
            </a:r>
          </a:p>
          <a:p>
            <a:r>
              <a:rPr lang="en-US" dirty="0"/>
              <a:t>Emulation </a:t>
            </a:r>
            <a:r>
              <a:rPr lang="en-US"/>
              <a:t>functionality (</a:t>
            </a:r>
            <a:r>
              <a:rPr lang="en-US">
                <a:solidFill>
                  <a:srgbClr val="FF0000"/>
                </a:solidFill>
              </a:rPr>
              <a:t>Good news!</a:t>
            </a:r>
            <a:r>
              <a:rPr lang="en-US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77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 err="1"/>
              <a:t>BinGo</a:t>
            </a:r>
            <a:r>
              <a:rPr lang="en-SG" b="1" dirty="0"/>
              <a:t>-E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7973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Extraction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features</a:t>
            </a:r>
          </a:p>
          <a:p>
            <a:r>
              <a:rPr lang="en-US" dirty="0"/>
              <a:t>High-level semantic features</a:t>
            </a:r>
          </a:p>
          <a:p>
            <a:r>
              <a:rPr lang="en-US" dirty="0"/>
              <a:t>Locality-based features </a:t>
            </a:r>
          </a:p>
          <a:p>
            <a:r>
              <a:rPr lang="en-US" dirty="0"/>
              <a:t>Low-level semantic features (e.g., Emulation)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816869"/>
            <a:ext cx="6781800" cy="25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Features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</a:t>
            </a:r>
            <a:r>
              <a:rPr lang="en-SG" sz="2800" dirty="0"/>
              <a:t>D-CFG [ICSE 2013] depicts the CFG structure of a function at a high-abstraction level. 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SG" sz="2400" dirty="0"/>
              <a:t>Each node has unique coordinates, denoted as a 3-tuple </a:t>
            </a:r>
            <a:r>
              <a:rPr lang="en-SG" sz="2400" i="1" dirty="0"/>
              <a:t>(</a:t>
            </a:r>
            <a:r>
              <a:rPr lang="en-SG" sz="2400" i="1" dirty="0" err="1"/>
              <a:t>x,y,z</a:t>
            </a:r>
            <a:r>
              <a:rPr lang="en-SG" sz="2400" i="1" dirty="0"/>
              <a:t>), </a:t>
            </a:r>
            <a:r>
              <a:rPr lang="en-SG" sz="2400" dirty="0"/>
              <a:t>where </a:t>
            </a:r>
            <a:r>
              <a:rPr lang="en-SG" sz="2400" i="1" dirty="0"/>
              <a:t>x</a:t>
            </a:r>
            <a:r>
              <a:rPr lang="en-SG" sz="2400" dirty="0"/>
              <a:t> is its sequential number in the CFG; </a:t>
            </a:r>
            <a:r>
              <a:rPr lang="en-SG" sz="2400" i="1" dirty="0"/>
              <a:t>y</a:t>
            </a:r>
            <a:r>
              <a:rPr lang="en-SG" sz="2400" dirty="0"/>
              <a:t> is the number of its outgoing edges (out-degree of the node in CFG), and </a:t>
            </a:r>
            <a:r>
              <a:rPr lang="en-SG" sz="2400" i="1" dirty="0"/>
              <a:t>z</a:t>
            </a:r>
            <a:r>
              <a:rPr lang="en-SG" sz="2400" dirty="0"/>
              <a:t> is the loop depth of the node.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681563"/>
            <a:ext cx="4286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2616</TotalTime>
  <Words>617</Words>
  <Application>Microsoft Office PowerPoint</Application>
  <PresentationFormat>全屏显示(4:3)</PresentationFormat>
  <Paragraphs>123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模块</vt:lpstr>
      <vt:lpstr>Accurate and Scalable Cross-Architecture Cross-OS Binary Code Search with Emulation</vt:lpstr>
      <vt:lpstr>Motivation</vt:lpstr>
      <vt:lpstr>Existing Work</vt:lpstr>
      <vt:lpstr>Problem with Existing Tools</vt:lpstr>
      <vt:lpstr>Motivation Example</vt:lpstr>
      <vt:lpstr>What Is New</vt:lpstr>
      <vt:lpstr>BinGo-E Architecture</vt:lpstr>
      <vt:lpstr>Feature Extraction</vt:lpstr>
      <vt:lpstr>Structural Features</vt:lpstr>
      <vt:lpstr>Structural Features Contd.</vt:lpstr>
      <vt:lpstr>High-level Features</vt:lpstr>
      <vt:lpstr>High-level Features</vt:lpstr>
      <vt:lpstr>Low-level Features</vt:lpstr>
      <vt:lpstr>Emulation</vt:lpstr>
      <vt:lpstr>Emulation: example</vt:lpstr>
      <vt:lpstr>Emulation Contd.</vt:lpstr>
      <vt:lpstr>Evaluation (1)</vt:lpstr>
      <vt:lpstr>Evaluation (2)</vt:lpstr>
      <vt:lpstr>Evaluation (3)</vt:lpstr>
      <vt:lpstr>Evaluation (4)</vt:lpstr>
      <vt:lpstr>Evaluation (5)</vt:lpstr>
      <vt:lpstr>Scalability and Results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Sonic</dc:creator>
  <cp:lastModifiedBy>Yinxing Xue</cp:lastModifiedBy>
  <cp:revision>454</cp:revision>
  <dcterms:created xsi:type="dcterms:W3CDTF">2012-04-15T14:38:24Z</dcterms:created>
  <dcterms:modified xsi:type="dcterms:W3CDTF">2017-10-04T00:11:45Z</dcterms:modified>
</cp:coreProperties>
</file>