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 id="2147483664" r:id="rId6"/>
    <p:sldMasterId id="214748366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Lst>
  <p:sldSz cy="5143500" cx="9144000"/>
  <p:notesSz cx="6858000" cy="9144000"/>
  <p:embeddedFontLst>
    <p:embeddedFont>
      <p:font typeface="Merriweather"/>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33EA11-26BE-4583-851F-0597C8CC08C0}">
  <a:tblStyle styleId="{7633EA11-26BE-4583-851F-0597C8CC08C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Merriweather-italic.fntdata"/><Relationship Id="rId61" Type="http://schemas.openxmlformats.org/officeDocument/2006/relationships/font" Target="fonts/Merriweather-bold.fntdata"/><Relationship Id="rId20" Type="http://schemas.openxmlformats.org/officeDocument/2006/relationships/slide" Target="slides/slide12.xml"/><Relationship Id="rId63" Type="http://schemas.openxmlformats.org/officeDocument/2006/relationships/font" Target="fonts/Merriweather-bold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font" Target="fonts/Merriweather-regular.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488d3f342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488d3f342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0488d3f342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488d3f34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488d3f342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10488d3f342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2d28e688d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2d28e688d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02d28e688d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329ed033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329ed033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106329ed033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6329ed033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6329ed033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106329ed033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3afa7c4d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3afa7c4d2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103afa7c4d2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488d3f342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488d3f342_1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10488d3f342_1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3afa7c4d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3afa7c4d2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103afa7c4d2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3afa7c4d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3afa7c4d2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03afa7c4d2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3afa7c4d2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3afa7c4d2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03afa7c4d2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6209ff08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6209ff08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06209ff08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488d3f34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488d3f342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10488d3f342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4abd54e6e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4abd54e6e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104abd54e6e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2c6eae842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2c6eae842_1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102c6eae842_1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2c6eae842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2c6eae842_1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102c6eae842_1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5bd5bc4b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5bd5bc4b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05bd5bc4bf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5bd5bc4bf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5bd5bc4bf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105bd5bc4bf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6049c6479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6049c6479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5.4% of Cluster0 is made up of widow, 11.9% of Cluster0 is made up of divorced, 17.6% of Cluster0 is made up of single, 26.7% of Cluster 0 is made up of together, 38.1% of Cluster0 is made up of married.</a:t>
            </a:r>
            <a:endParaRPr/>
          </a:p>
        </p:txBody>
      </p:sp>
      <p:sp>
        <p:nvSpPr>
          <p:cNvPr id="291" name="Google Shape;291;g106049c6479_0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6049c6479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6049c6479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06049c6479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6049c6479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6049c6479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106049c6479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488d3f342_2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488d3f342_2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10488d3f342_2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6049c6479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6049c6479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06049c6479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6049c6479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6049c6479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106049c6479_0_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6049c6479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6049c6479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106049c6479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537f6e3e0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537f6e3e0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10537f6e3e0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537f6e3e0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537f6e3e0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10537f6e3e0_0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2d28e688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2d28e688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102d28e688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2d28e688d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2d28e688d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02d28e688d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2d28e688d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2d28e688d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102d28e688d_0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2d28e688d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02d28e688d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102d28e688d_0_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5be076eea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05be076eea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105be076eea_0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488d3f342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488d3f342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0488d3f342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2d28e688d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02d28e688d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102d28e688d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5be076ee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5be076ee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105be076ee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488d3f342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488d3f342_1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10488d3f342_1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06329ed033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06329ed033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106329ed033_0_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fcc21fbd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cfcc21fbd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cfcc21fbd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636e3ac7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0636e3ac7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10636e3ac7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cfcc21fc42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cfcc21fc42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gcfcc21fc42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04abd54e6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04abd54e6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104abd54e6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5be076ee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5be076eea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105be076eea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5be076ee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05be076eea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105be076eea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488d3f342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488d3f342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10488d3f342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5be076eea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05be076eea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g105be076eea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488d3f342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488d3f342_1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0488d3f342_1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5eecdeb80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5eecdeb80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05eecdeb80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2d28e688d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2d28e688d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02d28e688d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6329ed033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6329ed033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106329ed033_0_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 White+Seal">
  <p:cSld name="2_Title Slide - White+Seal">
    <p:bg>
      <p:bgPr>
        <a:blipFill>
          <a:blip r:embed="rId2">
            <a:alphaModFix/>
          </a:blip>
          <a:stretch>
            <a:fillRect/>
          </a:stretch>
        </a:blipFill>
      </p:bgPr>
    </p:bg>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3">
            <a:alphaModFix/>
          </a:blip>
          <a:srcRect b="0" l="0" r="0" t="0"/>
          <a:stretch/>
        </p:blipFill>
        <p:spPr>
          <a:xfrm>
            <a:off x="2121408" y="2075688"/>
            <a:ext cx="4892040" cy="960120"/>
          </a:xfrm>
          <a:prstGeom prst="rect">
            <a:avLst/>
          </a:prstGeom>
          <a:noFill/>
          <a:ln>
            <a:noFill/>
          </a:ln>
        </p:spPr>
      </p:pic>
      <p:sp>
        <p:nvSpPr>
          <p:cNvPr id="14" name="Google Shape;14;p2"/>
          <p:cNvSpPr txBox="1"/>
          <p:nvPr>
            <p:ph type="ctrTitle"/>
          </p:nvPr>
        </p:nvSpPr>
        <p:spPr>
          <a:xfrm>
            <a:off x="288697" y="3141363"/>
            <a:ext cx="8573264" cy="1102519"/>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FFFFFF"/>
              </a:buClr>
              <a:buSzPts val="2700"/>
              <a:buFont typeface="Calibri"/>
              <a:buNone/>
              <a:defRPr b="1" sz="2700" cap="none">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288697" y="4353529"/>
            <a:ext cx="8573264" cy="562332"/>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FFFFFF"/>
              </a:buClr>
              <a:buSzPts val="1500"/>
              <a:buNone/>
              <a:defRPr sz="1500">
                <a:solidFill>
                  <a:srgbClr val="FFFFFF"/>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bg>
      <p:bgPr>
        <a:solidFill>
          <a:srgbClr val="182B49"/>
        </a:solidFill>
      </p:bgPr>
    </p:bg>
    <p:spTree>
      <p:nvGrpSpPr>
        <p:cNvPr id="54" name="Shape 54"/>
        <p:cNvGrpSpPr/>
        <p:nvPr/>
      </p:nvGrpSpPr>
      <p:grpSpPr>
        <a:xfrm>
          <a:off x="0" y="0"/>
          <a:ext cx="0" cy="0"/>
          <a:chOff x="0" y="0"/>
          <a:chExt cx="0" cy="0"/>
        </a:xfrm>
      </p:grpSpPr>
      <p:pic>
        <p:nvPicPr>
          <p:cNvPr id="55" name="Google Shape;55;p13"/>
          <p:cNvPicPr preferRelativeResize="0"/>
          <p:nvPr/>
        </p:nvPicPr>
        <p:blipFill rotWithShape="1">
          <a:blip r:embed="rId2">
            <a:alphaModFix/>
          </a:blip>
          <a:srcRect b="0" l="0" r="0" t="0"/>
          <a:stretch/>
        </p:blipFill>
        <p:spPr>
          <a:xfrm>
            <a:off x="2871434" y="2321433"/>
            <a:ext cx="3424428" cy="67208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Contact-White">
  <p:cSld name="Closing-Contact-White">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idx="1" type="body"/>
          </p:nvPr>
        </p:nvSpPr>
        <p:spPr>
          <a:xfrm>
            <a:off x="324249" y="807547"/>
            <a:ext cx="8520073" cy="4085262"/>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278"/>
              </a:spcBef>
              <a:spcAft>
                <a:spcPts val="0"/>
              </a:spcAft>
              <a:buClr>
                <a:srgbClr val="006C92"/>
              </a:buClr>
              <a:buSzPts val="1500"/>
              <a:buFont typeface="Calibri"/>
              <a:buNone/>
              <a:defRPr sz="1500">
                <a:solidFill>
                  <a:srgbClr val="006C92"/>
                </a:solidFill>
                <a:latin typeface="Calibri"/>
                <a:ea typeface="Calibri"/>
                <a:cs typeface="Calibri"/>
                <a:sym typeface="Calibri"/>
              </a:defRPr>
            </a:lvl1pPr>
            <a:lvl2pPr indent="-285750" lvl="1" marL="914400" algn="l">
              <a:lnSpc>
                <a:spcPct val="90000"/>
              </a:lnSpc>
              <a:spcBef>
                <a:spcPts val="450"/>
              </a:spcBef>
              <a:spcAft>
                <a:spcPts val="0"/>
              </a:spcAft>
              <a:buClr>
                <a:schemeClr val="lt2"/>
              </a:buClr>
              <a:buSzPts val="900"/>
              <a:buChar char="•"/>
              <a:defRPr>
                <a:solidFill>
                  <a:schemeClr val="lt2"/>
                </a:solidFill>
                <a:latin typeface="Arial"/>
                <a:ea typeface="Arial"/>
                <a:cs typeface="Arial"/>
                <a:sym typeface="Arial"/>
              </a:defRPr>
            </a:lvl2pPr>
            <a:lvl3pPr indent="-282194" lvl="2" marL="1371600" algn="l">
              <a:lnSpc>
                <a:spcPct val="90000"/>
              </a:lnSpc>
              <a:spcBef>
                <a:spcPts val="450"/>
              </a:spcBef>
              <a:spcAft>
                <a:spcPts val="0"/>
              </a:spcAft>
              <a:buClr>
                <a:schemeClr val="lt2"/>
              </a:buClr>
              <a:buSzPts val="844"/>
              <a:buChar char="•"/>
              <a:defRPr>
                <a:solidFill>
                  <a:schemeClr val="lt2"/>
                </a:solidFill>
                <a:latin typeface="Arial"/>
                <a:ea typeface="Arial"/>
                <a:cs typeface="Arial"/>
                <a:sym typeface="Arial"/>
              </a:defRPr>
            </a:lvl3pPr>
            <a:lvl4pPr indent="-275018" lvl="3" marL="1828800" algn="l">
              <a:lnSpc>
                <a:spcPct val="90000"/>
              </a:lnSpc>
              <a:spcBef>
                <a:spcPts val="450"/>
              </a:spcBef>
              <a:spcAft>
                <a:spcPts val="0"/>
              </a:spcAft>
              <a:buClr>
                <a:schemeClr val="lt2"/>
              </a:buClr>
              <a:buSzPts val="731"/>
              <a:buChar char="•"/>
              <a:defRPr>
                <a:solidFill>
                  <a:schemeClr val="lt2"/>
                </a:solidFill>
                <a:latin typeface="Arial"/>
                <a:ea typeface="Arial"/>
                <a:cs typeface="Arial"/>
                <a:sym typeface="Arial"/>
              </a:defRPr>
            </a:lvl4pPr>
            <a:lvl5pPr indent="-271462" lvl="4" marL="2286000" algn="l">
              <a:lnSpc>
                <a:spcPct val="90000"/>
              </a:lnSpc>
              <a:spcBef>
                <a:spcPts val="450"/>
              </a:spcBef>
              <a:spcAft>
                <a:spcPts val="0"/>
              </a:spcAft>
              <a:buClr>
                <a:schemeClr val="lt2"/>
              </a:buClr>
              <a:buSzPts val="675"/>
              <a:buChar char="•"/>
              <a:defRPr>
                <a:solidFill>
                  <a:schemeClr val="lt2"/>
                </a:solidFill>
                <a:latin typeface="Arial"/>
                <a:ea typeface="Arial"/>
                <a:cs typeface="Arial"/>
                <a:sym typeface="Arial"/>
              </a:defRPr>
            </a:lvl5pPr>
            <a:lvl6pPr indent="-342900" lvl="5" marL="2743200" algn="l">
              <a:spcBef>
                <a:spcPts val="45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58" name="Google Shape;58;p14"/>
          <p:cNvPicPr preferRelativeResize="0"/>
          <p:nvPr/>
        </p:nvPicPr>
        <p:blipFill rotWithShape="1">
          <a:blip r:embed="rId2">
            <a:alphaModFix/>
          </a:blip>
          <a:srcRect b="0" l="0" r="0" t="0"/>
          <a:stretch/>
        </p:blipFill>
        <p:spPr>
          <a:xfrm>
            <a:off x="211756" y="192246"/>
            <a:ext cx="1467612" cy="28803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rgbClr val="182B49"/>
        </a:solidFill>
      </p:bgPr>
    </p:bg>
    <p:spTree>
      <p:nvGrpSpPr>
        <p:cNvPr id="59" name="Shape 59"/>
        <p:cNvGrpSpPr/>
        <p:nvPr/>
      </p:nvGrpSpPr>
      <p:grpSpPr>
        <a:xfrm>
          <a:off x="0" y="0"/>
          <a:ext cx="0" cy="0"/>
          <a:chOff x="0" y="0"/>
          <a:chExt cx="0" cy="0"/>
        </a:xfrm>
      </p:grpSpPr>
      <p:sp>
        <p:nvSpPr>
          <p:cNvPr id="60" name="Google Shape;60;p15"/>
          <p:cNvSpPr txBox="1"/>
          <p:nvPr>
            <p:ph idx="1" type="body"/>
          </p:nvPr>
        </p:nvSpPr>
        <p:spPr>
          <a:xfrm>
            <a:off x="324249" y="807547"/>
            <a:ext cx="8520073" cy="4085262"/>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278"/>
              </a:spcBef>
              <a:spcAft>
                <a:spcPts val="0"/>
              </a:spcAft>
              <a:buClr>
                <a:srgbClr val="FFFFFF"/>
              </a:buClr>
              <a:buSzPts val="1500"/>
              <a:buFont typeface="Calibri"/>
              <a:buNone/>
              <a:defRPr sz="1500">
                <a:solidFill>
                  <a:srgbClr val="FFFFFF"/>
                </a:solidFill>
                <a:latin typeface="Calibri"/>
                <a:ea typeface="Calibri"/>
                <a:cs typeface="Calibri"/>
                <a:sym typeface="Calibri"/>
              </a:defRPr>
            </a:lvl1pPr>
            <a:lvl2pPr indent="-285750" lvl="1" marL="914400" algn="l">
              <a:lnSpc>
                <a:spcPct val="90000"/>
              </a:lnSpc>
              <a:spcBef>
                <a:spcPts val="450"/>
              </a:spcBef>
              <a:spcAft>
                <a:spcPts val="0"/>
              </a:spcAft>
              <a:buClr>
                <a:schemeClr val="lt2"/>
              </a:buClr>
              <a:buSzPts val="900"/>
              <a:buChar char="•"/>
              <a:defRPr>
                <a:solidFill>
                  <a:schemeClr val="lt2"/>
                </a:solidFill>
                <a:latin typeface="Arial"/>
                <a:ea typeface="Arial"/>
                <a:cs typeface="Arial"/>
                <a:sym typeface="Arial"/>
              </a:defRPr>
            </a:lvl2pPr>
            <a:lvl3pPr indent="-282194" lvl="2" marL="1371600" algn="l">
              <a:lnSpc>
                <a:spcPct val="90000"/>
              </a:lnSpc>
              <a:spcBef>
                <a:spcPts val="450"/>
              </a:spcBef>
              <a:spcAft>
                <a:spcPts val="0"/>
              </a:spcAft>
              <a:buClr>
                <a:schemeClr val="lt2"/>
              </a:buClr>
              <a:buSzPts val="844"/>
              <a:buChar char="•"/>
              <a:defRPr>
                <a:solidFill>
                  <a:schemeClr val="lt2"/>
                </a:solidFill>
                <a:latin typeface="Arial"/>
                <a:ea typeface="Arial"/>
                <a:cs typeface="Arial"/>
                <a:sym typeface="Arial"/>
              </a:defRPr>
            </a:lvl3pPr>
            <a:lvl4pPr indent="-275018" lvl="3" marL="1828800" algn="l">
              <a:lnSpc>
                <a:spcPct val="90000"/>
              </a:lnSpc>
              <a:spcBef>
                <a:spcPts val="450"/>
              </a:spcBef>
              <a:spcAft>
                <a:spcPts val="0"/>
              </a:spcAft>
              <a:buClr>
                <a:schemeClr val="lt2"/>
              </a:buClr>
              <a:buSzPts val="731"/>
              <a:buChar char="•"/>
              <a:defRPr>
                <a:solidFill>
                  <a:schemeClr val="lt2"/>
                </a:solidFill>
                <a:latin typeface="Arial"/>
                <a:ea typeface="Arial"/>
                <a:cs typeface="Arial"/>
                <a:sym typeface="Arial"/>
              </a:defRPr>
            </a:lvl4pPr>
            <a:lvl5pPr indent="-271462" lvl="4" marL="2286000" algn="l">
              <a:lnSpc>
                <a:spcPct val="90000"/>
              </a:lnSpc>
              <a:spcBef>
                <a:spcPts val="450"/>
              </a:spcBef>
              <a:spcAft>
                <a:spcPts val="0"/>
              </a:spcAft>
              <a:buClr>
                <a:schemeClr val="lt2"/>
              </a:buClr>
              <a:buSzPts val="675"/>
              <a:buChar char="•"/>
              <a:defRPr>
                <a:solidFill>
                  <a:schemeClr val="lt2"/>
                </a:solidFill>
                <a:latin typeface="Arial"/>
                <a:ea typeface="Arial"/>
                <a:cs typeface="Arial"/>
                <a:sym typeface="Arial"/>
              </a:defRPr>
            </a:lvl5pPr>
            <a:lvl6pPr indent="-342900" lvl="5" marL="2743200" algn="l">
              <a:spcBef>
                <a:spcPts val="45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61" name="Google Shape;61;p15"/>
          <p:cNvPicPr preferRelativeResize="0"/>
          <p:nvPr/>
        </p:nvPicPr>
        <p:blipFill rotWithShape="1">
          <a:blip r:embed="rId2">
            <a:alphaModFix/>
          </a:blip>
          <a:srcRect b="0" l="0" r="0" t="0"/>
          <a:stretch/>
        </p:blipFill>
        <p:spPr>
          <a:xfrm>
            <a:off x="211757" y="192246"/>
            <a:ext cx="1467612" cy="28803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rgbClr val="006A96"/>
        </a:solidFill>
      </p:bgPr>
    </p:bg>
    <p:spTree>
      <p:nvGrpSpPr>
        <p:cNvPr id="62" name="Shape 62"/>
        <p:cNvGrpSpPr/>
        <p:nvPr/>
      </p:nvGrpSpPr>
      <p:grpSpPr>
        <a:xfrm>
          <a:off x="0" y="0"/>
          <a:ext cx="0" cy="0"/>
          <a:chOff x="0" y="0"/>
          <a:chExt cx="0" cy="0"/>
        </a:xfrm>
      </p:grpSpPr>
      <p:sp>
        <p:nvSpPr>
          <p:cNvPr id="63" name="Google Shape;63;p16"/>
          <p:cNvSpPr txBox="1"/>
          <p:nvPr>
            <p:ph idx="1" type="body"/>
          </p:nvPr>
        </p:nvSpPr>
        <p:spPr>
          <a:xfrm>
            <a:off x="324249" y="807547"/>
            <a:ext cx="8520073" cy="4085262"/>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278"/>
              </a:spcBef>
              <a:spcAft>
                <a:spcPts val="0"/>
              </a:spcAft>
              <a:buClr>
                <a:srgbClr val="FFFFFF"/>
              </a:buClr>
              <a:buSzPts val="1500"/>
              <a:buFont typeface="Calibri"/>
              <a:buNone/>
              <a:defRPr sz="1500">
                <a:solidFill>
                  <a:srgbClr val="FFFFFF"/>
                </a:solidFill>
                <a:latin typeface="Calibri"/>
                <a:ea typeface="Calibri"/>
                <a:cs typeface="Calibri"/>
                <a:sym typeface="Calibri"/>
              </a:defRPr>
            </a:lvl1pPr>
            <a:lvl2pPr indent="-285750" lvl="1" marL="914400" algn="l">
              <a:lnSpc>
                <a:spcPct val="90000"/>
              </a:lnSpc>
              <a:spcBef>
                <a:spcPts val="450"/>
              </a:spcBef>
              <a:spcAft>
                <a:spcPts val="0"/>
              </a:spcAft>
              <a:buClr>
                <a:schemeClr val="lt2"/>
              </a:buClr>
              <a:buSzPts val="900"/>
              <a:buChar char="•"/>
              <a:defRPr>
                <a:solidFill>
                  <a:schemeClr val="lt2"/>
                </a:solidFill>
                <a:latin typeface="Arial"/>
                <a:ea typeface="Arial"/>
                <a:cs typeface="Arial"/>
                <a:sym typeface="Arial"/>
              </a:defRPr>
            </a:lvl2pPr>
            <a:lvl3pPr indent="-282194" lvl="2" marL="1371600" algn="l">
              <a:lnSpc>
                <a:spcPct val="90000"/>
              </a:lnSpc>
              <a:spcBef>
                <a:spcPts val="450"/>
              </a:spcBef>
              <a:spcAft>
                <a:spcPts val="0"/>
              </a:spcAft>
              <a:buClr>
                <a:schemeClr val="lt2"/>
              </a:buClr>
              <a:buSzPts val="844"/>
              <a:buChar char="•"/>
              <a:defRPr>
                <a:solidFill>
                  <a:schemeClr val="lt2"/>
                </a:solidFill>
                <a:latin typeface="Arial"/>
                <a:ea typeface="Arial"/>
                <a:cs typeface="Arial"/>
                <a:sym typeface="Arial"/>
              </a:defRPr>
            </a:lvl3pPr>
            <a:lvl4pPr indent="-275018" lvl="3" marL="1828800" algn="l">
              <a:lnSpc>
                <a:spcPct val="90000"/>
              </a:lnSpc>
              <a:spcBef>
                <a:spcPts val="450"/>
              </a:spcBef>
              <a:spcAft>
                <a:spcPts val="0"/>
              </a:spcAft>
              <a:buClr>
                <a:schemeClr val="lt2"/>
              </a:buClr>
              <a:buSzPts val="731"/>
              <a:buChar char="•"/>
              <a:defRPr>
                <a:solidFill>
                  <a:schemeClr val="lt2"/>
                </a:solidFill>
                <a:latin typeface="Arial"/>
                <a:ea typeface="Arial"/>
                <a:cs typeface="Arial"/>
                <a:sym typeface="Arial"/>
              </a:defRPr>
            </a:lvl4pPr>
            <a:lvl5pPr indent="-271462" lvl="4" marL="2286000" algn="l">
              <a:lnSpc>
                <a:spcPct val="90000"/>
              </a:lnSpc>
              <a:spcBef>
                <a:spcPts val="450"/>
              </a:spcBef>
              <a:spcAft>
                <a:spcPts val="0"/>
              </a:spcAft>
              <a:buClr>
                <a:schemeClr val="lt2"/>
              </a:buClr>
              <a:buSzPts val="675"/>
              <a:buChar char="•"/>
              <a:defRPr>
                <a:solidFill>
                  <a:schemeClr val="lt2"/>
                </a:solidFill>
                <a:latin typeface="Arial"/>
                <a:ea typeface="Arial"/>
                <a:cs typeface="Arial"/>
                <a:sym typeface="Arial"/>
              </a:defRPr>
            </a:lvl5pPr>
            <a:lvl6pPr indent="-342900" lvl="5" marL="2743200" algn="l">
              <a:spcBef>
                <a:spcPts val="45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64" name="Google Shape;64;p16"/>
          <p:cNvPicPr preferRelativeResize="0"/>
          <p:nvPr/>
        </p:nvPicPr>
        <p:blipFill rotWithShape="1">
          <a:blip r:embed="rId2">
            <a:alphaModFix/>
          </a:blip>
          <a:srcRect b="0" l="0" r="0" t="0"/>
          <a:stretch/>
        </p:blipFill>
        <p:spPr>
          <a:xfrm>
            <a:off x="211757" y="192246"/>
            <a:ext cx="1467612" cy="28803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5" name="Shape 65"/>
        <p:cNvGrpSpPr/>
        <p:nvPr/>
      </p:nvGrpSpPr>
      <p:grpSpPr>
        <a:xfrm>
          <a:off x="0" y="0"/>
          <a:ext cx="0" cy="0"/>
          <a:chOff x="0" y="0"/>
          <a:chExt cx="0" cy="0"/>
        </a:xfrm>
      </p:grpSpPr>
      <p:pic>
        <p:nvPicPr>
          <p:cNvPr id="66" name="Google Shape;66;p17"/>
          <p:cNvPicPr preferRelativeResize="0"/>
          <p:nvPr/>
        </p:nvPicPr>
        <p:blipFill rotWithShape="1">
          <a:blip r:embed="rId2">
            <a:alphaModFix/>
          </a:blip>
          <a:srcRect b="0" l="0" r="0" t="0"/>
          <a:stretch/>
        </p:blipFill>
        <p:spPr>
          <a:xfrm>
            <a:off x="2880360" y="2322746"/>
            <a:ext cx="3424428" cy="67208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bg>
      <p:bgPr>
        <a:solidFill>
          <a:srgbClr val="006A96"/>
        </a:solidFill>
      </p:bgPr>
    </p:bg>
    <p:spTree>
      <p:nvGrpSpPr>
        <p:cNvPr id="67" name="Shape 67"/>
        <p:cNvGrpSpPr/>
        <p:nvPr/>
      </p:nvGrpSpPr>
      <p:grpSpPr>
        <a:xfrm>
          <a:off x="0" y="0"/>
          <a:ext cx="0" cy="0"/>
          <a:chOff x="0" y="0"/>
          <a:chExt cx="0" cy="0"/>
        </a:xfrm>
      </p:grpSpPr>
      <p:pic>
        <p:nvPicPr>
          <p:cNvPr id="68" name="Google Shape;68;p18"/>
          <p:cNvPicPr preferRelativeResize="0"/>
          <p:nvPr/>
        </p:nvPicPr>
        <p:blipFill rotWithShape="1">
          <a:blip r:embed="rId2">
            <a:alphaModFix/>
          </a:blip>
          <a:srcRect b="0" l="0" r="0" t="0"/>
          <a:stretch/>
        </p:blipFill>
        <p:spPr>
          <a:xfrm>
            <a:off x="2871434" y="2321433"/>
            <a:ext cx="3424428" cy="67208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White+Seal">
  <p:cSld name="1_Title Slide - White+Seal">
    <p:bg>
      <p:bgPr>
        <a:blipFill>
          <a:blip r:embed="rId2">
            <a:alphaModFix/>
          </a:blip>
          <a:stretch>
            <a:fillRect/>
          </a:stretch>
        </a:blipFill>
      </p:bgPr>
    </p:bg>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3">
            <a:alphaModFix/>
          </a:blip>
          <a:srcRect b="0" l="0" r="0" t="0"/>
          <a:stretch/>
        </p:blipFill>
        <p:spPr>
          <a:xfrm>
            <a:off x="2125979" y="2071596"/>
            <a:ext cx="4892040" cy="960120"/>
          </a:xfrm>
          <a:prstGeom prst="rect">
            <a:avLst/>
          </a:prstGeom>
          <a:noFill/>
          <a:ln>
            <a:noFill/>
          </a:ln>
        </p:spPr>
      </p:pic>
      <p:sp>
        <p:nvSpPr>
          <p:cNvPr id="18" name="Google Shape;18;p3"/>
          <p:cNvSpPr txBox="1"/>
          <p:nvPr>
            <p:ph type="ctrTitle"/>
          </p:nvPr>
        </p:nvSpPr>
        <p:spPr>
          <a:xfrm>
            <a:off x="288697" y="3141363"/>
            <a:ext cx="8573264" cy="1102519"/>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006C92"/>
              </a:buClr>
              <a:buSzPts val="2700"/>
              <a:buFont typeface="Calibri"/>
              <a:buNone/>
              <a:defRPr b="1" sz="2700" cap="none">
                <a:solidFill>
                  <a:srgbClr val="006C9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288697" y="4353529"/>
            <a:ext cx="8573264" cy="562332"/>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006C92"/>
              </a:buClr>
              <a:buSzPts val="1500"/>
              <a:buNone/>
              <a:defRPr sz="1500">
                <a:solidFill>
                  <a:srgbClr val="006C92"/>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 White+Seal">
  <p:cSld name="3_Title Slide - White+Seal">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4"/>
          <p:cNvSpPr txBox="1"/>
          <p:nvPr>
            <p:ph type="ctrTitle"/>
          </p:nvPr>
        </p:nvSpPr>
        <p:spPr>
          <a:xfrm>
            <a:off x="288697" y="3141363"/>
            <a:ext cx="8573264" cy="1102519"/>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FFFFFF"/>
              </a:buClr>
              <a:buSzPts val="2700"/>
              <a:buFont typeface="Calibri"/>
              <a:buNone/>
              <a:defRPr b="1" sz="2700" cap="none">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subTitle"/>
          </p:nvPr>
        </p:nvSpPr>
        <p:spPr>
          <a:xfrm>
            <a:off x="288697" y="4353529"/>
            <a:ext cx="8573264" cy="562332"/>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FFFFFF"/>
              </a:buClr>
              <a:buSzPts val="1500"/>
              <a:buNone/>
              <a:defRPr sz="1500">
                <a:solidFill>
                  <a:srgbClr val="FFFFFF"/>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pic>
        <p:nvPicPr>
          <p:cNvPr id="23" name="Google Shape;23;p4"/>
          <p:cNvPicPr preferRelativeResize="0"/>
          <p:nvPr/>
        </p:nvPicPr>
        <p:blipFill rotWithShape="1">
          <a:blip r:embed="rId3">
            <a:alphaModFix/>
          </a:blip>
          <a:srcRect b="0" l="0" r="0" t="0"/>
          <a:stretch/>
        </p:blipFill>
        <p:spPr>
          <a:xfrm>
            <a:off x="2121408" y="2075688"/>
            <a:ext cx="4892040" cy="9601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 White+Seal">
  <p:cSld name="6_Title Slide - White+Seal">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ph type="ctrTitle"/>
          </p:nvPr>
        </p:nvSpPr>
        <p:spPr>
          <a:xfrm>
            <a:off x="288697" y="1487385"/>
            <a:ext cx="8573264" cy="1496592"/>
          </a:xfrm>
          <a:prstGeom prst="rect">
            <a:avLst/>
          </a:prstGeom>
          <a:noFill/>
          <a:ln>
            <a:noFill/>
          </a:ln>
        </p:spPr>
        <p:txBody>
          <a:bodyPr anchorCtr="1" anchor="b" bIns="0" lIns="0" spcFirstLastPara="1" rIns="0" wrap="square" tIns="0">
            <a:noAutofit/>
          </a:bodyPr>
          <a:lstStyle>
            <a:lvl1pPr lvl="0" algn="ctr">
              <a:lnSpc>
                <a:spcPct val="86363"/>
              </a:lnSpc>
              <a:spcBef>
                <a:spcPts val="0"/>
              </a:spcBef>
              <a:spcAft>
                <a:spcPts val="0"/>
              </a:spcAft>
              <a:buClr>
                <a:srgbClr val="FFFFFF"/>
              </a:buClr>
              <a:buSzPts val="3300"/>
              <a:buFont typeface="Calibri"/>
              <a:buNone/>
              <a:defRPr b="1" sz="3300" cap="none">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subTitle"/>
          </p:nvPr>
        </p:nvSpPr>
        <p:spPr>
          <a:xfrm>
            <a:off x="288697" y="3029822"/>
            <a:ext cx="8573264" cy="1465338"/>
          </a:xfrm>
          <a:prstGeom prst="rect">
            <a:avLst/>
          </a:prstGeom>
          <a:noFill/>
          <a:ln>
            <a:noFill/>
          </a:ln>
        </p:spPr>
        <p:txBody>
          <a:bodyPr anchorCtr="1" anchor="t" bIns="0" lIns="0" spcFirstLastPara="1" rIns="0" wrap="square" tIns="0">
            <a:noAutofit/>
          </a:bodyPr>
          <a:lstStyle>
            <a:lvl1pPr lvl="0" algn="ctr">
              <a:lnSpc>
                <a:spcPct val="90000"/>
              </a:lnSpc>
              <a:spcBef>
                <a:spcPts val="0"/>
              </a:spcBef>
              <a:spcAft>
                <a:spcPts val="0"/>
              </a:spcAft>
              <a:buClr>
                <a:srgbClr val="FFFFFF"/>
              </a:buClr>
              <a:buSzPts val="1500"/>
              <a:buNone/>
              <a:defRPr sz="1500">
                <a:solidFill>
                  <a:srgbClr val="FFFFFF"/>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pic>
        <p:nvPicPr>
          <p:cNvPr id="30" name="Google Shape;30;p6"/>
          <p:cNvPicPr preferRelativeResize="0"/>
          <p:nvPr/>
        </p:nvPicPr>
        <p:blipFill rotWithShape="1">
          <a:blip r:embed="rId3">
            <a:alphaModFix/>
          </a:blip>
          <a:srcRect b="0" l="0" r="0" t="0"/>
          <a:stretch/>
        </p:blipFill>
        <p:spPr>
          <a:xfrm>
            <a:off x="211757" y="192246"/>
            <a:ext cx="1467612" cy="2880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 White+Seal">
  <p:cSld name="5_Title Slide - White+Seal">
    <p:bg>
      <p:bgPr>
        <a:blipFill>
          <a:blip r:embed="rId2">
            <a:alphaModFix/>
          </a:blip>
          <a:stretch>
            <a:fillRect/>
          </a:stretch>
        </a:blipFill>
      </p:bgPr>
    </p:bg>
    <p:spTree>
      <p:nvGrpSpPr>
        <p:cNvPr id="31" name="Shape 31"/>
        <p:cNvGrpSpPr/>
        <p:nvPr/>
      </p:nvGrpSpPr>
      <p:grpSpPr>
        <a:xfrm>
          <a:off x="0" y="0"/>
          <a:ext cx="0" cy="0"/>
          <a:chOff x="0" y="0"/>
          <a:chExt cx="0" cy="0"/>
        </a:xfrm>
      </p:grpSpPr>
      <p:pic>
        <p:nvPicPr>
          <p:cNvPr id="32" name="Google Shape;32;p7"/>
          <p:cNvPicPr preferRelativeResize="0"/>
          <p:nvPr/>
        </p:nvPicPr>
        <p:blipFill rotWithShape="1">
          <a:blip r:embed="rId3">
            <a:alphaModFix/>
          </a:blip>
          <a:srcRect b="0" l="0" r="0" t="0"/>
          <a:stretch/>
        </p:blipFill>
        <p:spPr>
          <a:xfrm>
            <a:off x="211757" y="192246"/>
            <a:ext cx="1467612" cy="288036"/>
          </a:xfrm>
          <a:prstGeom prst="rect">
            <a:avLst/>
          </a:prstGeom>
          <a:noFill/>
          <a:ln>
            <a:noFill/>
          </a:ln>
        </p:spPr>
      </p:pic>
      <p:sp>
        <p:nvSpPr>
          <p:cNvPr id="33" name="Google Shape;33;p7"/>
          <p:cNvSpPr txBox="1"/>
          <p:nvPr>
            <p:ph type="ctrTitle"/>
          </p:nvPr>
        </p:nvSpPr>
        <p:spPr>
          <a:xfrm>
            <a:off x="288697" y="1487385"/>
            <a:ext cx="8573264" cy="1496592"/>
          </a:xfrm>
          <a:prstGeom prst="rect">
            <a:avLst/>
          </a:prstGeom>
          <a:noFill/>
          <a:ln>
            <a:noFill/>
          </a:ln>
        </p:spPr>
        <p:txBody>
          <a:bodyPr anchorCtr="1" anchor="b" bIns="0" lIns="0" spcFirstLastPara="1" rIns="0" wrap="square" tIns="0">
            <a:noAutofit/>
          </a:bodyPr>
          <a:lstStyle>
            <a:lvl1pPr lvl="0" algn="ctr">
              <a:lnSpc>
                <a:spcPct val="86363"/>
              </a:lnSpc>
              <a:spcBef>
                <a:spcPts val="0"/>
              </a:spcBef>
              <a:spcAft>
                <a:spcPts val="0"/>
              </a:spcAft>
              <a:buClr>
                <a:srgbClr val="FFFFFF"/>
              </a:buClr>
              <a:buSzPts val="3300"/>
              <a:buFont typeface="Calibri"/>
              <a:buNone/>
              <a:defRPr b="1" sz="3300" cap="none">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
          <p:cNvSpPr txBox="1"/>
          <p:nvPr>
            <p:ph idx="1" type="subTitle"/>
          </p:nvPr>
        </p:nvSpPr>
        <p:spPr>
          <a:xfrm>
            <a:off x="288697" y="3029822"/>
            <a:ext cx="8573264" cy="1465338"/>
          </a:xfrm>
          <a:prstGeom prst="rect">
            <a:avLst/>
          </a:prstGeom>
          <a:noFill/>
          <a:ln>
            <a:noFill/>
          </a:ln>
        </p:spPr>
        <p:txBody>
          <a:bodyPr anchorCtr="1" anchor="t" bIns="0" lIns="0" spcFirstLastPara="1" rIns="0" wrap="square" tIns="0">
            <a:noAutofit/>
          </a:bodyPr>
          <a:lstStyle>
            <a:lvl1pPr lvl="0" algn="ctr">
              <a:lnSpc>
                <a:spcPct val="90000"/>
              </a:lnSpc>
              <a:spcBef>
                <a:spcPts val="0"/>
              </a:spcBef>
              <a:spcAft>
                <a:spcPts val="0"/>
              </a:spcAft>
              <a:buClr>
                <a:srgbClr val="FFFFFF"/>
              </a:buClr>
              <a:buSzPts val="1500"/>
              <a:buNone/>
              <a:defRPr sz="1500">
                <a:solidFill>
                  <a:srgbClr val="FFFFFF"/>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 White+Seal">
  <p:cSld name="4_Title Slide - White+Seal">
    <p:bg>
      <p:bgPr>
        <a:blipFill>
          <a:blip r:embed="rId2">
            <a:alphaModFix/>
          </a:blip>
          <a:stretch>
            <a:fillRect/>
          </a:stretch>
        </a:blipFill>
      </p:bgPr>
    </p:bg>
    <p:spTree>
      <p:nvGrpSpPr>
        <p:cNvPr id="35" name="Shape 35"/>
        <p:cNvGrpSpPr/>
        <p:nvPr/>
      </p:nvGrpSpPr>
      <p:grpSpPr>
        <a:xfrm>
          <a:off x="0" y="0"/>
          <a:ext cx="0" cy="0"/>
          <a:chOff x="0" y="0"/>
          <a:chExt cx="0" cy="0"/>
        </a:xfrm>
      </p:grpSpPr>
      <p:pic>
        <p:nvPicPr>
          <p:cNvPr id="36" name="Google Shape;36;p8"/>
          <p:cNvPicPr preferRelativeResize="0"/>
          <p:nvPr/>
        </p:nvPicPr>
        <p:blipFill rotWithShape="1">
          <a:blip r:embed="rId3">
            <a:alphaModFix/>
          </a:blip>
          <a:srcRect b="0" l="0" r="0" t="0"/>
          <a:stretch/>
        </p:blipFill>
        <p:spPr>
          <a:xfrm>
            <a:off x="211756" y="192246"/>
            <a:ext cx="1467612" cy="288036"/>
          </a:xfrm>
          <a:prstGeom prst="rect">
            <a:avLst/>
          </a:prstGeom>
          <a:noFill/>
          <a:ln>
            <a:noFill/>
          </a:ln>
        </p:spPr>
      </p:pic>
      <p:sp>
        <p:nvSpPr>
          <p:cNvPr id="37" name="Google Shape;37;p8"/>
          <p:cNvSpPr txBox="1"/>
          <p:nvPr>
            <p:ph type="ctrTitle"/>
          </p:nvPr>
        </p:nvSpPr>
        <p:spPr>
          <a:xfrm>
            <a:off x="288697" y="1487385"/>
            <a:ext cx="8573264" cy="1496592"/>
          </a:xfrm>
          <a:prstGeom prst="rect">
            <a:avLst/>
          </a:prstGeom>
          <a:noFill/>
          <a:ln>
            <a:noFill/>
          </a:ln>
        </p:spPr>
        <p:txBody>
          <a:bodyPr anchorCtr="1" anchor="b" bIns="0" lIns="0" spcFirstLastPara="1" rIns="0" wrap="square" tIns="0">
            <a:noAutofit/>
          </a:bodyPr>
          <a:lstStyle>
            <a:lvl1pPr lvl="0" algn="ctr">
              <a:lnSpc>
                <a:spcPct val="86363"/>
              </a:lnSpc>
              <a:spcBef>
                <a:spcPts val="0"/>
              </a:spcBef>
              <a:spcAft>
                <a:spcPts val="0"/>
              </a:spcAft>
              <a:buClr>
                <a:srgbClr val="006C92"/>
              </a:buClr>
              <a:buSzPts val="3300"/>
              <a:buFont typeface="Calibri"/>
              <a:buNone/>
              <a:defRPr b="1" sz="3300" cap="none">
                <a:solidFill>
                  <a:srgbClr val="006C9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subTitle"/>
          </p:nvPr>
        </p:nvSpPr>
        <p:spPr>
          <a:xfrm>
            <a:off x="288697" y="3029822"/>
            <a:ext cx="8573264" cy="1465338"/>
          </a:xfrm>
          <a:prstGeom prst="rect">
            <a:avLst/>
          </a:prstGeom>
          <a:noFill/>
          <a:ln>
            <a:noFill/>
          </a:ln>
        </p:spPr>
        <p:txBody>
          <a:bodyPr anchorCtr="1" anchor="t" bIns="0" lIns="0" spcFirstLastPara="1" rIns="0" wrap="square" tIns="0">
            <a:noAutofit/>
          </a:bodyPr>
          <a:lstStyle>
            <a:lvl1pPr lvl="0" algn="ctr">
              <a:lnSpc>
                <a:spcPct val="90000"/>
              </a:lnSpc>
              <a:spcBef>
                <a:spcPts val="0"/>
              </a:spcBef>
              <a:spcAft>
                <a:spcPts val="0"/>
              </a:spcAft>
              <a:buClr>
                <a:srgbClr val="006C92"/>
              </a:buClr>
              <a:buSzPts val="1500"/>
              <a:buNone/>
              <a:defRPr sz="1500">
                <a:solidFill>
                  <a:srgbClr val="006C92"/>
                </a:solidFill>
                <a:latin typeface="Calibri"/>
                <a:ea typeface="Calibri"/>
                <a:cs typeface="Calibri"/>
                <a:sym typeface="Calibri"/>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White">
  <p:cSld name="Section Slide-White">
    <p:bg>
      <p:bgPr>
        <a:blipFill>
          <a:blip r:embed="rId2">
            <a:alphaModFix/>
          </a:blip>
          <a:stretch>
            <a:fillRect/>
          </a:stretch>
        </a:blipFill>
      </p:bgPr>
    </p:bg>
    <p:spTree>
      <p:nvGrpSpPr>
        <p:cNvPr id="39" name="Shape 39"/>
        <p:cNvGrpSpPr/>
        <p:nvPr/>
      </p:nvGrpSpPr>
      <p:grpSpPr>
        <a:xfrm>
          <a:off x="0" y="0"/>
          <a:ext cx="0" cy="0"/>
          <a:chOff x="0" y="0"/>
          <a:chExt cx="0" cy="0"/>
        </a:xfrm>
      </p:grpSpPr>
      <p:pic>
        <p:nvPicPr>
          <p:cNvPr id="40" name="Google Shape;40;p9"/>
          <p:cNvPicPr preferRelativeResize="0"/>
          <p:nvPr/>
        </p:nvPicPr>
        <p:blipFill rotWithShape="1">
          <a:blip r:embed="rId3">
            <a:alphaModFix/>
          </a:blip>
          <a:srcRect b="0" l="0" r="0" t="0"/>
          <a:stretch/>
        </p:blipFill>
        <p:spPr>
          <a:xfrm>
            <a:off x="7306291" y="4715328"/>
            <a:ext cx="1530858" cy="291592"/>
          </a:xfrm>
          <a:prstGeom prst="rect">
            <a:avLst/>
          </a:prstGeom>
          <a:noFill/>
          <a:ln>
            <a:noFill/>
          </a:ln>
        </p:spPr>
      </p:pic>
      <p:sp>
        <p:nvSpPr>
          <p:cNvPr id="41" name="Google Shape;41;p9"/>
          <p:cNvSpPr txBox="1"/>
          <p:nvPr>
            <p:ph type="ctrTitle"/>
          </p:nvPr>
        </p:nvSpPr>
        <p:spPr>
          <a:xfrm>
            <a:off x="288702" y="1383672"/>
            <a:ext cx="8548212" cy="1102519"/>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006C92"/>
              </a:buClr>
              <a:buSzPts val="2700"/>
              <a:buFont typeface="Calibri"/>
              <a:buNone/>
              <a:defRPr b="1" sz="2700" cap="none">
                <a:solidFill>
                  <a:srgbClr val="006C9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9"/>
          <p:cNvSpPr txBox="1"/>
          <p:nvPr>
            <p:ph idx="1" type="subTitle"/>
          </p:nvPr>
        </p:nvSpPr>
        <p:spPr>
          <a:xfrm>
            <a:off x="288702" y="2595839"/>
            <a:ext cx="8548212" cy="1714904"/>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006C92"/>
              </a:buClr>
              <a:buSzPts val="1500"/>
              <a:buNone/>
              <a:defRPr sz="1500">
                <a:solidFill>
                  <a:srgbClr val="006C92"/>
                </a:solidFill>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Slide">
  <p:cSld name="4_Section Slide">
    <p:bg>
      <p:bgPr>
        <a:blipFill>
          <a:blip r:embed="rId2">
            <a:alphaModFix/>
          </a:blip>
          <a:stretch>
            <a:fillRect/>
          </a:stretch>
        </a:blipFill>
      </p:bgPr>
    </p:bg>
    <p:spTree>
      <p:nvGrpSpPr>
        <p:cNvPr id="43" name="Shape 43"/>
        <p:cNvGrpSpPr/>
        <p:nvPr/>
      </p:nvGrpSpPr>
      <p:grpSpPr>
        <a:xfrm>
          <a:off x="0" y="0"/>
          <a:ext cx="0" cy="0"/>
          <a:chOff x="0" y="0"/>
          <a:chExt cx="0" cy="0"/>
        </a:xfrm>
      </p:grpSpPr>
      <p:pic>
        <p:nvPicPr>
          <p:cNvPr id="44" name="Google Shape;44;p10"/>
          <p:cNvPicPr preferRelativeResize="0"/>
          <p:nvPr/>
        </p:nvPicPr>
        <p:blipFill rotWithShape="1">
          <a:blip r:embed="rId3">
            <a:alphaModFix/>
          </a:blip>
          <a:srcRect b="0" l="0" r="0" t="0"/>
          <a:stretch/>
        </p:blipFill>
        <p:spPr>
          <a:xfrm>
            <a:off x="7306056" y="4718304"/>
            <a:ext cx="1530858" cy="291592"/>
          </a:xfrm>
          <a:prstGeom prst="rect">
            <a:avLst/>
          </a:prstGeom>
          <a:noFill/>
          <a:ln>
            <a:noFill/>
          </a:ln>
        </p:spPr>
      </p:pic>
      <p:sp>
        <p:nvSpPr>
          <p:cNvPr id="45" name="Google Shape;45;p10"/>
          <p:cNvSpPr txBox="1"/>
          <p:nvPr>
            <p:ph type="ctrTitle"/>
          </p:nvPr>
        </p:nvSpPr>
        <p:spPr>
          <a:xfrm>
            <a:off x="288702" y="1383672"/>
            <a:ext cx="8548212" cy="1102519"/>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FFFFFF"/>
              </a:buClr>
              <a:buSzPts val="2700"/>
              <a:buFont typeface="Calibri"/>
              <a:buNone/>
              <a:defRPr b="1" sz="27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
          <p:cNvSpPr txBox="1"/>
          <p:nvPr>
            <p:ph idx="1" type="subTitle"/>
          </p:nvPr>
        </p:nvSpPr>
        <p:spPr>
          <a:xfrm>
            <a:off x="288702" y="2595839"/>
            <a:ext cx="8548212" cy="1714904"/>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FFFFFF"/>
              </a:buClr>
              <a:buSzPts val="1500"/>
              <a:buNone/>
              <a:defRPr sz="1500">
                <a:solidFill>
                  <a:srgbClr val="FFFFFF"/>
                </a:solidFill>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Slide">
  <p:cSld name="3_Section Slide">
    <p:bg>
      <p:bgPr>
        <a:blipFill>
          <a:blip r:embed="rId2">
            <a:alphaModFix/>
          </a:blip>
          <a:stretch>
            <a:fillRect/>
          </a:stretch>
        </a:blipFill>
      </p:bgPr>
    </p:bg>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3">
            <a:alphaModFix/>
          </a:blip>
          <a:srcRect b="0" l="0" r="0" t="0"/>
          <a:stretch/>
        </p:blipFill>
        <p:spPr>
          <a:xfrm>
            <a:off x="7306056" y="4718304"/>
            <a:ext cx="1530858" cy="291592"/>
          </a:xfrm>
          <a:prstGeom prst="rect">
            <a:avLst/>
          </a:prstGeom>
          <a:noFill/>
          <a:ln>
            <a:noFill/>
          </a:ln>
        </p:spPr>
      </p:pic>
      <p:sp>
        <p:nvSpPr>
          <p:cNvPr id="49" name="Google Shape;49;p11"/>
          <p:cNvSpPr txBox="1"/>
          <p:nvPr>
            <p:ph type="ctrTitle"/>
          </p:nvPr>
        </p:nvSpPr>
        <p:spPr>
          <a:xfrm>
            <a:off x="288702" y="1383672"/>
            <a:ext cx="8548212" cy="1102519"/>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FFFFFF"/>
              </a:buClr>
              <a:buSzPts val="2700"/>
              <a:buFont typeface="Calibri"/>
              <a:buNone/>
              <a:defRPr b="1" sz="27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1"/>
          <p:cNvSpPr txBox="1"/>
          <p:nvPr>
            <p:ph idx="1" type="subTitle"/>
          </p:nvPr>
        </p:nvSpPr>
        <p:spPr>
          <a:xfrm>
            <a:off x="288702" y="2595839"/>
            <a:ext cx="8548212" cy="1714904"/>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FFFFFF"/>
              </a:buClr>
              <a:buSzPts val="1500"/>
              <a:buNone/>
              <a:defRPr sz="1500">
                <a:solidFill>
                  <a:srgbClr val="FFFFFF"/>
                </a:solidFill>
              </a:defRPr>
            </a:lvl1pPr>
            <a:lvl2pPr lvl="1" algn="ctr">
              <a:spcBef>
                <a:spcPts val="180"/>
              </a:spcBef>
              <a:spcAft>
                <a:spcPts val="0"/>
              </a:spcAft>
              <a:buClr>
                <a:srgbClr val="929293"/>
              </a:buClr>
              <a:buSzPts val="900"/>
              <a:buNone/>
              <a:defRPr>
                <a:solidFill>
                  <a:srgbClr val="929293"/>
                </a:solidFill>
              </a:defRPr>
            </a:lvl2pPr>
            <a:lvl3pPr lvl="2" algn="ctr">
              <a:spcBef>
                <a:spcPts val="169"/>
              </a:spcBef>
              <a:spcAft>
                <a:spcPts val="0"/>
              </a:spcAft>
              <a:buClr>
                <a:srgbClr val="929293"/>
              </a:buClr>
              <a:buSzPts val="844"/>
              <a:buNone/>
              <a:defRPr>
                <a:solidFill>
                  <a:srgbClr val="929293"/>
                </a:solidFill>
              </a:defRPr>
            </a:lvl3pPr>
            <a:lvl4pPr lvl="3" algn="ctr">
              <a:spcBef>
                <a:spcPts val="146"/>
              </a:spcBef>
              <a:spcAft>
                <a:spcPts val="0"/>
              </a:spcAft>
              <a:buClr>
                <a:srgbClr val="929293"/>
              </a:buClr>
              <a:buSzPts val="731"/>
              <a:buNone/>
              <a:defRPr>
                <a:solidFill>
                  <a:srgbClr val="929293"/>
                </a:solidFill>
              </a:defRPr>
            </a:lvl4pPr>
            <a:lvl5pPr lvl="4" algn="ctr">
              <a:spcBef>
                <a:spcPts val="135"/>
              </a:spcBef>
              <a:spcAft>
                <a:spcPts val="0"/>
              </a:spcAft>
              <a:buClr>
                <a:srgbClr val="929293"/>
              </a:buClr>
              <a:buSzPts val="675"/>
              <a:buNone/>
              <a:defRPr>
                <a:solidFill>
                  <a:srgbClr val="929293"/>
                </a:solidFill>
              </a:defRPr>
            </a:lvl5pPr>
            <a:lvl6pPr lvl="5" algn="ctr">
              <a:spcBef>
                <a:spcPts val="225"/>
              </a:spcBef>
              <a:spcAft>
                <a:spcPts val="0"/>
              </a:spcAft>
              <a:buClr>
                <a:srgbClr val="929293"/>
              </a:buClr>
              <a:buSzPts val="1125"/>
              <a:buNone/>
              <a:defRPr>
                <a:solidFill>
                  <a:srgbClr val="929293"/>
                </a:solidFill>
              </a:defRPr>
            </a:lvl6pPr>
            <a:lvl7pPr lvl="6" algn="ctr">
              <a:spcBef>
                <a:spcPts val="225"/>
              </a:spcBef>
              <a:spcAft>
                <a:spcPts val="0"/>
              </a:spcAft>
              <a:buClr>
                <a:srgbClr val="929293"/>
              </a:buClr>
              <a:buSzPts val="1125"/>
              <a:buNone/>
              <a:defRPr>
                <a:solidFill>
                  <a:srgbClr val="929293"/>
                </a:solidFill>
              </a:defRPr>
            </a:lvl7pPr>
            <a:lvl8pPr lvl="7" algn="ctr">
              <a:spcBef>
                <a:spcPts val="225"/>
              </a:spcBef>
              <a:spcAft>
                <a:spcPts val="0"/>
              </a:spcAft>
              <a:buClr>
                <a:srgbClr val="929293"/>
              </a:buClr>
              <a:buSzPts val="1125"/>
              <a:buNone/>
              <a:defRPr>
                <a:solidFill>
                  <a:srgbClr val="929293"/>
                </a:solidFill>
              </a:defRPr>
            </a:lvl8pPr>
            <a:lvl9pPr lvl="8" algn="ctr">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25967" y="180579"/>
            <a:ext cx="8518524" cy="85725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Clr>
                <a:schemeClr val="dk2"/>
              </a:buClr>
              <a:buSzPts val="1350"/>
              <a:buFont typeface="Calibri"/>
              <a:buNone/>
              <a:defRPr b="0" i="0" sz="135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25977" y="1187455"/>
            <a:ext cx="8518525" cy="3699591"/>
          </a:xfrm>
          <a:prstGeom prst="rect">
            <a:avLst/>
          </a:prstGeom>
          <a:noFill/>
          <a:ln>
            <a:noFill/>
          </a:ln>
        </p:spPr>
        <p:txBody>
          <a:bodyPr anchorCtr="0" anchor="t" bIns="0" lIns="0" spcFirstLastPara="1" rIns="0" wrap="square" tIns="0">
            <a:noAutofit/>
          </a:bodyPr>
          <a:lstStyle>
            <a:lvl1pPr indent="-285750" lvl="0" marL="457200" marR="0" rtl="0" algn="l">
              <a:spcBef>
                <a:spcPts val="180"/>
              </a:spcBef>
              <a:spcAft>
                <a:spcPts val="0"/>
              </a:spcAft>
              <a:buClr>
                <a:schemeClr val="dk2"/>
              </a:buClr>
              <a:buSzPts val="900"/>
              <a:buFont typeface="Arial"/>
              <a:buChar char="•"/>
              <a:defRPr b="0" i="0" sz="900" u="none" cap="none" strike="noStrike">
                <a:solidFill>
                  <a:schemeClr val="dk2"/>
                </a:solidFill>
                <a:latin typeface="Calibri"/>
                <a:ea typeface="Calibri"/>
                <a:cs typeface="Calibri"/>
                <a:sym typeface="Calibri"/>
              </a:defRPr>
            </a:lvl1pPr>
            <a:lvl2pPr indent="-285750" lvl="1" marL="914400" marR="0" rtl="0" algn="l">
              <a:spcBef>
                <a:spcPts val="180"/>
              </a:spcBef>
              <a:spcAft>
                <a:spcPts val="0"/>
              </a:spcAft>
              <a:buClr>
                <a:schemeClr val="dk2"/>
              </a:buClr>
              <a:buSzPts val="900"/>
              <a:buFont typeface="Arial"/>
              <a:buChar char="•"/>
              <a:defRPr b="0" i="0" sz="900" u="none" cap="none" strike="noStrike">
                <a:solidFill>
                  <a:schemeClr val="dk2"/>
                </a:solidFill>
                <a:latin typeface="Calibri"/>
                <a:ea typeface="Calibri"/>
                <a:cs typeface="Calibri"/>
                <a:sym typeface="Calibri"/>
              </a:defRPr>
            </a:lvl2pPr>
            <a:lvl3pPr indent="-282194" lvl="2" marL="1371600" marR="0" rtl="0" algn="l">
              <a:spcBef>
                <a:spcPts val="169"/>
              </a:spcBef>
              <a:spcAft>
                <a:spcPts val="0"/>
              </a:spcAft>
              <a:buClr>
                <a:schemeClr val="dk2"/>
              </a:buClr>
              <a:buSzPts val="844"/>
              <a:buFont typeface="Arial"/>
              <a:buChar char="•"/>
              <a:defRPr b="0" i="0" sz="843" u="none" cap="none" strike="noStrike">
                <a:solidFill>
                  <a:schemeClr val="dk2"/>
                </a:solidFill>
                <a:latin typeface="Calibri"/>
                <a:ea typeface="Calibri"/>
                <a:cs typeface="Calibri"/>
                <a:sym typeface="Calibri"/>
              </a:defRPr>
            </a:lvl3pPr>
            <a:lvl4pPr indent="-275018" lvl="3" marL="1828800" marR="0" rtl="0" algn="l">
              <a:spcBef>
                <a:spcPts val="146"/>
              </a:spcBef>
              <a:spcAft>
                <a:spcPts val="0"/>
              </a:spcAft>
              <a:buClr>
                <a:schemeClr val="dk2"/>
              </a:buClr>
              <a:buSzPts val="731"/>
              <a:buFont typeface="Arial"/>
              <a:buChar char="•"/>
              <a:defRPr b="0" i="0" sz="731" u="none" cap="none" strike="noStrike">
                <a:solidFill>
                  <a:schemeClr val="dk2"/>
                </a:solidFill>
                <a:latin typeface="Calibri"/>
                <a:ea typeface="Calibri"/>
                <a:cs typeface="Calibri"/>
                <a:sym typeface="Calibri"/>
              </a:defRPr>
            </a:lvl4pPr>
            <a:lvl5pPr indent="-271462" lvl="4" marL="2286000" marR="0" rtl="0" algn="l">
              <a:spcBef>
                <a:spcPts val="135"/>
              </a:spcBef>
              <a:spcAft>
                <a:spcPts val="0"/>
              </a:spcAft>
              <a:buClr>
                <a:schemeClr val="dk2"/>
              </a:buClr>
              <a:buSzPts val="675"/>
              <a:buFont typeface="Arial"/>
              <a:buChar char="•"/>
              <a:defRPr b="0" i="0" sz="675" u="none" cap="none" strike="noStrike">
                <a:solidFill>
                  <a:schemeClr val="dk2"/>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mbria"/>
                <a:ea typeface="Cambria"/>
                <a:cs typeface="Cambria"/>
                <a:sym typeface="Cambria"/>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mbria"/>
                <a:ea typeface="Cambria"/>
                <a:cs typeface="Cambria"/>
                <a:sym typeface="Cambria"/>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mbria"/>
                <a:ea typeface="Cambria"/>
                <a:cs typeface="Cambria"/>
                <a:sym typeface="Cambria"/>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mbria"/>
                <a:ea typeface="Cambria"/>
                <a:cs typeface="Cambria"/>
                <a:sym typeface="Cambr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5"/>
          <p:cNvSpPr txBox="1"/>
          <p:nvPr>
            <p:ph type="title"/>
          </p:nvPr>
        </p:nvSpPr>
        <p:spPr>
          <a:xfrm>
            <a:off x="325967" y="205979"/>
            <a:ext cx="8229600" cy="857250"/>
          </a:xfrm>
          <a:prstGeom prst="rect">
            <a:avLst/>
          </a:prstGeom>
          <a:noFill/>
          <a:ln>
            <a:noFill/>
          </a:ln>
        </p:spPr>
        <p:txBody>
          <a:bodyPr anchorCtr="0" anchor="t" bIns="0" lIns="91425" spcFirstLastPara="1" rIns="91425" wrap="square" tIns="0">
            <a:noAutofit/>
          </a:bodyPr>
          <a:lstStyle>
            <a:lvl1pPr lvl="0" marR="0" rtl="0" algn="l">
              <a:spcBef>
                <a:spcPts val="0"/>
              </a:spcBef>
              <a:spcAft>
                <a:spcPts val="0"/>
              </a:spcAft>
              <a:buClr>
                <a:schemeClr val="dk1"/>
              </a:buClr>
              <a:buSzPts val="1856"/>
              <a:buFont typeface="Calibri"/>
              <a:buNone/>
              <a:defRPr b="0" i="0" sz="1856"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5"/>
          <p:cNvSpPr txBox="1"/>
          <p:nvPr>
            <p:ph idx="1" type="body"/>
          </p:nvPr>
        </p:nvSpPr>
        <p:spPr>
          <a:xfrm>
            <a:off x="325967" y="1200155"/>
            <a:ext cx="8229600" cy="3692654"/>
          </a:xfrm>
          <a:prstGeom prst="rect">
            <a:avLst/>
          </a:prstGeom>
          <a:noFill/>
          <a:ln>
            <a:noFill/>
          </a:ln>
        </p:spPr>
        <p:txBody>
          <a:bodyPr anchorCtr="0" anchor="t" bIns="45700" lIns="91425" spcFirstLastPara="1" rIns="91425" wrap="square" tIns="45700">
            <a:noAutofit/>
          </a:bodyPr>
          <a:lstStyle>
            <a:lvl1pPr indent="-285750" lvl="0" marL="4572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1pPr>
            <a:lvl2pPr indent="-285750" lvl="1" marL="9144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2pPr>
            <a:lvl3pPr indent="-282194" lvl="2" marL="1371600" marR="0" rtl="0" algn="l">
              <a:spcBef>
                <a:spcPts val="169"/>
              </a:spcBef>
              <a:spcAft>
                <a:spcPts val="0"/>
              </a:spcAft>
              <a:buClr>
                <a:schemeClr val="dk1"/>
              </a:buClr>
              <a:buSzPts val="844"/>
              <a:buFont typeface="Arial"/>
              <a:buChar char="•"/>
              <a:defRPr b="0" i="0" sz="843" u="none" cap="none" strike="noStrike">
                <a:solidFill>
                  <a:schemeClr val="dk1"/>
                </a:solidFill>
                <a:latin typeface="Calibri"/>
                <a:ea typeface="Calibri"/>
                <a:cs typeface="Calibri"/>
                <a:sym typeface="Calibri"/>
              </a:defRPr>
            </a:lvl3pPr>
            <a:lvl4pPr indent="-275018" lvl="3" marL="1828800" marR="0" rtl="0" algn="l">
              <a:spcBef>
                <a:spcPts val="146"/>
              </a:spcBef>
              <a:spcAft>
                <a:spcPts val="0"/>
              </a:spcAft>
              <a:buClr>
                <a:schemeClr val="dk1"/>
              </a:buClr>
              <a:buSzPts val="731"/>
              <a:buFont typeface="Arial"/>
              <a:buChar char="•"/>
              <a:defRPr b="0" i="0" sz="731" u="none" cap="none" strike="noStrike">
                <a:solidFill>
                  <a:schemeClr val="dk1"/>
                </a:solidFill>
                <a:latin typeface="Calibri"/>
                <a:ea typeface="Calibri"/>
                <a:cs typeface="Calibri"/>
                <a:sym typeface="Calibri"/>
              </a:defRPr>
            </a:lvl4pPr>
            <a:lvl5pPr indent="-271462" lvl="4" marL="2286000" marR="0" rtl="0" algn="l">
              <a:spcBef>
                <a:spcPts val="135"/>
              </a:spcBef>
              <a:spcAft>
                <a:spcPts val="0"/>
              </a:spcAft>
              <a:buClr>
                <a:schemeClr val="dk1"/>
              </a:buClr>
              <a:buSzPts val="675"/>
              <a:buFont typeface="Arial"/>
              <a:buChar char="•"/>
              <a:defRPr b="0" i="0" sz="675"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12"/>
          <p:cNvSpPr txBox="1"/>
          <p:nvPr>
            <p:ph type="title"/>
          </p:nvPr>
        </p:nvSpPr>
        <p:spPr>
          <a:xfrm>
            <a:off x="317510" y="173013"/>
            <a:ext cx="8518525" cy="857250"/>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Clr>
                <a:srgbClr val="101D3A"/>
              </a:buClr>
              <a:buSzPts val="1350"/>
              <a:buFont typeface="Calibri"/>
              <a:buNone/>
              <a:defRPr b="0" i="0" sz="1350" u="none" cap="none" strike="noStrike">
                <a:solidFill>
                  <a:srgbClr val="101D3A"/>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2"/>
          <p:cNvSpPr txBox="1"/>
          <p:nvPr>
            <p:ph idx="1" type="body"/>
          </p:nvPr>
        </p:nvSpPr>
        <p:spPr>
          <a:xfrm>
            <a:off x="317500" y="1164692"/>
            <a:ext cx="8518524" cy="3394472"/>
          </a:xfrm>
          <a:prstGeom prst="rect">
            <a:avLst/>
          </a:prstGeom>
          <a:noFill/>
          <a:ln>
            <a:noFill/>
          </a:ln>
        </p:spPr>
        <p:txBody>
          <a:bodyPr anchorCtr="0" anchor="t" bIns="45700" lIns="0" spcFirstLastPara="1" rIns="0" wrap="square" tIns="45700">
            <a:noAutofit/>
          </a:bodyPr>
          <a:lstStyle>
            <a:lvl1pPr indent="-285750" lvl="0" marL="457200" marR="0" rtl="0" algn="l">
              <a:lnSpc>
                <a:spcPct val="90000"/>
              </a:lnSpc>
              <a:spcBef>
                <a:spcPts val="338"/>
              </a:spcBef>
              <a:spcAft>
                <a:spcPts val="0"/>
              </a:spcAft>
              <a:buClr>
                <a:srgbClr val="101D3A"/>
              </a:buClr>
              <a:buSzPts val="900"/>
              <a:buFont typeface="Arial"/>
              <a:buChar char="•"/>
              <a:defRPr b="0" i="0" sz="900" u="none" cap="none" strike="noStrike">
                <a:solidFill>
                  <a:srgbClr val="101D3A"/>
                </a:solidFill>
                <a:latin typeface="Calibri"/>
                <a:ea typeface="Calibri"/>
                <a:cs typeface="Calibri"/>
                <a:sym typeface="Calibri"/>
              </a:defRPr>
            </a:lvl1pPr>
            <a:lvl2pPr indent="-285750" lvl="1" marL="914400" marR="0" rtl="0" algn="l">
              <a:lnSpc>
                <a:spcPct val="90000"/>
              </a:lnSpc>
              <a:spcBef>
                <a:spcPts val="450"/>
              </a:spcBef>
              <a:spcAft>
                <a:spcPts val="0"/>
              </a:spcAft>
              <a:buClr>
                <a:srgbClr val="101D3A"/>
              </a:buClr>
              <a:buSzPts val="900"/>
              <a:buFont typeface="Arial"/>
              <a:buChar char="•"/>
              <a:defRPr b="0" i="0" sz="900" u="none" cap="none" strike="noStrike">
                <a:solidFill>
                  <a:srgbClr val="101D3A"/>
                </a:solidFill>
                <a:latin typeface="Calibri"/>
                <a:ea typeface="Calibri"/>
                <a:cs typeface="Calibri"/>
                <a:sym typeface="Calibri"/>
              </a:defRPr>
            </a:lvl2pPr>
            <a:lvl3pPr indent="-282194" lvl="2" marL="1371600" marR="0" rtl="0" algn="l">
              <a:lnSpc>
                <a:spcPct val="90000"/>
              </a:lnSpc>
              <a:spcBef>
                <a:spcPts val="450"/>
              </a:spcBef>
              <a:spcAft>
                <a:spcPts val="0"/>
              </a:spcAft>
              <a:buClr>
                <a:srgbClr val="101D3A"/>
              </a:buClr>
              <a:buSzPts val="844"/>
              <a:buFont typeface="Arial"/>
              <a:buChar char="•"/>
              <a:defRPr b="0" i="0" sz="843" u="none" cap="none" strike="noStrike">
                <a:solidFill>
                  <a:srgbClr val="101D3A"/>
                </a:solidFill>
                <a:latin typeface="Calibri"/>
                <a:ea typeface="Calibri"/>
                <a:cs typeface="Calibri"/>
                <a:sym typeface="Calibri"/>
              </a:defRPr>
            </a:lvl3pPr>
            <a:lvl4pPr indent="-275018" lvl="3" marL="1828800" marR="0" rtl="0" algn="l">
              <a:lnSpc>
                <a:spcPct val="90000"/>
              </a:lnSpc>
              <a:spcBef>
                <a:spcPts val="450"/>
              </a:spcBef>
              <a:spcAft>
                <a:spcPts val="0"/>
              </a:spcAft>
              <a:buClr>
                <a:srgbClr val="101D3A"/>
              </a:buClr>
              <a:buSzPts val="731"/>
              <a:buFont typeface="Arial"/>
              <a:buChar char="•"/>
              <a:defRPr b="0" i="0" sz="731" u="none" cap="none" strike="noStrike">
                <a:solidFill>
                  <a:srgbClr val="101D3A"/>
                </a:solidFill>
                <a:latin typeface="Calibri"/>
                <a:ea typeface="Calibri"/>
                <a:cs typeface="Calibri"/>
                <a:sym typeface="Calibri"/>
              </a:defRPr>
            </a:lvl4pPr>
            <a:lvl5pPr indent="-271462" lvl="4" marL="2286000" marR="0" rtl="0" algn="l">
              <a:lnSpc>
                <a:spcPct val="90000"/>
              </a:lnSpc>
              <a:spcBef>
                <a:spcPts val="450"/>
              </a:spcBef>
              <a:spcAft>
                <a:spcPts val="0"/>
              </a:spcAft>
              <a:buClr>
                <a:srgbClr val="101D3A"/>
              </a:buClr>
              <a:buSzPts val="675"/>
              <a:buFont typeface="Arial"/>
              <a:buChar char="•"/>
              <a:defRPr b="0" i="0" sz="675" u="none" cap="none" strike="noStrike">
                <a:solidFill>
                  <a:srgbClr val="101D3A"/>
                </a:solidFill>
                <a:latin typeface="Calibri"/>
                <a:ea typeface="Calibri"/>
                <a:cs typeface="Calibri"/>
                <a:sym typeface="Calibri"/>
              </a:defRPr>
            </a:lvl5pPr>
            <a:lvl6pPr indent="-300037" lvl="5" marL="2743200" marR="0" rtl="0" algn="l">
              <a:spcBef>
                <a:spcPts val="450"/>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5.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40.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kaggle.com/imakash3011/customer-personality-analysis" TargetMode="External"/><Relationship Id="rId4" Type="http://schemas.openxmlformats.org/officeDocument/2006/relationships/image" Target="../media/image22.png"/><Relationship Id="rId5"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hyperlink" Target="http://citeseerx.ist.psu.edu/viewdoc/summary?doi=10.1.1.736.318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9"/>
          <p:cNvSpPr txBox="1"/>
          <p:nvPr>
            <p:ph type="ctrTitle"/>
          </p:nvPr>
        </p:nvSpPr>
        <p:spPr>
          <a:xfrm>
            <a:off x="288697" y="2551988"/>
            <a:ext cx="8573400" cy="1102500"/>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FFFFFF"/>
              </a:buClr>
              <a:buSzPts val="2700"/>
              <a:buFont typeface="Calibri"/>
              <a:buNone/>
            </a:pPr>
            <a:r>
              <a:rPr lang="en-US">
                <a:latin typeface="Merriweather"/>
                <a:ea typeface="Merriweather"/>
                <a:cs typeface="Merriweather"/>
                <a:sym typeface="Merriweather"/>
              </a:rPr>
              <a:t>COGS 118B Final project K-Means, PCA</a:t>
            </a:r>
            <a:endParaRPr>
              <a:latin typeface="Merriweather"/>
              <a:ea typeface="Merriweather"/>
              <a:cs typeface="Merriweather"/>
              <a:sym typeface="Merriweather"/>
            </a:endParaRPr>
          </a:p>
        </p:txBody>
      </p:sp>
      <p:sp>
        <p:nvSpPr>
          <p:cNvPr id="74" name="Google Shape;74;p19"/>
          <p:cNvSpPr txBox="1"/>
          <p:nvPr>
            <p:ph idx="1" type="subTitle"/>
          </p:nvPr>
        </p:nvSpPr>
        <p:spPr>
          <a:xfrm>
            <a:off x="288700" y="3707587"/>
            <a:ext cx="8573100" cy="120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FFFFFF"/>
              </a:buClr>
              <a:buSzPts val="1500"/>
              <a:buNone/>
            </a:pPr>
            <a:r>
              <a:rPr lang="en-US"/>
              <a:t>Feifan Li</a:t>
            </a:r>
            <a:endParaRPr/>
          </a:p>
          <a:p>
            <a:pPr indent="0" lvl="0" marL="0" rtl="0" algn="l">
              <a:lnSpc>
                <a:spcPct val="90000"/>
              </a:lnSpc>
              <a:spcBef>
                <a:spcPts val="0"/>
              </a:spcBef>
              <a:spcAft>
                <a:spcPts val="0"/>
              </a:spcAft>
              <a:buClr>
                <a:srgbClr val="FFFFFF"/>
              </a:buClr>
              <a:buSzPts val="1500"/>
              <a:buNone/>
            </a:pPr>
            <a:r>
              <a:rPr lang="en-US"/>
              <a:t>Binghan Shen</a:t>
            </a:r>
            <a:endParaRPr/>
          </a:p>
          <a:p>
            <a:pPr indent="0" lvl="0" marL="0" rtl="0" algn="l">
              <a:lnSpc>
                <a:spcPct val="90000"/>
              </a:lnSpc>
              <a:spcBef>
                <a:spcPts val="0"/>
              </a:spcBef>
              <a:spcAft>
                <a:spcPts val="0"/>
              </a:spcAft>
              <a:buClr>
                <a:srgbClr val="FFFFFF"/>
              </a:buClr>
              <a:buSzPts val="1500"/>
              <a:buNone/>
            </a:pPr>
            <a:r>
              <a:rPr lang="en-US"/>
              <a:t>Rosy Xu</a:t>
            </a:r>
            <a:endParaRPr/>
          </a:p>
          <a:p>
            <a:pPr indent="0" lvl="0" marL="0" rtl="0" algn="l">
              <a:lnSpc>
                <a:spcPct val="90000"/>
              </a:lnSpc>
              <a:spcBef>
                <a:spcPts val="0"/>
              </a:spcBef>
              <a:spcAft>
                <a:spcPts val="0"/>
              </a:spcAft>
              <a:buClr>
                <a:srgbClr val="FFFFFF"/>
              </a:buClr>
              <a:buSzPts val="1500"/>
              <a:buNone/>
            </a:pPr>
            <a:r>
              <a:rPr lang="en-US"/>
              <a:t>Xuhui Liu</a:t>
            </a:r>
            <a:endParaRPr/>
          </a:p>
          <a:p>
            <a:pPr indent="0" lvl="0" marL="0" rtl="0" algn="l">
              <a:lnSpc>
                <a:spcPct val="90000"/>
              </a:lnSpc>
              <a:spcBef>
                <a:spcPts val="0"/>
              </a:spcBef>
              <a:spcAft>
                <a:spcPts val="0"/>
              </a:spcAft>
              <a:buClr>
                <a:srgbClr val="FFFFFF"/>
              </a:buClr>
              <a:buSzPts val="1500"/>
              <a:buNone/>
            </a:pPr>
            <a:r>
              <a:rPr lang="en-US"/>
              <a:t>Shaolong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ctrTitle"/>
          </p:nvPr>
        </p:nvSpPr>
        <p:spPr>
          <a:xfrm>
            <a:off x="233200" y="482726"/>
            <a:ext cx="8573400" cy="4950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Method</a:t>
            </a:r>
            <a:endParaRPr/>
          </a:p>
        </p:txBody>
      </p:sp>
      <p:sp>
        <p:nvSpPr>
          <p:cNvPr id="150" name="Google Shape;150;p28"/>
          <p:cNvSpPr txBox="1"/>
          <p:nvPr>
            <p:ph idx="1" type="subTitle"/>
          </p:nvPr>
        </p:nvSpPr>
        <p:spPr>
          <a:xfrm>
            <a:off x="2024800" y="1471775"/>
            <a:ext cx="4990200" cy="1653900"/>
          </a:xfrm>
          <a:prstGeom prst="rect">
            <a:avLst/>
          </a:prstGeom>
        </p:spPr>
        <p:txBody>
          <a:bodyPr anchorCtr="1" anchor="t" bIns="0" lIns="0" spcFirstLastPara="1" rIns="0" wrap="square" tIns="0">
            <a:noAutofit/>
          </a:bodyPr>
          <a:lstStyle/>
          <a:p>
            <a:pPr indent="-374650" lvl="0" marL="457200" rtl="0" algn="l">
              <a:spcBef>
                <a:spcPts val="0"/>
              </a:spcBef>
              <a:spcAft>
                <a:spcPts val="0"/>
              </a:spcAft>
              <a:buSzPts val="2300"/>
              <a:buAutoNum type="arabicPeriod"/>
            </a:pPr>
            <a:r>
              <a:rPr lang="en-US" sz="2300"/>
              <a:t>Flow chart</a:t>
            </a:r>
            <a:endParaRPr sz="2300"/>
          </a:p>
          <a:p>
            <a:pPr indent="0" lvl="0" marL="457200" rtl="0" algn="l">
              <a:spcBef>
                <a:spcPts val="0"/>
              </a:spcBef>
              <a:spcAft>
                <a:spcPts val="0"/>
              </a:spcAft>
              <a:buNone/>
            </a:pPr>
            <a:r>
              <a:t/>
            </a:r>
            <a:endParaRPr sz="2300">
              <a:solidFill>
                <a:schemeClr val="lt1"/>
              </a:solidFill>
            </a:endParaRPr>
          </a:p>
          <a:p>
            <a:pPr indent="-374650" lvl="0" marL="457200" rtl="0" algn="l">
              <a:spcBef>
                <a:spcPts val="0"/>
              </a:spcBef>
              <a:spcAft>
                <a:spcPts val="0"/>
              </a:spcAft>
              <a:buSzPts val="2300"/>
              <a:buAutoNum type="arabicPeriod"/>
            </a:pPr>
            <a:r>
              <a:rPr lang="en-US" sz="2300">
                <a:solidFill>
                  <a:schemeClr val="lt1"/>
                </a:solidFill>
              </a:rPr>
              <a:t>D</a:t>
            </a:r>
            <a:r>
              <a:rPr lang="en-US" sz="2300">
                <a:solidFill>
                  <a:schemeClr val="lt1"/>
                </a:solidFill>
              </a:rPr>
              <a:t>escription of the process</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en-US" sz="2300"/>
              <a:t>Algorithms we use(K-means and PCA)</a:t>
            </a:r>
            <a:endParaRPr sz="2300"/>
          </a:p>
          <a:p>
            <a:pPr indent="0" lvl="0" marL="45720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9"/>
          <p:cNvPicPr preferRelativeResize="0"/>
          <p:nvPr/>
        </p:nvPicPr>
        <p:blipFill>
          <a:blip r:embed="rId3">
            <a:alphaModFix/>
          </a:blip>
          <a:stretch>
            <a:fillRect/>
          </a:stretch>
        </p:blipFill>
        <p:spPr>
          <a:xfrm>
            <a:off x="42575" y="1647375"/>
            <a:ext cx="9049825" cy="194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ctrTitle"/>
          </p:nvPr>
        </p:nvSpPr>
        <p:spPr>
          <a:xfrm>
            <a:off x="483125" y="2680550"/>
            <a:ext cx="8573400" cy="13719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t/>
            </a:r>
            <a:endParaRPr sz="2700"/>
          </a:p>
          <a:p>
            <a:pPr indent="0" lvl="0" marL="0" rtl="0" algn="l">
              <a:spcBef>
                <a:spcPts val="0"/>
              </a:spcBef>
              <a:spcAft>
                <a:spcPts val="0"/>
              </a:spcAft>
              <a:buNone/>
            </a:pPr>
            <a:r>
              <a:t/>
            </a:r>
            <a:endParaRPr/>
          </a:p>
          <a:p>
            <a:pPr indent="-438150" lvl="0" marL="457200" rtl="0" algn="l">
              <a:spcBef>
                <a:spcPts val="0"/>
              </a:spcBef>
              <a:spcAft>
                <a:spcPts val="0"/>
              </a:spcAft>
              <a:buSzPts val="3300"/>
              <a:buChar char="●"/>
            </a:pPr>
            <a:r>
              <a:rPr lang="en-US" sz="2700"/>
              <a:t>Classification</a:t>
            </a:r>
            <a:r>
              <a:rPr lang="en-US" sz="2700"/>
              <a:t>:</a:t>
            </a:r>
            <a:r>
              <a:rPr lang="en-US" sz="3000"/>
              <a:t> </a:t>
            </a:r>
            <a:r>
              <a:rPr lang="en-US" sz="3200"/>
              <a:t>      </a:t>
            </a:r>
            <a:r>
              <a:rPr lang="en-US" sz="2500"/>
              <a:t>With PCA </a:t>
            </a:r>
            <a:r>
              <a:rPr i="1" lang="en-US" sz="2500"/>
              <a:t>V.S.</a:t>
            </a:r>
            <a:r>
              <a:rPr lang="en-US" sz="2500"/>
              <a:t> Without PCA</a:t>
            </a:r>
            <a:endParaRPr sz="2500"/>
          </a:p>
          <a:p>
            <a:pPr indent="0" lvl="0" marL="457200" rtl="0" algn="l">
              <a:spcBef>
                <a:spcPts val="0"/>
              </a:spcBef>
              <a:spcAft>
                <a:spcPts val="0"/>
              </a:spcAft>
              <a:buNone/>
            </a:pPr>
            <a:r>
              <a:t/>
            </a:r>
            <a:endParaRPr sz="2500"/>
          </a:p>
          <a:p>
            <a:pPr indent="-438150" lvl="0" marL="457200" rtl="0" algn="l">
              <a:spcBef>
                <a:spcPts val="0"/>
              </a:spcBef>
              <a:spcAft>
                <a:spcPts val="0"/>
              </a:spcAft>
              <a:buSzPts val="3300"/>
              <a:buChar char="●"/>
            </a:pPr>
            <a:r>
              <a:rPr lang="en-US" sz="2700"/>
              <a:t>Measures: </a:t>
            </a:r>
            <a:r>
              <a:rPr lang="en-US" sz="3200"/>
              <a:t>           </a:t>
            </a:r>
            <a:r>
              <a:rPr lang="en-US" sz="2500"/>
              <a:t>Mnt/ income  </a:t>
            </a:r>
            <a:r>
              <a:rPr i="1" lang="en-US" sz="2500"/>
              <a:t>V.S.</a:t>
            </a:r>
            <a:r>
              <a:rPr lang="en-US" sz="2500"/>
              <a:t>  Wine P/All P</a:t>
            </a:r>
            <a:endParaRPr sz="2500"/>
          </a:p>
          <a:p>
            <a:pPr indent="0" lvl="0" marL="457200" rtl="0" algn="l">
              <a:spcBef>
                <a:spcPts val="0"/>
              </a:spcBef>
              <a:spcAft>
                <a:spcPts val="0"/>
              </a:spcAft>
              <a:buNone/>
            </a:pPr>
            <a:r>
              <a:t/>
            </a:r>
            <a:endParaRPr sz="2500"/>
          </a:p>
          <a:p>
            <a:pPr indent="0" lvl="0" marL="457200" rtl="0" algn="l">
              <a:spcBef>
                <a:spcPts val="0"/>
              </a:spcBef>
              <a:spcAft>
                <a:spcPts val="0"/>
              </a:spcAft>
              <a:buNone/>
            </a:pPr>
            <a:r>
              <a:t/>
            </a:r>
            <a:endParaRPr sz="2500"/>
          </a:p>
        </p:txBody>
      </p:sp>
      <p:sp>
        <p:nvSpPr>
          <p:cNvPr id="163" name="Google Shape;163;p30"/>
          <p:cNvSpPr txBox="1"/>
          <p:nvPr/>
        </p:nvSpPr>
        <p:spPr>
          <a:xfrm>
            <a:off x="197825" y="553925"/>
            <a:ext cx="6884400" cy="955800"/>
          </a:xfrm>
          <a:prstGeom prst="rect">
            <a:avLst/>
          </a:prstGeom>
          <a:noFill/>
          <a:ln>
            <a:noFill/>
          </a:ln>
        </p:spPr>
        <p:txBody>
          <a:bodyPr anchorCtr="0" anchor="t" bIns="91425" lIns="91425" spcFirstLastPara="1" rIns="91425" wrap="square" tIns="91425">
            <a:spAutoFit/>
          </a:bodyPr>
          <a:lstStyle/>
          <a:p>
            <a:pPr indent="0" lvl="0" marL="0" rtl="0" algn="l">
              <a:lnSpc>
                <a:spcPct val="86363"/>
              </a:lnSpc>
              <a:spcBef>
                <a:spcPts val="0"/>
              </a:spcBef>
              <a:spcAft>
                <a:spcPts val="0"/>
              </a:spcAft>
              <a:buNone/>
            </a:pPr>
            <a:r>
              <a:rPr b="1" lang="en-US" sz="3300">
                <a:solidFill>
                  <a:schemeClr val="lt1"/>
                </a:solidFill>
                <a:latin typeface="Calibri"/>
                <a:ea typeface="Calibri"/>
                <a:cs typeface="Calibri"/>
                <a:sym typeface="Calibri"/>
              </a:rPr>
              <a:t>Method</a:t>
            </a:r>
            <a:endParaRPr b="1" sz="3300">
              <a:solidFill>
                <a:schemeClr val="lt1"/>
              </a:solidFill>
              <a:latin typeface="Calibri"/>
              <a:ea typeface="Calibri"/>
              <a:cs typeface="Calibri"/>
              <a:sym typeface="Calibri"/>
            </a:endParaRPr>
          </a:p>
          <a:p>
            <a:pPr indent="0" lvl="0" marL="0" rtl="0" algn="l">
              <a:lnSpc>
                <a:spcPct val="86363"/>
              </a:lnSpc>
              <a:spcBef>
                <a:spcPts val="0"/>
              </a:spcBef>
              <a:spcAft>
                <a:spcPts val="0"/>
              </a:spcAft>
              <a:buNone/>
            </a:pPr>
            <a:r>
              <a:rPr b="1" lang="en-US" sz="2500">
                <a:solidFill>
                  <a:schemeClr val="lt1"/>
                </a:solidFill>
                <a:latin typeface="Calibri"/>
                <a:ea typeface="Calibri"/>
                <a:cs typeface="Calibri"/>
                <a:sym typeface="Calibri"/>
              </a:rPr>
              <a:t>How we design? </a:t>
            </a:r>
            <a:r>
              <a:rPr b="1" lang="en-US" sz="2300">
                <a:solidFill>
                  <a:schemeClr val="lt1"/>
                </a:solidFill>
                <a:latin typeface="Calibri"/>
                <a:ea typeface="Calibri"/>
                <a:cs typeface="Calibri"/>
                <a:sym typeface="Calibri"/>
              </a:rPr>
              <a:t>-- Two critical control groups</a:t>
            </a:r>
            <a:endParaRPr sz="1000">
              <a:latin typeface="Calibri"/>
              <a:ea typeface="Calibri"/>
              <a:cs typeface="Calibri"/>
              <a:sym typeface="Calibri"/>
            </a:endParaRPr>
          </a:p>
        </p:txBody>
      </p:sp>
      <p:pic>
        <p:nvPicPr>
          <p:cNvPr id="164" name="Google Shape;164;p30"/>
          <p:cNvPicPr preferRelativeResize="0"/>
          <p:nvPr/>
        </p:nvPicPr>
        <p:blipFill>
          <a:blip r:embed="rId3">
            <a:alphaModFix/>
          </a:blip>
          <a:stretch>
            <a:fillRect/>
          </a:stretch>
        </p:blipFill>
        <p:spPr>
          <a:xfrm>
            <a:off x="7234625" y="152400"/>
            <a:ext cx="1683350" cy="168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ctrTitle"/>
          </p:nvPr>
        </p:nvSpPr>
        <p:spPr>
          <a:xfrm>
            <a:off x="285300" y="1632075"/>
            <a:ext cx="8573400" cy="4323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sz="2400">
                <a:highlight>
                  <a:srgbClr val="FF9900"/>
                </a:highlight>
              </a:rPr>
              <a:t>With PCA </a:t>
            </a:r>
            <a:r>
              <a:rPr i="1" lang="en-US" sz="2400">
                <a:highlight>
                  <a:srgbClr val="FF9900"/>
                </a:highlight>
              </a:rPr>
              <a:t>V.S.</a:t>
            </a:r>
            <a:r>
              <a:rPr lang="en-US" sz="2400">
                <a:highlight>
                  <a:srgbClr val="FF9900"/>
                </a:highlight>
              </a:rPr>
              <a:t> Without PCA</a:t>
            </a:r>
            <a:endParaRPr sz="2400">
              <a:highlight>
                <a:srgbClr val="FF9900"/>
              </a:highlight>
            </a:endParaRPr>
          </a:p>
        </p:txBody>
      </p:sp>
      <p:sp>
        <p:nvSpPr>
          <p:cNvPr id="171" name="Google Shape;171;p31"/>
          <p:cNvSpPr txBox="1"/>
          <p:nvPr/>
        </p:nvSpPr>
        <p:spPr>
          <a:xfrm>
            <a:off x="197825" y="553925"/>
            <a:ext cx="6884400" cy="955800"/>
          </a:xfrm>
          <a:prstGeom prst="rect">
            <a:avLst/>
          </a:prstGeom>
          <a:noFill/>
          <a:ln>
            <a:noFill/>
          </a:ln>
        </p:spPr>
        <p:txBody>
          <a:bodyPr anchorCtr="0" anchor="t" bIns="91425" lIns="91425" spcFirstLastPara="1" rIns="91425" wrap="square" tIns="91425">
            <a:spAutoFit/>
          </a:bodyPr>
          <a:lstStyle/>
          <a:p>
            <a:pPr indent="0" lvl="0" marL="0" rtl="0" algn="l">
              <a:lnSpc>
                <a:spcPct val="86363"/>
              </a:lnSpc>
              <a:spcBef>
                <a:spcPts val="0"/>
              </a:spcBef>
              <a:spcAft>
                <a:spcPts val="0"/>
              </a:spcAft>
              <a:buNone/>
            </a:pPr>
            <a:r>
              <a:rPr b="1" lang="en-US" sz="3300">
                <a:solidFill>
                  <a:schemeClr val="lt1"/>
                </a:solidFill>
                <a:latin typeface="Calibri"/>
                <a:ea typeface="Calibri"/>
                <a:cs typeface="Calibri"/>
                <a:sym typeface="Calibri"/>
              </a:rPr>
              <a:t>Method</a:t>
            </a:r>
            <a:endParaRPr b="1" sz="3300">
              <a:solidFill>
                <a:schemeClr val="lt1"/>
              </a:solidFill>
              <a:latin typeface="Calibri"/>
              <a:ea typeface="Calibri"/>
              <a:cs typeface="Calibri"/>
              <a:sym typeface="Calibri"/>
            </a:endParaRPr>
          </a:p>
          <a:p>
            <a:pPr indent="0" lvl="0" marL="0" rtl="0" algn="l">
              <a:lnSpc>
                <a:spcPct val="86363"/>
              </a:lnSpc>
              <a:spcBef>
                <a:spcPts val="0"/>
              </a:spcBef>
              <a:spcAft>
                <a:spcPts val="0"/>
              </a:spcAft>
              <a:buNone/>
            </a:pPr>
            <a:r>
              <a:rPr b="1" lang="en-US" sz="2500">
                <a:solidFill>
                  <a:schemeClr val="lt1"/>
                </a:solidFill>
                <a:latin typeface="Calibri"/>
                <a:ea typeface="Calibri"/>
                <a:cs typeface="Calibri"/>
                <a:sym typeface="Calibri"/>
              </a:rPr>
              <a:t>How we design? </a:t>
            </a:r>
            <a:r>
              <a:rPr b="1" lang="en-US" sz="2300">
                <a:solidFill>
                  <a:schemeClr val="lt1"/>
                </a:solidFill>
                <a:latin typeface="Calibri"/>
                <a:ea typeface="Calibri"/>
                <a:cs typeface="Calibri"/>
                <a:sym typeface="Calibri"/>
              </a:rPr>
              <a:t>-- Classification</a:t>
            </a:r>
            <a:endParaRPr sz="1000">
              <a:latin typeface="Calibri"/>
              <a:ea typeface="Calibri"/>
              <a:cs typeface="Calibri"/>
              <a:sym typeface="Calibri"/>
            </a:endParaRPr>
          </a:p>
        </p:txBody>
      </p:sp>
      <p:sp>
        <p:nvSpPr>
          <p:cNvPr id="172" name="Google Shape;172;p31"/>
          <p:cNvSpPr txBox="1"/>
          <p:nvPr/>
        </p:nvSpPr>
        <p:spPr>
          <a:xfrm>
            <a:off x="781400" y="2304675"/>
            <a:ext cx="7438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The data set which we want to cluster is 5-D data, so we could not visualize it. In this case, determining the k would be difficult, since objective test (Elbow test, etc.) may not show an obvious result on consistency, and subjective test (directly observe the visualization) doesn’t work either because we cannot visualize a 5-D data set.</a:t>
            </a:r>
            <a:endParaRPr>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a:p>
            <a:pPr indent="0" lvl="0" marL="0" rtl="0" algn="l">
              <a:spcBef>
                <a:spcPts val="0"/>
              </a:spcBef>
              <a:spcAft>
                <a:spcPts val="0"/>
              </a:spcAft>
              <a:buNone/>
            </a:pPr>
            <a:r>
              <a:rPr lang="en-US">
                <a:solidFill>
                  <a:schemeClr val="lt1"/>
                </a:solidFill>
                <a:latin typeface="Calibri"/>
                <a:ea typeface="Calibri"/>
                <a:cs typeface="Calibri"/>
                <a:sym typeface="Calibri"/>
              </a:rPr>
              <a:t>Hence, to cluster the data better, besides clustering without PCA, we adopt PCA to cluster the dataset in the other control group. In this way, we can see which one is better.</a:t>
            </a:r>
            <a:endParaRPr>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ctrTitle"/>
          </p:nvPr>
        </p:nvSpPr>
        <p:spPr>
          <a:xfrm>
            <a:off x="285300" y="1414475"/>
            <a:ext cx="8573400" cy="4323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sz="2400">
                <a:highlight>
                  <a:srgbClr val="FF9900"/>
                </a:highlight>
              </a:rPr>
              <a:t>Mnt/ income  V.S.  Wine P/All P</a:t>
            </a:r>
            <a:endParaRPr sz="2600"/>
          </a:p>
        </p:txBody>
      </p:sp>
      <p:sp>
        <p:nvSpPr>
          <p:cNvPr id="179" name="Google Shape;179;p32"/>
          <p:cNvSpPr txBox="1"/>
          <p:nvPr/>
        </p:nvSpPr>
        <p:spPr>
          <a:xfrm>
            <a:off x="197825" y="553925"/>
            <a:ext cx="6884400" cy="929100"/>
          </a:xfrm>
          <a:prstGeom prst="rect">
            <a:avLst/>
          </a:prstGeom>
          <a:noFill/>
          <a:ln>
            <a:noFill/>
          </a:ln>
        </p:spPr>
        <p:txBody>
          <a:bodyPr anchorCtr="0" anchor="t" bIns="91425" lIns="91425" spcFirstLastPara="1" rIns="91425" wrap="square" tIns="91425">
            <a:spAutoFit/>
          </a:bodyPr>
          <a:lstStyle/>
          <a:p>
            <a:pPr indent="0" lvl="0" marL="0" rtl="0" algn="l">
              <a:lnSpc>
                <a:spcPct val="86363"/>
              </a:lnSpc>
              <a:spcBef>
                <a:spcPts val="0"/>
              </a:spcBef>
              <a:spcAft>
                <a:spcPts val="0"/>
              </a:spcAft>
              <a:buNone/>
            </a:pPr>
            <a:r>
              <a:rPr b="1" lang="en-US" sz="3300">
                <a:solidFill>
                  <a:schemeClr val="lt1"/>
                </a:solidFill>
                <a:latin typeface="Calibri"/>
                <a:ea typeface="Calibri"/>
                <a:cs typeface="Calibri"/>
                <a:sym typeface="Calibri"/>
              </a:rPr>
              <a:t>Method</a:t>
            </a:r>
            <a:endParaRPr b="1" sz="3300">
              <a:solidFill>
                <a:schemeClr val="lt1"/>
              </a:solidFill>
              <a:latin typeface="Calibri"/>
              <a:ea typeface="Calibri"/>
              <a:cs typeface="Calibri"/>
              <a:sym typeface="Calibri"/>
            </a:endParaRPr>
          </a:p>
          <a:p>
            <a:pPr indent="0" lvl="0" marL="0" rtl="0" algn="l">
              <a:lnSpc>
                <a:spcPct val="86363"/>
              </a:lnSpc>
              <a:spcBef>
                <a:spcPts val="0"/>
              </a:spcBef>
              <a:spcAft>
                <a:spcPts val="0"/>
              </a:spcAft>
              <a:buNone/>
            </a:pPr>
            <a:r>
              <a:rPr b="1" lang="en-US" sz="2300">
                <a:solidFill>
                  <a:schemeClr val="lt1"/>
                </a:solidFill>
                <a:latin typeface="Calibri"/>
                <a:ea typeface="Calibri"/>
                <a:cs typeface="Calibri"/>
                <a:sym typeface="Calibri"/>
              </a:rPr>
              <a:t>How we design? </a:t>
            </a:r>
            <a:r>
              <a:rPr b="1" lang="en-US" sz="2100">
                <a:solidFill>
                  <a:schemeClr val="lt1"/>
                </a:solidFill>
                <a:latin typeface="Calibri"/>
                <a:ea typeface="Calibri"/>
                <a:cs typeface="Calibri"/>
                <a:sym typeface="Calibri"/>
              </a:rPr>
              <a:t>-- Measures</a:t>
            </a:r>
            <a:endParaRPr sz="800">
              <a:latin typeface="Calibri"/>
              <a:ea typeface="Calibri"/>
              <a:cs typeface="Calibri"/>
              <a:sym typeface="Calibri"/>
            </a:endParaRPr>
          </a:p>
        </p:txBody>
      </p:sp>
      <p:sp>
        <p:nvSpPr>
          <p:cNvPr id="180" name="Google Shape;180;p32"/>
          <p:cNvSpPr txBox="1"/>
          <p:nvPr/>
        </p:nvSpPr>
        <p:spPr>
          <a:xfrm>
            <a:off x="852900" y="1846775"/>
            <a:ext cx="7438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In order to find out the purchasing willingness of each class after unsupervised clustering, we need to develop several measures to measure the purchasing willingness. Considering the features we can get in the original data set from Kaggle, we design these two measures:</a:t>
            </a:r>
            <a:endParaRPr>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US">
                <a:solidFill>
                  <a:schemeClr val="lt1"/>
                </a:solidFill>
                <a:latin typeface="Calibri"/>
                <a:ea typeface="Calibri"/>
                <a:cs typeface="Calibri"/>
                <a:sym typeface="Calibri"/>
              </a:rPr>
              <a:t>Mnt/income: the </a:t>
            </a:r>
            <a:r>
              <a:rPr lang="en-US">
                <a:solidFill>
                  <a:schemeClr val="lt1"/>
                </a:solidFill>
                <a:latin typeface="Calibri"/>
                <a:ea typeface="Calibri"/>
                <a:cs typeface="Calibri"/>
                <a:sym typeface="Calibri"/>
              </a:rPr>
              <a:t>minimum</a:t>
            </a:r>
            <a:r>
              <a:rPr lang="en-US">
                <a:solidFill>
                  <a:schemeClr val="lt1"/>
                </a:solidFill>
                <a:latin typeface="Calibri"/>
                <a:ea typeface="Calibri"/>
                <a:cs typeface="Calibri"/>
                <a:sym typeface="Calibri"/>
              </a:rPr>
              <a:t> expense on wine products </a:t>
            </a:r>
            <a:r>
              <a:rPr lang="en-US">
                <a:solidFill>
                  <a:schemeClr val="lt1"/>
                </a:solidFill>
                <a:latin typeface="Calibri"/>
                <a:ea typeface="Calibri"/>
                <a:cs typeface="Calibri"/>
                <a:sym typeface="Calibri"/>
              </a:rPr>
              <a:t>of an individual </a:t>
            </a:r>
            <a:r>
              <a:rPr lang="en-US">
                <a:solidFill>
                  <a:schemeClr val="lt1"/>
                </a:solidFill>
                <a:latin typeface="Calibri"/>
                <a:ea typeface="Calibri"/>
                <a:cs typeface="Calibri"/>
                <a:sym typeface="Calibri"/>
              </a:rPr>
              <a:t>over his/ her income.</a:t>
            </a:r>
            <a:endParaRPr>
              <a:solidFill>
                <a:schemeClr val="lt1"/>
              </a:solidFill>
              <a:latin typeface="Calibri"/>
              <a:ea typeface="Calibri"/>
              <a:cs typeface="Calibri"/>
              <a:sym typeface="Calibri"/>
            </a:endParaRPr>
          </a:p>
          <a:p>
            <a:pPr indent="0" lvl="0" marL="457200" rtl="0" algn="l">
              <a:spcBef>
                <a:spcPts val="0"/>
              </a:spcBef>
              <a:spcAft>
                <a:spcPts val="0"/>
              </a:spcAft>
              <a:buNone/>
            </a:pPr>
            <a:r>
              <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US">
                <a:solidFill>
                  <a:schemeClr val="lt1"/>
                </a:solidFill>
                <a:latin typeface="Calibri"/>
                <a:ea typeface="Calibri"/>
                <a:cs typeface="Calibri"/>
                <a:sym typeface="Calibri"/>
              </a:rPr>
              <a:t>Wine P/All P: the expense on wine products over expense on other products (i.e. fruits, meat, fish, etc.) </a:t>
            </a:r>
            <a:endParaRPr>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a:p>
            <a:pPr indent="0" lvl="0" marL="0" rtl="0" algn="l">
              <a:spcBef>
                <a:spcPts val="0"/>
              </a:spcBef>
              <a:spcAft>
                <a:spcPts val="0"/>
              </a:spcAft>
              <a:buNone/>
            </a:pPr>
            <a:r>
              <a:rPr lang="en-US">
                <a:solidFill>
                  <a:schemeClr val="lt1"/>
                </a:solidFill>
                <a:latin typeface="Calibri"/>
                <a:ea typeface="Calibri"/>
                <a:cs typeface="Calibri"/>
                <a:sym typeface="Calibri"/>
              </a:rPr>
              <a:t>After classification, we will use these two measures to compute the purchasing willingness of every individual</a:t>
            </a:r>
            <a:r>
              <a:rPr lang="en-US">
                <a:solidFill>
                  <a:schemeClr val="lt1"/>
                </a:solidFill>
                <a:latin typeface="Calibri"/>
                <a:ea typeface="Calibri"/>
                <a:cs typeface="Calibri"/>
                <a:sym typeface="Calibri"/>
              </a:rPr>
              <a:t>, and observe the consistency of the two results. </a:t>
            </a:r>
            <a:endParaRPr>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a:p>
            <a:pPr indent="0" lvl="0" marL="0" rtl="0" algn="l">
              <a:spcBef>
                <a:spcPts val="0"/>
              </a:spcBef>
              <a:spcAft>
                <a:spcPts val="0"/>
              </a:spcAft>
              <a:buNone/>
            </a:pPr>
            <a:r>
              <a:rPr lang="en-US">
                <a:solidFill>
                  <a:schemeClr val="lt1"/>
                </a:solidFill>
                <a:latin typeface="Calibri"/>
                <a:ea typeface="Calibri"/>
                <a:cs typeface="Calibri"/>
                <a:sym typeface="Calibri"/>
              </a:rPr>
              <a:t>Hint: Data of these two measures won’t be included in the classification step!</a:t>
            </a:r>
            <a:endParaRPr>
              <a:latin typeface="Calibri"/>
              <a:ea typeface="Calibri"/>
              <a:cs typeface="Calibri"/>
              <a:sym typeface="Calibri"/>
            </a:endParaRPr>
          </a:p>
        </p:txBody>
      </p:sp>
      <p:pic>
        <p:nvPicPr>
          <p:cNvPr id="181" name="Google Shape;181;p32"/>
          <p:cNvPicPr preferRelativeResize="0"/>
          <p:nvPr/>
        </p:nvPicPr>
        <p:blipFill>
          <a:blip r:embed="rId3">
            <a:alphaModFix/>
          </a:blip>
          <a:stretch>
            <a:fillRect/>
          </a:stretch>
        </p:blipFill>
        <p:spPr>
          <a:xfrm>
            <a:off x="285300" y="4328650"/>
            <a:ext cx="504325" cy="504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ctrTitle"/>
          </p:nvPr>
        </p:nvSpPr>
        <p:spPr>
          <a:xfrm>
            <a:off x="285300" y="719520"/>
            <a:ext cx="8573400" cy="8823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Method:</a:t>
            </a:r>
            <a:endParaRPr/>
          </a:p>
          <a:p>
            <a:pPr indent="0" lvl="0" marL="0" rtl="0" algn="l">
              <a:spcBef>
                <a:spcPts val="0"/>
              </a:spcBef>
              <a:spcAft>
                <a:spcPts val="0"/>
              </a:spcAft>
              <a:buNone/>
            </a:pPr>
            <a:r>
              <a:rPr lang="en-US"/>
              <a:t>algorithms</a:t>
            </a:r>
            <a:endParaRPr/>
          </a:p>
        </p:txBody>
      </p:sp>
      <p:sp>
        <p:nvSpPr>
          <p:cNvPr id="188" name="Google Shape;188;p33"/>
          <p:cNvSpPr txBox="1"/>
          <p:nvPr>
            <p:ph idx="1" type="subTitle"/>
          </p:nvPr>
        </p:nvSpPr>
        <p:spPr>
          <a:xfrm>
            <a:off x="285300" y="2016075"/>
            <a:ext cx="8573400" cy="2308200"/>
          </a:xfrm>
          <a:prstGeom prst="rect">
            <a:avLst/>
          </a:prstGeom>
        </p:spPr>
        <p:txBody>
          <a:bodyPr anchorCtr="1" anchor="t" bIns="0" lIns="0" spcFirstLastPara="1" rIns="0" wrap="square" tIns="0">
            <a:noAutofit/>
          </a:bodyPr>
          <a:lstStyle/>
          <a:p>
            <a:pPr indent="-323850" lvl="0" marL="457200" rtl="0" algn="l">
              <a:spcBef>
                <a:spcPts val="0"/>
              </a:spcBef>
              <a:spcAft>
                <a:spcPts val="0"/>
              </a:spcAft>
              <a:buSzPts val="1500"/>
              <a:buAutoNum type="arabicPeriod"/>
            </a:pPr>
            <a:r>
              <a:rPr lang="en-US"/>
              <a:t>In this project, we mainly use two algorithms that are taught in class: </a:t>
            </a:r>
            <a:r>
              <a:rPr lang="en-US"/>
              <a:t>K Means</a:t>
            </a:r>
            <a:r>
              <a:rPr lang="en-US"/>
              <a:t> and </a:t>
            </a:r>
            <a:r>
              <a:rPr lang="en-US"/>
              <a:t>Principal</a:t>
            </a:r>
            <a:r>
              <a:rPr lang="en-US"/>
              <a:t> Component Analysis. We use K means to cluster the customers into </a:t>
            </a:r>
            <a:r>
              <a:rPr lang="en-US"/>
              <a:t>separate</a:t>
            </a:r>
            <a:r>
              <a:rPr lang="en-US"/>
              <a:t> categories by selected features. There are two main problems with Kmeans: first, we need to determine the appropriate value of K; a good K value should produce very consistent results. Another problem is which dimensions we should choose. Including or excluding different dimensions or features will produce different results. </a:t>
            </a:r>
            <a:endParaRPr/>
          </a:p>
          <a:p>
            <a:pPr indent="-323850" lvl="0" marL="457200" rtl="0" algn="l">
              <a:spcBef>
                <a:spcPts val="0"/>
              </a:spcBef>
              <a:spcAft>
                <a:spcPts val="0"/>
              </a:spcAft>
              <a:buSzPts val="1500"/>
              <a:buAutoNum type="arabicPeriod"/>
            </a:pPr>
            <a:r>
              <a:rPr lang="en-US"/>
              <a:t>Another algorithm that we use is Principal Component Analysis (PCA). By using it, we can reduce the dimension of our dataset, excluding the features that are least important. In the project, We run K-means on the dataset after PCA and compare its result with the one without using PCA. From this </a:t>
            </a:r>
            <a:r>
              <a:rPr lang="en-US"/>
              <a:t>comparison</a:t>
            </a:r>
            <a:r>
              <a:rPr lang="en-US"/>
              <a:t>, we can </a:t>
            </a:r>
            <a:r>
              <a:rPr lang="en-US"/>
              <a:t>judge</a:t>
            </a:r>
            <a:r>
              <a:rPr lang="en-US"/>
              <a:t> whether the use of PCA can improve effectiveness of K-means. The problem with PCA is that we need to figure out how many dimensions that we should reduce to, and this will directly affect the result of K-means.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ctrTitle"/>
          </p:nvPr>
        </p:nvSpPr>
        <p:spPr>
          <a:xfrm>
            <a:off x="285300" y="1184952"/>
            <a:ext cx="8573400" cy="4557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Process and results</a:t>
            </a:r>
            <a:endParaRPr/>
          </a:p>
        </p:txBody>
      </p:sp>
      <p:sp>
        <p:nvSpPr>
          <p:cNvPr id="195" name="Google Shape;195;p34"/>
          <p:cNvSpPr txBox="1"/>
          <p:nvPr>
            <p:ph idx="1" type="subTitle"/>
          </p:nvPr>
        </p:nvSpPr>
        <p:spPr>
          <a:xfrm>
            <a:off x="2187825" y="2078077"/>
            <a:ext cx="5408700" cy="1087200"/>
          </a:xfrm>
          <a:prstGeom prst="rect">
            <a:avLst/>
          </a:prstGeom>
        </p:spPr>
        <p:txBody>
          <a:bodyPr anchorCtr="1" anchor="t" bIns="0" lIns="0" spcFirstLastPara="1" rIns="0" wrap="square" tIns="0">
            <a:noAutofit/>
          </a:bodyPr>
          <a:lstStyle/>
          <a:p>
            <a:pPr indent="-374650" lvl="0" marL="457200" rtl="0" algn="l">
              <a:spcBef>
                <a:spcPts val="0"/>
              </a:spcBef>
              <a:spcAft>
                <a:spcPts val="0"/>
              </a:spcAft>
              <a:buSzPts val="2300"/>
              <a:buAutoNum type="arabicPeriod"/>
            </a:pPr>
            <a:r>
              <a:rPr lang="en-US" sz="2300"/>
              <a:t>Without PCA</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en-US" sz="2300"/>
              <a:t>With PCA</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ctrTitle"/>
          </p:nvPr>
        </p:nvSpPr>
        <p:spPr>
          <a:xfrm>
            <a:off x="285300" y="796772"/>
            <a:ext cx="8573400" cy="8073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Process:</a:t>
            </a:r>
            <a:endParaRPr/>
          </a:p>
          <a:p>
            <a:pPr indent="0" lvl="0" marL="0" rtl="0" algn="l">
              <a:spcBef>
                <a:spcPts val="0"/>
              </a:spcBef>
              <a:spcAft>
                <a:spcPts val="0"/>
              </a:spcAft>
              <a:buNone/>
            </a:pPr>
            <a:r>
              <a:rPr lang="en-US"/>
              <a:t>Data Cleaning</a:t>
            </a:r>
            <a:endParaRPr/>
          </a:p>
        </p:txBody>
      </p:sp>
      <p:sp>
        <p:nvSpPr>
          <p:cNvPr id="202" name="Google Shape;202;p35"/>
          <p:cNvSpPr txBox="1"/>
          <p:nvPr>
            <p:ph idx="1" type="subTitle"/>
          </p:nvPr>
        </p:nvSpPr>
        <p:spPr>
          <a:xfrm>
            <a:off x="288700" y="1842550"/>
            <a:ext cx="6156600" cy="26526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b="1" lang="en-US">
                <a:solidFill>
                  <a:schemeClr val="dk2"/>
                </a:solidFill>
              </a:rPr>
              <a:t>Step1</a:t>
            </a:r>
            <a:r>
              <a:rPr lang="en-US"/>
              <a:t>: drop the </a:t>
            </a:r>
            <a:r>
              <a:rPr lang="en-US"/>
              <a:t>columns</a:t>
            </a:r>
            <a:r>
              <a:rPr lang="en-US"/>
              <a:t> that we will not use: we only choose the </a:t>
            </a:r>
            <a:r>
              <a:rPr lang="en-US"/>
              <a:t>first</a:t>
            </a:r>
            <a:r>
              <a:rPr lang="en-US"/>
              <a:t> ten columns because they are mostly numerical values.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solidFill>
                <a:srgbClr val="121212"/>
              </a:solidFill>
            </a:endParaRPr>
          </a:p>
          <a:p>
            <a:pPr indent="0" lvl="0" marL="0" rtl="0" algn="l">
              <a:spcBef>
                <a:spcPts val="0"/>
              </a:spcBef>
              <a:spcAft>
                <a:spcPts val="0"/>
              </a:spcAft>
              <a:buNone/>
            </a:pPr>
            <a:r>
              <a:t/>
            </a:r>
            <a:endParaRPr b="1">
              <a:solidFill>
                <a:srgbClr val="121212"/>
              </a:solidFill>
            </a:endParaRPr>
          </a:p>
          <a:p>
            <a:pPr indent="0" lvl="0" marL="0" rtl="0" algn="l">
              <a:spcBef>
                <a:spcPts val="0"/>
              </a:spcBef>
              <a:spcAft>
                <a:spcPts val="0"/>
              </a:spcAft>
              <a:buNone/>
            </a:pPr>
            <a:r>
              <a:rPr b="1" lang="en-US">
                <a:solidFill>
                  <a:srgbClr val="121212"/>
                </a:solidFill>
              </a:rPr>
              <a:t>Step2</a:t>
            </a:r>
            <a:r>
              <a:rPr lang="en-US"/>
              <a:t>:we drop the rows that contain null values</a:t>
            </a:r>
            <a:endParaRPr/>
          </a:p>
          <a:p>
            <a:pPr indent="0" lvl="0" marL="0" rtl="0" algn="l">
              <a:spcBef>
                <a:spcPts val="0"/>
              </a:spcBef>
              <a:spcAft>
                <a:spcPts val="0"/>
              </a:spcAft>
              <a:buNone/>
            </a:pPr>
            <a:r>
              <a:t/>
            </a:r>
            <a:endParaRPr/>
          </a:p>
        </p:txBody>
      </p:sp>
      <p:pic>
        <p:nvPicPr>
          <p:cNvPr id="203" name="Google Shape;203;p35"/>
          <p:cNvPicPr preferRelativeResize="0"/>
          <p:nvPr/>
        </p:nvPicPr>
        <p:blipFill>
          <a:blip r:embed="rId3">
            <a:alphaModFix/>
          </a:blip>
          <a:stretch>
            <a:fillRect/>
          </a:stretch>
        </p:blipFill>
        <p:spPr>
          <a:xfrm>
            <a:off x="288700" y="2325763"/>
            <a:ext cx="5926626" cy="491972"/>
          </a:xfrm>
          <a:prstGeom prst="rect">
            <a:avLst/>
          </a:prstGeom>
          <a:noFill/>
          <a:ln>
            <a:noFill/>
          </a:ln>
        </p:spPr>
      </p:pic>
      <p:pic>
        <p:nvPicPr>
          <p:cNvPr id="204" name="Google Shape;204;p35"/>
          <p:cNvPicPr preferRelativeResize="0"/>
          <p:nvPr/>
        </p:nvPicPr>
        <p:blipFill>
          <a:blip r:embed="rId4">
            <a:alphaModFix/>
          </a:blip>
          <a:stretch>
            <a:fillRect/>
          </a:stretch>
        </p:blipFill>
        <p:spPr>
          <a:xfrm>
            <a:off x="285300" y="3188501"/>
            <a:ext cx="4225776" cy="1710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ctrTitle"/>
          </p:nvPr>
        </p:nvSpPr>
        <p:spPr>
          <a:xfrm>
            <a:off x="288700" y="583881"/>
            <a:ext cx="8573400" cy="6540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Data Cleaning</a:t>
            </a:r>
            <a:endParaRPr/>
          </a:p>
        </p:txBody>
      </p:sp>
      <p:sp>
        <p:nvSpPr>
          <p:cNvPr id="211" name="Google Shape;211;p36"/>
          <p:cNvSpPr txBox="1"/>
          <p:nvPr>
            <p:ph idx="1" type="subTitle"/>
          </p:nvPr>
        </p:nvSpPr>
        <p:spPr>
          <a:xfrm>
            <a:off x="288700" y="1586450"/>
            <a:ext cx="8573400" cy="3372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b="1" lang="en-US">
                <a:solidFill>
                  <a:schemeClr val="dk2"/>
                </a:solidFill>
              </a:rPr>
              <a:t>Step3</a:t>
            </a:r>
            <a:r>
              <a:rPr lang="en-US"/>
              <a:t>: Convert the year into age and standardize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solidFill>
                  <a:schemeClr val="dk2"/>
                </a:solidFill>
              </a:rPr>
              <a:t>Step4</a:t>
            </a:r>
            <a:r>
              <a:rPr lang="en-US"/>
              <a:t>: Standardize other </a:t>
            </a:r>
            <a:r>
              <a:rPr lang="en-US"/>
              <a:t>columns: teens, kids, income, recency</a:t>
            </a:r>
            <a:endParaRPr/>
          </a:p>
          <a:p>
            <a:pPr indent="0" lvl="0" marL="0" rtl="0" algn="l">
              <a:spcBef>
                <a:spcPts val="0"/>
              </a:spcBef>
              <a:spcAft>
                <a:spcPts val="0"/>
              </a:spcAft>
              <a:buNone/>
            </a:pPr>
            <a:r>
              <a:t/>
            </a:r>
            <a:endParaRPr/>
          </a:p>
        </p:txBody>
      </p:sp>
      <p:pic>
        <p:nvPicPr>
          <p:cNvPr id="212" name="Google Shape;212;p36"/>
          <p:cNvPicPr preferRelativeResize="0"/>
          <p:nvPr/>
        </p:nvPicPr>
        <p:blipFill>
          <a:blip r:embed="rId3">
            <a:alphaModFix/>
          </a:blip>
          <a:stretch>
            <a:fillRect/>
          </a:stretch>
        </p:blipFill>
        <p:spPr>
          <a:xfrm>
            <a:off x="288700" y="1903702"/>
            <a:ext cx="7294950" cy="779600"/>
          </a:xfrm>
          <a:prstGeom prst="rect">
            <a:avLst/>
          </a:prstGeom>
          <a:noFill/>
          <a:ln>
            <a:noFill/>
          </a:ln>
        </p:spPr>
      </p:pic>
      <p:pic>
        <p:nvPicPr>
          <p:cNvPr id="213" name="Google Shape;213;p36"/>
          <p:cNvPicPr preferRelativeResize="0"/>
          <p:nvPr/>
        </p:nvPicPr>
        <p:blipFill>
          <a:blip r:embed="rId4">
            <a:alphaModFix/>
          </a:blip>
          <a:stretch>
            <a:fillRect/>
          </a:stretch>
        </p:blipFill>
        <p:spPr>
          <a:xfrm>
            <a:off x="288700" y="3101750"/>
            <a:ext cx="3837624" cy="1914550"/>
          </a:xfrm>
          <a:prstGeom prst="rect">
            <a:avLst/>
          </a:prstGeom>
          <a:noFill/>
          <a:ln>
            <a:noFill/>
          </a:ln>
        </p:spPr>
      </p:pic>
      <p:sp>
        <p:nvSpPr>
          <p:cNvPr id="214" name="Google Shape;214;p36"/>
          <p:cNvSpPr txBox="1"/>
          <p:nvPr/>
        </p:nvSpPr>
        <p:spPr>
          <a:xfrm>
            <a:off x="4929500" y="3283875"/>
            <a:ext cx="3741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Note: We choose to standardize these dimensions because the scale of each dimension is different. Some </a:t>
            </a:r>
            <a:r>
              <a:rPr lang="en-US">
                <a:solidFill>
                  <a:schemeClr val="lt1"/>
                </a:solidFill>
                <a:latin typeface="Calibri"/>
                <a:ea typeface="Calibri"/>
                <a:cs typeface="Calibri"/>
                <a:sym typeface="Calibri"/>
              </a:rPr>
              <a:t>features</a:t>
            </a:r>
            <a:r>
              <a:rPr lang="en-US">
                <a:solidFill>
                  <a:schemeClr val="lt1"/>
                </a:solidFill>
                <a:latin typeface="Calibri"/>
                <a:ea typeface="Calibri"/>
                <a:cs typeface="Calibri"/>
                <a:sym typeface="Calibri"/>
              </a:rPr>
              <a:t> like income is around 50,000 but other features like kid is 0 or 1. Hence, if we do not standardize them, it will distort the dataset and influence the outcome of K-means</a:t>
            </a:r>
            <a:endParaRPr>
              <a:solidFill>
                <a:schemeClr val="lt1"/>
              </a:solidFill>
              <a:latin typeface="Calibri"/>
              <a:ea typeface="Calibri"/>
              <a:cs typeface="Calibri"/>
              <a:sym typeface="Calibri"/>
            </a:endParaRPr>
          </a:p>
        </p:txBody>
      </p:sp>
      <p:pic>
        <p:nvPicPr>
          <p:cNvPr id="215" name="Google Shape;215;p36"/>
          <p:cNvPicPr preferRelativeResize="0"/>
          <p:nvPr/>
        </p:nvPicPr>
        <p:blipFill>
          <a:blip r:embed="rId5">
            <a:alphaModFix/>
          </a:blip>
          <a:stretch>
            <a:fillRect/>
          </a:stretch>
        </p:blipFill>
        <p:spPr>
          <a:xfrm>
            <a:off x="4631925" y="3349125"/>
            <a:ext cx="297575" cy="297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ctrTitle"/>
          </p:nvPr>
        </p:nvSpPr>
        <p:spPr>
          <a:xfrm>
            <a:off x="288700" y="782550"/>
            <a:ext cx="8573400" cy="4728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Data Cleaning</a:t>
            </a:r>
            <a:endParaRPr/>
          </a:p>
        </p:txBody>
      </p:sp>
      <p:sp>
        <p:nvSpPr>
          <p:cNvPr id="222" name="Google Shape;222;p37"/>
          <p:cNvSpPr txBox="1"/>
          <p:nvPr>
            <p:ph idx="1" type="subTitle"/>
          </p:nvPr>
        </p:nvSpPr>
        <p:spPr>
          <a:xfrm>
            <a:off x="285300" y="1365899"/>
            <a:ext cx="8573400" cy="34575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b="1" lang="en-US">
                <a:solidFill>
                  <a:schemeClr val="dk2"/>
                </a:solidFill>
              </a:rPr>
              <a:t>Step 5</a:t>
            </a:r>
            <a:r>
              <a:rPr lang="en-US"/>
              <a:t>: Use one-hot encoding to convert non-numerical value into categorical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solidFill>
                  <a:schemeClr val="dk2"/>
                </a:solidFill>
              </a:rPr>
              <a:t>Step6</a:t>
            </a:r>
            <a:r>
              <a:rPr lang="en-US"/>
              <a:t>: dataset after cleaning</a:t>
            </a:r>
            <a:endParaRPr/>
          </a:p>
          <a:p>
            <a:pPr indent="0" lvl="0" marL="0" rtl="0" algn="l">
              <a:spcBef>
                <a:spcPts val="0"/>
              </a:spcBef>
              <a:spcAft>
                <a:spcPts val="0"/>
              </a:spcAft>
              <a:buNone/>
            </a:pPr>
            <a:r>
              <a:t/>
            </a:r>
            <a:endParaRPr/>
          </a:p>
        </p:txBody>
      </p:sp>
      <p:pic>
        <p:nvPicPr>
          <p:cNvPr id="223" name="Google Shape;223;p37"/>
          <p:cNvPicPr preferRelativeResize="0"/>
          <p:nvPr/>
        </p:nvPicPr>
        <p:blipFill>
          <a:blip r:embed="rId3">
            <a:alphaModFix/>
          </a:blip>
          <a:stretch>
            <a:fillRect/>
          </a:stretch>
        </p:blipFill>
        <p:spPr>
          <a:xfrm>
            <a:off x="288700" y="1622852"/>
            <a:ext cx="4638401" cy="1386600"/>
          </a:xfrm>
          <a:prstGeom prst="rect">
            <a:avLst/>
          </a:prstGeom>
          <a:noFill/>
          <a:ln>
            <a:noFill/>
          </a:ln>
        </p:spPr>
      </p:pic>
      <p:pic>
        <p:nvPicPr>
          <p:cNvPr id="224" name="Google Shape;224;p37"/>
          <p:cNvPicPr preferRelativeResize="0"/>
          <p:nvPr/>
        </p:nvPicPr>
        <p:blipFill>
          <a:blip r:embed="rId4">
            <a:alphaModFix/>
          </a:blip>
          <a:stretch>
            <a:fillRect/>
          </a:stretch>
        </p:blipFill>
        <p:spPr>
          <a:xfrm>
            <a:off x="308550" y="3256025"/>
            <a:ext cx="4598699" cy="1567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0"/>
          <p:cNvSpPr txBox="1"/>
          <p:nvPr>
            <p:ph type="ctrTitle"/>
          </p:nvPr>
        </p:nvSpPr>
        <p:spPr>
          <a:xfrm>
            <a:off x="213700" y="630131"/>
            <a:ext cx="8573400" cy="634200"/>
          </a:xfrm>
          <a:prstGeom prst="rect">
            <a:avLst/>
          </a:prstGeom>
          <a:noFill/>
          <a:ln>
            <a:noFill/>
          </a:ln>
        </p:spPr>
        <p:txBody>
          <a:bodyPr anchorCtr="1" anchor="b" bIns="0" lIns="0" spcFirstLastPara="1" rIns="0" wrap="square" tIns="0">
            <a:noAutofit/>
          </a:bodyPr>
          <a:lstStyle/>
          <a:p>
            <a:pPr indent="0" lvl="0" marL="0" rtl="0" algn="l">
              <a:lnSpc>
                <a:spcPct val="86363"/>
              </a:lnSpc>
              <a:spcBef>
                <a:spcPts val="0"/>
              </a:spcBef>
              <a:spcAft>
                <a:spcPts val="0"/>
              </a:spcAft>
              <a:buClr>
                <a:srgbClr val="FFFFFF"/>
              </a:buClr>
              <a:buSzPts val="3300"/>
              <a:buFont typeface="Calibri"/>
              <a:buNone/>
            </a:pPr>
            <a:r>
              <a:rPr lang="en-US"/>
              <a:t>Introduction</a:t>
            </a:r>
            <a:endParaRPr/>
          </a:p>
        </p:txBody>
      </p:sp>
      <p:sp>
        <p:nvSpPr>
          <p:cNvPr id="80" name="Google Shape;80;p20"/>
          <p:cNvSpPr txBox="1"/>
          <p:nvPr>
            <p:ph idx="1" type="subTitle"/>
          </p:nvPr>
        </p:nvSpPr>
        <p:spPr>
          <a:xfrm>
            <a:off x="285450" y="1521614"/>
            <a:ext cx="8573100" cy="3069900"/>
          </a:xfrm>
          <a:prstGeom prst="rect">
            <a:avLst/>
          </a:prstGeom>
          <a:noFill/>
          <a:ln>
            <a:noFill/>
          </a:ln>
        </p:spPr>
        <p:txBody>
          <a:bodyPr anchorCtr="1" anchor="t" bIns="0" lIns="0" spcFirstLastPara="1" rIns="0" wrap="square" tIns="0">
            <a:noAutofit/>
          </a:bodyPr>
          <a:lstStyle/>
          <a:p>
            <a:pPr indent="-342900" lvl="0" marL="457200" rtl="0" algn="l">
              <a:lnSpc>
                <a:spcPct val="90000"/>
              </a:lnSpc>
              <a:spcBef>
                <a:spcPts val="0"/>
              </a:spcBef>
              <a:spcAft>
                <a:spcPts val="0"/>
              </a:spcAft>
              <a:buSzPts val="1800"/>
              <a:buAutoNum type="arabicPeriod"/>
            </a:pPr>
            <a:r>
              <a:rPr lang="en-US" sz="1800"/>
              <a:t>D</a:t>
            </a:r>
            <a:r>
              <a:rPr lang="en-US" sz="1800"/>
              <a:t>ataset description</a:t>
            </a:r>
            <a:endParaRPr sz="1800"/>
          </a:p>
          <a:p>
            <a:pPr indent="0" lvl="0" marL="45720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AutoNum type="arabicPeriod"/>
            </a:pPr>
            <a:r>
              <a:rPr lang="en-US" sz="1800"/>
              <a:t>Topic</a:t>
            </a:r>
            <a:endParaRPr sz="1800"/>
          </a:p>
          <a:p>
            <a:pPr indent="0" lvl="0" marL="457200" rtl="0" algn="l">
              <a:lnSpc>
                <a:spcPct val="90000"/>
              </a:lnSpc>
              <a:spcBef>
                <a:spcPts val="0"/>
              </a:spcBef>
              <a:spcAft>
                <a:spcPts val="0"/>
              </a:spcAft>
              <a:buNone/>
            </a:pPr>
            <a:r>
              <a:t/>
            </a:r>
            <a:endParaRPr sz="1800"/>
          </a:p>
          <a:p>
            <a:pPr indent="-342900" lvl="0" marL="457200" rtl="0" algn="l">
              <a:lnSpc>
                <a:spcPct val="90000"/>
              </a:lnSpc>
              <a:spcBef>
                <a:spcPts val="0"/>
              </a:spcBef>
              <a:spcAft>
                <a:spcPts val="0"/>
              </a:spcAft>
              <a:buSzPts val="1800"/>
              <a:buAutoNum type="arabicPeriod"/>
            </a:pPr>
            <a:r>
              <a:rPr lang="en-US" sz="1800"/>
              <a:t>S</a:t>
            </a:r>
            <a:r>
              <a:rPr lang="en-US" sz="1800"/>
              <a:t>ignificance</a:t>
            </a:r>
            <a:r>
              <a:rPr lang="en-US" sz="1800"/>
              <a:t> of the topic</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idx="1" type="subTitle"/>
          </p:nvPr>
        </p:nvSpPr>
        <p:spPr>
          <a:xfrm>
            <a:off x="288700" y="727779"/>
            <a:ext cx="8573400" cy="327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We wrote the K-means by hands</a:t>
            </a:r>
            <a:endParaRPr/>
          </a:p>
        </p:txBody>
      </p:sp>
      <p:pic>
        <p:nvPicPr>
          <p:cNvPr id="231" name="Google Shape;231;p38"/>
          <p:cNvPicPr preferRelativeResize="0"/>
          <p:nvPr/>
        </p:nvPicPr>
        <p:blipFill>
          <a:blip r:embed="rId3">
            <a:alphaModFix/>
          </a:blip>
          <a:stretch>
            <a:fillRect/>
          </a:stretch>
        </p:blipFill>
        <p:spPr>
          <a:xfrm>
            <a:off x="288700" y="1008850"/>
            <a:ext cx="6405775" cy="36090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ctrTitle"/>
          </p:nvPr>
        </p:nvSpPr>
        <p:spPr>
          <a:xfrm>
            <a:off x="288700" y="533680"/>
            <a:ext cx="8573400" cy="6987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Without PCA</a:t>
            </a:r>
            <a:endParaRPr/>
          </a:p>
        </p:txBody>
      </p:sp>
      <p:sp>
        <p:nvSpPr>
          <p:cNvPr id="238" name="Google Shape;238;p39"/>
          <p:cNvSpPr txBox="1"/>
          <p:nvPr>
            <p:ph idx="1" type="subTitle"/>
          </p:nvPr>
        </p:nvSpPr>
        <p:spPr>
          <a:xfrm>
            <a:off x="288700" y="1285878"/>
            <a:ext cx="8573400" cy="32091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solidFill>
                  <a:schemeClr val="lt1"/>
                </a:solidFill>
              </a:rPr>
              <a:t>Now the first problem is: how do we determine k?</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Because our data has more than two dimensions, it is hard to visualize them. However, there are several backup methods: Elbow, Silhouette, density graph, AIC (Akaike Information Criterion), and BIC (Bayesian Information Criterion).</a:t>
            </a:r>
            <a:endParaRPr>
              <a:solidFill>
                <a:schemeClr val="lt1"/>
              </a:solidFill>
            </a:endParaRPr>
          </a:p>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idx="1" type="subTitle"/>
          </p:nvPr>
        </p:nvSpPr>
        <p:spPr>
          <a:xfrm>
            <a:off x="285300" y="622853"/>
            <a:ext cx="8573400" cy="27633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There are two possible optimal k by using Silhouette and E</a:t>
            </a:r>
            <a:r>
              <a:rPr lang="en-US"/>
              <a:t>lbow</a:t>
            </a:r>
            <a:r>
              <a:rPr lang="en-US"/>
              <a:t>.</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b="1" lang="en-US"/>
              <a:t>a. </a:t>
            </a:r>
            <a:r>
              <a:rPr b="1" lang="en-US">
                <a:solidFill>
                  <a:schemeClr val="lt1"/>
                </a:solidFill>
              </a:rPr>
              <a:t>Silhouette</a:t>
            </a:r>
            <a:endParaRPr b="1">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"The Silhouette value measures how similar a point is to its own cluster (cohesion) compared to other clusters (seperation)." -- Wikipedia</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The higher the Silhouette value, the better is the kmean algorithm.</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245" name="Google Shape;245;p40"/>
          <p:cNvPicPr preferRelativeResize="0"/>
          <p:nvPr/>
        </p:nvPicPr>
        <p:blipFill>
          <a:blip r:embed="rId3">
            <a:alphaModFix/>
          </a:blip>
          <a:stretch>
            <a:fillRect/>
          </a:stretch>
        </p:blipFill>
        <p:spPr>
          <a:xfrm>
            <a:off x="4037150" y="2350113"/>
            <a:ext cx="3944075" cy="2656975"/>
          </a:xfrm>
          <a:prstGeom prst="rect">
            <a:avLst/>
          </a:prstGeom>
          <a:noFill/>
          <a:ln>
            <a:noFill/>
          </a:ln>
        </p:spPr>
      </p:pic>
      <p:sp>
        <p:nvSpPr>
          <p:cNvPr id="246" name="Google Shape;246;p40"/>
          <p:cNvSpPr txBox="1"/>
          <p:nvPr/>
        </p:nvSpPr>
        <p:spPr>
          <a:xfrm>
            <a:off x="285300" y="2891475"/>
            <a:ext cx="3591900" cy="1431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500">
                <a:solidFill>
                  <a:schemeClr val="lt1"/>
                </a:solidFill>
                <a:latin typeface="Calibri"/>
                <a:ea typeface="Calibri"/>
                <a:cs typeface="Calibri"/>
                <a:sym typeface="Calibri"/>
              </a:rPr>
              <a:t>We used silhouette_score in python. </a:t>
            </a:r>
            <a:endParaRPr sz="15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t/>
            </a:r>
            <a:endParaRPr sz="15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rPr lang="en-US" sz="1500">
                <a:solidFill>
                  <a:schemeClr val="lt1"/>
                </a:solidFill>
                <a:latin typeface="Calibri"/>
                <a:ea typeface="Calibri"/>
                <a:cs typeface="Calibri"/>
                <a:sym typeface="Calibri"/>
              </a:rPr>
              <a:t>The Silhouette value reaches its global maximum at the optimal k.</a:t>
            </a:r>
            <a:endParaRPr sz="15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t/>
            </a:r>
            <a:endParaRPr sz="15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rPr lang="en-US" sz="1500">
                <a:solidFill>
                  <a:schemeClr val="lt1"/>
                </a:solidFill>
                <a:latin typeface="Calibri"/>
                <a:ea typeface="Calibri"/>
                <a:cs typeface="Calibri"/>
                <a:sym typeface="Calibri"/>
              </a:rPr>
              <a:t>From the graph, the optimal k is 5.</a:t>
            </a:r>
            <a:endParaRPr sz="15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nvSpPr>
        <p:spPr>
          <a:xfrm>
            <a:off x="223500" y="630588"/>
            <a:ext cx="8920500" cy="1523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1500">
                <a:solidFill>
                  <a:schemeClr val="lt1"/>
                </a:solidFill>
                <a:latin typeface="Calibri"/>
                <a:ea typeface="Calibri"/>
                <a:cs typeface="Calibri"/>
                <a:sym typeface="Calibri"/>
              </a:rPr>
              <a:t>b. Elbow</a:t>
            </a:r>
            <a:endParaRPr b="1" sz="15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US" sz="1500">
                <a:solidFill>
                  <a:schemeClr val="lt1"/>
                </a:solidFill>
                <a:latin typeface="Calibri"/>
                <a:ea typeface="Calibri"/>
                <a:cs typeface="Calibri"/>
                <a:sym typeface="Calibri"/>
              </a:rPr>
              <a:t>The Elbow method measures the distortions (variances) of the k-mean.</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US" sz="1500">
                <a:solidFill>
                  <a:schemeClr val="lt1"/>
                </a:solidFill>
                <a:latin typeface="Calibri"/>
                <a:ea typeface="Calibri"/>
                <a:cs typeface="Calibri"/>
                <a:sym typeface="Calibri"/>
              </a:rPr>
              <a:t>We desire smaller distortions. However, as distortion is negatively related with the values of k, we should find the elbow point of the graph.</a:t>
            </a:r>
            <a:endParaRPr sz="1500">
              <a:solidFill>
                <a:schemeClr val="lt1"/>
              </a:solidFill>
              <a:latin typeface="Calibri"/>
              <a:ea typeface="Calibri"/>
              <a:cs typeface="Calibri"/>
              <a:sym typeface="Calibri"/>
            </a:endParaRPr>
          </a:p>
        </p:txBody>
      </p:sp>
      <p:pic>
        <p:nvPicPr>
          <p:cNvPr id="253" name="Google Shape;253;p41"/>
          <p:cNvPicPr preferRelativeResize="0"/>
          <p:nvPr/>
        </p:nvPicPr>
        <p:blipFill>
          <a:blip r:embed="rId3">
            <a:alphaModFix/>
          </a:blip>
          <a:stretch>
            <a:fillRect/>
          </a:stretch>
        </p:blipFill>
        <p:spPr>
          <a:xfrm>
            <a:off x="4171270" y="2069850"/>
            <a:ext cx="4014180" cy="2760475"/>
          </a:xfrm>
          <a:prstGeom prst="rect">
            <a:avLst/>
          </a:prstGeom>
          <a:noFill/>
          <a:ln>
            <a:noFill/>
          </a:ln>
        </p:spPr>
      </p:pic>
      <p:sp>
        <p:nvSpPr>
          <p:cNvPr id="254" name="Google Shape;254;p4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5" name="Google Shape;255;p41"/>
          <p:cNvSpPr txBox="1"/>
          <p:nvPr/>
        </p:nvSpPr>
        <p:spPr>
          <a:xfrm>
            <a:off x="223500" y="2705800"/>
            <a:ext cx="3482400" cy="1223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500">
                <a:solidFill>
                  <a:schemeClr val="lt1"/>
                </a:solidFill>
                <a:latin typeface="Calibri"/>
                <a:ea typeface="Calibri"/>
                <a:cs typeface="Calibri"/>
                <a:sym typeface="Calibri"/>
              </a:rPr>
              <a:t>We used K-mean Model.inertia_ in python. </a:t>
            </a:r>
            <a:endParaRPr sz="15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t/>
            </a:r>
            <a:endParaRPr sz="15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rPr lang="en-US" sz="1500">
                <a:solidFill>
                  <a:schemeClr val="lt1"/>
                </a:solidFill>
                <a:latin typeface="Calibri"/>
                <a:ea typeface="Calibri"/>
                <a:cs typeface="Calibri"/>
                <a:sym typeface="Calibri"/>
              </a:rPr>
              <a:t>From the graph, the Elbow point is at 2. Thus, the optimal k is 2.</a:t>
            </a:r>
            <a:endParaRPr sz="15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nvSpPr>
        <p:spPr>
          <a:xfrm>
            <a:off x="223500" y="630588"/>
            <a:ext cx="8920500" cy="831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500">
                <a:solidFill>
                  <a:schemeClr val="lt1"/>
                </a:solidFill>
                <a:latin typeface="Calibri"/>
                <a:ea typeface="Calibri"/>
                <a:cs typeface="Calibri"/>
                <a:sym typeface="Calibri"/>
              </a:rPr>
              <a:t>Other Methods (</a:t>
            </a:r>
            <a:r>
              <a:rPr lang="en-US" sz="1500">
                <a:solidFill>
                  <a:schemeClr val="lt1"/>
                </a:solidFill>
                <a:latin typeface="Calibri"/>
                <a:ea typeface="Calibri"/>
                <a:cs typeface="Calibri"/>
                <a:sym typeface="Calibri"/>
              </a:rPr>
              <a:t>Akaike Information Criterion, and Bayesian Information Criterion</a:t>
            </a:r>
            <a:r>
              <a:rPr lang="en-US" sz="1500">
                <a:solidFill>
                  <a:schemeClr val="lt1"/>
                </a:solidFill>
                <a:latin typeface="Calibri"/>
                <a:ea typeface="Calibri"/>
                <a:cs typeface="Calibri"/>
                <a:sym typeface="Calibri"/>
              </a:rPr>
              <a:t>):</a:t>
            </a:r>
            <a:endParaRPr sz="15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500">
              <a:solidFill>
                <a:schemeClr val="lt1"/>
              </a:solidFill>
              <a:latin typeface="Calibri"/>
              <a:ea typeface="Calibri"/>
              <a:cs typeface="Calibri"/>
              <a:sym typeface="Calibri"/>
            </a:endParaRPr>
          </a:p>
        </p:txBody>
      </p:sp>
      <p:pic>
        <p:nvPicPr>
          <p:cNvPr id="262" name="Google Shape;262;p42"/>
          <p:cNvPicPr preferRelativeResize="0"/>
          <p:nvPr/>
        </p:nvPicPr>
        <p:blipFill>
          <a:blip r:embed="rId3">
            <a:alphaModFix/>
          </a:blip>
          <a:stretch>
            <a:fillRect/>
          </a:stretch>
        </p:blipFill>
        <p:spPr>
          <a:xfrm>
            <a:off x="4682875" y="1300125"/>
            <a:ext cx="3061185" cy="2048526"/>
          </a:xfrm>
          <a:prstGeom prst="rect">
            <a:avLst/>
          </a:prstGeom>
          <a:noFill/>
          <a:ln>
            <a:noFill/>
          </a:ln>
        </p:spPr>
      </p:pic>
      <p:pic>
        <p:nvPicPr>
          <p:cNvPr id="263" name="Google Shape;263;p42"/>
          <p:cNvPicPr preferRelativeResize="0"/>
          <p:nvPr/>
        </p:nvPicPr>
        <p:blipFill>
          <a:blip r:embed="rId4">
            <a:alphaModFix/>
          </a:blip>
          <a:stretch>
            <a:fillRect/>
          </a:stretch>
        </p:blipFill>
        <p:spPr>
          <a:xfrm>
            <a:off x="1060088" y="1300122"/>
            <a:ext cx="3119725" cy="2048528"/>
          </a:xfrm>
          <a:prstGeom prst="rect">
            <a:avLst/>
          </a:prstGeom>
          <a:noFill/>
          <a:ln>
            <a:noFill/>
          </a:ln>
        </p:spPr>
      </p:pic>
      <p:sp>
        <p:nvSpPr>
          <p:cNvPr id="264" name="Google Shape;264;p42"/>
          <p:cNvSpPr txBox="1"/>
          <p:nvPr/>
        </p:nvSpPr>
        <p:spPr>
          <a:xfrm>
            <a:off x="993900" y="3560750"/>
            <a:ext cx="692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These methods produce extremely large k values, which does not meet our expectations</a:t>
            </a:r>
            <a:endParaRPr>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3"/>
          <p:cNvPicPr preferRelativeResize="0"/>
          <p:nvPr/>
        </p:nvPicPr>
        <p:blipFill>
          <a:blip r:embed="rId3">
            <a:alphaModFix/>
          </a:blip>
          <a:stretch>
            <a:fillRect/>
          </a:stretch>
        </p:blipFill>
        <p:spPr>
          <a:xfrm>
            <a:off x="893025" y="2792625"/>
            <a:ext cx="7321774" cy="2275821"/>
          </a:xfrm>
          <a:prstGeom prst="rect">
            <a:avLst/>
          </a:prstGeom>
          <a:noFill/>
          <a:ln>
            <a:noFill/>
          </a:ln>
        </p:spPr>
      </p:pic>
      <p:sp>
        <p:nvSpPr>
          <p:cNvPr id="271" name="Google Shape;271;p43"/>
          <p:cNvSpPr txBox="1"/>
          <p:nvPr>
            <p:ph idx="1" type="subTitle"/>
          </p:nvPr>
        </p:nvSpPr>
        <p:spPr>
          <a:xfrm>
            <a:off x="893025" y="677227"/>
            <a:ext cx="1095300" cy="291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2 clusters: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272" name="Google Shape;272;p43"/>
          <p:cNvSpPr txBox="1"/>
          <p:nvPr>
            <p:ph idx="1" type="subTitle"/>
          </p:nvPr>
        </p:nvSpPr>
        <p:spPr>
          <a:xfrm>
            <a:off x="893025" y="2463452"/>
            <a:ext cx="1095300" cy="291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5</a:t>
            </a:r>
            <a:r>
              <a:rPr lang="en-US"/>
              <a:t> clusters: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273" name="Google Shape;273;p43"/>
          <p:cNvSpPr txBox="1"/>
          <p:nvPr>
            <p:ph idx="1" type="subTitle"/>
          </p:nvPr>
        </p:nvSpPr>
        <p:spPr>
          <a:xfrm>
            <a:off x="4140725" y="242675"/>
            <a:ext cx="4867200" cy="639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*The data represents the standardized means of each cluster. After comparison between k=2 and k=5, 2 clusters work better for our data.</a:t>
            </a:r>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274" name="Google Shape;274;p43"/>
          <p:cNvSpPr/>
          <p:nvPr/>
        </p:nvSpPr>
        <p:spPr>
          <a:xfrm>
            <a:off x="6042525" y="3818200"/>
            <a:ext cx="657000" cy="22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275" name="Google Shape;275;p43"/>
          <p:cNvSpPr/>
          <p:nvPr/>
        </p:nvSpPr>
        <p:spPr>
          <a:xfrm>
            <a:off x="6042525" y="3529150"/>
            <a:ext cx="657000" cy="22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276" name="Google Shape;276;p43"/>
          <p:cNvSpPr/>
          <p:nvPr/>
        </p:nvSpPr>
        <p:spPr>
          <a:xfrm>
            <a:off x="7367375" y="4128900"/>
            <a:ext cx="657000" cy="22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277" name="Google Shape;277;p43"/>
          <p:cNvSpPr/>
          <p:nvPr/>
        </p:nvSpPr>
        <p:spPr>
          <a:xfrm>
            <a:off x="7367375" y="3818188"/>
            <a:ext cx="657000" cy="22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278" name="Google Shape;278;p43"/>
          <p:cNvSpPr txBox="1"/>
          <p:nvPr>
            <p:ph idx="1" type="subTitle"/>
          </p:nvPr>
        </p:nvSpPr>
        <p:spPr>
          <a:xfrm>
            <a:off x="8266800" y="3753850"/>
            <a:ext cx="877200" cy="13146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There is little differences between these two clusters.</a:t>
            </a:r>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279" name="Google Shape;279;p43"/>
          <p:cNvPicPr preferRelativeResize="0"/>
          <p:nvPr/>
        </p:nvPicPr>
        <p:blipFill>
          <a:blip r:embed="rId4">
            <a:alphaModFix/>
          </a:blip>
          <a:stretch>
            <a:fillRect/>
          </a:stretch>
        </p:blipFill>
        <p:spPr>
          <a:xfrm>
            <a:off x="0" y="1308517"/>
            <a:ext cx="9144001" cy="49641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idx="1" type="subTitle"/>
          </p:nvPr>
        </p:nvSpPr>
        <p:spPr>
          <a:xfrm>
            <a:off x="364700" y="882900"/>
            <a:ext cx="5788500" cy="639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b="1" lang="en-US" sz="2500"/>
              <a:t>Overview of </a:t>
            </a:r>
            <a:r>
              <a:rPr b="1" lang="en-US" sz="2500"/>
              <a:t>K-mean with 2 clusters</a:t>
            </a:r>
            <a:endParaRPr b="1" sz="2500"/>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286" name="Google Shape;286;p44"/>
          <p:cNvSpPr txBox="1"/>
          <p:nvPr>
            <p:ph idx="1" type="subTitle"/>
          </p:nvPr>
        </p:nvSpPr>
        <p:spPr>
          <a:xfrm>
            <a:off x="411850" y="3266600"/>
            <a:ext cx="8434200" cy="639000"/>
          </a:xfrm>
          <a:prstGeom prst="rect">
            <a:avLst/>
          </a:prstGeom>
        </p:spPr>
        <p:txBody>
          <a:bodyPr anchorCtr="1" anchor="t" bIns="0" lIns="0" spcFirstLastPara="1" rIns="0" wrap="square" tIns="0">
            <a:noAutofit/>
          </a:bodyPr>
          <a:lstStyle/>
          <a:p>
            <a:pPr indent="-323850" lvl="0" marL="457200" rtl="0" algn="l">
              <a:spcBef>
                <a:spcPts val="0"/>
              </a:spcBef>
              <a:spcAft>
                <a:spcPts val="0"/>
              </a:spcAft>
              <a:buSzPts val="1500"/>
              <a:buChar char="●"/>
            </a:pPr>
            <a:r>
              <a:rPr lang="en-US"/>
              <a:t>The two clusters </a:t>
            </a:r>
            <a:r>
              <a:rPr lang="en-US"/>
              <a:t>separated</a:t>
            </a:r>
            <a:r>
              <a:rPr lang="en-US"/>
              <a:t> by Kmeans show that cluster 0 tends to spend </a:t>
            </a:r>
            <a:r>
              <a:rPr lang="en-US"/>
              <a:t>large proportion of their</a:t>
            </a:r>
            <a:r>
              <a:rPr lang="en-US"/>
              <a:t> money on wines, and cluster 1 tends to spend smaller proportion of their money on wines.</a:t>
            </a:r>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287" name="Google Shape;287;p44"/>
          <p:cNvPicPr preferRelativeResize="0"/>
          <p:nvPr/>
        </p:nvPicPr>
        <p:blipFill>
          <a:blip r:embed="rId3">
            <a:alphaModFix/>
          </a:blip>
          <a:stretch>
            <a:fillRect/>
          </a:stretch>
        </p:blipFill>
        <p:spPr>
          <a:xfrm>
            <a:off x="684500" y="1672500"/>
            <a:ext cx="8099476" cy="106994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aphicFrame>
        <p:nvGraphicFramePr>
          <p:cNvPr id="293" name="Google Shape;293;p45"/>
          <p:cNvGraphicFramePr/>
          <p:nvPr/>
        </p:nvGraphicFramePr>
        <p:xfrm>
          <a:off x="285425" y="2931975"/>
          <a:ext cx="3000000" cy="3000000"/>
        </p:xfrm>
        <a:graphic>
          <a:graphicData uri="http://schemas.openxmlformats.org/drawingml/2006/table">
            <a:tbl>
              <a:tblPr>
                <a:noFill/>
                <a:tableStyleId>{7633EA11-26BE-4583-851F-0597C8CC08C0}</a:tableStyleId>
              </a:tblPr>
              <a:tblGrid>
                <a:gridCol w="8365875"/>
              </a:tblGrid>
              <a:tr h="190500">
                <a:tc>
                  <a:txBody>
                    <a:bodyPr/>
                    <a:lstStyle/>
                    <a:p>
                      <a:pPr indent="-323850" lvl="0" marL="457200" rtl="0" algn="l">
                        <a:lnSpc>
                          <a:spcPct val="115000"/>
                        </a:lnSpc>
                        <a:spcBef>
                          <a:spcPts val="0"/>
                        </a:spcBef>
                        <a:spcAft>
                          <a:spcPts val="0"/>
                        </a:spcAft>
                        <a:buClr>
                          <a:srgbClr val="FFFFFF"/>
                        </a:buClr>
                        <a:buSzPts val="1500"/>
                        <a:buFont typeface="Calibri"/>
                        <a:buChar char="●"/>
                      </a:pPr>
                      <a:r>
                        <a:rPr lang="en-US" sz="1500">
                          <a:solidFill>
                            <a:srgbClr val="FFFFFF"/>
                          </a:solidFill>
                          <a:latin typeface="Calibri"/>
                          <a:ea typeface="Calibri"/>
                          <a:cs typeface="Calibri"/>
                          <a:sym typeface="Calibri"/>
                        </a:rPr>
                        <a:t>Cluster 0 is composed of 5.4% of widow, 11.9% of divorced, 17.6% of single, 26.7% of together and 38.1% of married. </a:t>
                      </a:r>
                      <a:endParaRPr sz="1500">
                        <a:solidFill>
                          <a:srgbClr val="FFFFFF"/>
                        </a:solidFill>
                        <a:latin typeface="Calibri"/>
                        <a:ea typeface="Calibri"/>
                        <a:cs typeface="Calibri"/>
                        <a:sym typeface="Calibri"/>
                      </a:endParaRPr>
                    </a:p>
                    <a:p>
                      <a:pPr indent="-323850" lvl="0" marL="457200" rtl="0" algn="l">
                        <a:lnSpc>
                          <a:spcPct val="115000"/>
                        </a:lnSpc>
                        <a:spcBef>
                          <a:spcPts val="0"/>
                        </a:spcBef>
                        <a:spcAft>
                          <a:spcPts val="0"/>
                        </a:spcAft>
                        <a:buClr>
                          <a:srgbClr val="FFFFFF"/>
                        </a:buClr>
                        <a:buSzPts val="1500"/>
                        <a:buFont typeface="Calibri"/>
                        <a:buChar char="●"/>
                      </a:pPr>
                      <a:r>
                        <a:rPr lang="en-US" sz="1500">
                          <a:solidFill>
                            <a:srgbClr val="FFFFFF"/>
                          </a:solidFill>
                          <a:latin typeface="Calibri"/>
                          <a:ea typeface="Calibri"/>
                          <a:cs typeface="Calibri"/>
                          <a:sym typeface="Calibri"/>
                        </a:rPr>
                        <a:t>Cluster 1 is composed of 0.6% of widow, 8.7% of divorced, 26.5% of single, 24.6% of together and 39.6% of married</a:t>
                      </a:r>
                      <a:endParaRPr sz="1500">
                        <a:solidFill>
                          <a:srgbClr val="FFFFFF"/>
                        </a:solidFill>
                        <a:latin typeface="Calibri"/>
                        <a:ea typeface="Calibri"/>
                        <a:cs typeface="Calibri"/>
                        <a:sym typeface="Calibri"/>
                      </a:endParaRPr>
                    </a:p>
                  </a:txBody>
                  <a:tcPr marT="9525" marB="91425" marR="9525" marL="9525" anchor="ctr"/>
                </a:tc>
              </a:tr>
            </a:tbl>
          </a:graphicData>
        </a:graphic>
      </p:graphicFrame>
      <p:pic>
        <p:nvPicPr>
          <p:cNvPr id="294" name="Google Shape;294;p45"/>
          <p:cNvPicPr preferRelativeResize="0"/>
          <p:nvPr/>
        </p:nvPicPr>
        <p:blipFill>
          <a:blip r:embed="rId3">
            <a:alphaModFix/>
          </a:blip>
          <a:stretch>
            <a:fillRect/>
          </a:stretch>
        </p:blipFill>
        <p:spPr>
          <a:xfrm>
            <a:off x="197675" y="1381900"/>
            <a:ext cx="8839202" cy="96603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6"/>
          <p:cNvPicPr preferRelativeResize="0"/>
          <p:nvPr/>
        </p:nvPicPr>
        <p:blipFill>
          <a:blip r:embed="rId3">
            <a:alphaModFix/>
          </a:blip>
          <a:stretch>
            <a:fillRect/>
          </a:stretch>
        </p:blipFill>
        <p:spPr>
          <a:xfrm>
            <a:off x="428625" y="1640050"/>
            <a:ext cx="8286750" cy="1162050"/>
          </a:xfrm>
          <a:prstGeom prst="rect">
            <a:avLst/>
          </a:prstGeom>
          <a:noFill/>
          <a:ln>
            <a:noFill/>
          </a:ln>
        </p:spPr>
      </p:pic>
      <p:sp>
        <p:nvSpPr>
          <p:cNvPr id="301" name="Google Shape;301;p46"/>
          <p:cNvSpPr txBox="1"/>
          <p:nvPr>
            <p:ph idx="1" type="subTitle"/>
          </p:nvPr>
        </p:nvSpPr>
        <p:spPr>
          <a:xfrm>
            <a:off x="411850" y="3266600"/>
            <a:ext cx="8434200" cy="639000"/>
          </a:xfrm>
          <a:prstGeom prst="rect">
            <a:avLst/>
          </a:prstGeom>
        </p:spPr>
        <p:txBody>
          <a:bodyPr anchorCtr="1" anchor="t" bIns="0" lIns="0" spcFirstLastPara="1" rIns="0" wrap="square" tIns="0">
            <a:noAutofit/>
          </a:bodyPr>
          <a:lstStyle/>
          <a:p>
            <a:pPr indent="-323850" lvl="0" marL="457200" rtl="0" algn="l">
              <a:spcBef>
                <a:spcPts val="0"/>
              </a:spcBef>
              <a:spcAft>
                <a:spcPts val="0"/>
              </a:spcAft>
              <a:buSzPts val="1500"/>
              <a:buChar char="●"/>
            </a:pPr>
            <a:r>
              <a:rPr lang="en-US">
                <a:solidFill>
                  <a:schemeClr val="lt1"/>
                </a:solidFill>
              </a:rPr>
              <a:t>Cluster 0 is composed of 49.2% of graduation, 24.7% of PhD, 17.9% of master and 7.4% of cycle.</a:t>
            </a:r>
            <a:endParaRPr>
              <a:solidFill>
                <a:schemeClr val="lt1"/>
              </a:solidFill>
            </a:endParaRPr>
          </a:p>
          <a:p>
            <a:pPr indent="-323850" lvl="0" marL="457200" rtl="0" algn="l">
              <a:spcBef>
                <a:spcPts val="0"/>
              </a:spcBef>
              <a:spcAft>
                <a:spcPts val="0"/>
              </a:spcAft>
              <a:buSzPts val="1500"/>
              <a:buChar char="●"/>
            </a:pPr>
            <a:r>
              <a:rPr lang="en-US">
                <a:solidFill>
                  <a:schemeClr val="lt1"/>
                </a:solidFill>
              </a:rPr>
              <a:t>Cluster 1 is composed of 52.1% of graduation, 17.5% of PhD, 14.4% of master and 11.3% of cycle.</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idx="1" type="subTitle"/>
          </p:nvPr>
        </p:nvSpPr>
        <p:spPr>
          <a:xfrm>
            <a:off x="411850" y="924150"/>
            <a:ext cx="4867200" cy="639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b="1" lang="en-US" sz="2500"/>
              <a:t>Result </a:t>
            </a:r>
            <a:r>
              <a:rPr b="1" lang="en-US" sz="2500"/>
              <a:t>Analysis</a:t>
            </a:r>
            <a:endParaRPr b="1" sz="2500"/>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308" name="Google Shape;308;p47"/>
          <p:cNvPicPr preferRelativeResize="0"/>
          <p:nvPr/>
        </p:nvPicPr>
        <p:blipFill>
          <a:blip r:embed="rId3">
            <a:alphaModFix/>
          </a:blip>
          <a:stretch>
            <a:fillRect/>
          </a:stretch>
        </p:blipFill>
        <p:spPr>
          <a:xfrm>
            <a:off x="590350" y="1663750"/>
            <a:ext cx="8077200" cy="1009650"/>
          </a:xfrm>
          <a:prstGeom prst="rect">
            <a:avLst/>
          </a:prstGeom>
          <a:noFill/>
          <a:ln>
            <a:noFill/>
          </a:ln>
        </p:spPr>
      </p:pic>
      <p:sp>
        <p:nvSpPr>
          <p:cNvPr id="309" name="Google Shape;309;p47"/>
          <p:cNvSpPr txBox="1"/>
          <p:nvPr>
            <p:ph idx="1" type="subTitle"/>
          </p:nvPr>
        </p:nvSpPr>
        <p:spPr>
          <a:xfrm>
            <a:off x="411850" y="3266600"/>
            <a:ext cx="8434200" cy="639000"/>
          </a:xfrm>
          <a:prstGeom prst="rect">
            <a:avLst/>
          </a:prstGeom>
        </p:spPr>
        <p:txBody>
          <a:bodyPr anchorCtr="1" anchor="t" bIns="0" lIns="0" spcFirstLastPara="1" rIns="0" wrap="square" tIns="0">
            <a:noAutofit/>
          </a:bodyPr>
          <a:lstStyle/>
          <a:p>
            <a:pPr indent="-323850" lvl="0" marL="457200" rtl="0" algn="l">
              <a:spcBef>
                <a:spcPts val="0"/>
              </a:spcBef>
              <a:spcAft>
                <a:spcPts val="0"/>
              </a:spcAft>
              <a:buSzPts val="1500"/>
              <a:buChar char="●"/>
            </a:pPr>
            <a:r>
              <a:rPr lang="en-US">
                <a:solidFill>
                  <a:schemeClr val="lt1"/>
                </a:solidFill>
              </a:rPr>
              <a:t>We first look at the average of age, recency, and income for each clusters.</a:t>
            </a:r>
            <a:endParaRPr>
              <a:solidFill>
                <a:schemeClr val="lt1"/>
              </a:solidFill>
            </a:endParaRPr>
          </a:p>
          <a:p>
            <a:pPr indent="-323850" lvl="0" marL="457200" rtl="0" algn="l">
              <a:spcBef>
                <a:spcPts val="0"/>
              </a:spcBef>
              <a:spcAft>
                <a:spcPts val="0"/>
              </a:spcAft>
              <a:buClr>
                <a:schemeClr val="lt1"/>
              </a:buClr>
              <a:buSzPts val="1500"/>
              <a:buChar char="●"/>
            </a:pPr>
            <a:r>
              <a:rPr lang="en-US">
                <a:solidFill>
                  <a:schemeClr val="lt1"/>
                </a:solidFill>
              </a:rPr>
              <a:t>People who have higher income and larger age is likely to be in cluster 0.</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1"/>
          <p:cNvSpPr txBox="1"/>
          <p:nvPr>
            <p:ph type="ctrTitle"/>
          </p:nvPr>
        </p:nvSpPr>
        <p:spPr>
          <a:xfrm>
            <a:off x="3946650" y="1137500"/>
            <a:ext cx="4965300" cy="2740800"/>
          </a:xfrm>
          <a:prstGeom prst="rect">
            <a:avLst/>
          </a:prstGeom>
        </p:spPr>
        <p:txBody>
          <a:bodyPr anchorCtr="1" anchor="b" bIns="0" lIns="0" spcFirstLastPara="1" rIns="0" wrap="square" tIns="0">
            <a:noAutofit/>
          </a:bodyPr>
          <a:lstStyle/>
          <a:p>
            <a:pPr indent="0" lvl="0" marL="0" rtl="0" algn="just">
              <a:spcBef>
                <a:spcPts val="0"/>
              </a:spcBef>
              <a:spcAft>
                <a:spcPts val="0"/>
              </a:spcAft>
              <a:buNone/>
            </a:pPr>
            <a:r>
              <a:rPr b="0" lang="en-US" sz="2000"/>
              <a:t>Assuming that we are a firm producing wine. Our topic is to cluster the </a:t>
            </a:r>
            <a:r>
              <a:rPr b="0" lang="en-US" sz="2000"/>
              <a:t>customers by several selected features. </a:t>
            </a:r>
            <a:endParaRPr b="0" sz="2000"/>
          </a:p>
          <a:p>
            <a:pPr indent="0" lvl="0" marL="0" rtl="0" algn="just">
              <a:spcBef>
                <a:spcPts val="0"/>
              </a:spcBef>
              <a:spcAft>
                <a:spcPts val="0"/>
              </a:spcAft>
              <a:buNone/>
            </a:pPr>
            <a:r>
              <a:t/>
            </a:r>
            <a:endParaRPr b="0" sz="2000"/>
          </a:p>
          <a:p>
            <a:pPr indent="0" lvl="0" marL="0" rtl="0" algn="just">
              <a:spcBef>
                <a:spcPts val="0"/>
              </a:spcBef>
              <a:spcAft>
                <a:spcPts val="0"/>
              </a:spcAft>
              <a:buNone/>
            </a:pPr>
            <a:r>
              <a:rPr b="0" lang="en-US" sz="2000"/>
              <a:t>For each cluster, we adopt specific measures to figure out the customers’ willingness to purchase our wine products.</a:t>
            </a:r>
            <a:endParaRPr b="0" sz="2200"/>
          </a:p>
        </p:txBody>
      </p:sp>
      <p:sp>
        <p:nvSpPr>
          <p:cNvPr id="87" name="Google Shape;87;p21"/>
          <p:cNvSpPr txBox="1"/>
          <p:nvPr>
            <p:ph type="ctrTitle"/>
          </p:nvPr>
        </p:nvSpPr>
        <p:spPr>
          <a:xfrm>
            <a:off x="285300" y="608699"/>
            <a:ext cx="8573400" cy="9237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Introduction:</a:t>
            </a:r>
            <a:endParaRPr/>
          </a:p>
          <a:p>
            <a:pPr indent="0" lvl="0" marL="0" rtl="0" algn="l">
              <a:spcBef>
                <a:spcPts val="0"/>
              </a:spcBef>
              <a:spcAft>
                <a:spcPts val="0"/>
              </a:spcAft>
              <a:buNone/>
            </a:pPr>
            <a:r>
              <a:rPr lang="en-US"/>
              <a:t>Our Topic</a:t>
            </a:r>
            <a:endParaRPr/>
          </a:p>
        </p:txBody>
      </p:sp>
      <p:pic>
        <p:nvPicPr>
          <p:cNvPr id="88" name="Google Shape;88;p21"/>
          <p:cNvPicPr preferRelativeResize="0"/>
          <p:nvPr/>
        </p:nvPicPr>
        <p:blipFill>
          <a:blip r:embed="rId3">
            <a:alphaModFix/>
          </a:blip>
          <a:stretch>
            <a:fillRect/>
          </a:stretch>
        </p:blipFill>
        <p:spPr>
          <a:xfrm>
            <a:off x="350225" y="1779975"/>
            <a:ext cx="3527175" cy="2347175"/>
          </a:xfrm>
          <a:prstGeom prst="rect">
            <a:avLst/>
          </a:prstGeom>
          <a:noFill/>
          <a:ln>
            <a:noFill/>
          </a:ln>
        </p:spPr>
      </p:pic>
      <p:sp>
        <p:nvSpPr>
          <p:cNvPr id="89" name="Google Shape;89;p21"/>
          <p:cNvSpPr txBox="1"/>
          <p:nvPr/>
        </p:nvSpPr>
        <p:spPr>
          <a:xfrm>
            <a:off x="4223600" y="4127150"/>
            <a:ext cx="43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highlight>
                  <a:schemeClr val="lt1"/>
                </a:highlight>
                <a:latin typeface="Calibri"/>
                <a:ea typeface="Calibri"/>
                <a:cs typeface="Calibri"/>
                <a:sym typeface="Calibri"/>
              </a:rPr>
              <a:t>Is there any other patterns worth attention?</a:t>
            </a:r>
            <a:endParaRPr>
              <a:highlight>
                <a:schemeClr val="lt1"/>
              </a:highlight>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idx="1" type="subTitle"/>
          </p:nvPr>
        </p:nvSpPr>
        <p:spPr>
          <a:xfrm>
            <a:off x="411850" y="924150"/>
            <a:ext cx="4867200" cy="639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b="1" lang="en-US" sz="2500"/>
              <a:t>Result </a:t>
            </a:r>
            <a:r>
              <a:rPr b="1" lang="en-US" sz="2500"/>
              <a:t>Analysis</a:t>
            </a:r>
            <a:endParaRPr b="1" sz="2500"/>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316" name="Google Shape;316;p48"/>
          <p:cNvPicPr preferRelativeResize="0"/>
          <p:nvPr/>
        </p:nvPicPr>
        <p:blipFill>
          <a:blip r:embed="rId3">
            <a:alphaModFix/>
          </a:blip>
          <a:stretch>
            <a:fillRect/>
          </a:stretch>
        </p:blipFill>
        <p:spPr>
          <a:xfrm>
            <a:off x="696075" y="1732800"/>
            <a:ext cx="7620000" cy="990600"/>
          </a:xfrm>
          <a:prstGeom prst="rect">
            <a:avLst/>
          </a:prstGeom>
          <a:noFill/>
          <a:ln>
            <a:noFill/>
          </a:ln>
        </p:spPr>
      </p:pic>
      <p:sp>
        <p:nvSpPr>
          <p:cNvPr id="317" name="Google Shape;317;p48"/>
          <p:cNvSpPr txBox="1"/>
          <p:nvPr>
            <p:ph idx="1" type="subTitle"/>
          </p:nvPr>
        </p:nvSpPr>
        <p:spPr>
          <a:xfrm>
            <a:off x="411850" y="3266600"/>
            <a:ext cx="8434200" cy="639000"/>
          </a:xfrm>
          <a:prstGeom prst="rect">
            <a:avLst/>
          </a:prstGeom>
        </p:spPr>
        <p:txBody>
          <a:bodyPr anchorCtr="1" anchor="t" bIns="0" lIns="0" spcFirstLastPara="1" rIns="0" wrap="square" tIns="0">
            <a:noAutofit/>
          </a:bodyPr>
          <a:lstStyle/>
          <a:p>
            <a:pPr indent="-323850" lvl="0" marL="457200" rtl="0" algn="l">
              <a:spcBef>
                <a:spcPts val="0"/>
              </a:spcBef>
              <a:spcAft>
                <a:spcPts val="0"/>
              </a:spcAft>
              <a:buSzPts val="1500"/>
              <a:buChar char="●"/>
            </a:pPr>
            <a:r>
              <a:rPr lang="en-US">
                <a:solidFill>
                  <a:schemeClr val="lt1"/>
                </a:solidFill>
              </a:rPr>
              <a:t>We calculate the proportion of being cluster 0 and cluster 1 for each </a:t>
            </a:r>
            <a:r>
              <a:rPr lang="en-US">
                <a:solidFill>
                  <a:schemeClr val="lt1"/>
                </a:solidFill>
              </a:rPr>
              <a:t>relationship state respectively. </a:t>
            </a:r>
            <a:endParaRPr>
              <a:solidFill>
                <a:schemeClr val="lt1"/>
              </a:solidFill>
            </a:endParaRPr>
          </a:p>
          <a:p>
            <a:pPr indent="-323850" lvl="0" marL="457200" rtl="0" algn="l">
              <a:spcBef>
                <a:spcPts val="0"/>
              </a:spcBef>
              <a:spcAft>
                <a:spcPts val="0"/>
              </a:spcAft>
              <a:buSzPts val="1500"/>
              <a:buChar char="●"/>
            </a:pPr>
            <a:r>
              <a:rPr lang="en-US">
                <a:solidFill>
                  <a:schemeClr val="lt1"/>
                </a:solidFill>
              </a:rPr>
              <a:t>If our future customer is widow, we have 92% possibility that he/she is from cluster 0. In other words, he or she has 92% possible to spend more proportion of their income on purchasing wines.</a:t>
            </a:r>
            <a:endParaRPr>
              <a:solidFill>
                <a:schemeClr val="lt1"/>
              </a:solidFill>
            </a:endParaRPr>
          </a:p>
          <a:p>
            <a:pPr indent="-323850" lvl="0" marL="457200" rtl="0" algn="l">
              <a:spcBef>
                <a:spcPts val="0"/>
              </a:spcBef>
              <a:spcAft>
                <a:spcPts val="0"/>
              </a:spcAft>
              <a:buClr>
                <a:schemeClr val="lt1"/>
              </a:buClr>
              <a:buSzPts val="1500"/>
              <a:buChar char="●"/>
            </a:pPr>
            <a:r>
              <a:rPr lang="en-US">
                <a:solidFill>
                  <a:schemeClr val="lt1"/>
                </a:solidFill>
              </a:rPr>
              <a:t>Similarly, it is more likely for a divorced, together or married customer to spend more income on wine, while it is less likely for a single customer to spend more income on wine.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idx="1" type="subTitle"/>
          </p:nvPr>
        </p:nvSpPr>
        <p:spPr>
          <a:xfrm>
            <a:off x="411850" y="924150"/>
            <a:ext cx="4867200" cy="639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b="1" lang="en-US" sz="2500"/>
              <a:t>Result </a:t>
            </a:r>
            <a:r>
              <a:rPr b="1" lang="en-US" sz="2500"/>
              <a:t>Analysis</a:t>
            </a:r>
            <a:endParaRPr b="1" sz="2500"/>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324" name="Google Shape;324;p49"/>
          <p:cNvSpPr txBox="1"/>
          <p:nvPr>
            <p:ph idx="1" type="subTitle"/>
          </p:nvPr>
        </p:nvSpPr>
        <p:spPr>
          <a:xfrm>
            <a:off x="411850" y="3059475"/>
            <a:ext cx="8434200" cy="639000"/>
          </a:xfrm>
          <a:prstGeom prst="rect">
            <a:avLst/>
          </a:prstGeom>
        </p:spPr>
        <p:txBody>
          <a:bodyPr anchorCtr="1" anchor="t" bIns="0" lIns="0" spcFirstLastPara="1" rIns="0" wrap="square" tIns="0">
            <a:noAutofit/>
          </a:bodyPr>
          <a:lstStyle/>
          <a:p>
            <a:pPr indent="-323850" lvl="0" marL="457200" rtl="0" algn="l">
              <a:spcBef>
                <a:spcPts val="0"/>
              </a:spcBef>
              <a:spcAft>
                <a:spcPts val="0"/>
              </a:spcAft>
              <a:buSzPts val="1500"/>
              <a:buChar char="●"/>
            </a:pPr>
            <a:r>
              <a:rPr lang="en-US">
                <a:solidFill>
                  <a:schemeClr val="lt1"/>
                </a:solidFill>
              </a:rPr>
              <a:t>We calculate the proportion of being cluster 0 and cluster 1 for each diploma respectively. </a:t>
            </a:r>
            <a:endParaRPr>
              <a:solidFill>
                <a:schemeClr val="lt1"/>
              </a:solidFill>
            </a:endParaRPr>
          </a:p>
          <a:p>
            <a:pPr indent="-323850" lvl="0" marL="457200" rtl="0" algn="l">
              <a:spcBef>
                <a:spcPts val="0"/>
              </a:spcBef>
              <a:spcAft>
                <a:spcPts val="0"/>
              </a:spcAft>
              <a:buSzPts val="1500"/>
              <a:buChar char="●"/>
            </a:pPr>
            <a:r>
              <a:rPr lang="en-US">
                <a:solidFill>
                  <a:schemeClr val="lt1"/>
                </a:solidFill>
              </a:rPr>
              <a:t>If our future customer is PhD, we have 67% possibility that he/she is from cluster 0. In other words, he or she has 67% possible to spend more proportion of their income on purchasing wines.</a:t>
            </a:r>
            <a:endParaRPr>
              <a:solidFill>
                <a:schemeClr val="lt1"/>
              </a:solidFill>
            </a:endParaRPr>
          </a:p>
          <a:p>
            <a:pPr indent="-323850" lvl="0" marL="457200" rtl="0" algn="l">
              <a:spcBef>
                <a:spcPts val="0"/>
              </a:spcBef>
              <a:spcAft>
                <a:spcPts val="0"/>
              </a:spcAft>
              <a:buClr>
                <a:schemeClr val="lt1"/>
              </a:buClr>
              <a:buSzPts val="1500"/>
              <a:buChar char="●"/>
            </a:pPr>
            <a:r>
              <a:rPr lang="en-US">
                <a:solidFill>
                  <a:schemeClr val="lt1"/>
                </a:solidFill>
              </a:rPr>
              <a:t>Similarly, it is more likely for a master or graduation customer to spend more income on wine, while it is less likely for a cycle customer to spend more income on wine.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325" name="Google Shape;325;p49"/>
          <p:cNvPicPr preferRelativeResize="0"/>
          <p:nvPr/>
        </p:nvPicPr>
        <p:blipFill>
          <a:blip r:embed="rId3">
            <a:alphaModFix/>
          </a:blip>
          <a:stretch>
            <a:fillRect/>
          </a:stretch>
        </p:blipFill>
        <p:spPr>
          <a:xfrm>
            <a:off x="1351975" y="1512150"/>
            <a:ext cx="5993373" cy="933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idx="1" type="subTitle"/>
          </p:nvPr>
        </p:nvSpPr>
        <p:spPr>
          <a:xfrm>
            <a:off x="411850" y="924150"/>
            <a:ext cx="4867200" cy="639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b="1" lang="en-US" sz="2500"/>
              <a:t>Result </a:t>
            </a:r>
            <a:r>
              <a:rPr b="1" lang="en-US" sz="2500"/>
              <a:t>Analysis</a:t>
            </a:r>
            <a:endParaRPr b="1" sz="2500"/>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332" name="Google Shape;332;p50"/>
          <p:cNvSpPr txBox="1"/>
          <p:nvPr>
            <p:ph idx="1" type="subTitle"/>
          </p:nvPr>
        </p:nvSpPr>
        <p:spPr>
          <a:xfrm>
            <a:off x="411850" y="3059475"/>
            <a:ext cx="8434200" cy="639000"/>
          </a:xfrm>
          <a:prstGeom prst="rect">
            <a:avLst/>
          </a:prstGeom>
        </p:spPr>
        <p:txBody>
          <a:bodyPr anchorCtr="1" anchor="t" bIns="0" lIns="0" spcFirstLastPara="1" rIns="0" wrap="square" tIns="0">
            <a:noAutofit/>
          </a:bodyPr>
          <a:lstStyle/>
          <a:p>
            <a:pPr indent="-323850" lvl="0" marL="457200" rtl="0" algn="l">
              <a:spcBef>
                <a:spcPts val="0"/>
              </a:spcBef>
              <a:spcAft>
                <a:spcPts val="0"/>
              </a:spcAft>
              <a:buSzPts val="1500"/>
              <a:buChar char="●"/>
            </a:pPr>
            <a:r>
              <a:rPr lang="en-US">
                <a:solidFill>
                  <a:schemeClr val="lt1"/>
                </a:solidFill>
              </a:rPr>
              <a:t>W</a:t>
            </a:r>
            <a:r>
              <a:rPr lang="en-US">
                <a:solidFill>
                  <a:schemeClr val="lt1"/>
                </a:solidFill>
              </a:rPr>
              <a:t>e cal</a:t>
            </a:r>
            <a:r>
              <a:rPr lang="en-US">
                <a:solidFill>
                  <a:schemeClr val="lt1"/>
                </a:solidFill>
              </a:rPr>
              <a:t>culate the average number of kids or teens for cluster 0 and cluster 1.</a:t>
            </a:r>
            <a:endParaRPr>
              <a:solidFill>
                <a:schemeClr val="lt1"/>
              </a:solidFill>
            </a:endParaRPr>
          </a:p>
          <a:p>
            <a:pPr indent="-323850" lvl="0" marL="457200" rtl="0" algn="l">
              <a:spcBef>
                <a:spcPts val="0"/>
              </a:spcBef>
              <a:spcAft>
                <a:spcPts val="0"/>
              </a:spcAft>
              <a:buSzPts val="1500"/>
              <a:buChar char="●"/>
            </a:pPr>
            <a:r>
              <a:rPr lang="en-US">
                <a:solidFill>
                  <a:schemeClr val="lt1"/>
                </a:solidFill>
              </a:rPr>
              <a:t>If our future customer does not have kids, it is more likely that they will spend more proportion on wines. If our future customer have kids, it is more likely that they will spend less proportion on wines.</a:t>
            </a:r>
            <a:endParaRPr>
              <a:solidFill>
                <a:schemeClr val="lt1"/>
              </a:solidFill>
            </a:endParaRPr>
          </a:p>
          <a:p>
            <a:pPr indent="-323850" lvl="0" marL="457200" rtl="0" algn="l">
              <a:spcBef>
                <a:spcPts val="0"/>
              </a:spcBef>
              <a:spcAft>
                <a:spcPts val="0"/>
              </a:spcAft>
              <a:buClr>
                <a:schemeClr val="lt1"/>
              </a:buClr>
              <a:buSzPts val="1500"/>
              <a:buChar char="●"/>
            </a:pPr>
            <a:r>
              <a:rPr lang="en-US">
                <a:solidFill>
                  <a:schemeClr val="lt1"/>
                </a:solidFill>
              </a:rPr>
              <a:t>On the opposite, If our future customer does not have teenagers, it is more likely that they will spend less proportion on wines. If out future customer have teenagers, it is more likely that they will spend more proportion on wines.</a:t>
            </a:r>
            <a:endParaRPr>
              <a:solidFill>
                <a:schemeClr val="lt1"/>
              </a:solidFill>
            </a:endParaRPr>
          </a:p>
        </p:txBody>
      </p:sp>
      <p:pic>
        <p:nvPicPr>
          <p:cNvPr id="333" name="Google Shape;333;p50"/>
          <p:cNvPicPr preferRelativeResize="0"/>
          <p:nvPr/>
        </p:nvPicPr>
        <p:blipFill>
          <a:blip r:embed="rId3">
            <a:alphaModFix/>
          </a:blip>
          <a:stretch>
            <a:fillRect/>
          </a:stretch>
        </p:blipFill>
        <p:spPr>
          <a:xfrm>
            <a:off x="1403750" y="1610875"/>
            <a:ext cx="6534150" cy="990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idx="1" type="subTitle"/>
          </p:nvPr>
        </p:nvSpPr>
        <p:spPr>
          <a:xfrm>
            <a:off x="411850" y="924150"/>
            <a:ext cx="4867200" cy="639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b="1" lang="en-US" sz="2500"/>
              <a:t>Result </a:t>
            </a:r>
            <a:r>
              <a:rPr b="1" lang="en-US" sz="2500"/>
              <a:t>Analysis</a:t>
            </a:r>
            <a:endParaRPr b="1" sz="2500"/>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340" name="Google Shape;340;p51"/>
          <p:cNvSpPr txBox="1"/>
          <p:nvPr>
            <p:ph idx="1" type="subTitle"/>
          </p:nvPr>
        </p:nvSpPr>
        <p:spPr>
          <a:xfrm>
            <a:off x="354900" y="1618450"/>
            <a:ext cx="8434200" cy="3015000"/>
          </a:xfrm>
          <a:prstGeom prst="rect">
            <a:avLst/>
          </a:prstGeom>
        </p:spPr>
        <p:txBody>
          <a:bodyPr anchorCtr="1" anchor="t" bIns="0" lIns="0" spcFirstLastPara="1" rIns="0" wrap="square" tIns="0">
            <a:noAutofit/>
          </a:bodyPr>
          <a:lstStyle/>
          <a:p>
            <a:pPr indent="-323850" lvl="0" marL="457200" rtl="0" algn="l">
              <a:spcBef>
                <a:spcPts val="0"/>
              </a:spcBef>
              <a:spcAft>
                <a:spcPts val="0"/>
              </a:spcAft>
              <a:buSzPts val="1500"/>
              <a:buChar char="●"/>
            </a:pPr>
            <a:r>
              <a:rPr lang="en-US">
                <a:solidFill>
                  <a:schemeClr val="lt1"/>
                </a:solidFill>
              </a:rPr>
              <a:t>Beside of looking at the characteristics of people in each cluster, we could also look at our two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rPr lang="en-US">
                <a:solidFill>
                  <a:schemeClr val="lt1"/>
                </a:solidFill>
              </a:rPr>
              <a:t>measures,  					and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323850" lvl="0" marL="457200" rtl="0" algn="l">
              <a:spcBef>
                <a:spcPts val="0"/>
              </a:spcBef>
              <a:spcAft>
                <a:spcPts val="0"/>
              </a:spcAft>
              <a:buClr>
                <a:schemeClr val="lt1"/>
              </a:buClr>
              <a:buSzPts val="1500"/>
              <a:buChar char="●"/>
            </a:pPr>
            <a:r>
              <a:rPr lang="en-US">
                <a:solidFill>
                  <a:schemeClr val="lt1"/>
                </a:solidFill>
              </a:rPr>
              <a:t>From the table, since						 has a larger range, which means that using this </a:t>
            </a:r>
            <a:endParaRPr>
              <a:solidFill>
                <a:schemeClr val="lt1"/>
              </a:solidFill>
            </a:endParaRPr>
          </a:p>
          <a:p>
            <a:pPr indent="0" lvl="0" marL="914400" rtl="0" algn="l">
              <a:spcBef>
                <a:spcPts val="0"/>
              </a:spcBef>
              <a:spcAft>
                <a:spcPts val="0"/>
              </a:spcAft>
              <a:buNone/>
            </a:pPr>
            <a:r>
              <a:t/>
            </a:r>
            <a:endParaRPr>
              <a:solidFill>
                <a:schemeClr val="lt1"/>
              </a:solidFill>
            </a:endParaRPr>
          </a:p>
          <a:p>
            <a:pPr indent="457200" lvl="0" marL="0" rtl="0" algn="l">
              <a:spcBef>
                <a:spcPts val="0"/>
              </a:spcBef>
              <a:spcAft>
                <a:spcPts val="0"/>
              </a:spcAft>
              <a:buNone/>
            </a:pPr>
            <a:r>
              <a:rPr lang="en-US">
                <a:solidFill>
                  <a:schemeClr val="lt1"/>
                </a:solidFill>
              </a:rPr>
              <a:t>index is more distinguishable compared to </a:t>
            </a:r>
            <a:endParaRPr>
              <a:solidFill>
                <a:schemeClr val="lt1"/>
              </a:solidFill>
            </a:endParaRPr>
          </a:p>
        </p:txBody>
      </p:sp>
      <p:pic>
        <p:nvPicPr>
          <p:cNvPr id="341" name="Google Shape;341;p51"/>
          <p:cNvPicPr preferRelativeResize="0"/>
          <p:nvPr/>
        </p:nvPicPr>
        <p:blipFill>
          <a:blip r:embed="rId3">
            <a:alphaModFix/>
          </a:blip>
          <a:stretch>
            <a:fillRect/>
          </a:stretch>
        </p:blipFill>
        <p:spPr>
          <a:xfrm>
            <a:off x="1667400" y="1848728"/>
            <a:ext cx="1803675" cy="408725"/>
          </a:xfrm>
          <a:prstGeom prst="rect">
            <a:avLst/>
          </a:prstGeom>
          <a:noFill/>
          <a:ln>
            <a:noFill/>
          </a:ln>
        </p:spPr>
      </p:pic>
      <p:pic>
        <p:nvPicPr>
          <p:cNvPr id="342" name="Google Shape;342;p51"/>
          <p:cNvPicPr preferRelativeResize="0"/>
          <p:nvPr/>
        </p:nvPicPr>
        <p:blipFill>
          <a:blip r:embed="rId4">
            <a:alphaModFix/>
          </a:blip>
          <a:stretch>
            <a:fillRect/>
          </a:stretch>
        </p:blipFill>
        <p:spPr>
          <a:xfrm>
            <a:off x="3981100" y="1848725"/>
            <a:ext cx="2355546" cy="408725"/>
          </a:xfrm>
          <a:prstGeom prst="rect">
            <a:avLst/>
          </a:prstGeom>
          <a:noFill/>
          <a:ln>
            <a:noFill/>
          </a:ln>
        </p:spPr>
      </p:pic>
      <p:pic>
        <p:nvPicPr>
          <p:cNvPr id="343" name="Google Shape;343;p51"/>
          <p:cNvPicPr preferRelativeResize="0"/>
          <p:nvPr/>
        </p:nvPicPr>
        <p:blipFill>
          <a:blip r:embed="rId5">
            <a:alphaModFix/>
          </a:blip>
          <a:stretch>
            <a:fillRect/>
          </a:stretch>
        </p:blipFill>
        <p:spPr>
          <a:xfrm>
            <a:off x="720400" y="2620200"/>
            <a:ext cx="7578625" cy="945175"/>
          </a:xfrm>
          <a:prstGeom prst="rect">
            <a:avLst/>
          </a:prstGeom>
          <a:noFill/>
          <a:ln>
            <a:noFill/>
          </a:ln>
        </p:spPr>
      </p:pic>
      <p:pic>
        <p:nvPicPr>
          <p:cNvPr id="344" name="Google Shape;344;p51"/>
          <p:cNvPicPr preferRelativeResize="0"/>
          <p:nvPr/>
        </p:nvPicPr>
        <p:blipFill>
          <a:blip r:embed="rId4">
            <a:alphaModFix/>
          </a:blip>
          <a:stretch>
            <a:fillRect/>
          </a:stretch>
        </p:blipFill>
        <p:spPr>
          <a:xfrm>
            <a:off x="2551575" y="3626300"/>
            <a:ext cx="2355546" cy="408725"/>
          </a:xfrm>
          <a:prstGeom prst="rect">
            <a:avLst/>
          </a:prstGeom>
          <a:noFill/>
          <a:ln>
            <a:noFill/>
          </a:ln>
        </p:spPr>
      </p:pic>
      <p:pic>
        <p:nvPicPr>
          <p:cNvPr id="345" name="Google Shape;345;p51"/>
          <p:cNvPicPr preferRelativeResize="0"/>
          <p:nvPr/>
        </p:nvPicPr>
        <p:blipFill>
          <a:blip r:embed="rId3">
            <a:alphaModFix/>
          </a:blip>
          <a:stretch>
            <a:fillRect/>
          </a:stretch>
        </p:blipFill>
        <p:spPr>
          <a:xfrm>
            <a:off x="4153850" y="4035028"/>
            <a:ext cx="1803675" cy="408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2"/>
          <p:cNvSpPr txBox="1"/>
          <p:nvPr>
            <p:ph idx="1" type="subTitle"/>
          </p:nvPr>
        </p:nvSpPr>
        <p:spPr>
          <a:xfrm>
            <a:off x="411850" y="924150"/>
            <a:ext cx="4867200" cy="639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b="1" lang="en-US" sz="2500"/>
              <a:t>Summary</a:t>
            </a:r>
            <a:endParaRPr b="1" sz="2500"/>
          </a:p>
          <a:p>
            <a:pPr indent="0" lvl="0" marL="0" rtl="0" algn="l">
              <a:spcBef>
                <a:spcPts val="0"/>
              </a:spcBef>
              <a:spcAft>
                <a:spcPts val="0"/>
              </a:spcAft>
              <a:buNone/>
            </a:pPr>
            <a:r>
              <a:t/>
            </a:r>
            <a:endParaRPr b="1" sz="2500"/>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352" name="Google Shape;352;p52"/>
          <p:cNvSpPr txBox="1"/>
          <p:nvPr/>
        </p:nvSpPr>
        <p:spPr>
          <a:xfrm>
            <a:off x="546950" y="1563150"/>
            <a:ext cx="7881600" cy="2262600"/>
          </a:xfrm>
          <a:prstGeom prst="rect">
            <a:avLst/>
          </a:prstGeom>
          <a:noFill/>
          <a:ln>
            <a:noFill/>
          </a:ln>
        </p:spPr>
        <p:txBody>
          <a:bodyPr anchorCtr="0" anchor="t" bIns="91425" lIns="91425" spcFirstLastPara="1" rIns="91425" wrap="square" tIns="91425">
            <a:spAutoFit/>
          </a:bodyPr>
          <a:lstStyle/>
          <a:p>
            <a:pPr indent="-323850" lvl="0" marL="457200" rtl="0" algn="l">
              <a:lnSpc>
                <a:spcPct val="90000"/>
              </a:lnSpc>
              <a:spcBef>
                <a:spcPts val="0"/>
              </a:spcBef>
              <a:spcAft>
                <a:spcPts val="0"/>
              </a:spcAft>
              <a:buClr>
                <a:schemeClr val="lt1"/>
              </a:buClr>
              <a:buSzPts val="1500"/>
              <a:buChar char="●"/>
            </a:pPr>
            <a:r>
              <a:rPr lang="en-US" sz="1500">
                <a:solidFill>
                  <a:schemeClr val="lt1"/>
                </a:solidFill>
                <a:latin typeface="Calibri"/>
                <a:ea typeface="Calibri"/>
                <a:cs typeface="Calibri"/>
                <a:sym typeface="Calibri"/>
              </a:rPr>
              <a:t>Characteristics of People who are likely to have higher desire on purchasing wines:</a:t>
            </a:r>
            <a:endParaRPr sz="1500">
              <a:solidFill>
                <a:schemeClr val="lt1"/>
              </a:solidFill>
              <a:latin typeface="Calibri"/>
              <a:ea typeface="Calibri"/>
              <a:cs typeface="Calibri"/>
              <a:sym typeface="Calibri"/>
            </a:endParaRPr>
          </a:p>
          <a:p>
            <a:pPr indent="-323850" lvl="1" marL="914400" rtl="0" algn="l">
              <a:lnSpc>
                <a:spcPct val="90000"/>
              </a:lnSpc>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People who are older around 59 years old</a:t>
            </a:r>
            <a:endParaRPr sz="1500">
              <a:solidFill>
                <a:schemeClr val="lt1"/>
              </a:solidFill>
              <a:latin typeface="Calibri"/>
              <a:ea typeface="Calibri"/>
              <a:cs typeface="Calibri"/>
              <a:sym typeface="Calibri"/>
            </a:endParaRPr>
          </a:p>
          <a:p>
            <a:pPr indent="-323850" lvl="1" marL="914400" rtl="0" algn="l">
              <a:lnSpc>
                <a:spcPct val="90000"/>
              </a:lnSpc>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People who are richer around $55455 income</a:t>
            </a:r>
            <a:endParaRPr sz="1500">
              <a:solidFill>
                <a:schemeClr val="lt1"/>
              </a:solidFill>
              <a:latin typeface="Calibri"/>
              <a:ea typeface="Calibri"/>
              <a:cs typeface="Calibri"/>
              <a:sym typeface="Calibri"/>
            </a:endParaRPr>
          </a:p>
          <a:p>
            <a:pPr indent="-323850" lvl="1" marL="914400" rtl="0" algn="l">
              <a:lnSpc>
                <a:spcPct val="90000"/>
              </a:lnSpc>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People who are widow</a:t>
            </a:r>
            <a:endParaRPr sz="1500">
              <a:solidFill>
                <a:schemeClr val="lt1"/>
              </a:solidFill>
              <a:latin typeface="Calibri"/>
              <a:ea typeface="Calibri"/>
              <a:cs typeface="Calibri"/>
              <a:sym typeface="Calibri"/>
            </a:endParaRPr>
          </a:p>
          <a:p>
            <a:pPr indent="-323850" lvl="1" marL="914400" rtl="0" algn="l">
              <a:lnSpc>
                <a:spcPct val="90000"/>
              </a:lnSpc>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People who is PHD</a:t>
            </a:r>
            <a:endParaRPr sz="1500">
              <a:solidFill>
                <a:schemeClr val="lt1"/>
              </a:solidFill>
              <a:latin typeface="Calibri"/>
              <a:ea typeface="Calibri"/>
              <a:cs typeface="Calibri"/>
              <a:sym typeface="Calibri"/>
            </a:endParaRPr>
          </a:p>
          <a:p>
            <a:pPr indent="-323850" lvl="1" marL="914400" rtl="0" algn="l">
              <a:lnSpc>
                <a:spcPct val="90000"/>
              </a:lnSpc>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People who has one teenager</a:t>
            </a:r>
            <a:endParaRPr sz="1500">
              <a:solidFill>
                <a:schemeClr val="lt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1500">
              <a:solidFill>
                <a:schemeClr val="lt1"/>
              </a:solidFill>
              <a:latin typeface="Calibri"/>
              <a:ea typeface="Calibri"/>
              <a:cs typeface="Calibri"/>
              <a:sym typeface="Calibri"/>
            </a:endParaRPr>
          </a:p>
          <a:p>
            <a:pPr indent="-323850" lvl="0" marL="457200" rtl="0" algn="l">
              <a:lnSpc>
                <a:spcPct val="90000"/>
              </a:lnSpc>
              <a:spcBef>
                <a:spcPts val="0"/>
              </a:spcBef>
              <a:spcAft>
                <a:spcPts val="0"/>
              </a:spcAft>
              <a:buClr>
                <a:schemeClr val="lt1"/>
              </a:buClr>
              <a:buSzPts val="1500"/>
              <a:buChar char="●"/>
            </a:pPr>
            <a:r>
              <a:rPr lang="en-US" sz="1500">
                <a:solidFill>
                  <a:schemeClr val="lt1"/>
                </a:solidFill>
                <a:latin typeface="Calibri"/>
                <a:ea typeface="Calibri"/>
                <a:cs typeface="Calibri"/>
                <a:sym typeface="Calibri"/>
              </a:rPr>
              <a:t>We could also use						to distinguish the clusters of each customer.</a:t>
            </a:r>
            <a:endParaRPr sz="15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t/>
            </a:r>
            <a:endParaRPr sz="1500">
              <a:solidFill>
                <a:schemeClr val="lt1"/>
              </a:solidFill>
              <a:latin typeface="Calibri"/>
              <a:ea typeface="Calibri"/>
              <a:cs typeface="Calibri"/>
              <a:sym typeface="Calibri"/>
            </a:endParaRPr>
          </a:p>
        </p:txBody>
      </p:sp>
      <p:pic>
        <p:nvPicPr>
          <p:cNvPr id="353" name="Google Shape;353;p52"/>
          <p:cNvPicPr preferRelativeResize="0"/>
          <p:nvPr/>
        </p:nvPicPr>
        <p:blipFill>
          <a:blip r:embed="rId3">
            <a:alphaModFix/>
          </a:blip>
          <a:stretch>
            <a:fillRect/>
          </a:stretch>
        </p:blipFill>
        <p:spPr>
          <a:xfrm>
            <a:off x="2663950" y="2995250"/>
            <a:ext cx="2355546" cy="408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3"/>
          <p:cNvSpPr txBox="1"/>
          <p:nvPr>
            <p:ph type="ctrTitle"/>
          </p:nvPr>
        </p:nvSpPr>
        <p:spPr>
          <a:xfrm>
            <a:off x="285300" y="605556"/>
            <a:ext cx="8573400" cy="6048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With PCA</a:t>
            </a:r>
            <a:endParaRPr/>
          </a:p>
        </p:txBody>
      </p:sp>
      <p:sp>
        <p:nvSpPr>
          <p:cNvPr id="360" name="Google Shape;360;p53"/>
          <p:cNvSpPr txBox="1"/>
          <p:nvPr>
            <p:ph idx="1" type="subTitle"/>
          </p:nvPr>
        </p:nvSpPr>
        <p:spPr>
          <a:xfrm>
            <a:off x="285300" y="1253825"/>
            <a:ext cx="8573400" cy="648000"/>
          </a:xfrm>
          <a:prstGeom prst="rect">
            <a:avLst/>
          </a:prstGeom>
        </p:spPr>
        <p:txBody>
          <a:bodyPr anchorCtr="1" anchor="t" bIns="0" lIns="0" spcFirstLastPara="1" rIns="0" wrap="square" tIns="0">
            <a:noAutofit/>
          </a:bodyPr>
          <a:lstStyle/>
          <a:p>
            <a:pPr indent="-323850" lvl="0" marL="457200" rtl="0" algn="l">
              <a:spcBef>
                <a:spcPts val="0"/>
              </a:spcBef>
              <a:spcAft>
                <a:spcPts val="0"/>
              </a:spcAft>
              <a:buSzPts val="1500"/>
              <a:buAutoNum type="arabicPeriod"/>
            </a:pPr>
            <a:r>
              <a:rPr lang="en-US"/>
              <a:t>Our first step is to decrease the dimensionality of the dataset. We reduce the number of principal components to 2, so we can visualize the dataset.</a:t>
            </a:r>
            <a:endParaRPr/>
          </a:p>
        </p:txBody>
      </p:sp>
      <p:pic>
        <p:nvPicPr>
          <p:cNvPr id="361" name="Google Shape;361;p53"/>
          <p:cNvPicPr preferRelativeResize="0"/>
          <p:nvPr/>
        </p:nvPicPr>
        <p:blipFill>
          <a:blip r:embed="rId3">
            <a:alphaModFix/>
          </a:blip>
          <a:stretch>
            <a:fillRect/>
          </a:stretch>
        </p:blipFill>
        <p:spPr>
          <a:xfrm>
            <a:off x="5018100" y="1804875"/>
            <a:ext cx="3126181" cy="2936875"/>
          </a:xfrm>
          <a:prstGeom prst="rect">
            <a:avLst/>
          </a:prstGeom>
          <a:noFill/>
          <a:ln>
            <a:noFill/>
          </a:ln>
        </p:spPr>
      </p:pic>
      <p:sp>
        <p:nvSpPr>
          <p:cNvPr id="362" name="Google Shape;362;p53"/>
          <p:cNvSpPr txBox="1"/>
          <p:nvPr/>
        </p:nvSpPr>
        <p:spPr>
          <a:xfrm>
            <a:off x="555675" y="2350900"/>
            <a:ext cx="3861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From the graph here, we can see that the general distribution of the dataset, and it approximately has three main clusters. Hence, our optimal k value </a:t>
            </a:r>
            <a:r>
              <a:rPr lang="en-US">
                <a:solidFill>
                  <a:schemeClr val="lt1"/>
                </a:solidFill>
                <a:latin typeface="Calibri"/>
                <a:ea typeface="Calibri"/>
                <a:cs typeface="Calibri"/>
                <a:sym typeface="Calibri"/>
              </a:rPr>
              <a:t>could be 2 or 3.</a:t>
            </a:r>
            <a:endParaRPr>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4"/>
          <p:cNvSpPr txBox="1"/>
          <p:nvPr>
            <p:ph idx="1" type="subTitle"/>
          </p:nvPr>
        </p:nvSpPr>
        <p:spPr>
          <a:xfrm>
            <a:off x="285300" y="778649"/>
            <a:ext cx="8573400" cy="39231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2. We run the PCA on all the components and see its </a:t>
            </a:r>
            <a:r>
              <a:rPr lang="en-US"/>
              <a:t>variance</a:t>
            </a:r>
            <a:r>
              <a:rPr lang="en-US"/>
              <a:t> ratio.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From the ratio, we can see that the first four columns have relatively large </a:t>
            </a:r>
            <a:r>
              <a:rPr lang="en-US"/>
              <a:t>variance, while the last three are quite small. In this case, we decide to set the number of our principal components equal to 4.</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Run the PCA and get the result</a:t>
            </a:r>
            <a:endParaRPr/>
          </a:p>
          <a:p>
            <a:pPr indent="0" lvl="0" marL="0" rtl="0" algn="l">
              <a:spcBef>
                <a:spcPts val="0"/>
              </a:spcBef>
              <a:spcAft>
                <a:spcPts val="0"/>
              </a:spcAft>
              <a:buNone/>
            </a:pPr>
            <a:r>
              <a:t/>
            </a:r>
            <a:endParaRPr/>
          </a:p>
        </p:txBody>
      </p:sp>
      <p:pic>
        <p:nvPicPr>
          <p:cNvPr id="369" name="Google Shape;369;p54"/>
          <p:cNvPicPr preferRelativeResize="0"/>
          <p:nvPr/>
        </p:nvPicPr>
        <p:blipFill>
          <a:blip r:embed="rId3">
            <a:alphaModFix/>
          </a:blip>
          <a:stretch>
            <a:fillRect/>
          </a:stretch>
        </p:blipFill>
        <p:spPr>
          <a:xfrm>
            <a:off x="285300" y="1050725"/>
            <a:ext cx="5311676" cy="1040925"/>
          </a:xfrm>
          <a:prstGeom prst="rect">
            <a:avLst/>
          </a:prstGeom>
          <a:noFill/>
          <a:ln>
            <a:noFill/>
          </a:ln>
        </p:spPr>
      </p:pic>
      <p:sp>
        <p:nvSpPr>
          <p:cNvPr id="370" name="Google Shape;370;p54"/>
          <p:cNvSpPr txBox="1"/>
          <p:nvPr/>
        </p:nvSpPr>
        <p:spPr>
          <a:xfrm>
            <a:off x="5050900" y="3212900"/>
            <a:ext cx="227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And we will use this dataset to run K-means</a:t>
            </a:r>
            <a:endParaRPr>
              <a:solidFill>
                <a:schemeClr val="lt1"/>
              </a:solidFill>
              <a:latin typeface="Calibri"/>
              <a:ea typeface="Calibri"/>
              <a:cs typeface="Calibri"/>
              <a:sym typeface="Calibri"/>
            </a:endParaRPr>
          </a:p>
        </p:txBody>
      </p:sp>
      <p:pic>
        <p:nvPicPr>
          <p:cNvPr id="371" name="Google Shape;371;p54"/>
          <p:cNvPicPr preferRelativeResize="0"/>
          <p:nvPr/>
        </p:nvPicPr>
        <p:blipFill>
          <a:blip r:embed="rId4">
            <a:alphaModFix/>
          </a:blip>
          <a:stretch>
            <a:fillRect/>
          </a:stretch>
        </p:blipFill>
        <p:spPr>
          <a:xfrm>
            <a:off x="285299" y="3164375"/>
            <a:ext cx="3133949" cy="18081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5"/>
          <p:cNvSpPr txBox="1"/>
          <p:nvPr>
            <p:ph idx="1" type="subTitle"/>
          </p:nvPr>
        </p:nvSpPr>
        <p:spPr>
          <a:xfrm>
            <a:off x="288700" y="838699"/>
            <a:ext cx="8573400" cy="4134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4. Use elbow graph to determine k value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5. Use Silhouette score to determine k value</a:t>
            </a:r>
            <a:endParaRPr/>
          </a:p>
          <a:p>
            <a:pPr indent="0" lvl="0" marL="0" rtl="0" algn="l">
              <a:spcBef>
                <a:spcPts val="0"/>
              </a:spcBef>
              <a:spcAft>
                <a:spcPts val="0"/>
              </a:spcAft>
              <a:buNone/>
            </a:pPr>
            <a:r>
              <a:t/>
            </a:r>
            <a:endParaRPr/>
          </a:p>
        </p:txBody>
      </p:sp>
      <p:pic>
        <p:nvPicPr>
          <p:cNvPr id="378" name="Google Shape;378;p55"/>
          <p:cNvPicPr preferRelativeResize="0"/>
          <p:nvPr/>
        </p:nvPicPr>
        <p:blipFill>
          <a:blip r:embed="rId3">
            <a:alphaModFix/>
          </a:blip>
          <a:stretch>
            <a:fillRect/>
          </a:stretch>
        </p:blipFill>
        <p:spPr>
          <a:xfrm>
            <a:off x="288700" y="1053925"/>
            <a:ext cx="2548999" cy="1754650"/>
          </a:xfrm>
          <a:prstGeom prst="rect">
            <a:avLst/>
          </a:prstGeom>
          <a:noFill/>
          <a:ln>
            <a:noFill/>
          </a:ln>
        </p:spPr>
      </p:pic>
      <p:sp>
        <p:nvSpPr>
          <p:cNvPr id="379" name="Google Shape;379;p55"/>
          <p:cNvSpPr txBox="1"/>
          <p:nvPr/>
        </p:nvSpPr>
        <p:spPr>
          <a:xfrm>
            <a:off x="3666500" y="1261750"/>
            <a:ext cx="3911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From the graph, we can see that the elbow point is not very clear, so we choose </a:t>
            </a:r>
            <a:r>
              <a:rPr lang="en-US">
                <a:solidFill>
                  <a:schemeClr val="lt1"/>
                </a:solidFill>
                <a:latin typeface="Calibri"/>
                <a:ea typeface="Calibri"/>
                <a:cs typeface="Calibri"/>
                <a:sym typeface="Calibri"/>
              </a:rPr>
              <a:t>silhouette</a:t>
            </a:r>
            <a:r>
              <a:rPr lang="en-US">
                <a:solidFill>
                  <a:schemeClr val="lt1"/>
                </a:solidFill>
                <a:latin typeface="Calibri"/>
                <a:ea typeface="Calibri"/>
                <a:cs typeface="Calibri"/>
                <a:sym typeface="Calibri"/>
              </a:rPr>
              <a:t> score to determine the k value</a:t>
            </a:r>
            <a:endParaRPr>
              <a:solidFill>
                <a:schemeClr val="lt1"/>
              </a:solidFill>
              <a:latin typeface="Calibri"/>
              <a:ea typeface="Calibri"/>
              <a:cs typeface="Calibri"/>
              <a:sym typeface="Calibri"/>
            </a:endParaRPr>
          </a:p>
        </p:txBody>
      </p:sp>
      <p:pic>
        <p:nvPicPr>
          <p:cNvPr id="380" name="Google Shape;380;p55"/>
          <p:cNvPicPr preferRelativeResize="0"/>
          <p:nvPr/>
        </p:nvPicPr>
        <p:blipFill>
          <a:blip r:embed="rId4">
            <a:alphaModFix/>
          </a:blip>
          <a:stretch>
            <a:fillRect/>
          </a:stretch>
        </p:blipFill>
        <p:spPr>
          <a:xfrm>
            <a:off x="288699" y="3236247"/>
            <a:ext cx="2549000" cy="1536054"/>
          </a:xfrm>
          <a:prstGeom prst="rect">
            <a:avLst/>
          </a:prstGeom>
          <a:noFill/>
          <a:ln>
            <a:noFill/>
          </a:ln>
        </p:spPr>
      </p:pic>
      <p:sp>
        <p:nvSpPr>
          <p:cNvPr id="381" name="Google Shape;381;p55"/>
          <p:cNvSpPr txBox="1"/>
          <p:nvPr/>
        </p:nvSpPr>
        <p:spPr>
          <a:xfrm>
            <a:off x="3740725" y="3377050"/>
            <a:ext cx="3629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From this graph, the silhouette score reach the maximum at k=3. Hence, our optimal k value should be 3, which </a:t>
            </a:r>
            <a:r>
              <a:rPr lang="en-US">
                <a:solidFill>
                  <a:schemeClr val="lt1"/>
                </a:solidFill>
                <a:latin typeface="Calibri"/>
                <a:ea typeface="Calibri"/>
                <a:cs typeface="Calibri"/>
                <a:sym typeface="Calibri"/>
              </a:rPr>
              <a:t>corresponds</a:t>
            </a:r>
            <a:r>
              <a:rPr lang="en-US">
                <a:solidFill>
                  <a:schemeClr val="lt1"/>
                </a:solidFill>
                <a:latin typeface="Calibri"/>
                <a:ea typeface="Calibri"/>
                <a:cs typeface="Calibri"/>
                <a:sym typeface="Calibri"/>
              </a:rPr>
              <a:t> to our prediction before</a:t>
            </a:r>
            <a:endParaRPr>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6"/>
          <p:cNvSpPr txBox="1"/>
          <p:nvPr>
            <p:ph idx="1" type="subTitle"/>
          </p:nvPr>
        </p:nvSpPr>
        <p:spPr>
          <a:xfrm>
            <a:off x="221525" y="566999"/>
            <a:ext cx="8573400" cy="41193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6. Run K-means on the dataset after PCA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7. Visualize the clustering</a:t>
            </a:r>
            <a:endParaRPr/>
          </a:p>
        </p:txBody>
      </p:sp>
      <p:sp>
        <p:nvSpPr>
          <p:cNvPr id="388" name="Google Shape;388;p56"/>
          <p:cNvSpPr txBox="1"/>
          <p:nvPr/>
        </p:nvSpPr>
        <p:spPr>
          <a:xfrm>
            <a:off x="5269675" y="1284025"/>
            <a:ext cx="336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Note: Cluster2 </a:t>
            </a:r>
            <a:r>
              <a:rPr lang="en-US">
                <a:solidFill>
                  <a:schemeClr val="lt1"/>
                </a:solidFill>
                <a:latin typeface="Calibri"/>
                <a:ea typeface="Calibri"/>
                <a:cs typeface="Calibri"/>
                <a:sym typeface="Calibri"/>
              </a:rPr>
              <a:t>indicates which cluster the customer belongs to. And the measures (6th and 7th columns) did not run through the Kmeans. they were appended later. </a:t>
            </a:r>
            <a:endParaRPr>
              <a:solidFill>
                <a:schemeClr val="lt1"/>
              </a:solidFill>
              <a:latin typeface="Calibri"/>
              <a:ea typeface="Calibri"/>
              <a:cs typeface="Calibri"/>
              <a:sym typeface="Calibri"/>
            </a:endParaRPr>
          </a:p>
        </p:txBody>
      </p:sp>
      <p:pic>
        <p:nvPicPr>
          <p:cNvPr id="389" name="Google Shape;389;p56"/>
          <p:cNvPicPr preferRelativeResize="0"/>
          <p:nvPr/>
        </p:nvPicPr>
        <p:blipFill>
          <a:blip r:embed="rId3">
            <a:alphaModFix/>
          </a:blip>
          <a:stretch>
            <a:fillRect/>
          </a:stretch>
        </p:blipFill>
        <p:spPr>
          <a:xfrm>
            <a:off x="221525" y="796550"/>
            <a:ext cx="3496576" cy="1762426"/>
          </a:xfrm>
          <a:prstGeom prst="rect">
            <a:avLst/>
          </a:prstGeom>
          <a:noFill/>
          <a:ln>
            <a:noFill/>
          </a:ln>
        </p:spPr>
      </p:pic>
      <p:sp>
        <p:nvSpPr>
          <p:cNvPr id="390" name="Google Shape;390;p56"/>
          <p:cNvSpPr txBox="1"/>
          <p:nvPr/>
        </p:nvSpPr>
        <p:spPr>
          <a:xfrm>
            <a:off x="5143500" y="2664525"/>
            <a:ext cx="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91" name="Google Shape;391;p56"/>
          <p:cNvPicPr preferRelativeResize="0"/>
          <p:nvPr/>
        </p:nvPicPr>
        <p:blipFill>
          <a:blip r:embed="rId4">
            <a:alphaModFix/>
          </a:blip>
          <a:stretch>
            <a:fillRect/>
          </a:stretch>
        </p:blipFill>
        <p:spPr>
          <a:xfrm>
            <a:off x="221525" y="2868375"/>
            <a:ext cx="2764886" cy="2222574"/>
          </a:xfrm>
          <a:prstGeom prst="rect">
            <a:avLst/>
          </a:prstGeom>
          <a:noFill/>
          <a:ln>
            <a:noFill/>
          </a:ln>
        </p:spPr>
      </p:pic>
      <p:sp>
        <p:nvSpPr>
          <p:cNvPr id="392" name="Google Shape;392;p56"/>
          <p:cNvSpPr txBox="1"/>
          <p:nvPr/>
        </p:nvSpPr>
        <p:spPr>
          <a:xfrm>
            <a:off x="3912075" y="3581700"/>
            <a:ext cx="298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From the graph, we can see that the outcome of K-means is pretty good</a:t>
            </a:r>
            <a:endParaRPr>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7"/>
          <p:cNvSpPr txBox="1"/>
          <p:nvPr>
            <p:ph idx="1" type="subTitle"/>
          </p:nvPr>
        </p:nvSpPr>
        <p:spPr>
          <a:xfrm>
            <a:off x="251150" y="690802"/>
            <a:ext cx="8573400" cy="17919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7. take a look at the mean</a:t>
            </a:r>
            <a:endParaRPr/>
          </a:p>
        </p:txBody>
      </p:sp>
      <p:pic>
        <p:nvPicPr>
          <p:cNvPr id="399" name="Google Shape;399;p57"/>
          <p:cNvPicPr preferRelativeResize="0"/>
          <p:nvPr/>
        </p:nvPicPr>
        <p:blipFill>
          <a:blip r:embed="rId3">
            <a:alphaModFix/>
          </a:blip>
          <a:stretch>
            <a:fillRect/>
          </a:stretch>
        </p:blipFill>
        <p:spPr>
          <a:xfrm>
            <a:off x="251150" y="1104976"/>
            <a:ext cx="7029475" cy="148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2"/>
          <p:cNvSpPr txBox="1"/>
          <p:nvPr>
            <p:ph type="ctrTitle"/>
          </p:nvPr>
        </p:nvSpPr>
        <p:spPr>
          <a:xfrm>
            <a:off x="285300" y="535775"/>
            <a:ext cx="8573400" cy="9966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Introduction:</a:t>
            </a:r>
            <a:endParaRPr/>
          </a:p>
          <a:p>
            <a:pPr indent="0" lvl="0" marL="0" rtl="0" algn="l">
              <a:spcBef>
                <a:spcPts val="0"/>
              </a:spcBef>
              <a:spcAft>
                <a:spcPts val="0"/>
              </a:spcAft>
              <a:buNone/>
            </a:pPr>
            <a:r>
              <a:rPr lang="en-US" sz="3000"/>
              <a:t>Dataset</a:t>
            </a:r>
            <a:endParaRPr sz="3000"/>
          </a:p>
        </p:txBody>
      </p:sp>
      <p:sp>
        <p:nvSpPr>
          <p:cNvPr id="96" name="Google Shape;96;p22"/>
          <p:cNvSpPr txBox="1"/>
          <p:nvPr>
            <p:ph idx="1" type="subTitle"/>
          </p:nvPr>
        </p:nvSpPr>
        <p:spPr>
          <a:xfrm>
            <a:off x="288700" y="1650203"/>
            <a:ext cx="8573400" cy="28449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Dataset we chose: </a:t>
            </a:r>
            <a:r>
              <a:rPr lang="en-US" u="sng">
                <a:solidFill>
                  <a:schemeClr val="hlink"/>
                </a:solidFill>
                <a:hlinkClick r:id="rId3"/>
              </a:rPr>
              <a:t>https://www.kaggle.com/imakash3011/customer-personality-analysis</a:t>
            </a:r>
            <a:endParaRPr/>
          </a:p>
          <a:p>
            <a:pPr indent="0" lvl="0" marL="0" rtl="0" algn="l">
              <a:spcBef>
                <a:spcPts val="0"/>
              </a:spcBef>
              <a:spcAft>
                <a:spcPts val="0"/>
              </a:spcAft>
              <a:buNone/>
            </a:pPr>
            <a:r>
              <a:t/>
            </a:r>
            <a:endParaRPr/>
          </a:p>
        </p:txBody>
      </p:sp>
      <p:pic>
        <p:nvPicPr>
          <p:cNvPr id="97" name="Google Shape;97;p22"/>
          <p:cNvPicPr preferRelativeResize="0"/>
          <p:nvPr/>
        </p:nvPicPr>
        <p:blipFill>
          <a:blip r:embed="rId4">
            <a:alphaModFix/>
          </a:blip>
          <a:stretch>
            <a:fillRect/>
          </a:stretch>
        </p:blipFill>
        <p:spPr>
          <a:xfrm>
            <a:off x="288700" y="2025250"/>
            <a:ext cx="4347776" cy="2360226"/>
          </a:xfrm>
          <a:prstGeom prst="rect">
            <a:avLst/>
          </a:prstGeom>
          <a:noFill/>
          <a:ln>
            <a:noFill/>
          </a:ln>
        </p:spPr>
      </p:pic>
      <p:pic>
        <p:nvPicPr>
          <p:cNvPr id="98" name="Google Shape;98;p22"/>
          <p:cNvPicPr preferRelativeResize="0"/>
          <p:nvPr/>
        </p:nvPicPr>
        <p:blipFill>
          <a:blip r:embed="rId5">
            <a:alphaModFix/>
          </a:blip>
          <a:stretch>
            <a:fillRect/>
          </a:stretch>
        </p:blipFill>
        <p:spPr>
          <a:xfrm>
            <a:off x="4663950" y="2025250"/>
            <a:ext cx="4198148" cy="2360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8"/>
          <p:cNvSpPr txBox="1"/>
          <p:nvPr>
            <p:ph idx="1" type="subTitle"/>
          </p:nvPr>
        </p:nvSpPr>
        <p:spPr>
          <a:xfrm>
            <a:off x="285300" y="572400"/>
            <a:ext cx="8573400" cy="4203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b="1" lang="en-US">
                <a:highlight>
                  <a:srgbClr val="FF9900"/>
                </a:highlight>
              </a:rPr>
              <a:t>Result </a:t>
            </a:r>
            <a:r>
              <a:rPr b="1" lang="en-US">
                <a:highlight>
                  <a:srgbClr val="FF9900"/>
                </a:highlight>
              </a:rPr>
              <a:t>Analysis: </a:t>
            </a:r>
            <a:endParaRPr b="1">
              <a:highlight>
                <a:srgbClr val="FF9900"/>
              </a:highlight>
            </a:endParaRPr>
          </a:p>
          <a:p>
            <a:pPr indent="-323850" lvl="0" marL="457200" rtl="0" algn="l">
              <a:spcBef>
                <a:spcPts val="0"/>
              </a:spcBef>
              <a:spcAft>
                <a:spcPts val="0"/>
              </a:spcAft>
              <a:buSzPts val="1500"/>
              <a:buAutoNum type="arabicPeriod"/>
            </a:pPr>
            <a:r>
              <a:rPr lang="en-US"/>
              <a:t>From the two measure columns (MntWine/Income, MntWine/All) in the statistics above, we can see that</a:t>
            </a:r>
            <a:endParaRPr/>
          </a:p>
          <a:p>
            <a:pPr indent="0" lvl="0" marL="457200" rtl="0" algn="l">
              <a:spcBef>
                <a:spcPts val="0"/>
              </a:spcBef>
              <a:spcAft>
                <a:spcPts val="0"/>
              </a:spcAft>
              <a:buNone/>
            </a:pPr>
            <a:r>
              <a:rPr lang="en-US"/>
              <a:t>Cluster0 = low willingness</a:t>
            </a:r>
            <a:endParaRPr/>
          </a:p>
          <a:p>
            <a:pPr indent="0" lvl="0" marL="457200" rtl="0" algn="l">
              <a:spcBef>
                <a:spcPts val="0"/>
              </a:spcBef>
              <a:spcAft>
                <a:spcPts val="0"/>
              </a:spcAft>
              <a:buNone/>
            </a:pPr>
            <a:r>
              <a:rPr lang="en-US"/>
              <a:t>Cluster1 = middle </a:t>
            </a:r>
            <a:r>
              <a:rPr lang="en-US"/>
              <a:t>willingness</a:t>
            </a:r>
            <a:endParaRPr/>
          </a:p>
          <a:p>
            <a:pPr indent="0" lvl="0" marL="457200" rtl="0" algn="l">
              <a:spcBef>
                <a:spcPts val="0"/>
              </a:spcBef>
              <a:spcAft>
                <a:spcPts val="0"/>
              </a:spcAft>
              <a:buNone/>
            </a:pPr>
            <a:r>
              <a:rPr lang="en-US"/>
              <a:t>Cluster2 = high willingness</a:t>
            </a:r>
            <a:endParaRPr/>
          </a:p>
          <a:p>
            <a:pPr indent="0" lvl="0" marL="457200" rtl="0" algn="l">
              <a:spcBef>
                <a:spcPts val="0"/>
              </a:spcBef>
              <a:spcAft>
                <a:spcPts val="0"/>
              </a:spcAft>
              <a:buNone/>
            </a:pPr>
            <a:r>
              <a:rPr lang="en-US"/>
              <a:t> </a:t>
            </a:r>
            <a:endParaRPr/>
          </a:p>
          <a:p>
            <a:pPr indent="-323850" lvl="0" marL="457200" rtl="0" algn="l">
              <a:spcBef>
                <a:spcPts val="0"/>
              </a:spcBef>
              <a:spcAft>
                <a:spcPts val="0"/>
              </a:spcAft>
              <a:buSzPts val="1500"/>
              <a:buAutoNum type="arabicPeriod"/>
            </a:pPr>
            <a:r>
              <a:rPr lang="en-US"/>
              <a:t>Moreover</a:t>
            </a:r>
            <a:r>
              <a:rPr lang="en-US"/>
              <a:t>, we can convert the normalized data back to the </a:t>
            </a:r>
            <a:r>
              <a:rPr lang="en-US"/>
              <a:t>original</a:t>
            </a:r>
            <a:r>
              <a:rPr lang="en-US"/>
              <a:t> to see the patterns. Specifically, the group of customers with low willingness has a </a:t>
            </a:r>
            <a:r>
              <a:rPr lang="en-US"/>
              <a:t>average</a:t>
            </a:r>
            <a:r>
              <a:rPr lang="en-US"/>
              <a:t> age of 52, and most of them do not have kids. This clustering makes sense because most elder people did not drink much wine, less likely to purchase wine. However, for the customers with high </a:t>
            </a:r>
            <a:r>
              <a:rPr lang="en-US">
                <a:solidFill>
                  <a:schemeClr val="lt1"/>
                </a:solidFill>
              </a:rPr>
              <a:t>willingness</a:t>
            </a:r>
            <a:r>
              <a:rPr lang="en-US"/>
              <a:t>, they have average of 40, and most of them have kids. From the comparison, we may conclude that the younger customers have higher </a:t>
            </a:r>
            <a:r>
              <a:rPr lang="en-US">
                <a:solidFill>
                  <a:schemeClr val="lt1"/>
                </a:solidFill>
              </a:rPr>
              <a:t>willingness</a:t>
            </a:r>
            <a:r>
              <a:rPr lang="en-US"/>
              <a:t> of buying wine and they </a:t>
            </a:r>
            <a:r>
              <a:rPr lang="en-US"/>
              <a:t>usually</a:t>
            </a:r>
            <a:r>
              <a:rPr lang="en-US"/>
              <a:t> </a:t>
            </a:r>
            <a:r>
              <a:rPr lang="en-US"/>
              <a:t>have kids. Maybe number of kids can indicate the richness of the family. Therefore, if we want to sell wine products, we should consider sending advertisements to younger customers who have kids.</a:t>
            </a:r>
            <a:endParaRPr/>
          </a:p>
          <a:p>
            <a:pPr indent="0" lvl="0" marL="457200" rtl="0" algn="l">
              <a:spcBef>
                <a:spcPts val="0"/>
              </a:spcBef>
              <a:spcAft>
                <a:spcPts val="0"/>
              </a:spcAft>
              <a:buNone/>
            </a:pPr>
            <a:r>
              <a:t/>
            </a:r>
            <a:endParaRPr/>
          </a:p>
          <a:p>
            <a:pPr indent="-323850" lvl="0" marL="457200" rtl="0" algn="l">
              <a:spcBef>
                <a:spcPts val="0"/>
              </a:spcBef>
              <a:spcAft>
                <a:spcPts val="0"/>
              </a:spcAft>
              <a:buSzPts val="1500"/>
              <a:buAutoNum type="arabicPeriod"/>
            </a:pPr>
            <a:r>
              <a:rPr lang="en-US"/>
              <a:t>Another pattern we can observe from the statistics is that compared with the customers with high </a:t>
            </a:r>
            <a:r>
              <a:rPr lang="en-US">
                <a:solidFill>
                  <a:schemeClr val="lt1"/>
                </a:solidFill>
              </a:rPr>
              <a:t>willingness</a:t>
            </a:r>
            <a:r>
              <a:rPr lang="en-US"/>
              <a:t>, customers with low </a:t>
            </a:r>
            <a:r>
              <a:rPr lang="en-US">
                <a:solidFill>
                  <a:schemeClr val="lt1"/>
                </a:solidFill>
              </a:rPr>
              <a:t>willingness</a:t>
            </a:r>
            <a:r>
              <a:rPr lang="en-US"/>
              <a:t> have small enrollment age and long recency. Low enrollment age indicates that they are new customers and long recency implies that their shopping frequency is low. Hence, when we sell our wine products, these customers should not be our primary target. </a:t>
            </a:r>
            <a:endParaRPr/>
          </a:p>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9"/>
          <p:cNvSpPr txBox="1"/>
          <p:nvPr>
            <p:ph idx="1" type="subTitle"/>
          </p:nvPr>
        </p:nvSpPr>
        <p:spPr>
          <a:xfrm>
            <a:off x="288700" y="1332901"/>
            <a:ext cx="8573400" cy="2520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solidFill>
                  <a:schemeClr val="lt1"/>
                </a:solidFill>
              </a:rPr>
              <a:t>4. </a:t>
            </a:r>
            <a:r>
              <a:rPr lang="en-US">
                <a:solidFill>
                  <a:schemeClr val="lt1"/>
                </a:solidFill>
              </a:rPr>
              <a:t>By comparing the two measure columns (MntWine/Income, WineProducts/AllProducts), we can discover that the second measure (WineProducts/AllProducts) has more differences between clusters. This means that the second measure can represent customers’ purchasing willingness in a more distinguishable way, which makes it a better measure compared with the first one (MntWine/Income).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5. Compared with the result from without PCA and with PCA, their patterns have some differences. For example, for without PCA, customers with high willingness of purchasing wine usually have larger age around 59. However, for with PCA, the customers with high desires of purchasing wine have younger age around 40. Thus, some of the patterns are similar, and others are different. We believe that this is because PCA exclude some dimensions, which influences the outcome of clustering. In conclusion, using PCA before K-means is not very appropriate, which will affect the clustering.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0"/>
          <p:cNvSpPr txBox="1"/>
          <p:nvPr>
            <p:ph type="ctrTitle"/>
          </p:nvPr>
        </p:nvSpPr>
        <p:spPr>
          <a:xfrm>
            <a:off x="146000" y="518006"/>
            <a:ext cx="8573400" cy="627300"/>
          </a:xfrm>
          <a:prstGeom prst="rect">
            <a:avLst/>
          </a:prstGeom>
        </p:spPr>
        <p:txBody>
          <a:bodyPr anchorCtr="1" anchor="b" bIns="0" lIns="0" spcFirstLastPara="1" rIns="0" wrap="square" tIns="0">
            <a:noAutofit/>
          </a:bodyPr>
          <a:lstStyle/>
          <a:p>
            <a:pPr indent="0" lvl="0" marL="0" rtl="0" algn="ctr">
              <a:spcBef>
                <a:spcPts val="0"/>
              </a:spcBef>
              <a:spcAft>
                <a:spcPts val="0"/>
              </a:spcAft>
              <a:buNone/>
            </a:pPr>
            <a:r>
              <a:rPr lang="en-US"/>
              <a:t>Discussion</a:t>
            </a:r>
            <a:endParaRPr/>
          </a:p>
        </p:txBody>
      </p:sp>
      <p:sp>
        <p:nvSpPr>
          <p:cNvPr id="418" name="Google Shape;418;p60"/>
          <p:cNvSpPr txBox="1"/>
          <p:nvPr>
            <p:ph idx="1" type="subTitle"/>
          </p:nvPr>
        </p:nvSpPr>
        <p:spPr>
          <a:xfrm>
            <a:off x="477150" y="1292250"/>
            <a:ext cx="6721200" cy="18762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sz="1600"/>
              <a:t>What did we learn?</a:t>
            </a:r>
            <a:endParaRPr sz="1600"/>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sz="1400"/>
              <a:t>The whole process and the difficulties we may have of K-mean algorithm</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US" sz="1400"/>
              <a:t>The problems may exist in unsupervised learning.</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US" sz="1400"/>
              <a:t>Lessons from PCA</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
        <p:nvSpPr>
          <p:cNvPr id="419" name="Google Shape;419;p60"/>
          <p:cNvSpPr txBox="1"/>
          <p:nvPr>
            <p:ph idx="1" type="subTitle"/>
          </p:nvPr>
        </p:nvSpPr>
        <p:spPr>
          <a:xfrm>
            <a:off x="477150" y="3168450"/>
            <a:ext cx="4260900" cy="18762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sz="1600"/>
              <a:t>What could we do better?</a:t>
            </a:r>
            <a:endParaRPr sz="1600"/>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sz="1400"/>
              <a:t>Measures selection</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US" sz="1400"/>
              <a:t>Processing categorical data</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US" sz="1400"/>
              <a:t>Supervised learning</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US" sz="1400"/>
              <a:t>Choose dimensions</a:t>
            </a:r>
            <a:endParaRPr sz="1400"/>
          </a:p>
          <a:p>
            <a:pPr indent="0" lvl="0" marL="45720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type="ctrTitle"/>
          </p:nvPr>
        </p:nvSpPr>
        <p:spPr>
          <a:xfrm>
            <a:off x="226525" y="874504"/>
            <a:ext cx="8573400" cy="1465200"/>
          </a:xfrm>
          <a:prstGeom prst="rect">
            <a:avLst/>
          </a:prstGeom>
        </p:spPr>
        <p:txBody>
          <a:bodyPr anchorCtr="1" anchor="b" bIns="0" lIns="0" spcFirstLastPara="1" rIns="0" wrap="square" tIns="0">
            <a:noAutofit/>
          </a:bodyPr>
          <a:lstStyle/>
          <a:p>
            <a:pPr indent="-438150" lvl="0" marL="457200" rtl="0" algn="l">
              <a:spcBef>
                <a:spcPts val="0"/>
              </a:spcBef>
              <a:spcAft>
                <a:spcPts val="0"/>
              </a:spcAft>
              <a:buSzPts val="3300"/>
              <a:buAutoNum type="arabicPeriod"/>
            </a:pPr>
            <a:r>
              <a:rPr lang="en-US"/>
              <a:t>The whole process and the difficulties we may have of K-mean algorithm</a:t>
            </a:r>
            <a:endParaRPr/>
          </a:p>
          <a:p>
            <a:pPr indent="0" lvl="0" marL="0" rtl="0" algn="l">
              <a:spcBef>
                <a:spcPts val="0"/>
              </a:spcBef>
              <a:spcAft>
                <a:spcPts val="0"/>
              </a:spcAft>
              <a:buNone/>
            </a:pPr>
            <a:r>
              <a:t/>
            </a:r>
            <a:endParaRPr/>
          </a:p>
        </p:txBody>
      </p:sp>
      <p:sp>
        <p:nvSpPr>
          <p:cNvPr id="426" name="Google Shape;426;p61"/>
          <p:cNvSpPr txBox="1"/>
          <p:nvPr>
            <p:ph idx="1" type="subTitle"/>
          </p:nvPr>
        </p:nvSpPr>
        <p:spPr>
          <a:xfrm>
            <a:off x="226522" y="2297622"/>
            <a:ext cx="8573400" cy="14652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In this project, we get a chance to go through the whole process of K-mean algorithm. </a:t>
            </a:r>
            <a:r>
              <a:rPr lang="en-US"/>
              <a:t>First, we should properly select the data and we know from this project that the binary variable (0-1) cannot be taken into K-mean algorithm. After that, we should determine the proper k and we may have difficulties in this part because Elbow taught in the lecture may not always work. To overcome the difficulties, we learn that PCA or other k-determining methods (such as AIC, BIC, </a:t>
            </a:r>
            <a:r>
              <a:rPr lang="en-US">
                <a:solidFill>
                  <a:schemeClr val="lt1"/>
                </a:solidFill>
              </a:rPr>
              <a:t>Silhouette, etc.</a:t>
            </a:r>
            <a:r>
              <a:rPr lang="en-US"/>
              <a:t>) would work. Finally, because K-mean algorithm is an unsupervised learning algorithm, we should figure out the patterns of each cluster.</a:t>
            </a:r>
            <a:endParaRPr/>
          </a:p>
        </p:txBody>
      </p:sp>
      <p:sp>
        <p:nvSpPr>
          <p:cNvPr id="427" name="Google Shape;427;p61"/>
          <p:cNvSpPr txBox="1"/>
          <p:nvPr/>
        </p:nvSpPr>
        <p:spPr>
          <a:xfrm>
            <a:off x="5816125" y="182900"/>
            <a:ext cx="3195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rgbClr val="FFFFFF"/>
                </a:solidFill>
                <a:highlight>
                  <a:srgbClr val="FF9900"/>
                </a:highlight>
                <a:latin typeface="Calibri"/>
                <a:ea typeface="Calibri"/>
                <a:cs typeface="Calibri"/>
                <a:sym typeface="Calibri"/>
              </a:rPr>
              <a:t>What did we learn?</a:t>
            </a:r>
            <a:endParaRPr sz="1600">
              <a:highlight>
                <a:srgbClr val="FF9900"/>
              </a:highlight>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2"/>
          <p:cNvSpPr txBox="1"/>
          <p:nvPr>
            <p:ph type="ctrTitle"/>
          </p:nvPr>
        </p:nvSpPr>
        <p:spPr>
          <a:xfrm>
            <a:off x="288700" y="1487323"/>
            <a:ext cx="8573400" cy="312900"/>
          </a:xfrm>
          <a:prstGeom prst="rect">
            <a:avLst/>
          </a:prstGeom>
        </p:spPr>
        <p:txBody>
          <a:bodyPr anchorCtr="1" anchor="b" bIns="0" lIns="0" spcFirstLastPara="1" rIns="0" wrap="square" tIns="0">
            <a:noAutofit/>
          </a:bodyPr>
          <a:lstStyle/>
          <a:p>
            <a:pPr indent="0" lvl="0" marL="0" rtl="0" algn="l">
              <a:lnSpc>
                <a:spcPct val="90000"/>
              </a:lnSpc>
              <a:spcBef>
                <a:spcPts val="0"/>
              </a:spcBef>
              <a:spcAft>
                <a:spcPts val="0"/>
              </a:spcAft>
              <a:buNone/>
            </a:pPr>
            <a:r>
              <a:rPr lang="en-US" sz="3100">
                <a:solidFill>
                  <a:schemeClr val="lt1"/>
                </a:solidFill>
              </a:rPr>
              <a:t>2. </a:t>
            </a:r>
            <a:r>
              <a:rPr lang="en-US" sz="3100">
                <a:solidFill>
                  <a:schemeClr val="lt1"/>
                </a:solidFill>
              </a:rPr>
              <a:t>The problems may exist in unsupervised learning</a:t>
            </a:r>
            <a:endParaRPr sz="3100">
              <a:solidFill>
                <a:schemeClr val="lt1"/>
              </a:solidFill>
              <a:latin typeface="Arial"/>
              <a:ea typeface="Arial"/>
              <a:cs typeface="Arial"/>
              <a:sym typeface="Arial"/>
            </a:endParaRPr>
          </a:p>
          <a:p>
            <a:pPr indent="0" lvl="0" marL="0" rtl="0" algn="ctr">
              <a:spcBef>
                <a:spcPts val="0"/>
              </a:spcBef>
              <a:spcAft>
                <a:spcPts val="0"/>
              </a:spcAft>
              <a:buNone/>
            </a:pPr>
            <a:r>
              <a:t/>
            </a:r>
            <a:endParaRPr/>
          </a:p>
        </p:txBody>
      </p:sp>
      <p:sp>
        <p:nvSpPr>
          <p:cNvPr id="434" name="Google Shape;434;p62"/>
          <p:cNvSpPr txBox="1"/>
          <p:nvPr/>
        </p:nvSpPr>
        <p:spPr>
          <a:xfrm>
            <a:off x="5786050" y="391675"/>
            <a:ext cx="31503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chemeClr val="lt1"/>
                </a:solidFill>
                <a:highlight>
                  <a:srgbClr val="FF9900"/>
                </a:highlight>
                <a:latin typeface="Calibri"/>
                <a:ea typeface="Calibri"/>
                <a:cs typeface="Calibri"/>
                <a:sym typeface="Calibri"/>
              </a:rPr>
              <a:t>What did we learn?</a:t>
            </a:r>
            <a:endParaRPr sz="1600">
              <a:highlight>
                <a:srgbClr val="FF9900"/>
              </a:highlight>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35" name="Google Shape;435;p62"/>
          <p:cNvSpPr txBox="1"/>
          <p:nvPr/>
        </p:nvSpPr>
        <p:spPr>
          <a:xfrm>
            <a:off x="288700" y="1650200"/>
            <a:ext cx="71802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lt1"/>
                </a:solidFill>
                <a:latin typeface="Calibri"/>
                <a:ea typeface="Calibri"/>
                <a:cs typeface="Calibri"/>
                <a:sym typeface="Calibri"/>
              </a:rPr>
              <a:t>The </a:t>
            </a:r>
            <a:r>
              <a:rPr lang="en-US" sz="1500">
                <a:solidFill>
                  <a:schemeClr val="lt1"/>
                </a:solidFill>
                <a:latin typeface="Calibri"/>
                <a:ea typeface="Calibri"/>
                <a:cs typeface="Calibri"/>
                <a:sym typeface="Calibri"/>
              </a:rPr>
              <a:t>algorithm</a:t>
            </a:r>
            <a:r>
              <a:rPr lang="en-US" sz="1500">
                <a:solidFill>
                  <a:schemeClr val="lt1"/>
                </a:solidFill>
                <a:latin typeface="Calibri"/>
                <a:ea typeface="Calibri"/>
                <a:cs typeface="Calibri"/>
                <a:sym typeface="Calibri"/>
              </a:rPr>
              <a:t> we used in this project are all unsupervised learning algorithms. Unlike supervised learning, we cannot collect or produce data from the previous experience.</a:t>
            </a:r>
            <a:r>
              <a:rPr lang="en-US" sz="1500">
                <a:solidFill>
                  <a:schemeClr val="lt1"/>
                </a:solidFill>
                <a:latin typeface="Calibri"/>
                <a:ea typeface="Calibri"/>
                <a:cs typeface="Calibri"/>
                <a:sym typeface="Calibri"/>
              </a:rPr>
              <a:t> </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US" sz="1500">
                <a:solidFill>
                  <a:schemeClr val="lt1"/>
                </a:solidFill>
                <a:latin typeface="Calibri"/>
                <a:ea typeface="Calibri"/>
                <a:cs typeface="Calibri"/>
                <a:sym typeface="Calibri"/>
              </a:rPr>
              <a:t>One thing we learned from the this project is that most of the time unsupervised learning don’t classify the data into clusters that we familiar with, we have to look carefully into each cluster to find the underlying pattern the algorithms have found out. The first few times of clustering may be unintuitive but all we need to do is to try different value for k until we find a significant difference. </a:t>
            </a:r>
            <a:endParaRPr sz="15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3"/>
          <p:cNvSpPr txBox="1"/>
          <p:nvPr>
            <p:ph type="ctrTitle"/>
          </p:nvPr>
        </p:nvSpPr>
        <p:spPr>
          <a:xfrm>
            <a:off x="285300" y="568231"/>
            <a:ext cx="8573400" cy="5931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3.Lessons from PCA</a:t>
            </a:r>
            <a:endParaRPr/>
          </a:p>
        </p:txBody>
      </p:sp>
      <p:sp>
        <p:nvSpPr>
          <p:cNvPr id="442" name="Google Shape;442;p63"/>
          <p:cNvSpPr txBox="1"/>
          <p:nvPr>
            <p:ph idx="1" type="subTitle"/>
          </p:nvPr>
        </p:nvSpPr>
        <p:spPr>
          <a:xfrm>
            <a:off x="288700" y="1446378"/>
            <a:ext cx="8573400" cy="30486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In this project, we use PCA to reduce the dimension of the </a:t>
            </a:r>
            <a:r>
              <a:rPr lang="en-US"/>
              <a:t>original</a:t>
            </a:r>
            <a:r>
              <a:rPr lang="en-US"/>
              <a:t> dataset and run K-means on that. But the result does not meet our expectation. PCA has some influences on the outcome of </a:t>
            </a:r>
            <a:r>
              <a:rPr lang="en-US"/>
              <a:t>clustering</a:t>
            </a:r>
            <a:r>
              <a:rPr lang="en-US"/>
              <a:t>. As professor mention in the class, PCA will exclude several dimensions and rotate the dataset to reduce the dimension. And this could be regarded as the primary reason why the clustering result is not good. However, PCA proves to be very useful in visualizing high </a:t>
            </a:r>
            <a:r>
              <a:rPr lang="en-US"/>
              <a:t>dimensional</a:t>
            </a:r>
            <a:r>
              <a:rPr lang="en-US"/>
              <a:t> data. As you can see in the previous slides, PCA allows us to visualize the clustering result of K-means, which is clear and easy to comprehend. In conclusion, we should be more careful when we use PCA to reduce the dimensionality of the dataset. Even though it contains the maximum variance, it still modify the dataset to some extent.</a:t>
            </a:r>
            <a:endParaRPr/>
          </a:p>
        </p:txBody>
      </p:sp>
      <p:sp>
        <p:nvSpPr>
          <p:cNvPr id="443" name="Google Shape;443;p63"/>
          <p:cNvSpPr txBox="1"/>
          <p:nvPr/>
        </p:nvSpPr>
        <p:spPr>
          <a:xfrm>
            <a:off x="5816125" y="182900"/>
            <a:ext cx="3195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rgbClr val="FFFFFF"/>
                </a:solidFill>
                <a:highlight>
                  <a:srgbClr val="FF9900"/>
                </a:highlight>
                <a:latin typeface="Calibri"/>
                <a:ea typeface="Calibri"/>
                <a:cs typeface="Calibri"/>
                <a:sym typeface="Calibri"/>
              </a:rPr>
              <a:t>What did we learn?</a:t>
            </a:r>
            <a:endParaRPr sz="1600">
              <a:highlight>
                <a:srgbClr val="FF9900"/>
              </a:highlight>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4"/>
          <p:cNvSpPr txBox="1"/>
          <p:nvPr>
            <p:ph type="ctrTitle"/>
          </p:nvPr>
        </p:nvSpPr>
        <p:spPr>
          <a:xfrm>
            <a:off x="285300" y="568231"/>
            <a:ext cx="8573400" cy="5931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4. Multiple ways to choose optimal k</a:t>
            </a:r>
            <a:endParaRPr/>
          </a:p>
        </p:txBody>
      </p:sp>
      <p:sp>
        <p:nvSpPr>
          <p:cNvPr id="450" name="Google Shape;450;p64"/>
          <p:cNvSpPr txBox="1"/>
          <p:nvPr>
            <p:ph idx="1" type="subTitle"/>
          </p:nvPr>
        </p:nvSpPr>
        <p:spPr>
          <a:xfrm>
            <a:off x="285300" y="1971503"/>
            <a:ext cx="8573400" cy="30486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In this project, we use Elbow, Silhouette, AIC(</a:t>
            </a:r>
            <a:r>
              <a:rPr lang="en-US">
                <a:solidFill>
                  <a:schemeClr val="lt1"/>
                </a:solidFill>
              </a:rPr>
              <a:t>Akaike Information Criterion), and BIC(Bayesian Information Criterion) respectively to find the optimal k. Though there are different methods, each method indicates different optimal k. Thus, we need to try each method and find which optimal k is truly optimal for our dataset.</a:t>
            </a:r>
            <a:endParaRPr/>
          </a:p>
        </p:txBody>
      </p:sp>
      <p:sp>
        <p:nvSpPr>
          <p:cNvPr id="451" name="Google Shape;451;p64"/>
          <p:cNvSpPr txBox="1"/>
          <p:nvPr/>
        </p:nvSpPr>
        <p:spPr>
          <a:xfrm>
            <a:off x="5816125" y="182900"/>
            <a:ext cx="3195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rgbClr val="FFFFFF"/>
                </a:solidFill>
                <a:highlight>
                  <a:srgbClr val="FF9900"/>
                </a:highlight>
                <a:latin typeface="Calibri"/>
                <a:ea typeface="Calibri"/>
                <a:cs typeface="Calibri"/>
                <a:sym typeface="Calibri"/>
              </a:rPr>
              <a:t>What did we learn?</a:t>
            </a:r>
            <a:endParaRPr sz="1600">
              <a:highlight>
                <a:srgbClr val="FF9900"/>
              </a:highlight>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5"/>
          <p:cNvSpPr txBox="1"/>
          <p:nvPr>
            <p:ph type="ctrTitle"/>
          </p:nvPr>
        </p:nvSpPr>
        <p:spPr>
          <a:xfrm>
            <a:off x="285300" y="1154982"/>
            <a:ext cx="8573400" cy="481800"/>
          </a:xfrm>
          <a:prstGeom prst="rect">
            <a:avLst/>
          </a:prstGeom>
        </p:spPr>
        <p:txBody>
          <a:bodyPr anchorCtr="1" anchor="b" bIns="0" lIns="0" spcFirstLastPara="1" rIns="0" wrap="square" tIns="0">
            <a:noAutofit/>
          </a:bodyPr>
          <a:lstStyle/>
          <a:p>
            <a:pPr indent="-438150" lvl="0" marL="457200" rtl="0" algn="l">
              <a:spcBef>
                <a:spcPts val="0"/>
              </a:spcBef>
              <a:spcAft>
                <a:spcPts val="0"/>
              </a:spcAft>
              <a:buSzPts val="3300"/>
              <a:buAutoNum type="arabicPeriod"/>
            </a:pPr>
            <a:r>
              <a:rPr lang="en-US"/>
              <a:t>Measure Selection</a:t>
            </a:r>
            <a:endParaRPr/>
          </a:p>
        </p:txBody>
      </p:sp>
      <p:sp>
        <p:nvSpPr>
          <p:cNvPr id="458" name="Google Shape;458;p65"/>
          <p:cNvSpPr txBox="1"/>
          <p:nvPr>
            <p:ph idx="1" type="subTitle"/>
          </p:nvPr>
        </p:nvSpPr>
        <p:spPr>
          <a:xfrm>
            <a:off x="381772" y="1897697"/>
            <a:ext cx="8573400" cy="14652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In this project, we only use two measures to represent customer’s willingness to purchase wine: </a:t>
            </a:r>
            <a:r>
              <a:rPr lang="en-US">
                <a:solidFill>
                  <a:schemeClr val="lt1"/>
                </a:solidFill>
              </a:rPr>
              <a:t>MntWine/Income and WineProducts/AllProducts</a:t>
            </a:r>
            <a:r>
              <a:rPr lang="en-US"/>
              <a:t>. In our project plan, we expect to use about 4 or 5 measures to represent the purchasing willingness and compare their outcomes to see which one is the most representative. Hence, if we are given with more time, we should come up with more measures to make the project less biased and more convincing. Moreover, we can invite the students who have deep understanding in statistics, and he can give more valuable and reasonable measures. </a:t>
            </a:r>
            <a:endParaRPr/>
          </a:p>
        </p:txBody>
      </p:sp>
      <p:sp>
        <p:nvSpPr>
          <p:cNvPr id="459" name="Google Shape;459;p65"/>
          <p:cNvSpPr txBox="1"/>
          <p:nvPr/>
        </p:nvSpPr>
        <p:spPr>
          <a:xfrm>
            <a:off x="5015375" y="182900"/>
            <a:ext cx="3995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rgbClr val="FFFFFF"/>
                </a:solidFill>
                <a:highlight>
                  <a:srgbClr val="FF9900"/>
                </a:highlight>
                <a:latin typeface="Calibri"/>
                <a:ea typeface="Calibri"/>
                <a:cs typeface="Calibri"/>
                <a:sym typeface="Calibri"/>
              </a:rPr>
              <a:t>What could we do better?</a:t>
            </a:r>
            <a:endParaRPr sz="1600">
              <a:highlight>
                <a:srgbClr val="FF9900"/>
              </a:highlight>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6"/>
          <p:cNvSpPr txBox="1"/>
          <p:nvPr>
            <p:ph type="ctrTitle"/>
          </p:nvPr>
        </p:nvSpPr>
        <p:spPr>
          <a:xfrm>
            <a:off x="285300" y="653279"/>
            <a:ext cx="8573400" cy="8922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2. Processing categorical data</a:t>
            </a:r>
            <a:endParaRPr/>
          </a:p>
        </p:txBody>
      </p:sp>
      <p:sp>
        <p:nvSpPr>
          <p:cNvPr id="466" name="Google Shape;466;p66"/>
          <p:cNvSpPr txBox="1"/>
          <p:nvPr>
            <p:ph idx="1" type="subTitle"/>
          </p:nvPr>
        </p:nvSpPr>
        <p:spPr>
          <a:xfrm>
            <a:off x="288700" y="1831702"/>
            <a:ext cx="8573400" cy="26634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solidFill>
                  <a:schemeClr val="lt1"/>
                </a:solidFill>
              </a:rPr>
              <a:t>We used one-hot coding to encode the categorical data. For example, married will be 1 and not married will be 0. However, encoding in this way has a problem: we cannot run K-means on categorical variables because computing Euclidean distance for such data is meaningless. to solve this problem, we may need to adjust our K-means algorithm. After some research, we found that an algorithm called K-mode may help us. Hence, if we have more time, we would like to use this algorithm to process categorical data and observe its effect. </a:t>
            </a:r>
            <a:endParaRPr/>
          </a:p>
        </p:txBody>
      </p:sp>
      <p:sp>
        <p:nvSpPr>
          <p:cNvPr id="467" name="Google Shape;467;p66"/>
          <p:cNvSpPr txBox="1"/>
          <p:nvPr/>
        </p:nvSpPr>
        <p:spPr>
          <a:xfrm>
            <a:off x="5015375" y="182900"/>
            <a:ext cx="3995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rgbClr val="FFFFFF"/>
                </a:solidFill>
                <a:highlight>
                  <a:srgbClr val="FF9900"/>
                </a:highlight>
                <a:latin typeface="Calibri"/>
                <a:ea typeface="Calibri"/>
                <a:cs typeface="Calibri"/>
                <a:sym typeface="Calibri"/>
              </a:rPr>
              <a:t>What could we do better?</a:t>
            </a:r>
            <a:endParaRPr sz="1600">
              <a:highlight>
                <a:srgbClr val="FF9900"/>
              </a:highlight>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7"/>
          <p:cNvSpPr txBox="1"/>
          <p:nvPr>
            <p:ph type="ctrTitle"/>
          </p:nvPr>
        </p:nvSpPr>
        <p:spPr>
          <a:xfrm>
            <a:off x="285300" y="628779"/>
            <a:ext cx="8573400" cy="9330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3. S</a:t>
            </a:r>
            <a:r>
              <a:rPr lang="en-US"/>
              <a:t>upervised</a:t>
            </a:r>
            <a:r>
              <a:rPr lang="en-US"/>
              <a:t> learning</a:t>
            </a:r>
            <a:endParaRPr/>
          </a:p>
        </p:txBody>
      </p:sp>
      <p:sp>
        <p:nvSpPr>
          <p:cNvPr id="474" name="Google Shape;474;p67"/>
          <p:cNvSpPr txBox="1"/>
          <p:nvPr>
            <p:ph idx="1" type="subTitle"/>
          </p:nvPr>
        </p:nvSpPr>
        <p:spPr>
          <a:xfrm>
            <a:off x="285300" y="1737802"/>
            <a:ext cx="8573400" cy="24363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t>Another improvement that we can do is supervised learning. </a:t>
            </a:r>
            <a:r>
              <a:rPr lang="en-US">
                <a:solidFill>
                  <a:schemeClr val="lt1"/>
                </a:solidFill>
              </a:rPr>
              <a:t>C</a:t>
            </a:r>
            <a:r>
              <a:rPr lang="en-US">
                <a:solidFill>
                  <a:schemeClr val="lt1"/>
                </a:solidFill>
              </a:rPr>
              <a:t>lassification by using unsupervised learning may not always classify the data in the way we want. In this case, we want to find purchasing willingnesses of each group are distinguished from each other. But the unsupervised learning cannot always satisfy our requirement.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Hence, what more we can do is to split our dataset into training part and testing part. We run the K-</a:t>
            </a:r>
            <a:r>
              <a:rPr lang="en-US"/>
              <a:t>means</a:t>
            </a:r>
            <a:r>
              <a:rPr lang="en-US"/>
              <a:t> on the training part to cluster the customers and summarize its patterns; then, we apply these patterns to the test part to predict which cluster they belong to and we can see if they really belong to this cluster. In this way, we can </a:t>
            </a:r>
            <a:r>
              <a:rPr lang="en-US"/>
              <a:t>judge</a:t>
            </a:r>
            <a:r>
              <a:rPr lang="en-US"/>
              <a:t> the accuracy and effectiveness of the Kmeans, which will make our project more meaningful.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5" name="Google Shape;475;p67"/>
          <p:cNvSpPr txBox="1"/>
          <p:nvPr/>
        </p:nvSpPr>
        <p:spPr>
          <a:xfrm>
            <a:off x="5015375" y="182900"/>
            <a:ext cx="3995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rgbClr val="FFFFFF"/>
                </a:solidFill>
                <a:highlight>
                  <a:srgbClr val="FF9900"/>
                </a:highlight>
                <a:latin typeface="Calibri"/>
                <a:ea typeface="Calibri"/>
                <a:cs typeface="Calibri"/>
                <a:sym typeface="Calibri"/>
              </a:rPr>
              <a:t>What could we do better?</a:t>
            </a:r>
            <a:endParaRPr sz="1600">
              <a:highlight>
                <a:srgbClr val="FF9900"/>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3"/>
          <p:cNvSpPr txBox="1"/>
          <p:nvPr>
            <p:ph idx="1" type="subTitle"/>
          </p:nvPr>
        </p:nvSpPr>
        <p:spPr>
          <a:xfrm>
            <a:off x="288700" y="1650201"/>
            <a:ext cx="8573400" cy="13764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sz="2000"/>
              <a:t>Our dataset contains 2240 rows and 29 </a:t>
            </a:r>
            <a:r>
              <a:rPr lang="en-US" sz="2000"/>
              <a:t>column</a:t>
            </a:r>
            <a:r>
              <a:rPr lang="en-US" sz="2000"/>
              <a:t>, after cleaning , we </a:t>
            </a:r>
            <a:r>
              <a:rPr lang="en-US" sz="2000"/>
              <a:t>dropped</a:t>
            </a:r>
            <a:r>
              <a:rPr lang="en-US" sz="2000"/>
              <a:t> the last 19 column since we </a:t>
            </a:r>
            <a:r>
              <a:rPr lang="en-US" sz="2000"/>
              <a:t>only</a:t>
            </a:r>
            <a:r>
              <a:rPr lang="en-US" sz="2000"/>
              <a:t> </a:t>
            </a:r>
            <a:r>
              <a:rPr lang="en-US" sz="2000"/>
              <a:t>interested</a:t>
            </a:r>
            <a:r>
              <a:rPr lang="en-US" sz="2000"/>
              <a:t> in the attributes Age, Education and Income of </a:t>
            </a:r>
            <a:r>
              <a:rPr lang="en-US" sz="2000"/>
              <a:t>customers. We define each column of the dataset as one dimension. Our goal is to use K-means and PCA to build a model that classifies the customers according to the attributes listed above. </a:t>
            </a:r>
            <a:endParaRPr sz="2000"/>
          </a:p>
        </p:txBody>
      </p:sp>
      <p:sp>
        <p:nvSpPr>
          <p:cNvPr id="105" name="Google Shape;105;p23"/>
          <p:cNvSpPr txBox="1"/>
          <p:nvPr>
            <p:ph type="ctrTitle"/>
          </p:nvPr>
        </p:nvSpPr>
        <p:spPr>
          <a:xfrm>
            <a:off x="285300" y="535775"/>
            <a:ext cx="8573400" cy="9966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Introduction:</a:t>
            </a:r>
            <a:endParaRPr/>
          </a:p>
          <a:p>
            <a:pPr indent="0" lvl="0" marL="0" rtl="0" algn="l">
              <a:spcBef>
                <a:spcPts val="0"/>
              </a:spcBef>
              <a:spcAft>
                <a:spcPts val="0"/>
              </a:spcAft>
              <a:buNone/>
            </a:pPr>
            <a:r>
              <a:rPr lang="en-US" sz="3000"/>
              <a:t>Dataset</a:t>
            </a:r>
            <a:endParaRPr sz="3000"/>
          </a:p>
        </p:txBody>
      </p:sp>
      <p:sp>
        <p:nvSpPr>
          <p:cNvPr id="106" name="Google Shape;106;p23"/>
          <p:cNvSpPr txBox="1"/>
          <p:nvPr/>
        </p:nvSpPr>
        <p:spPr>
          <a:xfrm>
            <a:off x="455000" y="3144425"/>
            <a:ext cx="502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highlight>
                  <a:srgbClr val="FFFF00"/>
                </a:highlight>
                <a:latin typeface="Calibri"/>
                <a:ea typeface="Calibri"/>
                <a:cs typeface="Calibri"/>
                <a:sym typeface="Calibri"/>
              </a:rPr>
              <a:t>Five Dimensions are selected in the classification:</a:t>
            </a:r>
            <a:endParaRPr>
              <a:highlight>
                <a:srgbClr val="FFFF00"/>
              </a:highlight>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07" name="Google Shape;107;p23"/>
          <p:cNvSpPr txBox="1"/>
          <p:nvPr/>
        </p:nvSpPr>
        <p:spPr>
          <a:xfrm>
            <a:off x="528275" y="3505575"/>
            <a:ext cx="5634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Age</a:t>
            </a:r>
            <a:r>
              <a:rPr lang="en-US">
                <a:solidFill>
                  <a:srgbClr val="FFFFFF"/>
                </a:solidFill>
                <a:latin typeface="Calibri"/>
                <a:ea typeface="Calibri"/>
                <a:cs typeface="Calibri"/>
                <a:sym typeface="Calibri"/>
              </a:rPr>
              <a:t>: the age of the individual</a:t>
            </a:r>
            <a:endParaRPr>
              <a:solidFill>
                <a:srgbClr val="FFFFFF"/>
              </a:solidFill>
              <a:latin typeface="Calibri"/>
              <a:ea typeface="Calibri"/>
              <a:cs typeface="Calibri"/>
              <a:sym typeface="Calibri"/>
            </a:endParaRPr>
          </a:p>
          <a:p>
            <a:pPr indent="-317500" lvl="0" marL="4572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Kids: the number of kids in the individual’s family</a:t>
            </a:r>
            <a:endParaRPr>
              <a:solidFill>
                <a:srgbClr val="FFFFFF"/>
              </a:solidFill>
              <a:latin typeface="Calibri"/>
              <a:ea typeface="Calibri"/>
              <a:cs typeface="Calibri"/>
              <a:sym typeface="Calibri"/>
            </a:endParaRPr>
          </a:p>
          <a:p>
            <a:pPr indent="-317500" lvl="0" marL="4572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Teens: the number of teens in the individual’s family</a:t>
            </a:r>
            <a:endParaRPr>
              <a:solidFill>
                <a:srgbClr val="FFFFFF"/>
              </a:solidFill>
              <a:latin typeface="Calibri"/>
              <a:ea typeface="Calibri"/>
              <a:cs typeface="Calibri"/>
              <a:sym typeface="Calibri"/>
            </a:endParaRPr>
          </a:p>
          <a:p>
            <a:pPr indent="-317500" lvl="0" marL="4572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Enroll_age: how long has been the individual enrolled in our firm</a:t>
            </a:r>
            <a:endParaRPr>
              <a:solidFill>
                <a:srgbClr val="FFFFFF"/>
              </a:solidFill>
              <a:latin typeface="Calibri"/>
              <a:ea typeface="Calibri"/>
              <a:cs typeface="Calibri"/>
              <a:sym typeface="Calibri"/>
            </a:endParaRPr>
          </a:p>
          <a:p>
            <a:pPr indent="-317500" lvl="0" marL="4572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Rencency: Number of days since customer's last purchase</a:t>
            </a:r>
            <a:endParaRPr sz="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8"/>
          <p:cNvSpPr txBox="1"/>
          <p:nvPr>
            <p:ph type="ctrTitle"/>
          </p:nvPr>
        </p:nvSpPr>
        <p:spPr>
          <a:xfrm>
            <a:off x="345925" y="661476"/>
            <a:ext cx="8573400" cy="7776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4. Choosing Dimensions</a:t>
            </a:r>
            <a:endParaRPr/>
          </a:p>
        </p:txBody>
      </p:sp>
      <p:sp>
        <p:nvSpPr>
          <p:cNvPr id="482" name="Google Shape;482;p68"/>
          <p:cNvSpPr txBox="1"/>
          <p:nvPr>
            <p:ph idx="1" type="subTitle"/>
          </p:nvPr>
        </p:nvSpPr>
        <p:spPr>
          <a:xfrm>
            <a:off x="285300" y="1692703"/>
            <a:ext cx="8573400" cy="27777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a:solidFill>
                  <a:schemeClr val="lt1"/>
                </a:solidFill>
              </a:rPr>
              <a:t>Another improvement that we can make is to try different combinations of dimensions. In this dataset, there are 7 dimensions that we can use. thus, when we run the Kmeans, if we include or exclude several dimensions, the outcome of the Kmeans will also change. We should try different combinations of the dimensions to see  which one will make a better clustering. this part is very time consuming because we may need to try about 50 kinds of combination and see their outcomes. </a:t>
            </a:r>
            <a:endParaRPr/>
          </a:p>
        </p:txBody>
      </p:sp>
      <p:sp>
        <p:nvSpPr>
          <p:cNvPr id="483" name="Google Shape;483;p68"/>
          <p:cNvSpPr txBox="1"/>
          <p:nvPr/>
        </p:nvSpPr>
        <p:spPr>
          <a:xfrm>
            <a:off x="5015375" y="182900"/>
            <a:ext cx="3995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rgbClr val="FFFFFF"/>
                </a:solidFill>
                <a:highlight>
                  <a:srgbClr val="FF9900"/>
                </a:highlight>
                <a:latin typeface="Calibri"/>
                <a:ea typeface="Calibri"/>
                <a:cs typeface="Calibri"/>
                <a:sym typeface="Calibri"/>
              </a:rPr>
              <a:t>What could we do better?</a:t>
            </a:r>
            <a:endParaRPr sz="1600">
              <a:highlight>
                <a:srgbClr val="FF9900"/>
              </a:highlight>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type="ctrTitle"/>
          </p:nvPr>
        </p:nvSpPr>
        <p:spPr>
          <a:xfrm>
            <a:off x="223600" y="703152"/>
            <a:ext cx="8202300" cy="6792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Introduction:</a:t>
            </a:r>
            <a:endParaRPr/>
          </a:p>
          <a:p>
            <a:pPr indent="0" lvl="0" marL="0" rtl="0" algn="l">
              <a:spcBef>
                <a:spcPts val="0"/>
              </a:spcBef>
              <a:spcAft>
                <a:spcPts val="0"/>
              </a:spcAft>
              <a:buNone/>
            </a:pPr>
            <a:r>
              <a:rPr lang="en-US"/>
              <a:t>Significance of our project</a:t>
            </a:r>
            <a:endParaRPr/>
          </a:p>
        </p:txBody>
      </p:sp>
      <p:sp>
        <p:nvSpPr>
          <p:cNvPr id="114" name="Google Shape;114;p24"/>
          <p:cNvSpPr txBox="1"/>
          <p:nvPr>
            <p:ph idx="1" type="subTitle"/>
          </p:nvPr>
        </p:nvSpPr>
        <p:spPr>
          <a:xfrm>
            <a:off x="4749950" y="2191425"/>
            <a:ext cx="4237500" cy="27600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sz="1600"/>
              <a:t>How can we make our </a:t>
            </a:r>
            <a:r>
              <a:rPr lang="en-US" sz="1600"/>
              <a:t>advertisements</a:t>
            </a:r>
            <a:r>
              <a:rPr lang="en-US" sz="1600"/>
              <a:t> more targeted and </a:t>
            </a:r>
            <a:r>
              <a:rPr lang="en-US" sz="1600"/>
              <a:t>effective</a:t>
            </a:r>
            <a:r>
              <a:rPr lang="en-US" sz="1600"/>
              <a:t>? Nowadays, in marketing field, we are always wondering that to whom we should advertise our products.</a:t>
            </a:r>
            <a:endParaRPr sz="1600"/>
          </a:p>
          <a:p>
            <a:pPr indent="0" lvl="0" marL="0" rtl="0" algn="l">
              <a:spcBef>
                <a:spcPts val="0"/>
              </a:spcBef>
              <a:spcAft>
                <a:spcPts val="0"/>
              </a:spcAft>
              <a:buNone/>
            </a:pPr>
            <a:r>
              <a:t/>
            </a:r>
            <a:endParaRPr sz="1600"/>
          </a:p>
          <a:p>
            <a:pPr indent="0" lvl="0" marL="0" rtl="0" algn="l">
              <a:lnSpc>
                <a:spcPct val="100000"/>
              </a:lnSpc>
              <a:spcBef>
                <a:spcPts val="0"/>
              </a:spcBef>
              <a:spcAft>
                <a:spcPts val="0"/>
              </a:spcAft>
              <a:buNone/>
            </a:pPr>
            <a:r>
              <a:rPr b="1" lang="en-US"/>
              <a:t>    Why is it important?</a:t>
            </a:r>
            <a:endParaRPr b="1"/>
          </a:p>
          <a:p>
            <a:pPr indent="0" lvl="0" marL="0" rtl="0" algn="l">
              <a:lnSpc>
                <a:spcPct val="100000"/>
              </a:lnSpc>
              <a:spcBef>
                <a:spcPts val="0"/>
              </a:spcBef>
              <a:spcAft>
                <a:spcPts val="0"/>
              </a:spcAft>
              <a:buNone/>
            </a:pPr>
            <a:r>
              <a:t/>
            </a:r>
            <a:endParaRPr b="1"/>
          </a:p>
          <a:p>
            <a:pPr indent="0" lvl="0" marL="0" rtl="0" algn="l">
              <a:spcBef>
                <a:spcPts val="0"/>
              </a:spcBef>
              <a:spcAft>
                <a:spcPts val="0"/>
              </a:spcAft>
              <a:buNone/>
            </a:pPr>
            <a:r>
              <a:rPr lang="en-US" sz="1600">
                <a:solidFill>
                  <a:schemeClr val="lt1"/>
                </a:solidFill>
              </a:rPr>
              <a:t>It will dramatically affect the profits that our firm could obtain. We do not want to advertise the wine product  to the customers that have low willingness, which costs a lot but makes little profit in return.</a:t>
            </a:r>
            <a:endParaRPr b="1"/>
          </a:p>
          <a:p>
            <a:pPr indent="0" lvl="0" marL="0" rtl="0" algn="l">
              <a:spcBef>
                <a:spcPts val="0"/>
              </a:spcBef>
              <a:spcAft>
                <a:spcPts val="0"/>
              </a:spcAft>
              <a:buNone/>
            </a:pPr>
            <a:r>
              <a:t/>
            </a:r>
            <a:endParaRPr sz="1600"/>
          </a:p>
        </p:txBody>
      </p:sp>
      <p:pic>
        <p:nvPicPr>
          <p:cNvPr id="115" name="Google Shape;115;p24"/>
          <p:cNvPicPr preferRelativeResize="0"/>
          <p:nvPr/>
        </p:nvPicPr>
        <p:blipFill>
          <a:blip r:embed="rId3">
            <a:alphaModFix/>
          </a:blip>
          <a:stretch>
            <a:fillRect/>
          </a:stretch>
        </p:blipFill>
        <p:spPr>
          <a:xfrm>
            <a:off x="223601" y="1806738"/>
            <a:ext cx="4365425" cy="2911725"/>
          </a:xfrm>
          <a:prstGeom prst="rect">
            <a:avLst/>
          </a:prstGeom>
          <a:noFill/>
          <a:ln>
            <a:noFill/>
          </a:ln>
        </p:spPr>
      </p:pic>
      <p:sp>
        <p:nvSpPr>
          <p:cNvPr id="116" name="Google Shape;116;p24"/>
          <p:cNvSpPr txBox="1"/>
          <p:nvPr/>
        </p:nvSpPr>
        <p:spPr>
          <a:xfrm>
            <a:off x="4868925" y="1579125"/>
            <a:ext cx="364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rgbClr val="FFFFFF"/>
                </a:solidFill>
                <a:latin typeface="Calibri"/>
                <a:ea typeface="Calibri"/>
                <a:cs typeface="Calibri"/>
                <a:sym typeface="Calibri"/>
              </a:rPr>
              <a:t>What’s the problem we want to solve?</a:t>
            </a:r>
            <a:endParaRPr sz="1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ctrTitle"/>
          </p:nvPr>
        </p:nvSpPr>
        <p:spPr>
          <a:xfrm>
            <a:off x="223600" y="703152"/>
            <a:ext cx="8202300" cy="6792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Introduction:</a:t>
            </a:r>
            <a:endParaRPr/>
          </a:p>
          <a:p>
            <a:pPr indent="0" lvl="0" marL="0" rtl="0" algn="l">
              <a:spcBef>
                <a:spcPts val="0"/>
              </a:spcBef>
              <a:spcAft>
                <a:spcPts val="0"/>
              </a:spcAft>
              <a:buNone/>
            </a:pPr>
            <a:r>
              <a:rPr lang="en-US"/>
              <a:t>Significance of our project</a:t>
            </a:r>
            <a:endParaRPr/>
          </a:p>
        </p:txBody>
      </p:sp>
      <p:sp>
        <p:nvSpPr>
          <p:cNvPr id="123" name="Google Shape;123;p25"/>
          <p:cNvSpPr txBox="1"/>
          <p:nvPr>
            <p:ph idx="1" type="subTitle"/>
          </p:nvPr>
        </p:nvSpPr>
        <p:spPr>
          <a:xfrm>
            <a:off x="5150325" y="1330863"/>
            <a:ext cx="3391800" cy="3387600"/>
          </a:xfrm>
          <a:prstGeom prst="rect">
            <a:avLst/>
          </a:prstGeom>
        </p:spPr>
        <p:txBody>
          <a:bodyPr anchorCtr="1" anchor="t" bIns="0" lIns="0" spcFirstLastPara="1" rIns="0" wrap="square" tIns="0">
            <a:noAutofit/>
          </a:bodyPr>
          <a:lstStyle/>
          <a:p>
            <a:pPr indent="0" lvl="0" marL="0" rtl="0" algn="l">
              <a:spcBef>
                <a:spcPts val="0"/>
              </a:spcBef>
              <a:spcAft>
                <a:spcPts val="0"/>
              </a:spcAft>
              <a:buNone/>
            </a:pPr>
            <a:r>
              <a:rPr lang="en-US" sz="1600"/>
              <a:t>The central aim of our project is to cluster the customers based on some features provided and figure out their willingness to purchase wine. </a:t>
            </a:r>
            <a:r>
              <a:rPr lang="en-US" sz="1600">
                <a:solidFill>
                  <a:schemeClr val="lt1"/>
                </a:solidFill>
              </a:rPr>
              <a:t>To be specific, we categorize the customers into several groups: low willingness, middle willingness, and high willingness. After we divide the customers according to their willingness, we can send out the corresponding advertisements.</a:t>
            </a:r>
            <a:r>
              <a:rPr lang="en-US" sz="1600">
                <a:solidFill>
                  <a:srgbClr val="FF0000"/>
                </a:solidFill>
              </a:rPr>
              <a:t> </a:t>
            </a:r>
            <a:r>
              <a:rPr lang="en-US" sz="1600"/>
              <a:t>Hence, from the result of this project, the company can make their advertisements more targeted and effective.</a:t>
            </a:r>
            <a:endParaRPr sz="1600"/>
          </a:p>
        </p:txBody>
      </p:sp>
      <p:pic>
        <p:nvPicPr>
          <p:cNvPr id="124" name="Google Shape;124;p25"/>
          <p:cNvPicPr preferRelativeResize="0"/>
          <p:nvPr/>
        </p:nvPicPr>
        <p:blipFill>
          <a:blip r:embed="rId3">
            <a:alphaModFix/>
          </a:blip>
          <a:stretch>
            <a:fillRect/>
          </a:stretch>
        </p:blipFill>
        <p:spPr>
          <a:xfrm>
            <a:off x="223601" y="1806738"/>
            <a:ext cx="4365425" cy="291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ctrTitle"/>
          </p:nvPr>
        </p:nvSpPr>
        <p:spPr>
          <a:xfrm>
            <a:off x="146000" y="523000"/>
            <a:ext cx="2632200" cy="4977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Related Works</a:t>
            </a:r>
            <a:endParaRPr/>
          </a:p>
        </p:txBody>
      </p:sp>
      <p:sp>
        <p:nvSpPr>
          <p:cNvPr id="131" name="Google Shape;131;p26"/>
          <p:cNvSpPr txBox="1"/>
          <p:nvPr>
            <p:ph idx="1" type="subTitle"/>
          </p:nvPr>
        </p:nvSpPr>
        <p:spPr>
          <a:xfrm>
            <a:off x="146000" y="1136350"/>
            <a:ext cx="5533200" cy="3482700"/>
          </a:xfrm>
          <a:prstGeom prst="rect">
            <a:avLst/>
          </a:prstGeom>
        </p:spPr>
        <p:txBody>
          <a:bodyPr anchorCtr="1" anchor="t" bIns="0" lIns="0" spcFirstLastPara="1" rIns="0" wrap="square" tIns="0">
            <a:noAutofit/>
          </a:bodyPr>
          <a:lstStyle/>
          <a:p>
            <a:pPr indent="0" lvl="0" marL="0" rtl="0" algn="ctr">
              <a:spcBef>
                <a:spcPts val="0"/>
              </a:spcBef>
              <a:spcAft>
                <a:spcPts val="0"/>
              </a:spcAft>
              <a:buNone/>
            </a:pPr>
            <a:r>
              <a:t/>
            </a:r>
            <a:endParaRPr/>
          </a:p>
          <a:p>
            <a:pPr indent="0" lvl="0" marL="0" rtl="0" algn="l">
              <a:lnSpc>
                <a:spcPct val="115000"/>
              </a:lnSpc>
              <a:spcBef>
                <a:spcPts val="0"/>
              </a:spcBef>
              <a:spcAft>
                <a:spcPts val="0"/>
              </a:spcAft>
              <a:buNone/>
            </a:pPr>
            <a:r>
              <a:rPr lang="en-US"/>
              <a:t>Paper： </a:t>
            </a:r>
            <a:endParaRPr/>
          </a:p>
          <a:p>
            <a:pPr indent="0" lvl="0" marL="0" rtl="0" algn="l">
              <a:lnSpc>
                <a:spcPct val="115000"/>
              </a:lnSpc>
              <a:spcBef>
                <a:spcPts val="0"/>
              </a:spcBef>
              <a:spcAft>
                <a:spcPts val="0"/>
              </a:spcAft>
              <a:buNone/>
            </a:pPr>
            <a:r>
              <a:t/>
            </a:r>
            <a:endParaRPr i="1"/>
          </a:p>
          <a:p>
            <a:pPr indent="-323850" lvl="0" marL="457200" rtl="0" algn="l">
              <a:lnSpc>
                <a:spcPct val="115000"/>
              </a:lnSpc>
              <a:spcBef>
                <a:spcPts val="0"/>
              </a:spcBef>
              <a:spcAft>
                <a:spcPts val="0"/>
              </a:spcAft>
              <a:buSzPts val="1500"/>
              <a:buChar char="●"/>
            </a:pPr>
            <a:r>
              <a:rPr i="1" lang="en-US"/>
              <a:t>Application of K-Means Algorithm for Efficient Customer Segmentation: A Strategy for Targeted Customer Services</a:t>
            </a:r>
            <a:endParaRPr/>
          </a:p>
          <a:p>
            <a:pPr indent="-323850" lvl="0" marL="457200" rtl="0" algn="l">
              <a:lnSpc>
                <a:spcPct val="115000"/>
              </a:lnSpc>
              <a:spcBef>
                <a:spcPts val="0"/>
              </a:spcBef>
              <a:spcAft>
                <a:spcPts val="0"/>
              </a:spcAft>
              <a:buSzPts val="1500"/>
              <a:buChar char="●"/>
            </a:pPr>
            <a:r>
              <a:rPr i="1" lang="en-US"/>
              <a:t>RFM model for customer purchase behavior using K-Means algorithm</a:t>
            </a:r>
            <a:endParaRPr i="1"/>
          </a:p>
          <a:p>
            <a:pPr indent="-323850" lvl="0" marL="457200" rtl="0" algn="l">
              <a:lnSpc>
                <a:spcPct val="115000"/>
              </a:lnSpc>
              <a:spcBef>
                <a:spcPts val="0"/>
              </a:spcBef>
              <a:spcAft>
                <a:spcPts val="0"/>
              </a:spcAft>
              <a:buSzPts val="1500"/>
              <a:buChar char="●"/>
            </a:pPr>
            <a:r>
              <a:rPr i="1" lang="en-US"/>
              <a:t>Integration K-Means Clustering Method and Elbow Method For Identification of The Best Customer Profile Cluster</a:t>
            </a:r>
            <a:endParaRPr i="1"/>
          </a:p>
          <a:p>
            <a:pPr indent="0" lvl="0" marL="0" rtl="0" algn="l">
              <a:lnSpc>
                <a:spcPct val="115000"/>
              </a:lnSpc>
              <a:spcBef>
                <a:spcPts val="600"/>
              </a:spcBef>
              <a:spcAft>
                <a:spcPts val="0"/>
              </a:spcAft>
              <a:buNone/>
            </a:pPr>
            <a:r>
              <a:t/>
            </a:r>
            <a:endParaRPr i="1"/>
          </a:p>
          <a:p>
            <a:pPr indent="0" lvl="0" marL="0" rtl="0" algn="l">
              <a:spcBef>
                <a:spcPts val="0"/>
              </a:spcBef>
              <a:spcAft>
                <a:spcPts val="0"/>
              </a:spcAft>
              <a:buNone/>
            </a:pPr>
            <a:r>
              <a:t/>
            </a:r>
            <a:endParaRPr/>
          </a:p>
        </p:txBody>
      </p:sp>
      <p:sp>
        <p:nvSpPr>
          <p:cNvPr id="132" name="Google Shape;132;p26"/>
          <p:cNvSpPr txBox="1"/>
          <p:nvPr/>
        </p:nvSpPr>
        <p:spPr>
          <a:xfrm>
            <a:off x="5608400" y="1661750"/>
            <a:ext cx="3402600" cy="2630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US">
                <a:solidFill>
                  <a:srgbClr val="FFFFFF"/>
                </a:solidFill>
                <a:latin typeface="Calibri"/>
                <a:ea typeface="Calibri"/>
                <a:cs typeface="Calibri"/>
                <a:sym typeface="Calibri"/>
              </a:rPr>
              <a:t>These paper all illustrate the common </a:t>
            </a:r>
            <a:r>
              <a:rPr lang="en-US">
                <a:solidFill>
                  <a:srgbClr val="FFFFFF"/>
                </a:solidFill>
                <a:latin typeface="Calibri"/>
                <a:ea typeface="Calibri"/>
                <a:cs typeface="Calibri"/>
                <a:sym typeface="Calibri"/>
              </a:rPr>
              <a:t>process</a:t>
            </a:r>
            <a:r>
              <a:rPr lang="en-US">
                <a:solidFill>
                  <a:srgbClr val="FFFFFF"/>
                </a:solidFill>
                <a:latin typeface="Calibri"/>
                <a:ea typeface="Calibri"/>
                <a:cs typeface="Calibri"/>
                <a:sym typeface="Calibri"/>
              </a:rPr>
              <a:t> of applying K-means for customer segmentation:</a:t>
            </a:r>
            <a:endParaRPr>
              <a:solidFill>
                <a:srgbClr val="FFFFFF"/>
              </a:solidFill>
              <a:latin typeface="Calibri"/>
              <a:ea typeface="Calibri"/>
              <a:cs typeface="Calibri"/>
              <a:sym typeface="Calibri"/>
            </a:endParaRPr>
          </a:p>
          <a:p>
            <a:pPr indent="0" lvl="0" marL="0" marR="0" rtl="0" algn="l">
              <a:lnSpc>
                <a:spcPct val="115000"/>
              </a:lnSpc>
              <a:spcBef>
                <a:spcPts val="0"/>
              </a:spcBef>
              <a:spcAft>
                <a:spcPts val="0"/>
              </a:spcAft>
              <a:buNone/>
            </a:pPr>
            <a:r>
              <a:t/>
            </a:r>
            <a:endParaRPr>
              <a:solidFill>
                <a:srgbClr val="FFFFFF"/>
              </a:solidFill>
              <a:latin typeface="Calibri"/>
              <a:ea typeface="Calibri"/>
              <a:cs typeface="Calibri"/>
              <a:sym typeface="Calibri"/>
            </a:endParaRPr>
          </a:p>
          <a:p>
            <a:pPr indent="0" lvl="0" marL="0" marR="0" rtl="0" algn="l">
              <a:lnSpc>
                <a:spcPct val="115000"/>
              </a:lnSpc>
              <a:spcBef>
                <a:spcPts val="0"/>
              </a:spcBef>
              <a:spcAft>
                <a:spcPts val="0"/>
              </a:spcAft>
              <a:buNone/>
            </a:pPr>
            <a:r>
              <a:rPr lang="en-US">
                <a:solidFill>
                  <a:srgbClr val="FFFFFF"/>
                </a:solidFill>
                <a:latin typeface="Calibri"/>
                <a:ea typeface="Calibri"/>
                <a:cs typeface="Calibri"/>
                <a:sym typeface="Calibri"/>
              </a:rPr>
              <a:t>First, they determine k by using </a:t>
            </a:r>
            <a:r>
              <a:rPr lang="en-US">
                <a:solidFill>
                  <a:srgbClr val="FFFFFF"/>
                </a:solidFill>
                <a:latin typeface="Calibri"/>
                <a:ea typeface="Calibri"/>
                <a:cs typeface="Calibri"/>
                <a:sym typeface="Calibri"/>
              </a:rPr>
              <a:t>different</a:t>
            </a:r>
            <a:r>
              <a:rPr lang="en-US">
                <a:solidFill>
                  <a:srgbClr val="FFFFFF"/>
                </a:solidFill>
                <a:latin typeface="Calibri"/>
                <a:ea typeface="Calibri"/>
                <a:cs typeface="Calibri"/>
                <a:sym typeface="Calibri"/>
              </a:rPr>
              <a:t> methods. Second, they run K-means and get several clusters. Finally, </a:t>
            </a:r>
            <a:r>
              <a:rPr lang="en-US">
                <a:solidFill>
                  <a:srgbClr val="FFFFFF"/>
                </a:solidFill>
                <a:latin typeface="Calibri"/>
                <a:ea typeface="Calibri"/>
                <a:cs typeface="Calibri"/>
                <a:sym typeface="Calibri"/>
              </a:rPr>
              <a:t>they label the clusters and observe the patterns of each cluster</a:t>
            </a:r>
            <a:r>
              <a:rPr lang="en-US">
                <a:solidFill>
                  <a:srgbClr val="FFFFFF"/>
                </a:solidFill>
                <a:latin typeface="Calibri"/>
                <a:ea typeface="Calibri"/>
                <a:cs typeface="Calibri"/>
                <a:sym typeface="Calibri"/>
              </a:rPr>
              <a:t>. In conclusion, the process is similar to ours.</a:t>
            </a:r>
            <a:endParaRPr sz="1300">
              <a:latin typeface="Calibri"/>
              <a:ea typeface="Calibri"/>
              <a:cs typeface="Calibri"/>
              <a:sym typeface="Calibri"/>
            </a:endParaRPr>
          </a:p>
        </p:txBody>
      </p:sp>
      <p:sp>
        <p:nvSpPr>
          <p:cNvPr id="133" name="Google Shape;133;p26"/>
          <p:cNvSpPr txBox="1"/>
          <p:nvPr/>
        </p:nvSpPr>
        <p:spPr>
          <a:xfrm>
            <a:off x="5608400" y="1020700"/>
            <a:ext cx="3195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rgbClr val="FFFFFF"/>
                </a:solidFill>
                <a:highlight>
                  <a:srgbClr val="FF9900"/>
                </a:highlight>
                <a:latin typeface="Calibri"/>
                <a:ea typeface="Calibri"/>
                <a:cs typeface="Calibri"/>
                <a:sym typeface="Calibri"/>
              </a:rPr>
              <a:t>What’s in common?</a:t>
            </a:r>
            <a:endParaRPr sz="1100">
              <a:highlight>
                <a:srgbClr val="FF9900"/>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ctrTitle"/>
          </p:nvPr>
        </p:nvSpPr>
        <p:spPr>
          <a:xfrm>
            <a:off x="146000" y="523000"/>
            <a:ext cx="6141600" cy="497700"/>
          </a:xfrm>
          <a:prstGeom prst="rect">
            <a:avLst/>
          </a:prstGeom>
        </p:spPr>
        <p:txBody>
          <a:bodyPr anchorCtr="1" anchor="b" bIns="0" lIns="0" spcFirstLastPara="1" rIns="0" wrap="square" tIns="0">
            <a:noAutofit/>
          </a:bodyPr>
          <a:lstStyle/>
          <a:p>
            <a:pPr indent="0" lvl="0" marL="0" rtl="0" algn="l">
              <a:spcBef>
                <a:spcPts val="0"/>
              </a:spcBef>
              <a:spcAft>
                <a:spcPts val="0"/>
              </a:spcAft>
              <a:buNone/>
            </a:pPr>
            <a:r>
              <a:rPr lang="en-US"/>
              <a:t>Related Works</a:t>
            </a:r>
            <a:endParaRPr/>
          </a:p>
        </p:txBody>
      </p:sp>
      <p:sp>
        <p:nvSpPr>
          <p:cNvPr id="140" name="Google Shape;140;p27"/>
          <p:cNvSpPr txBox="1"/>
          <p:nvPr>
            <p:ph idx="1" type="subTitle"/>
          </p:nvPr>
        </p:nvSpPr>
        <p:spPr>
          <a:xfrm>
            <a:off x="146000" y="830400"/>
            <a:ext cx="5533200" cy="3482700"/>
          </a:xfrm>
          <a:prstGeom prst="rect">
            <a:avLst/>
          </a:prstGeom>
        </p:spPr>
        <p:txBody>
          <a:bodyPr anchorCtr="1" anchor="t" bIns="0" lIns="0" spcFirstLastPara="1" rIns="0" wrap="square" tIns="0">
            <a:noAutofit/>
          </a:bodyPr>
          <a:lstStyle/>
          <a:p>
            <a:pPr indent="0" lvl="0" marL="0" rtl="0" algn="ctr">
              <a:spcBef>
                <a:spcPts val="0"/>
              </a:spcBef>
              <a:spcAft>
                <a:spcPts val="0"/>
              </a:spcAft>
              <a:buNone/>
            </a:pPr>
            <a:r>
              <a:t/>
            </a:r>
            <a:endParaRPr/>
          </a:p>
          <a:p>
            <a:pPr indent="0" lvl="0" marL="0" rtl="0" algn="l">
              <a:lnSpc>
                <a:spcPct val="115000"/>
              </a:lnSpc>
              <a:spcBef>
                <a:spcPts val="0"/>
              </a:spcBef>
              <a:spcAft>
                <a:spcPts val="0"/>
              </a:spcAft>
              <a:buNone/>
            </a:pPr>
            <a:r>
              <a:rPr lang="en-US"/>
              <a:t>In the paper </a:t>
            </a:r>
            <a:r>
              <a:rPr i="1" lang="en-US"/>
              <a:t>Application of K-Means Algorithm for Efficient Customer Segmentation: A Strategy for Targeted Customer Services</a:t>
            </a:r>
            <a:r>
              <a:rPr lang="en-US"/>
              <a:t>, the authors used K-means to classify customers based on several features such as income, which is really similar to what we did in our project. However, their k means program is trained using a z score normalized two factor dataset, which we did not do for our K means. They have four clusters after running the k-means and they labeled these four clusters as High Buyers Regular Visitors (HBRV), High Buyers Irregular Visitors (HBIV), Low Buyers Regular Visitors (LBRV) and Low Buyers Irregular Visitors (LBIV). We also labeled our clusters after running the k means but our label is not as generalized as theirs. Also, they did their k means in Matlab, which is different from what we did in python. In short, both works are trying to cluster customers based on their features using k means in order to provide more precise and targeted customer service.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rPr lang="en-US"/>
              <a:t>http://citeseerx.ist.psu.edu/viewdoc/summary?doi=10.1.1.736.3182</a:t>
            </a:r>
            <a:endParaRPr/>
          </a:p>
        </p:txBody>
      </p:sp>
      <p:pic>
        <p:nvPicPr>
          <p:cNvPr id="141" name="Google Shape;141;p27"/>
          <p:cNvPicPr preferRelativeResize="0"/>
          <p:nvPr/>
        </p:nvPicPr>
        <p:blipFill>
          <a:blip r:embed="rId3">
            <a:alphaModFix/>
          </a:blip>
          <a:stretch>
            <a:fillRect/>
          </a:stretch>
        </p:blipFill>
        <p:spPr>
          <a:xfrm>
            <a:off x="5679200" y="1079350"/>
            <a:ext cx="3345892" cy="525600"/>
          </a:xfrm>
          <a:prstGeom prst="rect">
            <a:avLst/>
          </a:prstGeom>
          <a:noFill/>
          <a:ln>
            <a:noFill/>
          </a:ln>
        </p:spPr>
      </p:pic>
      <p:pic>
        <p:nvPicPr>
          <p:cNvPr id="142" name="Google Shape;142;p27"/>
          <p:cNvPicPr preferRelativeResize="0"/>
          <p:nvPr/>
        </p:nvPicPr>
        <p:blipFill>
          <a:blip r:embed="rId4">
            <a:alphaModFix/>
          </a:blip>
          <a:stretch>
            <a:fillRect/>
          </a:stretch>
        </p:blipFill>
        <p:spPr>
          <a:xfrm>
            <a:off x="5679200" y="1768050"/>
            <a:ext cx="3345900" cy="2219297"/>
          </a:xfrm>
          <a:prstGeom prst="rect">
            <a:avLst/>
          </a:prstGeom>
          <a:noFill/>
          <a:ln>
            <a:noFill/>
          </a:ln>
        </p:spPr>
      </p:pic>
      <p:sp>
        <p:nvSpPr>
          <p:cNvPr id="143" name="Google Shape;143;p27"/>
          <p:cNvSpPr txBox="1"/>
          <p:nvPr/>
        </p:nvSpPr>
        <p:spPr>
          <a:xfrm>
            <a:off x="5718650" y="4066650"/>
            <a:ext cx="326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rPr>
              <a:t>Source: </a:t>
            </a:r>
            <a:endParaRPr sz="1200">
              <a:solidFill>
                <a:schemeClr val="lt1"/>
              </a:solidFill>
            </a:endParaRPr>
          </a:p>
          <a:p>
            <a:pPr indent="0" lvl="0" marL="0" rtl="0" algn="l">
              <a:spcBef>
                <a:spcPts val="0"/>
              </a:spcBef>
              <a:spcAft>
                <a:spcPts val="0"/>
              </a:spcAft>
              <a:buNone/>
            </a:pPr>
            <a:r>
              <a:rPr lang="en-US" sz="1200" u="sng">
                <a:solidFill>
                  <a:schemeClr val="hlink"/>
                </a:solidFill>
                <a:hlinkClick r:id="rId5"/>
              </a:rPr>
              <a:t>http://citeseerx.ist.psu.edu/viewdoc/summary?doi=10.1.1.736.3182</a:t>
            </a:r>
            <a:endParaRPr sz="1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losing Slides">
  <a:themeElements>
    <a:clrScheme name="UC San Diego Health">
      <a:dk1>
        <a:srgbClr val="464749"/>
      </a:dk1>
      <a:lt1>
        <a:srgbClr val="FFFFFF"/>
      </a:lt1>
      <a:dk2>
        <a:srgbClr val="101D3A"/>
      </a:dk2>
      <a:lt2>
        <a:srgbClr val="FFFFFF"/>
      </a:lt2>
      <a:accent1>
        <a:srgbClr val="0C68AC"/>
      </a:accent1>
      <a:accent2>
        <a:srgbClr val="15A599"/>
      </a:accent2>
      <a:accent3>
        <a:srgbClr val="0C636E"/>
      </a:accent3>
      <a:accent4>
        <a:srgbClr val="443D82"/>
      </a:accent4>
      <a:accent5>
        <a:srgbClr val="671943"/>
      </a:accent5>
      <a:accent6>
        <a:srgbClr val="A7B306"/>
      </a:accent6>
      <a:hlink>
        <a:srgbClr val="AA0023"/>
      </a:hlink>
      <a:folHlink>
        <a:srgbClr val="0C68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Slides">
  <a:themeElements>
    <a:clrScheme name="UC San Diego Health">
      <a:dk1>
        <a:srgbClr val="464749"/>
      </a:dk1>
      <a:lt1>
        <a:srgbClr val="FFFFFF"/>
      </a:lt1>
      <a:dk2>
        <a:srgbClr val="101D3A"/>
      </a:dk2>
      <a:lt2>
        <a:srgbClr val="FFFFFF"/>
      </a:lt2>
      <a:accent1>
        <a:srgbClr val="0C68AC"/>
      </a:accent1>
      <a:accent2>
        <a:srgbClr val="15A599"/>
      </a:accent2>
      <a:accent3>
        <a:srgbClr val="0C636E"/>
      </a:accent3>
      <a:accent4>
        <a:srgbClr val="443D82"/>
      </a:accent4>
      <a:accent5>
        <a:srgbClr val="671943"/>
      </a:accent5>
      <a:accent6>
        <a:srgbClr val="A7B306"/>
      </a:accent6>
      <a:hlink>
        <a:srgbClr val="AA0023"/>
      </a:hlink>
      <a:folHlink>
        <a:srgbClr val="0C68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Slides">
  <a:themeElements>
    <a:clrScheme name="UC San Diego Health">
      <a:dk1>
        <a:srgbClr val="464749"/>
      </a:dk1>
      <a:lt1>
        <a:srgbClr val="FFFFFF"/>
      </a:lt1>
      <a:dk2>
        <a:srgbClr val="101D3A"/>
      </a:dk2>
      <a:lt2>
        <a:srgbClr val="FFFFFF"/>
      </a:lt2>
      <a:accent1>
        <a:srgbClr val="0C68AC"/>
      </a:accent1>
      <a:accent2>
        <a:srgbClr val="15A599"/>
      </a:accent2>
      <a:accent3>
        <a:srgbClr val="0C636E"/>
      </a:accent3>
      <a:accent4>
        <a:srgbClr val="443D82"/>
      </a:accent4>
      <a:accent5>
        <a:srgbClr val="671943"/>
      </a:accent5>
      <a:accent6>
        <a:srgbClr val="A7B306"/>
      </a:accent6>
      <a:hlink>
        <a:srgbClr val="AA0023"/>
      </a:hlink>
      <a:folHlink>
        <a:srgbClr val="0C68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