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90" r:id="rId32"/>
    <p:sldId id="289" r:id="rId33"/>
    <p:sldId id="291" r:id="rId34"/>
    <p:sldId id="292" r:id="rId35"/>
    <p:sldId id="293" r:id="rId36"/>
    <p:sldId id="307" r:id="rId37"/>
    <p:sldId id="294" r:id="rId38"/>
    <p:sldId id="295" r:id="rId39"/>
    <p:sldId id="296" r:id="rId40"/>
    <p:sldId id="297" r:id="rId41"/>
    <p:sldId id="299" r:id="rId42"/>
    <p:sldId id="298" r:id="rId43"/>
    <p:sldId id="301" r:id="rId44"/>
    <p:sldId id="302" r:id="rId45"/>
    <p:sldId id="303" r:id="rId46"/>
    <p:sldId id="304" r:id="rId47"/>
    <p:sldId id="305" r:id="rId48"/>
    <p:sldId id="308" r:id="rId49"/>
    <p:sldId id="300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微软雅黑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微软雅黑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微软雅黑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微软雅黑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微软雅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2675-84AA-44EA-99FE-35CFC1863E68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763D6-B709-4529-95E0-FF7B235505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EA4C7-4347-443A-8399-86AC66547E15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BE19C-D616-47E1-821F-A01573108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4852B-10A8-4700-A183-1776DD99585B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06BC7-4C0E-4A52-8387-52D0B84279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546F8B3-31CA-401D-B38D-F8B6DA88D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23AE599-7AC5-4CC8-A00F-3F7A5D453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5C5B7F3-33B7-46F8-A172-B9EFAFB09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66DCCDF-D5A1-4ED9-B75E-9F3F06496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392FEB5-8FE3-4D16-9580-47868710A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FD48D8D-F784-4DB0-B04E-BE807923D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50F5CB2-32A4-4BEE-ABDB-5E0C81D7D2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575D89-39A7-472B-BAAC-E62164DC7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19C98-212A-4287-8301-4BFD017B1CFD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99AB2-BC1E-4623-A020-1E545BAF3C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B10B4CE-3081-44C0-B102-12C33B1F6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C9D3BF-F33F-4230-841B-4566A3898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72D28E9-9B04-41D1-A11E-BBDDC42DD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92F104-D004-407D-9F39-9B13F4E56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B9173-51F3-4660-9957-6A83235770B1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02FDE-CEF3-489C-B795-04E7DFE11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ABF58-D501-4585-86EB-69EAAABF9D66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8F186-FB46-4901-86C4-C62A73CEA1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E32BD-5121-417B-968A-BD64D9B98D0A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7FB4F-1CFF-4819-B151-52EA97B71F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59B7-4245-44D1-B5C7-1F597D371FEA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2545C-BFEE-4314-A160-2B255D7B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D670-8E1C-4F7A-A23A-56A08FFC840C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ADB9B-5CCD-4FDA-B849-4D9E093D6B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4724F-3EE2-497A-9DE5-57C0A09351F7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46E68-723C-4482-AC9D-D42D8ED7AE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DF871-EF97-4771-92B4-CBE328C9F3D1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26A5-F07C-4289-B8FF-DBEF251EE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18"/>
          <p:cNvGrpSpPr>
            <a:grpSpLocks/>
          </p:cNvGrpSpPr>
          <p:nvPr/>
        </p:nvGrpSpPr>
        <p:grpSpPr bwMode="auto">
          <a:xfrm>
            <a:off x="6557963" y="66675"/>
            <a:ext cx="2574925" cy="6796088"/>
            <a:chOff x="6558164" y="66319"/>
            <a:chExt cx="2575511" cy="6797067"/>
          </a:xfrm>
        </p:grpSpPr>
        <p:grpSp>
          <p:nvGrpSpPr>
            <p:cNvPr id="1032" name="Group 62"/>
            <p:cNvGrpSpPr>
              <a:grpSpLocks/>
            </p:cNvGrpSpPr>
            <p:nvPr/>
          </p:nvGrpSpPr>
          <p:grpSpPr bwMode="auto"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1040" name="Group 44"/>
              <p:cNvGrpSpPr>
                <a:grpSpLocks/>
              </p:cNvGrpSpPr>
              <p:nvPr/>
            </p:nvGrpSpPr>
            <p:grpSpPr bwMode="auto"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1" name="Group 50"/>
              <p:cNvGrpSpPr>
                <a:grpSpLocks/>
              </p:cNvGrpSpPr>
              <p:nvPr/>
            </p:nvGrpSpPr>
            <p:grpSpPr bwMode="auto"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5453" y="3308461"/>
                  <a:ext cx="492237" cy="560469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4480" y="887175"/>
                  <a:ext cx="384263" cy="439800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2" name="Group 56"/>
              <p:cNvGrpSpPr>
                <a:grpSpLocks/>
              </p:cNvGrpSpPr>
              <p:nvPr/>
            </p:nvGrpSpPr>
            <p:grpSpPr bwMode="auto"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3118" y="4921594"/>
                  <a:ext cx="1032110" cy="1181270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868" y="155232"/>
                  <a:ext cx="722477" cy="825619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738" y="3830825"/>
                  <a:ext cx="639908" cy="728767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8524" y="1798532"/>
                  <a:ext cx="765349" cy="870075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971" y="6307681"/>
              <a:ext cx="976534" cy="5509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09650" y="1806575"/>
            <a:ext cx="7124700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13" y="59515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40ED3C-973A-4A52-BC87-317B41B4FA15}" type="datetimeFigureOut">
              <a:rPr lang="zh-CN" altLang="en-US"/>
              <a:pPr>
                <a:defRPr/>
              </a:pPr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100" y="5951538"/>
            <a:ext cx="525621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088" y="5951538"/>
            <a:ext cx="6080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747C3F-871B-478F-AB05-C18110BA31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8" r:id="rId9"/>
    <p:sldLayoutId id="2147483826" r:id="rId10"/>
    <p:sldLayoutId id="2147483827" r:id="rId11"/>
  </p:sldLayoutIdLst>
  <p:transition spd="slow">
    <p:wipe/>
  </p:transition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微软雅黑"/>
          <a:cs typeface="Trebuchet MS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微软雅黑"/>
          <a:cs typeface="Trebuchet MS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微软雅黑"/>
          <a:cs typeface="Trebuchet MS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微软雅黑"/>
          <a:cs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kern="1200">
          <a:solidFill>
            <a:schemeClr val="tx1"/>
          </a:solidFill>
          <a:latin typeface="+mn-lt"/>
          <a:ea typeface="+mn-ea"/>
          <a:cs typeface="微软雅黑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sz="1600" kern="1200">
          <a:solidFill>
            <a:schemeClr val="tx1"/>
          </a:solidFill>
          <a:latin typeface="+mn-lt"/>
          <a:ea typeface="+mn-ea"/>
          <a:cs typeface="微软雅黑"/>
        </a:defRPr>
      </a:lvl2pPr>
      <a:lvl3pPr marL="11430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sz="1400" kern="1200">
          <a:solidFill>
            <a:schemeClr val="tx1"/>
          </a:solidFill>
          <a:latin typeface="+mn-lt"/>
          <a:ea typeface="+mn-ea"/>
          <a:cs typeface="微软雅黑"/>
        </a:defRPr>
      </a:lvl3pPr>
      <a:lvl4pPr marL="16002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sz="1200" kern="1200">
          <a:solidFill>
            <a:schemeClr val="tx1"/>
          </a:solidFill>
          <a:latin typeface="+mn-lt"/>
          <a:ea typeface="+mn-ea"/>
          <a:cs typeface="微软雅黑"/>
        </a:defRPr>
      </a:lvl4pPr>
      <a:lvl5pPr marL="2057400" indent="-2286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sz="1200" kern="1200">
          <a:solidFill>
            <a:schemeClr val="tx1"/>
          </a:solidFill>
          <a:latin typeface="+mn-lt"/>
          <a:ea typeface="+mn-ea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3C5449-BE0A-476C-8416-BC319D1BC1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68313" y="692150"/>
            <a:ext cx="7920037" cy="1657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smtClean="0">
                <a:latin typeface="华文新魏"/>
                <a:ea typeface="华文新魏"/>
                <a:cs typeface="华文新魏"/>
              </a:rPr>
              <a:t>理想王国的数据结构</a:t>
            </a:r>
            <a:r>
              <a:rPr lang="en-US" altLang="zh-CN" smtClean="0">
                <a:cs typeface="Trebuchet MS" pitchFamily="34" charset="0"/>
              </a:rPr>
              <a:t/>
            </a:r>
            <a:br>
              <a:rPr lang="en-US" altLang="zh-CN" smtClean="0">
                <a:cs typeface="Trebuchet MS" pitchFamily="34" charset="0"/>
              </a:rPr>
            </a:br>
            <a:r>
              <a:rPr lang="en-US" altLang="zh-CN" smtClean="0">
                <a:cs typeface="Trebuchet MS" pitchFamily="34" charset="0"/>
              </a:rPr>
              <a:t>         ——</a:t>
            </a:r>
            <a:r>
              <a:rPr lang="zh-CN" altLang="en-US" smtClean="0">
                <a:cs typeface="Trebuchet MS" pitchFamily="34" charset="0"/>
              </a:rPr>
              <a:t>二项堆</a:t>
            </a:r>
            <a:r>
              <a:rPr lang="zh-CN" altLang="en-US" smtClean="0">
                <a:latin typeface="华文新魏"/>
                <a:ea typeface="华文新魏"/>
                <a:cs typeface="华文新魏"/>
              </a:rPr>
              <a:t>与</a:t>
            </a:r>
            <a:r>
              <a:rPr lang="zh-CN" altLang="en-US" smtClean="0">
                <a:cs typeface="Trebuchet MS" pitchFamily="34" charset="0"/>
              </a:rPr>
              <a:t>斐波那契堆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8313" y="2565400"/>
            <a:ext cx="7199312" cy="1368425"/>
          </a:xfrm>
        </p:spPr>
        <p:txBody>
          <a:bodyPr rtlCol="0"/>
          <a:lstStyle/>
          <a:p>
            <a:pPr fontAlgn="auto">
              <a:buFont typeface="Wingdings 2" charset="2"/>
              <a:buNone/>
              <a:defRPr/>
            </a:pPr>
            <a:r>
              <a:rPr lang="en-US" altLang="zh-CN" sz="3600" dirty="0" smtClean="0">
                <a:solidFill>
                  <a:srgbClr val="FFC000"/>
                </a:solidFill>
                <a:latin typeface="Colonna MT" pitchFamily="82" charset="0"/>
                <a:cs typeface="+mn-cs"/>
              </a:rPr>
              <a:t>Binomial Heap   &amp;  Fibonacci </a:t>
            </a:r>
            <a:r>
              <a:rPr lang="en-US" altLang="zh-CN" sz="3600" dirty="0">
                <a:solidFill>
                  <a:srgbClr val="FFC000"/>
                </a:solidFill>
                <a:latin typeface="Colonna MT" pitchFamily="82" charset="0"/>
                <a:cs typeface="+mn-cs"/>
              </a:rPr>
              <a:t>Heap</a:t>
            </a:r>
            <a:endParaRPr lang="zh-CN" altLang="en-US" sz="3600" dirty="0">
              <a:solidFill>
                <a:srgbClr val="FFC000"/>
              </a:solidFill>
              <a:latin typeface="Colonna MT" pitchFamily="82" charset="0"/>
              <a:cs typeface="+mn-cs"/>
            </a:endParaRPr>
          </a:p>
          <a:p>
            <a:pPr fontAlgn="auto">
              <a:buFont typeface="Wingdings 2" charset="2"/>
              <a:buNone/>
              <a:defRPr/>
            </a:pPr>
            <a:endParaRPr lang="zh-CN" altLang="en-US" sz="4000" dirty="0">
              <a:latin typeface="Colonna MT" pitchFamily="82" charset="0"/>
              <a:cs typeface="+mn-cs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611188" y="4724400"/>
            <a:ext cx="305724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细黑"/>
                <a:ea typeface="华文细黑"/>
                <a:cs typeface="华文细黑"/>
              </a:rPr>
              <a:t>广西柳州高级中学</a:t>
            </a:r>
            <a:endParaRPr lang="en-US" altLang="zh-CN" sz="2800" dirty="0">
              <a:latin typeface="华文细黑"/>
              <a:ea typeface="华文细黑"/>
              <a:cs typeface="华文细黑"/>
            </a:endParaRPr>
          </a:p>
          <a:p>
            <a:r>
              <a:rPr lang="zh-CN" altLang="en-US" sz="2800" dirty="0">
                <a:latin typeface="华文细黑"/>
                <a:ea typeface="华文细黑"/>
                <a:cs typeface="华文细黑"/>
              </a:rPr>
              <a:t>王</a:t>
            </a:r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启圣</a:t>
            </a:r>
            <a:endParaRPr lang="en-US" altLang="zh-CN" sz="2800" dirty="0" smtClean="0">
              <a:latin typeface="华文细黑"/>
              <a:ea typeface="华文细黑"/>
              <a:cs typeface="华文细黑"/>
            </a:endParaRPr>
          </a:p>
          <a:p>
            <a:r>
              <a:rPr lang="en-US" altLang="zh-CN" sz="2400" dirty="0">
                <a:latin typeface="华文细黑"/>
                <a:ea typeface="华文细黑"/>
                <a:cs typeface="华文细黑"/>
              </a:rPr>
              <a:t>l</a:t>
            </a:r>
            <a:r>
              <a:rPr lang="en-US" altLang="zh-CN" sz="2400" dirty="0">
                <a:latin typeface="华文细黑"/>
                <a:ea typeface="华文细黑"/>
                <a:cs typeface="华文细黑"/>
              </a:rPr>
              <a:t>iouzhou_101</a:t>
            </a:r>
            <a:endParaRPr lang="zh-CN" altLang="en-US" sz="2400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4572575" y="4725988"/>
            <a:ext cx="26981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800" dirty="0">
                <a:latin typeface="华文细黑"/>
                <a:ea typeface="华文细黑"/>
                <a:cs typeface="华文细黑"/>
              </a:rPr>
              <a:t>河北石家庄二中</a:t>
            </a:r>
            <a:endParaRPr lang="en-US" altLang="zh-CN" sz="2800" dirty="0">
              <a:latin typeface="华文细黑"/>
              <a:ea typeface="华文细黑"/>
              <a:cs typeface="华文细黑"/>
            </a:endParaRPr>
          </a:p>
          <a:p>
            <a:pPr algn="r"/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李煜东</a:t>
            </a:r>
            <a:endParaRPr lang="en-US" altLang="zh-CN" sz="2800" dirty="0" smtClean="0">
              <a:latin typeface="华文细黑"/>
              <a:ea typeface="华文细黑"/>
              <a:cs typeface="华文细黑"/>
            </a:endParaRPr>
          </a:p>
          <a:p>
            <a:pPr algn="r"/>
            <a:r>
              <a:rPr lang="en-US" altLang="zh-CN" sz="2400" dirty="0" smtClean="0">
                <a:latin typeface="华文细黑"/>
                <a:ea typeface="华文细黑"/>
                <a:cs typeface="华文细黑"/>
              </a:rPr>
              <a:t>lydr</a:t>
            </a:r>
            <a:r>
              <a:rPr lang="en-US" altLang="zh-CN" sz="2400" dirty="0" smtClean="0">
                <a:latin typeface="华文细黑"/>
                <a:ea typeface="华文细黑"/>
                <a:cs typeface="华文细黑"/>
              </a:rPr>
              <a:t>ainbowcat</a:t>
            </a:r>
            <a:endParaRPr lang="zh-CN" altLang="en-US" sz="2400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3892550" y="4949825"/>
            <a:ext cx="444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latin typeface="Verdana" pitchFamily="34" charset="0"/>
                <a:ea typeface="微软雅黑"/>
              </a:rPr>
              <a:t>&amp;</a:t>
            </a:r>
            <a:endParaRPr lang="zh-CN" altLang="en-US" sz="2800">
              <a:latin typeface="Verdana" pitchFamily="34" charset="0"/>
              <a:ea typeface="微软雅黑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  <a:r>
              <a:rPr lang="en-US" altLang="zh-CN" smtClean="0"/>
              <a:t>——</a:t>
            </a:r>
            <a:r>
              <a:rPr lang="zh-CN" altLang="en-US" smtClean="0"/>
              <a:t>合并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合并</a:t>
            </a:r>
          </a:p>
          <a:p>
            <a:pPr eaLnBrk="1" hangingPunct="1"/>
            <a:r>
              <a:rPr lang="zh-CN" altLang="en-US" smtClean="0"/>
              <a:t>插入</a:t>
            </a:r>
          </a:p>
          <a:p>
            <a:pPr eaLnBrk="1" hangingPunct="1"/>
            <a:r>
              <a:rPr lang="zh-CN" altLang="en-US" smtClean="0"/>
              <a:t>查找</a:t>
            </a:r>
          </a:p>
          <a:p>
            <a:pPr eaLnBrk="1" hangingPunct="1"/>
            <a:r>
              <a:rPr lang="zh-CN" altLang="en-US" smtClean="0"/>
              <a:t>删除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  <a:r>
              <a:rPr lang="en-US" altLang="zh-CN" smtClean="0"/>
              <a:t>——</a:t>
            </a:r>
            <a:r>
              <a:rPr lang="zh-CN" altLang="en-US" smtClean="0"/>
              <a:t>合并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最基本的就是两个度数相同的二项树的合并。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由于二项树根结点包含最小的关键字，因此在二颗树合并时，只需比较二个根结点关键字的大小，其中含小关键字的结点成为结果树的根结点，另一棵树则变成结果树的子树。时间复杂度为</a:t>
            </a:r>
            <a:r>
              <a:rPr lang="en-US" altLang="zh-CN" smtClean="0"/>
              <a:t>O(1)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这样，实际上就是把两个度数为</a:t>
            </a:r>
            <a:r>
              <a:rPr lang="en-US" altLang="zh-CN" smtClean="0"/>
              <a:t>k</a:t>
            </a:r>
            <a:r>
              <a:rPr lang="zh-CN" altLang="en-US" smtClean="0"/>
              <a:t>的二项树合并为一个度数为</a:t>
            </a:r>
            <a:r>
              <a:rPr lang="en-US" altLang="zh-CN" smtClean="0"/>
              <a:t>k+1</a:t>
            </a:r>
            <a:r>
              <a:rPr lang="zh-CN" altLang="en-US" smtClean="0"/>
              <a:t>的二项树。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  <a:r>
              <a:rPr lang="en-US" altLang="zh-CN" smtClean="0"/>
              <a:t>——</a:t>
            </a:r>
            <a:r>
              <a:rPr lang="zh-CN" altLang="en-US" smtClean="0"/>
              <a:t>合并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现在是合并两个二项堆。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两个二项堆的合并则可按如下步骤进行：度数</a:t>
            </a:r>
            <a:r>
              <a:rPr lang="en-US" altLang="zh-CN" smtClean="0"/>
              <a:t>k</a:t>
            </a:r>
            <a:r>
              <a:rPr lang="zh-CN" altLang="en-US" smtClean="0"/>
              <a:t>从小取到大，在两个二项堆中如果其中只有一棵树的度数为</a:t>
            </a:r>
            <a:r>
              <a:rPr lang="en-US" altLang="zh-CN" smtClean="0"/>
              <a:t>k</a:t>
            </a:r>
            <a:r>
              <a:rPr lang="zh-CN" altLang="en-US" smtClean="0"/>
              <a:t>，即将此树移动到结果堆，而如果两棵树的度数都为</a:t>
            </a:r>
            <a:r>
              <a:rPr lang="en-US" altLang="zh-CN" smtClean="0"/>
              <a:t>k</a:t>
            </a:r>
            <a:r>
              <a:rPr lang="zh-CN" altLang="en-US" smtClean="0"/>
              <a:t>，则根据以上方法合并为一个度数为</a:t>
            </a:r>
            <a:r>
              <a:rPr lang="en-US" altLang="zh-CN" smtClean="0"/>
              <a:t>k+1</a:t>
            </a:r>
            <a:r>
              <a:rPr lang="zh-CN" altLang="en-US" smtClean="0"/>
              <a:t>的二项树。此后这个度数为</a:t>
            </a:r>
            <a:r>
              <a:rPr lang="en-US" altLang="zh-CN" smtClean="0"/>
              <a:t>k+1</a:t>
            </a:r>
            <a:r>
              <a:rPr lang="zh-CN" altLang="en-US" smtClean="0"/>
              <a:t>的树将可能会和其他度数为</a:t>
            </a:r>
            <a:r>
              <a:rPr lang="en-US" altLang="zh-CN" smtClean="0"/>
              <a:t>k+1</a:t>
            </a:r>
            <a:r>
              <a:rPr lang="zh-CN" altLang="en-US" smtClean="0"/>
              <a:t>的二项树进行合并。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此操作的时间复杂度为</a:t>
            </a:r>
            <a:r>
              <a:rPr lang="en-US" altLang="zh-CN" smtClean="0"/>
              <a:t>O(logN)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  <a:r>
              <a:rPr lang="en-US" altLang="zh-CN" smtClean="0"/>
              <a:t>——</a:t>
            </a:r>
            <a:r>
              <a:rPr lang="zh-CN" altLang="en-US" smtClean="0"/>
              <a:t>插入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合并</a:t>
            </a:r>
          </a:p>
          <a:p>
            <a:pPr eaLnBrk="1" hangingPunct="1"/>
            <a:r>
              <a:rPr lang="zh-CN" altLang="en-US" b="1" smtClean="0"/>
              <a:t>插入</a:t>
            </a:r>
          </a:p>
          <a:p>
            <a:pPr eaLnBrk="1" hangingPunct="1"/>
            <a:r>
              <a:rPr lang="zh-CN" altLang="en-US" smtClean="0"/>
              <a:t>查找</a:t>
            </a:r>
          </a:p>
          <a:p>
            <a:pPr eaLnBrk="1" hangingPunct="1"/>
            <a:r>
              <a:rPr lang="zh-CN" altLang="en-US" smtClean="0"/>
              <a:t>删除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  <a:r>
              <a:rPr lang="en-US" altLang="zh-CN" smtClean="0"/>
              <a:t>——</a:t>
            </a:r>
            <a:r>
              <a:rPr lang="zh-CN" altLang="en-US" smtClean="0"/>
              <a:t>插入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创建一个只包含要插入关键字的堆，再将此堆与原先的二项堆进行合并，即可得到插入后的堆。</a:t>
            </a:r>
          </a:p>
          <a:p>
            <a:pPr eaLnBrk="1" hangingPunct="1"/>
            <a:r>
              <a:rPr lang="zh-CN" altLang="en-US" smtClean="0"/>
              <a:t>由于需要合并，插入操作需要</a:t>
            </a:r>
            <a:r>
              <a:rPr lang="en-US" altLang="zh-CN" smtClean="0"/>
              <a:t>O(logN)</a:t>
            </a:r>
            <a:r>
              <a:rPr lang="zh-CN" altLang="en-US" smtClean="0"/>
              <a:t>的时间。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  <a:r>
              <a:rPr lang="en-US" altLang="zh-CN" smtClean="0"/>
              <a:t>——</a:t>
            </a:r>
            <a:r>
              <a:rPr lang="zh-CN" altLang="en-US" smtClean="0"/>
              <a:t>查找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合并</a:t>
            </a:r>
          </a:p>
          <a:p>
            <a:pPr eaLnBrk="1" hangingPunct="1"/>
            <a:r>
              <a:rPr lang="zh-CN" altLang="en-US" smtClean="0"/>
              <a:t>插入</a:t>
            </a:r>
          </a:p>
          <a:p>
            <a:pPr eaLnBrk="1" hangingPunct="1"/>
            <a:r>
              <a:rPr lang="zh-CN" altLang="en-US" b="1" smtClean="0"/>
              <a:t>查找</a:t>
            </a:r>
          </a:p>
          <a:p>
            <a:pPr eaLnBrk="1" hangingPunct="1"/>
            <a:r>
              <a:rPr lang="zh-CN" altLang="en-US" smtClean="0"/>
              <a:t>删除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  <a:r>
              <a:rPr lang="en-US" altLang="zh-CN" smtClean="0"/>
              <a:t>——</a:t>
            </a:r>
            <a:r>
              <a:rPr lang="zh-CN" altLang="en-US" smtClean="0"/>
              <a:t>查找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查找最小元素。</a:t>
            </a:r>
          </a:p>
          <a:p>
            <a:pPr eaLnBrk="1" hangingPunct="1"/>
            <a:r>
              <a:rPr lang="zh-CN" altLang="en-US" smtClean="0"/>
              <a:t>由于满足最小堆性质，只需查找二项树的的根结点即可，而二项堆有</a:t>
            </a:r>
            <a:r>
              <a:rPr lang="en-US" altLang="zh-CN" smtClean="0"/>
              <a:t>O(logN)</a:t>
            </a:r>
            <a:r>
              <a:rPr lang="zh-CN" altLang="en-US" smtClean="0"/>
              <a:t>棵二项树，因此时间复杂度为</a:t>
            </a:r>
            <a:r>
              <a:rPr lang="en-US" altLang="zh-CN" smtClean="0"/>
              <a:t>O(logN)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  <a:r>
              <a:rPr lang="en-US" altLang="zh-CN" smtClean="0"/>
              <a:t>——</a:t>
            </a:r>
            <a:r>
              <a:rPr lang="zh-CN" altLang="en-US" smtClean="0"/>
              <a:t>删除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合并</a:t>
            </a:r>
          </a:p>
          <a:p>
            <a:pPr eaLnBrk="1" hangingPunct="1"/>
            <a:r>
              <a:rPr lang="zh-CN" altLang="en-US" smtClean="0"/>
              <a:t>插入</a:t>
            </a:r>
          </a:p>
          <a:p>
            <a:pPr eaLnBrk="1" hangingPunct="1"/>
            <a:r>
              <a:rPr lang="zh-CN" altLang="en-US" smtClean="0"/>
              <a:t>查找</a:t>
            </a:r>
          </a:p>
          <a:p>
            <a:pPr eaLnBrk="1" hangingPunct="1"/>
            <a:r>
              <a:rPr lang="zh-CN" altLang="en-US" b="1" smtClean="0"/>
              <a:t>删除</a:t>
            </a:r>
          </a:p>
          <a:p>
            <a:pPr eaLnBrk="1" hangingPunct="1">
              <a:buFontTx/>
              <a:buNone/>
            </a:pPr>
            <a:endParaRPr lang="en-US" altLang="zh-CN" b="1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  <a:r>
              <a:rPr lang="en-US" altLang="zh-CN" smtClean="0"/>
              <a:t>——</a:t>
            </a:r>
            <a:r>
              <a:rPr lang="zh-CN" altLang="en-US" smtClean="0"/>
              <a:t>删除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删除最小元素。</a:t>
            </a:r>
          </a:p>
          <a:p>
            <a:pPr eaLnBrk="1" hangingPunct="1"/>
            <a:r>
              <a:rPr lang="zh-CN" altLang="en-US" dirty="0" smtClean="0"/>
              <a:t>先找到最小关键字所在结点，然后将它从其所在的二项树中删除，并获得其子树。将这些子树看作一个独立的二项堆，再将此堆合并到原先的堆中即可。由于每棵树最多有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棵子树，创建新堆的时间为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。同时合并堆的时间也为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，故整个操作所需时间为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 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例题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ZOJ 2334 Monkey King</a:t>
            </a:r>
          </a:p>
          <a:p>
            <a:r>
              <a:rPr lang="zh-CN" altLang="en-US" smtClean="0"/>
              <a:t>有</a:t>
            </a:r>
            <a:r>
              <a:rPr lang="en-US" altLang="zh-CN" smtClean="0"/>
              <a:t>N</a:t>
            </a:r>
            <a:r>
              <a:rPr lang="zh-CN" altLang="en-US" smtClean="0"/>
              <a:t>个互相独立的数值分别属于</a:t>
            </a:r>
            <a:r>
              <a:rPr lang="en-US" altLang="zh-CN" smtClean="0"/>
              <a:t>N</a:t>
            </a:r>
            <a:r>
              <a:rPr lang="zh-CN" altLang="en-US" smtClean="0"/>
              <a:t>个集合。</a:t>
            </a:r>
          </a:p>
          <a:p>
            <a:r>
              <a:rPr lang="zh-CN" altLang="en-US" smtClean="0"/>
              <a:t>有</a:t>
            </a:r>
            <a:r>
              <a:rPr lang="en-US" altLang="zh-CN" smtClean="0"/>
              <a:t>M</a:t>
            </a:r>
            <a:r>
              <a:rPr lang="zh-CN" altLang="en-US" smtClean="0"/>
              <a:t>次操作，每次操作的对象是两个不同的集合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，把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中的最大值都减少一半，然后合并两个集合，并询问该集合当前最大值。</a:t>
            </a:r>
            <a:endParaRPr lang="en-US" altLang="zh-CN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09650" y="3306763"/>
            <a:ext cx="7116763" cy="1470025"/>
          </a:xfrm>
        </p:spPr>
        <p:txBody>
          <a:bodyPr/>
          <a:lstStyle/>
          <a:p>
            <a:r>
              <a:rPr lang="en-US" altLang="zh-CN" sz="3200" smtClean="0">
                <a:cs typeface="Trebuchet MS" pitchFamily="34" charset="0"/>
              </a:rPr>
              <a:t>Part 1 </a:t>
            </a:r>
            <a:r>
              <a:rPr lang="zh-CN" altLang="en-US" sz="6000" smtClean="0">
                <a:cs typeface="Trebuchet MS" pitchFamily="34" charset="0"/>
              </a:rPr>
              <a:t>二项堆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09650" y="4776788"/>
            <a:ext cx="7116763" cy="862012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广西柳州高级中学 王启圣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例题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我们可以先用并查集维护这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个数分别属于哪个集合，每个集合都用一个二项堆来存。</a:t>
            </a:r>
          </a:p>
          <a:p>
            <a:pPr eaLnBrk="1" hangingPunct="1"/>
            <a:r>
              <a:rPr lang="zh-CN" altLang="en-US" dirty="0" smtClean="0"/>
              <a:t>对于每次操作，先</a:t>
            </a:r>
            <a:r>
              <a:rPr lang="zh-CN" altLang="en-US" b="1" dirty="0" smtClean="0"/>
              <a:t>查找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的最大值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，把</a:t>
            </a:r>
            <a:r>
              <a:rPr lang="en-US" altLang="zh-CN" dirty="0" smtClean="0"/>
              <a:t>w/2</a:t>
            </a:r>
            <a:r>
              <a:rPr lang="zh-CN" altLang="en-US" b="1" dirty="0" smtClean="0"/>
              <a:t>插入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，然后</a:t>
            </a:r>
            <a:r>
              <a:rPr lang="zh-CN" altLang="en-US" b="1" dirty="0" smtClean="0"/>
              <a:t>删除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的最大值，集合</a:t>
            </a:r>
            <a:r>
              <a:rPr lang="en-US" altLang="zh-CN" dirty="0" smtClean="0"/>
              <a:t>B</a:t>
            </a:r>
            <a:r>
              <a:rPr lang="zh-CN" altLang="en-US" dirty="0" smtClean="0"/>
              <a:t>也是如此处理。最后</a:t>
            </a:r>
            <a:r>
              <a:rPr lang="zh-CN" altLang="en-US" b="1" dirty="0" smtClean="0"/>
              <a:t>合并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的二项堆。</a:t>
            </a:r>
          </a:p>
          <a:p>
            <a:pPr eaLnBrk="1" hangingPunct="1"/>
            <a:r>
              <a:rPr lang="zh-CN" altLang="en-US" dirty="0" smtClean="0"/>
              <a:t>这个问题</a:t>
            </a:r>
            <a:r>
              <a:rPr lang="zh-CN" altLang="en-US" dirty="0" smtClean="0"/>
              <a:t>就</a:t>
            </a:r>
            <a:r>
              <a:rPr lang="zh-CN" altLang="en-US" dirty="0"/>
              <a:t>被</a:t>
            </a:r>
            <a:r>
              <a:rPr lang="zh-CN" altLang="en-US" dirty="0" smtClean="0"/>
              <a:t>解决</a:t>
            </a:r>
            <a:r>
              <a:rPr lang="zh-CN" altLang="en-US" dirty="0" smtClean="0"/>
              <a:t>了，时间复杂度大概是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09650" y="3306763"/>
            <a:ext cx="7116763" cy="1470025"/>
          </a:xfrm>
        </p:spPr>
        <p:txBody>
          <a:bodyPr/>
          <a:lstStyle/>
          <a:p>
            <a:r>
              <a:rPr lang="en-US" altLang="zh-CN" sz="3200" smtClean="0">
                <a:cs typeface="Trebuchet MS" pitchFamily="34" charset="0"/>
              </a:rPr>
              <a:t>Part 2 </a:t>
            </a:r>
            <a:r>
              <a:rPr lang="zh-CN" altLang="en-US" sz="6000" smtClean="0">
                <a:cs typeface="Trebuchet MS" pitchFamily="34" charset="0"/>
              </a:rPr>
              <a:t>斐波那契堆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09650" y="4776788"/>
            <a:ext cx="7116763" cy="862012"/>
          </a:xfrm>
        </p:spPr>
        <p:txBody>
          <a:bodyPr/>
          <a:lstStyle/>
          <a:p>
            <a:r>
              <a:rPr lang="zh-CN" altLang="en-US" sz="2400" smtClean="0">
                <a:solidFill>
                  <a:schemeClr val="bg1"/>
                </a:solidFill>
              </a:rPr>
              <a:t>河北省石家庄市第二中学  李煜东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斐波那契堆的发明者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斐波那契堆是由</a:t>
            </a:r>
            <a:r>
              <a:rPr lang="en-US" altLang="zh-CN" sz="2000" dirty="0" err="1" smtClean="0"/>
              <a:t>Fredman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Tarjan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1984</a:t>
            </a:r>
            <a:r>
              <a:rPr lang="zh-CN" altLang="en-US" sz="2000" dirty="0" smtClean="0"/>
              <a:t>年发明的。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Tarjan</a:t>
            </a:r>
            <a:r>
              <a:rPr lang="zh-CN" altLang="en-US" sz="2000" dirty="0" smtClean="0"/>
              <a:t>的主要发明：</a:t>
            </a:r>
            <a:endParaRPr lang="en-US" altLang="zh-CN" sz="2000" dirty="0" smtClean="0"/>
          </a:p>
          <a:p>
            <a:r>
              <a:rPr lang="zh-CN" altLang="en-US" sz="2000" dirty="0" smtClean="0"/>
              <a:t>关于图的连通性的</a:t>
            </a:r>
            <a:r>
              <a:rPr lang="en-US" altLang="zh-CN" sz="2000" dirty="0" err="1" smtClean="0"/>
              <a:t>Tarjan</a:t>
            </a:r>
            <a:r>
              <a:rPr lang="zh-CN" altLang="en-US" sz="2000" dirty="0" smtClean="0"/>
              <a:t>算法</a:t>
            </a:r>
            <a:endParaRPr lang="en-US" altLang="zh-CN" sz="2000" dirty="0" smtClean="0"/>
          </a:p>
          <a:p>
            <a:r>
              <a:rPr lang="zh-CN" altLang="en-US" sz="2000" dirty="0" smtClean="0"/>
              <a:t>伸展树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Splay Tree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动态</a:t>
            </a:r>
            <a:r>
              <a:rPr lang="zh-CN" altLang="en-US" sz="2000" dirty="0" smtClean="0"/>
              <a:t>树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Link-Cut Tree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斐波那契堆</a:t>
            </a:r>
            <a:r>
              <a:rPr lang="en-US" altLang="zh-CN" sz="2000" dirty="0" smtClean="0"/>
              <a:t>(Fibonacci Heap)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在此向</a:t>
            </a:r>
            <a:r>
              <a:rPr lang="en-US" altLang="zh-CN" sz="2000" dirty="0" err="1" smtClean="0"/>
              <a:t>Tarjan</a:t>
            </a:r>
            <a:r>
              <a:rPr lang="zh-CN" altLang="en-US" sz="2000" dirty="0" smtClean="0"/>
              <a:t>表示崇高的敬意！</a:t>
            </a:r>
            <a:r>
              <a:rPr lang="en-US" altLang="zh-CN" sz="2000" dirty="0" err="1" smtClean="0"/>
              <a:t>Orz</a:t>
            </a:r>
            <a:r>
              <a:rPr lang="zh-CN" altLang="en-US" sz="2000" dirty="0" smtClean="0"/>
              <a:t>！！！</a:t>
            </a:r>
            <a:endParaRPr lang="en-US" altLang="zh-CN" sz="200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什么是斐波那契堆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斐波那契堆基于堆排序树，但它并不像二叉堆那样是一棵树，而是一组最小堆有序树构成的森林。</a:t>
            </a:r>
            <a:endParaRPr lang="en-US" altLang="zh-CN" sz="2000" smtClean="0"/>
          </a:p>
          <a:p>
            <a:r>
              <a:rPr lang="zh-CN" altLang="en-US" sz="2000" smtClean="0"/>
              <a:t>斐波那契堆是一种可合并堆。</a:t>
            </a:r>
            <a:endParaRPr lang="en-US" altLang="zh-CN" sz="2000" smtClean="0"/>
          </a:p>
          <a:p>
            <a:r>
              <a:rPr lang="zh-CN" altLang="en-US" sz="2000" smtClean="0"/>
              <a:t>斐波那契堆中的树是有根、无序的，树根之间用双向循环链表连接起来。因此它的结构类似于二项堆。</a:t>
            </a:r>
            <a:endParaRPr lang="en-US" altLang="zh-CN" sz="2000" smtClean="0"/>
          </a:p>
          <a:p>
            <a:r>
              <a:rPr lang="zh-CN" altLang="en-US" sz="2000" smtClean="0"/>
              <a:t>斐波那契堆的名字来源于对其时间复杂度的分析过程。</a:t>
            </a:r>
            <a:endParaRPr lang="en-US" altLang="zh-CN" sz="2000" smtClean="0"/>
          </a:p>
          <a:p>
            <a:r>
              <a:rPr lang="zh-CN" altLang="en-US" sz="2000" smtClean="0"/>
              <a:t>相比二项堆，斐波那契堆的结构更加灵活。它的主导思想是懒惰化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不得不做的时候再调整堆的结构。这使得斐波那契堆能在</a:t>
            </a:r>
            <a:r>
              <a:rPr lang="en-US" altLang="zh-CN" sz="2000" smtClean="0"/>
              <a:t>O(1)</a:t>
            </a:r>
            <a:r>
              <a:rPr lang="zh-CN" altLang="en-US" sz="2000" smtClean="0"/>
              <a:t>的时间内完成大部分类型的操作。</a:t>
            </a:r>
            <a:endParaRPr lang="en-US" altLang="zh-CN" sz="2000" smtClean="0"/>
          </a:p>
          <a:p>
            <a:endParaRPr lang="zh-CN" altLang="en-US" sz="200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7124700" cy="923925"/>
          </a:xfrm>
        </p:spPr>
        <p:txBody>
          <a:bodyPr/>
          <a:lstStyle/>
          <a:p>
            <a:pPr algn="ctr"/>
            <a:r>
              <a:rPr lang="zh-CN" altLang="en-US" smtClean="0">
                <a:cs typeface="Trebuchet MS" pitchFamily="34" charset="0"/>
              </a:rPr>
              <a:t>相关数据结构的时间复杂度比较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79388" y="1412875"/>
          <a:ext cx="8856984" cy="46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476164"/>
                <a:gridCol w="1476164"/>
                <a:gridCol w="1476164"/>
                <a:gridCol w="1476164"/>
                <a:gridCol w="1476164"/>
              </a:tblGrid>
              <a:tr h="65835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    </a:t>
                      </a:r>
                      <a:r>
                        <a:rPr lang="zh-CN" altLang="en-US" dirty="0" smtClean="0"/>
                        <a:t>数据结构</a:t>
                      </a:r>
                      <a:endParaRPr lang="en-US" altLang="zh-CN" dirty="0" smtClean="0"/>
                    </a:p>
                    <a:p>
                      <a:pPr algn="l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无序链表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有序链表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二叉堆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二项堆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斐波那契堆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58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插入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Insert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658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查询最小值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GetMin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658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抽取最小值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Extract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658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删除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Delete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658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减小关键字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Decrease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658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合并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O(N+M)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O(N+M)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</a:t>
                      </a:r>
                      <a:r>
                        <a:rPr lang="en-US" altLang="zh-CN" dirty="0" err="1" smtClean="0"/>
                        <a:t>logN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O(1)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斐波那契堆的结构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buFont typeface="Wingdings 2" charset="2"/>
              <a:buChar char=""/>
              <a:defRPr/>
            </a:pPr>
            <a:r>
              <a:rPr lang="zh-CN" altLang="en-US" sz="2000" dirty="0">
                <a:cs typeface="+mn-cs"/>
              </a:rPr>
              <a:t>堆</a:t>
            </a:r>
            <a:r>
              <a:rPr lang="zh-CN" altLang="en-US" sz="2000" dirty="0" smtClean="0">
                <a:cs typeface="+mn-cs"/>
              </a:rPr>
              <a:t>中各个有序树的树根之间用双向循环链表连接。</a:t>
            </a:r>
            <a:endParaRPr lang="en-US" altLang="zh-CN" sz="2000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sz="2000" dirty="0">
                <a:cs typeface="+mn-cs"/>
              </a:rPr>
              <a:t>每颗有序</a:t>
            </a:r>
            <a:r>
              <a:rPr lang="zh-CN" altLang="en-US" sz="2000" dirty="0" smtClean="0">
                <a:cs typeface="+mn-cs"/>
              </a:rPr>
              <a:t>树中兄弟节点之间用双向循环链表连接。</a:t>
            </a:r>
            <a:endParaRPr lang="en-US" altLang="zh-CN" sz="2000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endParaRPr lang="en-US" altLang="zh-CN" sz="2000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sz="2000" dirty="0">
                <a:cs typeface="+mn-cs"/>
              </a:rPr>
              <a:t>每个</a:t>
            </a:r>
            <a:r>
              <a:rPr lang="zh-CN" altLang="en-US" sz="2000" dirty="0" smtClean="0">
                <a:cs typeface="+mn-cs"/>
              </a:rPr>
              <a:t>节点拥有</a:t>
            </a:r>
            <a:r>
              <a:rPr lang="en-US" altLang="zh-CN" sz="2000" dirty="0" err="1" smtClean="0">
                <a:cs typeface="+mn-cs"/>
              </a:rPr>
              <a:t>fa</a:t>
            </a:r>
            <a:r>
              <a:rPr lang="zh-CN" altLang="en-US" sz="2000" dirty="0" smtClean="0">
                <a:cs typeface="+mn-cs"/>
              </a:rPr>
              <a:t>，</a:t>
            </a:r>
            <a:r>
              <a:rPr lang="en-US" altLang="zh-CN" sz="2000" dirty="0" smtClean="0">
                <a:cs typeface="+mn-cs"/>
              </a:rPr>
              <a:t>child</a:t>
            </a:r>
            <a:r>
              <a:rPr lang="zh-CN" altLang="en-US" sz="2000" dirty="0" smtClean="0">
                <a:cs typeface="+mn-cs"/>
              </a:rPr>
              <a:t>，</a:t>
            </a:r>
            <a:r>
              <a:rPr lang="en-US" altLang="zh-CN" sz="2000" dirty="0" smtClean="0">
                <a:cs typeface="+mn-cs"/>
              </a:rPr>
              <a:t>last</a:t>
            </a:r>
            <a:r>
              <a:rPr lang="zh-CN" altLang="en-US" sz="2000" dirty="0" smtClean="0">
                <a:cs typeface="+mn-cs"/>
              </a:rPr>
              <a:t>，</a:t>
            </a:r>
            <a:r>
              <a:rPr lang="en-US" altLang="zh-CN" sz="2000" dirty="0" smtClean="0">
                <a:cs typeface="+mn-cs"/>
              </a:rPr>
              <a:t>next</a:t>
            </a:r>
            <a:r>
              <a:rPr lang="zh-CN" altLang="en-US" sz="2000" dirty="0" smtClean="0">
                <a:cs typeface="+mn-cs"/>
              </a:rPr>
              <a:t>四个指针：</a:t>
            </a:r>
            <a:endParaRPr lang="en-US" altLang="zh-CN" sz="2000" dirty="0" smtClean="0">
              <a:cs typeface="+mn-cs"/>
            </a:endParaRPr>
          </a:p>
          <a:p>
            <a:pPr marL="0" indent="0" fontAlgn="auto">
              <a:buFont typeface="Wingdings 2" charset="2"/>
              <a:buNone/>
              <a:defRPr/>
            </a:pPr>
            <a:r>
              <a:rPr lang="zh-CN" altLang="en-US" sz="2000" dirty="0" smtClean="0">
                <a:cs typeface="+mn-cs"/>
              </a:rPr>
              <a:t>        分别指向父节点、任意一个子节点、左右相邻的兄弟节点。</a:t>
            </a:r>
            <a:endParaRPr lang="en-US" altLang="zh-CN" sz="2000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sz="2000" dirty="0" smtClean="0">
                <a:cs typeface="+mn-cs"/>
              </a:rPr>
              <a:t>每个节点还记录</a:t>
            </a:r>
            <a:r>
              <a:rPr lang="en-US" altLang="zh-CN" sz="2000" dirty="0" err="1" smtClean="0">
                <a:cs typeface="+mn-cs"/>
              </a:rPr>
              <a:t>dat</a:t>
            </a:r>
            <a:r>
              <a:rPr lang="zh-CN" altLang="en-US" sz="2000" dirty="0" smtClean="0">
                <a:cs typeface="+mn-cs"/>
              </a:rPr>
              <a:t>，</a:t>
            </a:r>
            <a:r>
              <a:rPr lang="en-US" altLang="zh-CN" sz="2000" dirty="0" smtClean="0">
                <a:cs typeface="+mn-cs"/>
              </a:rPr>
              <a:t>du</a:t>
            </a:r>
            <a:r>
              <a:rPr lang="zh-CN" altLang="en-US" sz="2000" dirty="0" smtClean="0">
                <a:cs typeface="+mn-cs"/>
              </a:rPr>
              <a:t>，</a:t>
            </a:r>
            <a:r>
              <a:rPr lang="en-US" altLang="zh-CN" sz="2000" dirty="0" smtClean="0">
                <a:cs typeface="+mn-cs"/>
              </a:rPr>
              <a:t>mark</a:t>
            </a:r>
            <a:r>
              <a:rPr lang="zh-CN" altLang="en-US" sz="2000" dirty="0" smtClean="0">
                <a:cs typeface="+mn-cs"/>
              </a:rPr>
              <a:t>三个值：</a:t>
            </a:r>
            <a:endParaRPr lang="en-US" altLang="zh-CN" sz="2000" dirty="0" smtClean="0">
              <a:cs typeface="+mn-cs"/>
            </a:endParaRPr>
          </a:p>
          <a:p>
            <a:pPr marL="0" indent="0" fontAlgn="auto">
              <a:buFont typeface="Wingdings 2" charset="2"/>
              <a:buNone/>
              <a:defRPr/>
            </a:pPr>
            <a:r>
              <a:rPr lang="zh-CN" altLang="en-US" sz="2000" dirty="0" smtClean="0">
                <a:cs typeface="+mn-cs"/>
              </a:rPr>
              <a:t>        分别表示关键字的值、度数</a:t>
            </a:r>
            <a:r>
              <a:rPr lang="en-US" altLang="zh-CN" sz="2000" dirty="0" smtClean="0">
                <a:cs typeface="+mn-cs"/>
              </a:rPr>
              <a:t>(</a:t>
            </a:r>
            <a:r>
              <a:rPr lang="zh-CN" altLang="en-US" sz="2000" dirty="0" smtClean="0">
                <a:cs typeface="+mn-cs"/>
              </a:rPr>
              <a:t>子节点个数</a:t>
            </a:r>
            <a:r>
              <a:rPr lang="en-US" altLang="zh-CN" sz="2000" dirty="0" smtClean="0">
                <a:cs typeface="+mn-cs"/>
              </a:rPr>
              <a:t>)</a:t>
            </a:r>
            <a:r>
              <a:rPr lang="zh-CN" altLang="en-US" sz="2000" dirty="0" smtClean="0">
                <a:cs typeface="+mn-cs"/>
              </a:rPr>
              <a:t>、剪枝标记。</a:t>
            </a:r>
            <a:endParaRPr lang="en-US" altLang="zh-CN" sz="2000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sz="2000" dirty="0">
                <a:cs typeface="+mn-cs"/>
              </a:rPr>
              <a:t>一</a:t>
            </a:r>
            <a:r>
              <a:rPr lang="zh-CN" altLang="en-US" sz="2000" dirty="0" smtClean="0">
                <a:cs typeface="+mn-cs"/>
              </a:rPr>
              <a:t>个指针</a:t>
            </a:r>
            <a:r>
              <a:rPr lang="en-US" altLang="zh-CN" sz="2000" dirty="0" smtClean="0">
                <a:cs typeface="+mn-cs"/>
              </a:rPr>
              <a:t>p</a:t>
            </a:r>
            <a:r>
              <a:rPr lang="zh-CN" altLang="en-US" sz="2000" dirty="0" smtClean="0">
                <a:cs typeface="+mn-cs"/>
              </a:rPr>
              <a:t>，指向所有树根中关键字最小的那个。</a:t>
            </a:r>
            <a:endParaRPr lang="en-US" altLang="zh-CN" sz="2000" dirty="0" smtClean="0">
              <a:cs typeface="+mn-cs"/>
            </a:endParaRP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sz="2000" dirty="0">
                <a:cs typeface="+mn-cs"/>
              </a:rPr>
              <a:t> </a:t>
            </a:r>
            <a:r>
              <a:rPr lang="en-US" altLang="zh-CN" sz="2000" dirty="0" smtClean="0">
                <a:cs typeface="+mn-cs"/>
              </a:rPr>
              <a:t>       </a:t>
            </a:r>
            <a:r>
              <a:rPr lang="zh-CN" altLang="en-US" sz="2000" dirty="0" smtClean="0">
                <a:cs typeface="+mn-cs"/>
              </a:rPr>
              <a:t>通过这个指针可以访问该斐波那契堆。</a:t>
            </a:r>
            <a:endParaRPr lang="zh-CN" altLang="en-US" sz="2000" dirty="0"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http://www.roading.org/images/2012-07/ima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62338"/>
            <a:ext cx="7848600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4" descr="http://www.roading.org/images/2012-07/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7848600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95250" y="2836863"/>
            <a:ext cx="771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Verdana" pitchFamily="34" charset="0"/>
                <a:ea typeface="微软雅黑"/>
              </a:rPr>
              <a:t>斐波那契堆的节点（上图） 以及 节点间的指针（下图）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7124700" cy="925513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斐波那契堆支持的基本操作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2133600"/>
            <a:ext cx="7126287" cy="4051300"/>
          </a:xfrm>
        </p:spPr>
        <p:txBody>
          <a:bodyPr rtlCol="0">
            <a:normAutofit lnSpcReduction="10000"/>
          </a:bodyPr>
          <a:lstStyle/>
          <a:p>
            <a:pPr fontAlgn="auto">
              <a:buFont typeface="Wingdings 2" charset="2"/>
              <a:buChar char=""/>
              <a:defRPr/>
            </a:pPr>
            <a:r>
              <a:rPr lang="zh-CN" altLang="en-US" sz="2400" b="1" dirty="0" smtClean="0">
                <a:cs typeface="+mn-cs"/>
              </a:rPr>
              <a:t>插入一个节点</a:t>
            </a:r>
            <a:r>
              <a:rPr lang="en-US" altLang="zh-CN" sz="2400" b="1" dirty="0" smtClean="0">
                <a:cs typeface="+mn-cs"/>
              </a:rPr>
              <a:t>x</a:t>
            </a:r>
            <a:r>
              <a:rPr lang="zh-CN" altLang="en-US" sz="2400" b="1" dirty="0" smtClean="0">
                <a:cs typeface="+mn-cs"/>
              </a:rPr>
              <a:t>（</a:t>
            </a:r>
            <a:r>
              <a:rPr lang="en-US" altLang="zh-CN" sz="2400" b="1" dirty="0" smtClean="0">
                <a:cs typeface="+mn-cs"/>
              </a:rPr>
              <a:t>Insert</a:t>
            </a:r>
            <a:r>
              <a:rPr lang="zh-CN" altLang="en-US" sz="2400" b="1" dirty="0" smtClean="0">
                <a:cs typeface="+mn-cs"/>
              </a:rPr>
              <a:t>）</a:t>
            </a:r>
            <a:endParaRPr lang="en-US" altLang="zh-CN" sz="2400" b="1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 smtClean="0">
                <a:cs typeface="+mn-cs"/>
              </a:rPr>
              <a:t>创建一棵仅含有节点</a:t>
            </a:r>
            <a:r>
              <a:rPr lang="en-US" altLang="zh-CN" dirty="0" smtClean="0">
                <a:cs typeface="+mn-cs"/>
              </a:rPr>
              <a:t>x</a:t>
            </a:r>
            <a:r>
              <a:rPr lang="zh-CN" altLang="en-US" dirty="0" smtClean="0">
                <a:cs typeface="+mn-cs"/>
              </a:rPr>
              <a:t>的树，并插入到斐波那契堆的树根链表中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 smtClean="0">
                <a:cs typeface="+mn-cs"/>
              </a:rPr>
              <a:t>更新指针</a:t>
            </a:r>
            <a:r>
              <a:rPr lang="en-US" altLang="zh-CN" dirty="0" smtClean="0">
                <a:cs typeface="+mn-cs"/>
              </a:rPr>
              <a:t>P</a:t>
            </a:r>
            <a:r>
              <a:rPr lang="zh-CN" altLang="en-US" dirty="0" smtClean="0">
                <a:cs typeface="+mn-cs"/>
              </a:rPr>
              <a:t>指向的节点（如果需要）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sz="2400" b="1" dirty="0" smtClean="0">
                <a:cs typeface="+mn-cs"/>
              </a:rPr>
              <a:t>查询最小值（</a:t>
            </a:r>
            <a:r>
              <a:rPr lang="en-US" altLang="zh-CN" sz="2400" b="1" dirty="0" err="1" smtClean="0">
                <a:cs typeface="+mn-cs"/>
              </a:rPr>
              <a:t>GetMin</a:t>
            </a:r>
            <a:r>
              <a:rPr lang="zh-CN" altLang="en-US" sz="2400" b="1" dirty="0" smtClean="0">
                <a:cs typeface="+mn-cs"/>
              </a:rPr>
              <a:t>）</a:t>
            </a:r>
            <a:endParaRPr lang="en-US" altLang="zh-CN" sz="2400" b="1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 smtClean="0">
                <a:cs typeface="+mn-cs"/>
              </a:rPr>
              <a:t>直接返回指针</a:t>
            </a:r>
            <a:r>
              <a:rPr lang="en-US" altLang="zh-CN" dirty="0" smtClean="0">
                <a:cs typeface="+mn-cs"/>
              </a:rPr>
              <a:t>P</a:t>
            </a:r>
            <a:r>
              <a:rPr lang="zh-CN" altLang="en-US" dirty="0" smtClean="0">
                <a:cs typeface="+mn-cs"/>
              </a:rPr>
              <a:t>指向的节点的关键字值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 smtClean="0">
                <a:cs typeface="+mn-cs"/>
              </a:rPr>
              <a:t>由于斐波那契堆中的所有树均满足最小堆性质，因此最小值就是所有树根关键字的最小值。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sz="2400" b="1" dirty="0" smtClean="0">
                <a:cs typeface="+mn-cs"/>
              </a:rPr>
              <a:t>合并两个斐波那契堆（</a:t>
            </a:r>
            <a:r>
              <a:rPr lang="en-US" altLang="zh-CN" sz="2400" b="1" dirty="0" smtClean="0">
                <a:cs typeface="+mn-cs"/>
              </a:rPr>
              <a:t>Merge/Union</a:t>
            </a:r>
            <a:r>
              <a:rPr lang="zh-CN" altLang="en-US" sz="2400" b="1" dirty="0" smtClean="0">
                <a:cs typeface="+mn-cs"/>
              </a:rPr>
              <a:t>）</a:t>
            </a:r>
            <a:endParaRPr lang="en-US" altLang="zh-CN" sz="2400" b="1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 smtClean="0">
                <a:cs typeface="+mn-cs"/>
              </a:rPr>
              <a:t>将两个斐波那契堆的树根链表连接起来（连接两个双向循环链表）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>
                <a:cs typeface="+mn-cs"/>
              </a:rPr>
              <a:t>更新指针</a:t>
            </a:r>
            <a:r>
              <a:rPr lang="en-US" altLang="zh-CN" dirty="0">
                <a:cs typeface="+mn-cs"/>
              </a:rPr>
              <a:t>P</a:t>
            </a:r>
            <a:r>
              <a:rPr lang="zh-CN" altLang="en-US" dirty="0">
                <a:cs typeface="+mn-cs"/>
              </a:rPr>
              <a:t>指向的节点（如果需要</a:t>
            </a:r>
            <a:r>
              <a:rPr lang="zh-CN" altLang="en-US" dirty="0" smtClean="0">
                <a:cs typeface="+mn-cs"/>
              </a:rPr>
              <a:t>）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endParaRPr lang="en-US" altLang="zh-CN" dirty="0"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合并斐波那契堆中的两棵有序树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两棵有序树，根节点分别为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的关键值比</a:t>
            </a:r>
            <a:r>
              <a:rPr lang="en-US" altLang="zh-CN" sz="2400" dirty="0" smtClean="0"/>
              <a:t>y</a:t>
            </a:r>
            <a:r>
              <a:rPr lang="zh-CN" altLang="en-US" sz="2400" dirty="0"/>
              <a:t>小</a:t>
            </a:r>
            <a:r>
              <a:rPr lang="zh-CN" altLang="en-US" sz="2400" dirty="0" smtClean="0"/>
              <a:t>，把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作为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的子节点，加入到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的子节点的兄弟双向循环链表中，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的度数加一。</a:t>
            </a:r>
            <a:endParaRPr lang="en-US" altLang="zh-CN" sz="2400" dirty="0" smtClean="0"/>
          </a:p>
          <a:p>
            <a:r>
              <a:rPr lang="zh-CN" altLang="en-US" sz="2400" dirty="0" smtClean="0"/>
              <a:t>反之，应该让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成为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的子节点，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的度数加一。</a:t>
            </a:r>
            <a:endParaRPr lang="en-US" altLang="zh-CN" sz="240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539750" y="404813"/>
            <a:ext cx="7124700" cy="923925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抽取最小值（</a:t>
            </a:r>
            <a:r>
              <a:rPr lang="en-US" altLang="zh-CN" smtClean="0">
                <a:cs typeface="Trebuchet MS" pitchFamily="34" charset="0"/>
              </a:rPr>
              <a:t>Extract</a:t>
            </a:r>
            <a:r>
              <a:rPr lang="zh-CN" altLang="en-US" smtClean="0">
                <a:cs typeface="Trebuchet MS" pitchFamily="34" charset="0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484313"/>
            <a:ext cx="7559675" cy="4537075"/>
          </a:xfrm>
        </p:spPr>
        <p:txBody>
          <a:bodyPr/>
          <a:lstStyle/>
          <a:p>
            <a:r>
              <a:rPr lang="zh-CN" altLang="en-US" sz="2000" smtClean="0"/>
              <a:t>抽取最小值，就是先查询最小值，然后删除其所在的节点。</a:t>
            </a:r>
            <a:endParaRPr lang="en-US" altLang="zh-CN" sz="2000" smtClean="0"/>
          </a:p>
          <a:p>
            <a:r>
              <a:rPr lang="zh-CN" altLang="en-US" sz="2000" smtClean="0"/>
              <a:t>删除最小节点的步骤：</a:t>
            </a:r>
            <a:endParaRPr lang="en-US" altLang="zh-CN" sz="2000" smtClean="0"/>
          </a:p>
          <a:p>
            <a:r>
              <a:rPr lang="en-US" altLang="zh-CN" sz="2000" smtClean="0"/>
              <a:t>1.</a:t>
            </a:r>
            <a:r>
              <a:rPr lang="zh-CN" altLang="en-US" sz="2000" smtClean="0"/>
              <a:t>建立</a:t>
            </a:r>
            <a:r>
              <a:rPr lang="en-US" altLang="zh-CN" sz="2000" smtClean="0"/>
              <a:t>logN+1</a:t>
            </a:r>
            <a:r>
              <a:rPr lang="zh-CN" altLang="en-US" sz="2000" smtClean="0"/>
              <a:t>个桶，桶的编号为</a:t>
            </a:r>
            <a:r>
              <a:rPr lang="en-US" altLang="zh-CN" sz="2000" smtClean="0"/>
              <a:t>0~logN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en-US" altLang="zh-CN" sz="2000" smtClean="0"/>
              <a:t>2.</a:t>
            </a:r>
            <a:r>
              <a:rPr lang="zh-CN" altLang="en-US" sz="2000" smtClean="0"/>
              <a:t>拆散树根链表，并把除最小节点所在树之外的其它树，放入编号为树根节点度数对应的桶中。</a:t>
            </a:r>
            <a:endParaRPr lang="en-US" altLang="zh-CN" sz="2000" smtClean="0"/>
          </a:p>
          <a:p>
            <a:r>
              <a:rPr lang="en-US" altLang="zh-CN" sz="2000" smtClean="0"/>
              <a:t>3.</a:t>
            </a:r>
            <a:r>
              <a:rPr lang="zh-CN" altLang="en-US" sz="2000" smtClean="0"/>
              <a:t>把以最小节点的的子节点为根的所有子树，按照子树树根度数放入对应的桶中。</a:t>
            </a:r>
            <a:endParaRPr lang="en-US" altLang="zh-CN" sz="2000" smtClean="0"/>
          </a:p>
          <a:p>
            <a:r>
              <a:rPr lang="en-US" altLang="zh-CN" sz="2000" smtClean="0"/>
              <a:t>4.</a:t>
            </a:r>
            <a:r>
              <a:rPr lang="zh-CN" altLang="en-US" sz="2000" smtClean="0"/>
              <a:t>建立一个新的树根链表</a:t>
            </a:r>
            <a:r>
              <a:rPr lang="en-US" altLang="zh-CN" sz="2000" smtClean="0"/>
              <a:t>L</a:t>
            </a:r>
            <a:r>
              <a:rPr lang="zh-CN" altLang="en-US" sz="2000" smtClean="0"/>
              <a:t>，从小到大扫描所有的桶。</a:t>
            </a:r>
            <a:endParaRPr lang="en-US" altLang="zh-CN" sz="2000" smtClean="0"/>
          </a:p>
          <a:p>
            <a:r>
              <a:rPr lang="en-US" altLang="zh-CN" sz="2000" smtClean="0"/>
              <a:t>(1)</a:t>
            </a:r>
            <a:r>
              <a:rPr lang="zh-CN" altLang="en-US" sz="2000" smtClean="0"/>
              <a:t>如果当前桶中仅剩一棵树，将树根连接到</a:t>
            </a:r>
            <a:r>
              <a:rPr lang="en-US" altLang="zh-CN" sz="2000" smtClean="0"/>
              <a:t>L</a:t>
            </a:r>
            <a:r>
              <a:rPr lang="zh-CN" altLang="en-US" sz="2000" smtClean="0"/>
              <a:t>中。</a:t>
            </a:r>
            <a:endParaRPr lang="en-US" altLang="zh-CN" sz="2000" smtClean="0"/>
          </a:p>
          <a:p>
            <a:r>
              <a:rPr lang="en-US" altLang="zh-CN" sz="2000" smtClean="0"/>
              <a:t>(2)</a:t>
            </a:r>
            <a:r>
              <a:rPr lang="zh-CN" altLang="en-US" sz="2000" smtClean="0"/>
              <a:t>否则合并桶顶的两棵有序树。</a:t>
            </a:r>
            <a:endParaRPr lang="en-US" altLang="zh-CN" sz="2000" smtClean="0"/>
          </a:p>
          <a:p>
            <a:r>
              <a:rPr lang="en-US" altLang="zh-CN" sz="2000" smtClean="0"/>
              <a:t>5.</a:t>
            </a:r>
            <a:r>
              <a:rPr lang="zh-CN" altLang="en-US" sz="2000" smtClean="0"/>
              <a:t>扫描新的树根链表</a:t>
            </a:r>
            <a:r>
              <a:rPr lang="en-US" altLang="zh-CN" sz="2000" smtClean="0"/>
              <a:t>L</a:t>
            </a:r>
            <a:r>
              <a:rPr lang="zh-CN" altLang="en-US" sz="2000" smtClean="0"/>
              <a:t>，找到最小节点，并用</a:t>
            </a:r>
            <a:r>
              <a:rPr lang="en-US" altLang="zh-CN" sz="2000" smtClean="0"/>
              <a:t>P</a:t>
            </a:r>
            <a:r>
              <a:rPr lang="zh-CN" altLang="en-US" sz="2000" smtClean="0"/>
              <a:t>指向它。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二项堆是神马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在计算机科学中，</a:t>
            </a:r>
            <a:r>
              <a:rPr lang="zh-CN" altLang="en-US" b="1" smtClean="0"/>
              <a:t>二项堆</a:t>
            </a:r>
            <a:r>
              <a:rPr lang="zh-CN" altLang="en-US" smtClean="0"/>
              <a:t>（</a:t>
            </a:r>
            <a:r>
              <a:rPr lang="zh-CN" altLang="zh-CN" smtClean="0"/>
              <a:t>binomial heap</a:t>
            </a:r>
            <a:r>
              <a:rPr lang="zh-CN" altLang="en-US" smtClean="0"/>
              <a:t>）是一种类似于二叉堆的堆结构。与二叉堆相比，其优势是可以快速合并两个堆，因此它属于</a:t>
            </a:r>
            <a:r>
              <a:rPr lang="zh-CN" altLang="en-US" b="1" smtClean="0"/>
              <a:t>可合并堆</a:t>
            </a:r>
            <a:r>
              <a:rPr lang="zh-CN" altLang="en-US" smtClean="0"/>
              <a:t>（</a:t>
            </a:r>
            <a:r>
              <a:rPr lang="zh-CN" altLang="zh-CN" smtClean="0"/>
              <a:t>mergeable heap</a:t>
            </a:r>
            <a:r>
              <a:rPr lang="zh-CN" altLang="en-US" smtClean="0"/>
              <a:t>）</a:t>
            </a:r>
            <a:r>
              <a:rPr lang="zh-CN" altLang="en-US" b="1" smtClean="0"/>
              <a:t>抽象数据类型</a:t>
            </a:r>
            <a:r>
              <a:rPr lang="zh-CN" altLang="en-US" smtClean="0"/>
              <a:t>的一种。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什么是</a:t>
            </a:r>
            <a:r>
              <a:rPr lang="en-US" altLang="zh-CN" smtClean="0">
                <a:cs typeface="Trebuchet MS" pitchFamily="34" charset="0"/>
              </a:rPr>
              <a:t>Mark</a:t>
            </a:r>
            <a:r>
              <a:rPr lang="zh-CN" altLang="en-US" smtClean="0">
                <a:cs typeface="Trebuchet MS" pitchFamily="34" charset="0"/>
              </a:rPr>
              <a:t>标记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1009650" y="1806575"/>
            <a:ext cx="6657975" cy="4052888"/>
          </a:xfrm>
        </p:spPr>
        <p:txBody>
          <a:bodyPr/>
          <a:lstStyle/>
          <a:p>
            <a:r>
              <a:rPr lang="zh-CN" altLang="en-US" sz="2400" smtClean="0"/>
              <a:t>当一个节点失去一个孩子节点时，为它打上一个标记，记为</a:t>
            </a:r>
            <a:r>
              <a:rPr lang="en-US" altLang="zh-CN" sz="2400" smtClean="0"/>
              <a:t>Mark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zh-CN" altLang="en-US" sz="2400" smtClean="0"/>
              <a:t>斐波那契堆保证每个节点至多失去一个孩子。</a:t>
            </a:r>
            <a:endParaRPr lang="en-US" altLang="zh-CN" sz="2400" smtClean="0"/>
          </a:p>
          <a:p>
            <a:r>
              <a:rPr lang="zh-CN" altLang="en-US" sz="2400" smtClean="0"/>
              <a:t>根节点的</a:t>
            </a:r>
            <a:r>
              <a:rPr lang="en-US" altLang="zh-CN" sz="2400" smtClean="0"/>
              <a:t>Mark</a:t>
            </a:r>
            <a:r>
              <a:rPr lang="zh-CN" altLang="en-US" sz="2400" smtClean="0"/>
              <a:t>标记永远为</a:t>
            </a:r>
            <a:r>
              <a:rPr lang="en-US" altLang="zh-CN" sz="2400" smtClean="0"/>
              <a:t>false</a:t>
            </a:r>
            <a:r>
              <a:rPr lang="zh-CN" altLang="en-US" sz="2400" smtClean="0"/>
              <a:t>。换句话说，当一个点成为树根时，应当立即清除它的</a:t>
            </a:r>
            <a:r>
              <a:rPr lang="en-US" altLang="zh-CN" sz="2400" smtClean="0"/>
              <a:t>Mark</a:t>
            </a:r>
            <a:r>
              <a:rPr lang="zh-CN" altLang="en-US" sz="2400" smtClean="0"/>
              <a:t>标记。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减小关键字的值（</a:t>
            </a:r>
            <a:r>
              <a:rPr lang="en-US" altLang="zh-CN" smtClean="0">
                <a:cs typeface="Trebuchet MS" pitchFamily="34" charset="0"/>
              </a:rPr>
              <a:t>Decrease</a:t>
            </a:r>
            <a:r>
              <a:rPr lang="zh-CN" altLang="en-US" smtClean="0">
                <a:cs typeface="Trebuchet MS" pitchFamily="34" charset="0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smtClean="0"/>
              <a:t>如果该节点本身就是树根节点，直接减小它的值并更新</a:t>
            </a:r>
            <a:r>
              <a:rPr lang="en-US" altLang="zh-CN" sz="2000" smtClean="0"/>
              <a:t>P</a:t>
            </a:r>
            <a:r>
              <a:rPr lang="zh-CN" altLang="en-US" sz="2000" smtClean="0"/>
              <a:t>指针。</a:t>
            </a:r>
            <a:endParaRPr lang="en-US" altLang="zh-CN" sz="2000" smtClean="0"/>
          </a:p>
          <a:p>
            <a:r>
              <a:rPr lang="zh-CN" altLang="en-US" sz="2000" smtClean="0"/>
              <a:t>如果减小后，其关键字仍然</a:t>
            </a:r>
            <a:r>
              <a:rPr lang="en-US" altLang="zh-CN" sz="2000" smtClean="0"/>
              <a:t>&gt;=</a:t>
            </a:r>
            <a:r>
              <a:rPr lang="zh-CN" altLang="en-US" sz="2000" smtClean="0"/>
              <a:t>父节点关键字，什么也不做。</a:t>
            </a:r>
            <a:endParaRPr lang="en-US" altLang="zh-CN" sz="2000" smtClean="0"/>
          </a:p>
          <a:p>
            <a:r>
              <a:rPr lang="zh-CN" altLang="en-US" sz="2000" smtClean="0"/>
              <a:t>否则</a:t>
            </a:r>
            <a:endParaRPr lang="en-US" altLang="zh-CN" sz="2000" smtClean="0"/>
          </a:p>
          <a:p>
            <a:r>
              <a:rPr lang="en-US" altLang="zh-CN" sz="2000" smtClean="0"/>
              <a:t>1.</a:t>
            </a:r>
            <a:r>
              <a:rPr lang="zh-CN" altLang="en-US" sz="2000" smtClean="0"/>
              <a:t>将该节点从其所在的兄弟链表中移除，插入到树根链表中，更新节点键值，更新</a:t>
            </a:r>
            <a:r>
              <a:rPr lang="en-US" altLang="zh-CN" sz="2000" smtClean="0"/>
              <a:t>P</a:t>
            </a:r>
            <a:r>
              <a:rPr lang="zh-CN" altLang="en-US" sz="2000" smtClean="0"/>
              <a:t>指针，更新父节点度数。</a:t>
            </a:r>
            <a:endParaRPr lang="en-US" altLang="zh-CN" sz="2000" smtClean="0"/>
          </a:p>
          <a:p>
            <a:r>
              <a:rPr lang="en-US" altLang="zh-CN" sz="2000" smtClean="0"/>
              <a:t>2.</a:t>
            </a:r>
            <a:r>
              <a:rPr lang="zh-CN" altLang="en-US" sz="2000" smtClean="0"/>
              <a:t>如果其父节点没有被标记，将父节点标记上。</a:t>
            </a:r>
            <a:endParaRPr lang="en-US" altLang="zh-CN" sz="2000" smtClean="0"/>
          </a:p>
          <a:p>
            <a:r>
              <a:rPr lang="en-US" altLang="zh-CN" sz="2000" smtClean="0"/>
              <a:t>3.</a:t>
            </a:r>
            <a:r>
              <a:rPr lang="zh-CN" altLang="en-US" sz="2000" smtClean="0"/>
              <a:t>否则将父节点从所在的兄弟链表中移除，加入到树根链表中，继续考虑其祖父节点是否被标记</a:t>
            </a:r>
            <a:r>
              <a:rPr lang="en-US" altLang="zh-CN" sz="2000" smtClean="0"/>
              <a:t>……</a:t>
            </a:r>
          </a:p>
          <a:p>
            <a:r>
              <a:rPr lang="en-US" altLang="zh-CN" sz="2000" smtClean="0"/>
              <a:t>4.</a:t>
            </a:r>
            <a:r>
              <a:rPr lang="zh-CN" altLang="en-US" sz="2000" smtClean="0"/>
              <a:t>以此类推，直至遇到根节点、或者未被标记的节点。</a:t>
            </a:r>
            <a:endParaRPr lang="en-US" altLang="zh-CN" sz="200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其它操作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/>
              <a:t>删除（</a:t>
            </a:r>
            <a:r>
              <a:rPr lang="en-US" altLang="zh-CN" sz="2400" b="1" smtClean="0"/>
              <a:t>Delete</a:t>
            </a:r>
            <a:r>
              <a:rPr lang="zh-CN" altLang="en-US" sz="2400" b="1" smtClean="0"/>
              <a:t>）</a:t>
            </a:r>
            <a:endParaRPr lang="en-US" altLang="zh-CN" sz="2400" b="1" smtClean="0"/>
          </a:p>
          <a:p>
            <a:r>
              <a:rPr lang="en-US" altLang="zh-CN" smtClean="0"/>
              <a:t>Delete = Decrease + Extract</a:t>
            </a:r>
          </a:p>
          <a:p>
            <a:r>
              <a:rPr lang="zh-CN" altLang="en-US" smtClean="0"/>
              <a:t>即首先把要删除的节点的关键值减小为负无穷大，然后删除最小节点。</a:t>
            </a:r>
            <a:endParaRPr lang="en-US" altLang="zh-CN" smtClean="0"/>
          </a:p>
          <a:p>
            <a:r>
              <a:rPr lang="zh-CN" altLang="en-US" sz="2400" b="1" smtClean="0"/>
              <a:t>修改关键字的值（</a:t>
            </a:r>
            <a:r>
              <a:rPr lang="en-US" altLang="zh-CN" sz="2400" b="1" smtClean="0"/>
              <a:t>Change</a:t>
            </a:r>
            <a:r>
              <a:rPr lang="zh-CN" altLang="en-US" sz="2400" b="1" smtClean="0"/>
              <a:t>）</a:t>
            </a:r>
            <a:endParaRPr lang="en-US" altLang="zh-CN" sz="2400" b="1" smtClean="0"/>
          </a:p>
          <a:p>
            <a:r>
              <a:rPr lang="zh-CN" altLang="en-US" smtClean="0"/>
              <a:t>减小关键字的值 </a:t>
            </a:r>
            <a:r>
              <a:rPr lang="en-US" altLang="zh-CN" smtClean="0"/>
              <a:t>= Decrease</a:t>
            </a:r>
          </a:p>
          <a:p>
            <a:r>
              <a:rPr lang="zh-CN" altLang="en-US" smtClean="0"/>
              <a:t>增大关键字的值 </a:t>
            </a:r>
            <a:r>
              <a:rPr lang="en-US" altLang="zh-CN" smtClean="0"/>
              <a:t>= Delete + Insert</a:t>
            </a:r>
          </a:p>
          <a:p>
            <a:r>
              <a:rPr lang="zh-CN" altLang="en-US" smtClean="0"/>
              <a:t>即首先删除要修改的节点，再重新插入该节点。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7124700" cy="923925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平摊分析与势能函数</a:t>
            </a: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7705551" cy="5111750"/>
          </a:xfrm>
        </p:spPr>
        <p:txBody>
          <a:bodyPr/>
          <a:lstStyle/>
          <a:p>
            <a:r>
              <a:rPr lang="zh-CN" altLang="en-US" sz="2000" dirty="0" smtClean="0"/>
              <a:t>算法在某种情况下花销很大，而大多数情况下</a:t>
            </a:r>
            <a:r>
              <a:rPr lang="zh-CN" altLang="en-US" sz="2000" dirty="0"/>
              <a:t>开销</a:t>
            </a:r>
            <a:r>
              <a:rPr lang="zh-CN" altLang="en-US" sz="2000" dirty="0" smtClean="0"/>
              <a:t>都很小，此时平摊分析更能均衡地考虑算法的效率。</a:t>
            </a:r>
            <a:endParaRPr lang="en-US" altLang="zh-CN" sz="2000" dirty="0" smtClean="0"/>
          </a:p>
          <a:p>
            <a:r>
              <a:rPr lang="zh-CN" altLang="en-US" sz="2000" dirty="0" smtClean="0"/>
              <a:t>分析斐波那契堆的平摊分析方法是势能方法。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Cost</a:t>
            </a:r>
            <a:r>
              <a:rPr lang="en-US" altLang="zh-CN" sz="1600" dirty="0" err="1" smtClean="0"/>
              <a:t>amo</a:t>
            </a:r>
            <a:r>
              <a:rPr lang="zh-CN" altLang="en-US" sz="2000" dirty="0" smtClean="0"/>
              <a:t>表示平摊代价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amortized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Cost</a:t>
            </a:r>
            <a:r>
              <a:rPr lang="en-US" altLang="zh-CN" sz="1600" dirty="0" err="1" smtClean="0"/>
              <a:t>act</a:t>
            </a:r>
            <a:r>
              <a:rPr lang="zh-CN" altLang="en-US" sz="2000" dirty="0" smtClean="0"/>
              <a:t>表示实际代价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actual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Opi</a:t>
            </a:r>
            <a:r>
              <a:rPr lang="zh-CN" altLang="en-US" sz="2000" dirty="0" smtClean="0"/>
              <a:t>表示第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次操作，</a:t>
            </a:r>
            <a:r>
              <a:rPr lang="en-US" altLang="zh-CN" sz="2000" dirty="0" smtClean="0"/>
              <a:t>DS</a:t>
            </a:r>
            <a:r>
              <a:rPr lang="zh-CN" altLang="en-US" sz="2000" dirty="0" smtClean="0"/>
              <a:t>表示数据结构，</a:t>
            </a:r>
            <a:r>
              <a:rPr lang="en-US" altLang="zh-CN" sz="2000" dirty="0" smtClean="0"/>
              <a:t>φ</a:t>
            </a:r>
            <a:r>
              <a:rPr lang="zh-CN" altLang="en-US" sz="2000" dirty="0" smtClean="0"/>
              <a:t>表示数据结构的势能。</a:t>
            </a:r>
            <a:endParaRPr lang="en-US" altLang="zh-CN" sz="2000" dirty="0" smtClean="0"/>
          </a:p>
          <a:p>
            <a:r>
              <a:rPr lang="zh-CN" altLang="en-US" sz="2000" dirty="0" smtClean="0"/>
              <a:t>考虑一个元过程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次操作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Cost</a:t>
            </a:r>
            <a:r>
              <a:rPr lang="en-US" altLang="zh-CN" sz="1600" dirty="0" err="1" smtClean="0"/>
              <a:t>amo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Opi</a:t>
            </a:r>
            <a:r>
              <a:rPr lang="en-US" altLang="zh-CN" sz="2000" dirty="0" smtClean="0"/>
              <a:t>) = </a:t>
            </a:r>
            <a:r>
              <a:rPr lang="en-US" altLang="zh-CN" sz="2000" dirty="0" err="1" smtClean="0"/>
              <a:t>Cost</a:t>
            </a:r>
            <a:r>
              <a:rPr lang="en-US" altLang="zh-CN" sz="1600" dirty="0" err="1" smtClean="0"/>
              <a:t>act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Opi</a:t>
            </a:r>
            <a:r>
              <a:rPr lang="en-US" altLang="zh-CN" sz="2000" dirty="0" smtClean="0"/>
              <a:t>) + φ(</a:t>
            </a:r>
            <a:r>
              <a:rPr lang="en-US" altLang="zh-CN" sz="2000" dirty="0" err="1" smtClean="0"/>
              <a:t>DS</a:t>
            </a:r>
            <a:r>
              <a:rPr lang="en-US" altLang="zh-CN" sz="1600" dirty="0" err="1" smtClean="0"/>
              <a:t>i</a:t>
            </a:r>
            <a:r>
              <a:rPr lang="en-US" altLang="zh-CN" sz="2000" dirty="0" smtClean="0"/>
              <a:t>) – φ(DS</a:t>
            </a:r>
            <a:r>
              <a:rPr lang="en-US" altLang="zh-CN" sz="1600" dirty="0" smtClean="0"/>
              <a:t>i-1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那么总的平摊代价为：</a:t>
            </a:r>
            <a:endParaRPr lang="en-US" altLang="zh-CN" sz="2000" dirty="0" smtClean="0"/>
          </a:p>
          <a:p>
            <a:r>
              <a:rPr lang="zh-CN" altLang="en-US" sz="2000" dirty="0" smtClean="0"/>
              <a:t>∑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Cost</a:t>
            </a:r>
            <a:r>
              <a:rPr lang="en-US" altLang="zh-CN" sz="1600" dirty="0" err="1" smtClean="0"/>
              <a:t>amo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Opi</a:t>
            </a:r>
            <a:r>
              <a:rPr lang="en-US" altLang="zh-CN" sz="2000" dirty="0" smtClean="0"/>
              <a:t>) = </a:t>
            </a:r>
            <a:r>
              <a:rPr lang="zh-CN" altLang="en-US" sz="2000" dirty="0" smtClean="0"/>
              <a:t>∑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Cost</a:t>
            </a:r>
            <a:r>
              <a:rPr lang="en-US" altLang="zh-CN" sz="1600" dirty="0" err="1" smtClean="0"/>
              <a:t>act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Opi</a:t>
            </a:r>
            <a:r>
              <a:rPr lang="en-US" altLang="zh-CN" sz="2000" dirty="0" smtClean="0"/>
              <a:t>) + φ(final) – φ(initial)</a:t>
            </a:r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φ(final)&gt;= φ(initial)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那么</a:t>
            </a:r>
            <a:r>
              <a:rPr lang="zh-CN" altLang="en-US" sz="2000" dirty="0" smtClean="0"/>
              <a:t>平摊代价就是实际代价的上界。</a:t>
            </a:r>
            <a:endParaRPr lang="en-US" altLang="zh-CN" sz="2000" dirty="0" smtClean="0"/>
          </a:p>
          <a:p>
            <a:r>
              <a:rPr lang="zh-CN" altLang="en-US" sz="2000" dirty="0" smtClean="0"/>
              <a:t>选取一个合适的势能函数</a:t>
            </a:r>
            <a:r>
              <a:rPr lang="en-US" altLang="zh-CN" sz="2000" dirty="0" smtClean="0"/>
              <a:t>φ</a:t>
            </a:r>
            <a:r>
              <a:rPr lang="zh-CN" altLang="en-US" sz="2000" dirty="0" smtClean="0"/>
              <a:t>即可。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124700" cy="923925"/>
          </a:xfrm>
        </p:spPr>
        <p:txBody>
          <a:bodyPr/>
          <a:lstStyle/>
          <a:p>
            <a:r>
              <a:rPr lang="zh-CN" altLang="en-US" dirty="0" smtClean="0">
                <a:cs typeface="Trebuchet MS" pitchFamily="34" charset="0"/>
              </a:rPr>
              <a:t>斐波那契堆的时间复杂度分析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35496" y="836712"/>
            <a:ext cx="7993063" cy="5805487"/>
          </a:xfrm>
        </p:spPr>
        <p:txBody>
          <a:bodyPr/>
          <a:lstStyle/>
          <a:p>
            <a:r>
              <a:rPr lang="zh-CN" altLang="en-US" sz="2000" dirty="0" smtClean="0"/>
              <a:t>插入、查询最小值、合并两个斐波那契堆、合并堆中两个有序树的实际代价和平摊代价均为为</a:t>
            </a:r>
            <a:r>
              <a:rPr lang="en-US" altLang="zh-CN" sz="2000" dirty="0" smtClean="0"/>
              <a:t>O(1)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定义</a:t>
            </a:r>
            <a:r>
              <a:rPr lang="en-US" altLang="zh-CN" sz="2000" dirty="0" smtClean="0"/>
              <a:t>φ(DS)=k*</a:t>
            </a:r>
            <a:r>
              <a:rPr lang="zh-CN" altLang="en-US" sz="2000" dirty="0" smtClean="0"/>
              <a:t>根节点数 </a:t>
            </a:r>
            <a:r>
              <a:rPr lang="en-US" altLang="zh-CN" sz="2000" dirty="0" smtClean="0"/>
              <a:t>+ 2*</a:t>
            </a:r>
            <a:r>
              <a:rPr lang="zh-CN" altLang="en-US" sz="2000" dirty="0" smtClean="0"/>
              <a:t>带标记节点数（常数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不妨设为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r>
              <a:rPr lang="zh-CN" altLang="en-US" sz="2000" dirty="0" smtClean="0"/>
              <a:t>抽取最小节点：</a:t>
            </a:r>
            <a:endParaRPr lang="en-US" altLang="zh-CN" sz="2000" dirty="0" smtClean="0"/>
          </a:p>
          <a:p>
            <a:r>
              <a:rPr lang="zh-CN" altLang="en-US" sz="2000" dirty="0" smtClean="0"/>
              <a:t>实际代价为遍历根节点和遍历桶的代价，</a:t>
            </a:r>
            <a:r>
              <a:rPr lang="en-US" altLang="zh-CN" sz="2000" dirty="0" smtClean="0"/>
              <a:t>O(</a:t>
            </a:r>
            <a:r>
              <a:rPr lang="zh-CN" altLang="en-US" sz="2000" dirty="0" smtClean="0"/>
              <a:t>根节点数</a:t>
            </a:r>
            <a:r>
              <a:rPr lang="en-US" altLang="zh-CN" sz="2000" dirty="0" smtClean="0"/>
              <a:t>)+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logN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)?</a:t>
            </a:r>
          </a:p>
          <a:p>
            <a:r>
              <a:rPr lang="zh-CN" altLang="en-US" sz="2000" dirty="0" smtClean="0"/>
              <a:t>合并后树根的度数各不相同，因此合并后最多有</a:t>
            </a:r>
            <a:r>
              <a:rPr lang="en-US" altLang="zh-CN" sz="2000" dirty="0" err="1" smtClean="0"/>
              <a:t>logN</a:t>
            </a:r>
            <a:r>
              <a:rPr lang="zh-CN" altLang="en-US" sz="2000" dirty="0" smtClean="0"/>
              <a:t>个树根，所以势能函数的改变为</a:t>
            </a:r>
            <a:r>
              <a:rPr lang="en-US" altLang="zh-CN" sz="2000" dirty="0" err="1" smtClean="0"/>
              <a:t>Δφ</a:t>
            </a:r>
            <a:r>
              <a:rPr lang="en-US" altLang="zh-CN" sz="2000" dirty="0" smtClean="0"/>
              <a:t>(DS) = 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根节点数。</a:t>
            </a:r>
            <a:endParaRPr lang="en-US" altLang="zh-CN" sz="2000" dirty="0" smtClean="0"/>
          </a:p>
          <a:p>
            <a:r>
              <a:rPr lang="zh-CN" altLang="en-US" sz="2000" dirty="0" smtClean="0"/>
              <a:t>平摊代价为：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根节点数</a:t>
            </a:r>
            <a:r>
              <a:rPr lang="en-US" altLang="zh-CN" sz="2000" dirty="0" smtClean="0"/>
              <a:t>+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) + (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–</a:t>
            </a:r>
            <a:r>
              <a:rPr lang="zh-CN" altLang="en-US" sz="2000" dirty="0" smtClean="0"/>
              <a:t>根节点数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 O(</a:t>
            </a:r>
            <a:r>
              <a:rPr lang="en-US" altLang="zh-CN" sz="2000" dirty="0" err="1" smtClean="0"/>
              <a:t>logN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减小键值：</a:t>
            </a:r>
            <a:endParaRPr lang="en-US" altLang="zh-CN" sz="2000" dirty="0" smtClean="0"/>
          </a:p>
          <a:p>
            <a:r>
              <a:rPr lang="zh-CN" altLang="en-US" sz="2000" dirty="0" smtClean="0"/>
              <a:t>要减小键值的节点变为根、最终有某个未标记的节点被标记，实际代价</a:t>
            </a:r>
            <a:r>
              <a:rPr lang="en-US" altLang="zh-CN" sz="2000" dirty="0" smtClean="0"/>
              <a:t>O(1)</a:t>
            </a:r>
            <a:r>
              <a:rPr lang="zh-CN" altLang="en-US" sz="2000" dirty="0" smtClean="0"/>
              <a:t>，势能变化</a:t>
            </a:r>
            <a:r>
              <a:rPr lang="en-US" altLang="zh-CN" sz="2000" dirty="0" smtClean="0"/>
              <a:t>1+2=3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如果引起多次剪枝，每次有一个点变为根并失去标记，一次的平摊代价 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实际代价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势能变化 </a:t>
            </a:r>
            <a:r>
              <a:rPr lang="en-US" altLang="zh-CN" sz="2000" dirty="0" smtClean="0"/>
              <a:t>= 1+1-2 = 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即：多次剪枝的指针操作代价被势能函数平摊，总代价</a:t>
            </a:r>
            <a:r>
              <a:rPr lang="en-US" altLang="zh-CN" sz="2000" dirty="0" smtClean="0"/>
              <a:t>O(1)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7124700" cy="925513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关键：证明所有节点度数</a:t>
            </a:r>
            <a:r>
              <a:rPr lang="en-US" altLang="zh-CN" smtClean="0">
                <a:cs typeface="Trebuchet MS" pitchFamily="34" charset="0"/>
              </a:rPr>
              <a:t>&lt;=logN</a:t>
            </a:r>
            <a:endParaRPr lang="zh-CN" altLang="en-US" smtClean="0">
              <a:cs typeface="Trebuchet MS" pitchFamily="34" charset="0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395288" y="1268413"/>
            <a:ext cx="7124700" cy="5113337"/>
          </a:xfrm>
        </p:spPr>
        <p:txBody>
          <a:bodyPr/>
          <a:lstStyle/>
          <a:p>
            <a:r>
              <a:rPr lang="zh-CN" altLang="en-US" sz="2000" smtClean="0"/>
              <a:t>按照加入顺序考虑节点</a:t>
            </a:r>
            <a:r>
              <a:rPr lang="en-US" altLang="zh-CN" sz="2000" smtClean="0"/>
              <a:t>x</a:t>
            </a:r>
            <a:r>
              <a:rPr lang="zh-CN" altLang="en-US" sz="2000" smtClean="0"/>
              <a:t>的所有孩子。</a:t>
            </a:r>
            <a:endParaRPr lang="en-US" altLang="zh-CN" sz="2000" smtClean="0"/>
          </a:p>
          <a:p>
            <a:r>
              <a:rPr lang="zh-CN" altLang="en-US" sz="2000" smtClean="0"/>
              <a:t>引理：第</a:t>
            </a:r>
            <a:r>
              <a:rPr lang="en-US" altLang="zh-CN" sz="2000" smtClean="0"/>
              <a:t>i</a:t>
            </a:r>
            <a:r>
              <a:rPr lang="zh-CN" altLang="en-US" sz="2000" smtClean="0"/>
              <a:t>个成为</a:t>
            </a:r>
            <a:r>
              <a:rPr lang="en-US" altLang="zh-CN" sz="2000" smtClean="0"/>
              <a:t>x</a:t>
            </a:r>
            <a:r>
              <a:rPr lang="zh-CN" altLang="en-US" sz="2000" smtClean="0"/>
              <a:t>的孩子的节点度数至少为</a:t>
            </a:r>
            <a:r>
              <a:rPr lang="en-US" altLang="zh-CN" sz="2000" smtClean="0"/>
              <a:t>i-2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设该点为</a:t>
            </a:r>
            <a:r>
              <a:rPr lang="en-US" altLang="zh-CN" sz="2000" smtClean="0"/>
              <a:t>y</a:t>
            </a:r>
            <a:r>
              <a:rPr lang="zh-CN" altLang="en-US" sz="2000" smtClean="0"/>
              <a:t>，成为</a:t>
            </a:r>
            <a:r>
              <a:rPr lang="en-US" altLang="zh-CN" sz="2000" smtClean="0"/>
              <a:t>x</a:t>
            </a:r>
            <a:r>
              <a:rPr lang="zh-CN" altLang="en-US" sz="2000" smtClean="0"/>
              <a:t>的孩子之前，</a:t>
            </a:r>
            <a:r>
              <a:rPr lang="en-US" altLang="zh-CN" sz="2000" smtClean="0"/>
              <a:t>y</a:t>
            </a:r>
            <a:r>
              <a:rPr lang="zh-CN" altLang="en-US" sz="2000" smtClean="0"/>
              <a:t>至少有</a:t>
            </a:r>
            <a:r>
              <a:rPr lang="en-US" altLang="zh-CN" sz="2000" smtClean="0"/>
              <a:t>i-1</a:t>
            </a:r>
            <a:r>
              <a:rPr lang="zh-CN" altLang="en-US" sz="2000" smtClean="0"/>
              <a:t>个孩子。因为只有当</a:t>
            </a:r>
            <a:r>
              <a:rPr lang="en-US" altLang="zh-CN" sz="2000" smtClean="0"/>
              <a:t>x</a:t>
            </a:r>
            <a:r>
              <a:rPr lang="zh-CN" altLang="en-US" sz="2000" smtClean="0"/>
              <a:t>和</a:t>
            </a:r>
            <a:r>
              <a:rPr lang="en-US" altLang="zh-CN" sz="2000" smtClean="0"/>
              <a:t>y</a:t>
            </a:r>
            <a:r>
              <a:rPr lang="zh-CN" altLang="en-US" sz="2000" smtClean="0"/>
              <a:t>的度数相等时，才会合并</a:t>
            </a:r>
            <a:r>
              <a:rPr lang="en-US" altLang="zh-CN" sz="2000" smtClean="0"/>
              <a:t>x,y</a:t>
            </a:r>
            <a:r>
              <a:rPr lang="zh-CN" altLang="en-US" sz="2000" smtClean="0"/>
              <a:t>两棵有序树。此后</a:t>
            </a:r>
            <a:r>
              <a:rPr lang="en-US" altLang="zh-CN" sz="2000" smtClean="0"/>
              <a:t>y</a:t>
            </a:r>
            <a:r>
              <a:rPr lang="zh-CN" altLang="en-US" sz="2000" smtClean="0"/>
              <a:t>最多再失去一个孩子</a:t>
            </a:r>
            <a:r>
              <a:rPr lang="en-US" altLang="zh-CN" sz="2000" smtClean="0"/>
              <a:t>(</a:t>
            </a:r>
            <a:r>
              <a:rPr lang="zh-CN" altLang="en-US" sz="2000" smtClean="0"/>
              <a:t>被</a:t>
            </a:r>
            <a:r>
              <a:rPr lang="en-US" altLang="zh-CN" sz="2000" smtClean="0"/>
              <a:t>mark</a:t>
            </a:r>
            <a:r>
              <a:rPr lang="zh-CN" altLang="en-US" sz="2000" smtClean="0"/>
              <a:t>标记</a:t>
            </a:r>
            <a:r>
              <a:rPr lang="en-US" altLang="zh-CN" sz="2000" smtClean="0"/>
              <a:t>)</a:t>
            </a:r>
            <a:r>
              <a:rPr lang="zh-CN" altLang="en-US" sz="2000" smtClean="0"/>
              <a:t>。因此</a:t>
            </a:r>
            <a:r>
              <a:rPr lang="en-US" altLang="zh-CN" sz="2000" smtClean="0"/>
              <a:t>y</a:t>
            </a:r>
            <a:r>
              <a:rPr lang="zh-CN" altLang="en-US" sz="2000" smtClean="0"/>
              <a:t>的度数至少为</a:t>
            </a:r>
            <a:r>
              <a:rPr lang="en-US" altLang="zh-CN" sz="2000" smtClean="0"/>
              <a:t>i-2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令</a:t>
            </a:r>
            <a:r>
              <a:rPr lang="en-US" altLang="zh-CN" sz="2000" smtClean="0"/>
              <a:t>Sk</a:t>
            </a:r>
            <a:r>
              <a:rPr lang="zh-CN" altLang="en-US" sz="2000" smtClean="0"/>
              <a:t>表示度数为</a:t>
            </a:r>
            <a:r>
              <a:rPr lang="en-US" altLang="zh-CN" sz="2000" smtClean="0"/>
              <a:t>k</a:t>
            </a:r>
            <a:r>
              <a:rPr lang="zh-CN" altLang="en-US" sz="2000" smtClean="0"/>
              <a:t>的节点后代的最小数目。</a:t>
            </a:r>
            <a:endParaRPr lang="en-US" altLang="zh-CN" sz="2000" smtClean="0"/>
          </a:p>
          <a:p>
            <a:r>
              <a:rPr lang="en-US" altLang="zh-CN" sz="2000" smtClean="0"/>
              <a:t>S0=1</a:t>
            </a:r>
            <a:r>
              <a:rPr lang="zh-CN" altLang="en-US" sz="2000" smtClean="0"/>
              <a:t>，</a:t>
            </a:r>
            <a:r>
              <a:rPr lang="en-US" altLang="zh-CN" sz="2000" smtClean="0"/>
              <a:t>S1=2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Sk&gt;=</a:t>
            </a:r>
            <a:r>
              <a:rPr lang="zh-CN" altLang="en-US" sz="2000" smtClean="0"/>
              <a:t>∑</a:t>
            </a:r>
            <a:r>
              <a:rPr lang="en-US" altLang="zh-CN" sz="2000" smtClean="0"/>
              <a:t>Si(0&lt;=i&lt;=k-2)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解这个递归式可以得到：</a:t>
            </a:r>
            <a:r>
              <a:rPr lang="en-US" altLang="zh-CN" sz="2000" smtClean="0"/>
              <a:t>Sk&gt;=Fibonacci[k+2]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我们知道斐波那契数列是指数级增长的，相邻两项比值无限趋近于黄金分割比</a:t>
            </a:r>
            <a:r>
              <a:rPr lang="en-US" altLang="zh-CN" sz="2000" smtClean="0"/>
              <a:t>1.618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r>
              <a:rPr lang="zh-CN" altLang="en-US" sz="2000" smtClean="0"/>
              <a:t>也就是后代节点总数是节点度数的指数。</a:t>
            </a:r>
            <a:endParaRPr lang="en-US" altLang="zh-CN" sz="2000" smtClean="0"/>
          </a:p>
          <a:p>
            <a:r>
              <a:rPr lang="zh-CN" altLang="en-US" sz="2000" smtClean="0"/>
              <a:t>而堆中至多有</a:t>
            </a:r>
            <a:r>
              <a:rPr lang="en-US" altLang="zh-CN" sz="2000" smtClean="0"/>
              <a:t>N</a:t>
            </a:r>
            <a:r>
              <a:rPr lang="zh-CN" altLang="en-US" sz="2000" smtClean="0"/>
              <a:t>个节点，因此度数</a:t>
            </a:r>
            <a:r>
              <a:rPr lang="en-US" altLang="zh-CN" sz="2000" smtClean="0"/>
              <a:t>&lt;=logN</a:t>
            </a:r>
            <a:r>
              <a:rPr lang="zh-CN" altLang="en-US" sz="2000" smtClean="0"/>
              <a:t>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再探 </a:t>
            </a:r>
            <a:r>
              <a:rPr lang="en-US" altLang="zh-CN" smtClean="0">
                <a:cs typeface="Trebuchet MS" pitchFamily="34" charset="0"/>
              </a:rPr>
              <a:t>ZOJ2334 Monkey King</a:t>
            </a:r>
            <a:endParaRPr lang="zh-CN" altLang="en-US" smtClean="0">
              <a:cs typeface="Trebuchet MS" pitchFamily="34" charset="0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611188" y="1412875"/>
            <a:ext cx="7124700" cy="4051300"/>
          </a:xfrm>
        </p:spPr>
        <p:txBody>
          <a:bodyPr/>
          <a:lstStyle/>
          <a:p>
            <a:r>
              <a:rPr lang="zh-CN" altLang="en-US" sz="2000" smtClean="0"/>
              <a:t>尝试用斐波那契堆解决该问题。</a:t>
            </a:r>
            <a:endParaRPr lang="en-US" altLang="zh-CN" sz="2000" smtClean="0"/>
          </a:p>
          <a:p>
            <a:r>
              <a:rPr lang="zh-CN" altLang="en-US" sz="2000" smtClean="0"/>
              <a:t>由于要维护许多斐波那契堆，因此需要借助并查集维护各个斐波那契堆的</a:t>
            </a:r>
            <a:r>
              <a:rPr lang="en-US" altLang="zh-CN" sz="2000" smtClean="0"/>
              <a:t>P</a:t>
            </a:r>
            <a:r>
              <a:rPr lang="zh-CN" altLang="en-US" sz="2000" smtClean="0"/>
              <a:t>指针。</a:t>
            </a:r>
            <a:endParaRPr lang="en-US" altLang="zh-CN" sz="2000" smtClean="0"/>
          </a:p>
          <a:p>
            <a:r>
              <a:rPr lang="zh-CN" altLang="en-US" sz="2000" smtClean="0"/>
              <a:t>合并两个斐波那契堆时，同时应当在并查集中合并两个</a:t>
            </a:r>
            <a:r>
              <a:rPr lang="en-US" altLang="zh-CN" sz="2000" smtClean="0"/>
              <a:t>P</a:t>
            </a:r>
            <a:r>
              <a:rPr lang="zh-CN" altLang="en-US" sz="2000" smtClean="0"/>
              <a:t>指针所在的集合。</a:t>
            </a:r>
            <a:endParaRPr lang="en-US" altLang="zh-CN" sz="2000" smtClean="0"/>
          </a:p>
          <a:p>
            <a:r>
              <a:rPr lang="zh-CN" altLang="en-US" sz="2000" smtClean="0"/>
              <a:t>在并查集中寻找祖先就是寻找一个节点所在的堆的</a:t>
            </a:r>
            <a:r>
              <a:rPr lang="en-US" altLang="zh-CN" sz="2000" smtClean="0"/>
              <a:t>P</a:t>
            </a:r>
            <a:r>
              <a:rPr lang="zh-CN" altLang="en-US" sz="2000" smtClean="0"/>
              <a:t>指针。</a:t>
            </a:r>
            <a:endParaRPr lang="en-US" altLang="zh-CN" sz="2000" smtClean="0"/>
          </a:p>
          <a:p>
            <a:r>
              <a:rPr lang="zh-CN" altLang="en-US" sz="2000" smtClean="0"/>
              <a:t>用上面提到的结构来维护斐波那契堆。</a:t>
            </a:r>
            <a:endParaRPr lang="en-US" altLang="zh-CN" sz="2000" smtClean="0"/>
          </a:p>
          <a:p>
            <a:r>
              <a:rPr lang="zh-CN" altLang="en-US" sz="2000" smtClean="0"/>
              <a:t>这是最优策略吗？</a:t>
            </a:r>
          </a:p>
        </p:txBody>
      </p:sp>
      <p:sp>
        <p:nvSpPr>
          <p:cNvPr id="4" name="矩形 3"/>
          <p:cNvSpPr/>
          <p:nvPr/>
        </p:nvSpPr>
        <p:spPr>
          <a:xfrm rot="20297135">
            <a:off x="3174281" y="4631411"/>
            <a:ext cx="5930031" cy="120032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考虑优化！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124700" cy="925512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考虑优化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025" y="981075"/>
            <a:ext cx="7704138" cy="5184775"/>
          </a:xfrm>
        </p:spPr>
        <p:txBody>
          <a:bodyPr anchor="t"/>
          <a:lstStyle/>
          <a:p>
            <a:r>
              <a:rPr lang="zh-CN" altLang="en-US" sz="2000" smtClean="0"/>
              <a:t>仔细分析可以发现，此题有</a:t>
            </a:r>
            <a:r>
              <a:rPr lang="en-US" altLang="zh-CN" sz="2000" smtClean="0"/>
              <a:t>Merge</a:t>
            </a:r>
            <a:r>
              <a:rPr lang="zh-CN" altLang="en-US" sz="2000" smtClean="0"/>
              <a:t>、</a:t>
            </a:r>
            <a:r>
              <a:rPr lang="en-US" altLang="zh-CN" sz="2000" smtClean="0"/>
              <a:t>Change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Extract + Insert</a:t>
            </a:r>
            <a:r>
              <a:rPr lang="zh-CN" altLang="en-US" sz="2000" smtClean="0"/>
              <a:t>），即合并斐波那契堆、修改最大节点的值（本题为大根堆）。</a:t>
            </a:r>
            <a:endParaRPr lang="en-US" altLang="zh-CN" sz="2000" smtClean="0"/>
          </a:p>
          <a:p>
            <a:r>
              <a:rPr lang="zh-CN" altLang="en-US" sz="2000" smtClean="0"/>
              <a:t>没有</a:t>
            </a:r>
            <a:r>
              <a:rPr lang="en-US" altLang="zh-CN" sz="2000" smtClean="0"/>
              <a:t>Decrease</a:t>
            </a:r>
            <a:r>
              <a:rPr lang="zh-CN" altLang="en-US" sz="2000" smtClean="0"/>
              <a:t>操作，因此不需要从树中删除节点。</a:t>
            </a:r>
            <a:endParaRPr lang="en-US" altLang="zh-CN" sz="2000" smtClean="0"/>
          </a:p>
          <a:p>
            <a:r>
              <a:rPr lang="en-US" altLang="zh-CN" sz="2000" smtClean="0"/>
              <a:t>fa</a:t>
            </a:r>
            <a:r>
              <a:rPr lang="zh-CN" altLang="en-US" sz="2000" smtClean="0"/>
              <a:t>、</a:t>
            </a:r>
            <a:r>
              <a:rPr lang="en-US" altLang="zh-CN" sz="2000" smtClean="0"/>
              <a:t>mark</a:t>
            </a:r>
            <a:r>
              <a:rPr lang="zh-CN" altLang="en-US" sz="2000" smtClean="0"/>
              <a:t>域可以省去，兄弟双向循环链表完全没用。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313" y="1268413"/>
            <a:ext cx="770413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lang="zh-CN" altLang="en-US" sz="2000">
                <a:latin typeface="Verdana" pitchFamily="34" charset="0"/>
                <a:ea typeface="微软雅黑"/>
              </a:rPr>
              <a:t>结构优化：</a:t>
            </a:r>
            <a:endParaRPr lang="en-US" altLang="zh-CN" sz="2000">
              <a:latin typeface="Verdana" pitchFamily="34" charset="0"/>
              <a:ea typeface="微软雅黑"/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lang="zh-CN" altLang="en-US" sz="2000">
                <a:latin typeface="Verdana" pitchFamily="34" charset="0"/>
                <a:ea typeface="微软雅黑"/>
              </a:rPr>
              <a:t>只保留树根双向循环链表的</a:t>
            </a:r>
            <a:r>
              <a:rPr lang="en-US" altLang="zh-CN" sz="2000">
                <a:latin typeface="Verdana" pitchFamily="34" charset="0"/>
                <a:ea typeface="微软雅黑"/>
              </a:rPr>
              <a:t>last</a:t>
            </a:r>
            <a:r>
              <a:rPr lang="zh-CN" altLang="en-US" sz="2000">
                <a:latin typeface="Verdana" pitchFamily="34" charset="0"/>
                <a:ea typeface="微软雅黑"/>
              </a:rPr>
              <a:t>和</a:t>
            </a:r>
            <a:r>
              <a:rPr lang="en-US" altLang="zh-CN" sz="2000">
                <a:latin typeface="Verdana" pitchFamily="34" charset="0"/>
                <a:ea typeface="微软雅黑"/>
              </a:rPr>
              <a:t>next</a:t>
            </a:r>
            <a:r>
              <a:rPr lang="zh-CN" altLang="en-US" sz="2000">
                <a:latin typeface="Verdana" pitchFamily="34" charset="0"/>
                <a:ea typeface="微软雅黑"/>
              </a:rPr>
              <a:t>指针。</a:t>
            </a:r>
            <a:endParaRPr lang="en-US" altLang="zh-CN" sz="2000">
              <a:latin typeface="Verdana" pitchFamily="34" charset="0"/>
              <a:ea typeface="微软雅黑"/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lang="zh-CN" altLang="en-US" sz="2000">
                <a:latin typeface="Verdana" pitchFamily="34" charset="0"/>
                <a:ea typeface="微软雅黑"/>
              </a:rPr>
              <a:t>去掉</a:t>
            </a:r>
            <a:r>
              <a:rPr lang="en-US" altLang="zh-CN" sz="2000">
                <a:latin typeface="Verdana" pitchFamily="34" charset="0"/>
                <a:ea typeface="微软雅黑"/>
              </a:rPr>
              <a:t>child</a:t>
            </a:r>
            <a:r>
              <a:rPr lang="zh-CN" altLang="en-US" sz="2000">
                <a:latin typeface="Verdana" pitchFamily="34" charset="0"/>
                <a:ea typeface="微软雅黑"/>
              </a:rPr>
              <a:t>指针、把兄弟双向循环链表改为类似于图论中存储边的单向链表，只需要</a:t>
            </a:r>
            <a:r>
              <a:rPr lang="en-US" altLang="zh-CN" sz="2000">
                <a:latin typeface="Verdana" pitchFamily="34" charset="0"/>
                <a:ea typeface="微软雅黑"/>
              </a:rPr>
              <a:t>head</a:t>
            </a:r>
            <a:r>
              <a:rPr lang="zh-CN" altLang="en-US" sz="2000">
                <a:latin typeface="Verdana" pitchFamily="34" charset="0"/>
                <a:ea typeface="微软雅黑"/>
              </a:rPr>
              <a:t>、</a:t>
            </a:r>
            <a:r>
              <a:rPr lang="en-US" altLang="zh-CN" sz="2000">
                <a:latin typeface="Verdana" pitchFamily="34" charset="0"/>
                <a:ea typeface="微软雅黑"/>
              </a:rPr>
              <a:t>next</a:t>
            </a:r>
            <a:r>
              <a:rPr lang="zh-CN" altLang="en-US" sz="2000">
                <a:latin typeface="Verdana" pitchFamily="34" charset="0"/>
                <a:ea typeface="微软雅黑"/>
              </a:rPr>
              <a:t>两种指针。</a:t>
            </a:r>
            <a:endParaRPr lang="en-US" altLang="zh-CN" sz="2000">
              <a:latin typeface="Verdana" pitchFamily="34" charset="0"/>
              <a:ea typeface="微软雅黑"/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lang="zh-CN" altLang="en-US" sz="2000">
                <a:latin typeface="Verdana" pitchFamily="34" charset="0"/>
                <a:ea typeface="微软雅黑"/>
              </a:rPr>
              <a:t>合并两棵有序树时直接插入到表头</a:t>
            </a:r>
            <a:r>
              <a:rPr lang="en-US" altLang="zh-CN" sz="2000">
                <a:latin typeface="Verdana" pitchFamily="34" charset="0"/>
                <a:ea typeface="微软雅黑"/>
              </a:rPr>
              <a:t>head</a:t>
            </a:r>
            <a:r>
              <a:rPr lang="zh-CN" altLang="en-US" sz="2000">
                <a:latin typeface="Verdana" pitchFamily="34" charset="0"/>
                <a:ea typeface="微软雅黑"/>
              </a:rPr>
              <a:t>处。</a:t>
            </a:r>
            <a:endParaRPr lang="en-US" altLang="zh-CN" sz="2000">
              <a:latin typeface="Verdana" pitchFamily="34" charset="0"/>
              <a:ea typeface="微软雅黑"/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lang="zh-CN" altLang="en-US" sz="2000">
                <a:latin typeface="Verdana" pitchFamily="34" charset="0"/>
                <a:ea typeface="微软雅黑"/>
              </a:rPr>
              <a:t>代码实现中，结构体里只保留</a:t>
            </a:r>
            <a:r>
              <a:rPr lang="en-US" altLang="zh-CN" sz="2000">
                <a:latin typeface="Verdana" pitchFamily="34" charset="0"/>
                <a:ea typeface="微软雅黑"/>
              </a:rPr>
              <a:t>dat</a:t>
            </a:r>
            <a:r>
              <a:rPr lang="zh-CN" altLang="en-US" sz="2000">
                <a:latin typeface="Verdana" pitchFamily="34" charset="0"/>
                <a:ea typeface="微软雅黑"/>
              </a:rPr>
              <a:t>、</a:t>
            </a:r>
            <a:r>
              <a:rPr lang="en-US" altLang="zh-CN" sz="2000">
                <a:latin typeface="Verdana" pitchFamily="34" charset="0"/>
                <a:ea typeface="微软雅黑"/>
              </a:rPr>
              <a:t>du</a:t>
            </a:r>
            <a:r>
              <a:rPr lang="zh-CN" altLang="en-US" sz="2000">
                <a:latin typeface="Verdana" pitchFamily="34" charset="0"/>
                <a:ea typeface="微软雅黑"/>
              </a:rPr>
              <a:t>两个值，树根指针用</a:t>
            </a:r>
            <a:r>
              <a:rPr lang="en-US" altLang="zh-CN" sz="2000">
                <a:latin typeface="Verdana" pitchFamily="34" charset="0"/>
                <a:ea typeface="微软雅黑"/>
              </a:rPr>
              <a:t>last</a:t>
            </a:r>
            <a:r>
              <a:rPr lang="zh-CN" altLang="en-US" sz="2000">
                <a:latin typeface="Verdana" pitchFamily="34" charset="0"/>
                <a:ea typeface="微软雅黑"/>
              </a:rPr>
              <a:t>、</a:t>
            </a:r>
            <a:r>
              <a:rPr lang="en-US" altLang="zh-CN" sz="2000">
                <a:latin typeface="Verdana" pitchFamily="34" charset="0"/>
                <a:ea typeface="微软雅黑"/>
              </a:rPr>
              <a:t>next</a:t>
            </a:r>
            <a:r>
              <a:rPr lang="zh-CN" altLang="en-US" sz="2000">
                <a:latin typeface="Verdana" pitchFamily="34" charset="0"/>
                <a:ea typeface="微软雅黑"/>
              </a:rPr>
              <a:t>数组，其它节点指针用</a:t>
            </a:r>
            <a:r>
              <a:rPr lang="en-US" altLang="zh-CN" sz="2000">
                <a:latin typeface="Verdana" pitchFamily="34" charset="0"/>
                <a:ea typeface="微软雅黑"/>
              </a:rPr>
              <a:t>head</a:t>
            </a:r>
            <a:r>
              <a:rPr lang="zh-CN" altLang="en-US" sz="2000">
                <a:latin typeface="Verdana" pitchFamily="34" charset="0"/>
                <a:ea typeface="微软雅黑"/>
              </a:rPr>
              <a:t>、</a:t>
            </a:r>
            <a:r>
              <a:rPr lang="en-US" altLang="zh-CN" sz="2000">
                <a:latin typeface="Verdana" pitchFamily="34" charset="0"/>
                <a:ea typeface="微软雅黑"/>
              </a:rPr>
              <a:t>next</a:t>
            </a:r>
            <a:r>
              <a:rPr lang="zh-CN" altLang="en-US" sz="2000">
                <a:latin typeface="Verdana" pitchFamily="34" charset="0"/>
                <a:ea typeface="微软雅黑"/>
              </a:rPr>
              <a:t>数组。</a:t>
            </a:r>
            <a:endParaRPr lang="en-US" altLang="zh-CN" sz="2000">
              <a:latin typeface="Verdana" pitchFamily="34" charset="0"/>
              <a:ea typeface="微软雅黑"/>
            </a:endParaRP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itchFamily="18" charset="2"/>
              <a:buChar char=""/>
            </a:pPr>
            <a:r>
              <a:rPr lang="zh-CN" altLang="en-US" sz="2000">
                <a:latin typeface="Verdana" pitchFamily="34" charset="0"/>
                <a:ea typeface="微软雅黑"/>
              </a:rPr>
              <a:t>速度提升约一倍左右。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124700" cy="923925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斐波那契堆优化的</a:t>
            </a:r>
            <a:r>
              <a:rPr lang="en-US" altLang="zh-CN" smtClean="0">
                <a:cs typeface="Trebuchet MS" pitchFamily="34" charset="0"/>
              </a:rPr>
              <a:t>Dijkstra</a:t>
            </a:r>
            <a:r>
              <a:rPr lang="zh-CN" altLang="en-US" smtClean="0">
                <a:cs typeface="Trebuchet MS" pitchFamily="34" charset="0"/>
              </a:rPr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7124700" cy="4051300"/>
          </a:xfrm>
        </p:spPr>
        <p:txBody>
          <a:bodyPr rtlCol="0">
            <a:normAutofit lnSpcReduction="10000"/>
          </a:bodyPr>
          <a:lstStyle/>
          <a:p>
            <a:pPr fontAlgn="auto">
              <a:buFont typeface="Wingdings 2" charset="2"/>
              <a:buChar char=""/>
              <a:defRPr/>
            </a:pPr>
            <a:r>
              <a:rPr lang="en-US" altLang="zh-CN" dirty="0" smtClean="0">
                <a:cs typeface="+mn-cs"/>
              </a:rPr>
              <a:t>BZOJ 3040  / Moo 1130 </a:t>
            </a:r>
            <a:r>
              <a:rPr lang="zh-CN" altLang="en-US" dirty="0" smtClean="0">
                <a:cs typeface="+mn-cs"/>
              </a:rPr>
              <a:t>最短路</a:t>
            </a:r>
            <a:r>
              <a:rPr lang="en-US" altLang="zh-CN" dirty="0" smtClean="0">
                <a:cs typeface="+mn-cs"/>
              </a:rPr>
              <a:t>(road)</a:t>
            </a:r>
          </a:p>
          <a:p>
            <a:pPr fontAlgn="auto">
              <a:buFont typeface="Wingdings 2" charset="2"/>
              <a:buChar char=""/>
              <a:defRPr/>
            </a:pPr>
            <a:r>
              <a:rPr lang="en-US" altLang="zh-CN" dirty="0" smtClean="0">
                <a:cs typeface="+mn-cs"/>
              </a:rPr>
              <a:t>N</a:t>
            </a:r>
            <a:r>
              <a:rPr lang="zh-CN" altLang="en-US" dirty="0" smtClean="0">
                <a:cs typeface="+mn-cs"/>
              </a:rPr>
              <a:t>个点</a:t>
            </a:r>
            <a:r>
              <a:rPr lang="en-US" altLang="zh-CN" dirty="0" smtClean="0">
                <a:cs typeface="+mn-cs"/>
              </a:rPr>
              <a:t>M</a:t>
            </a:r>
            <a:r>
              <a:rPr lang="zh-CN" altLang="en-US" dirty="0" smtClean="0">
                <a:cs typeface="+mn-cs"/>
              </a:rPr>
              <a:t>条边的有向图，求</a:t>
            </a:r>
            <a:r>
              <a:rPr lang="en-US" altLang="zh-CN" dirty="0" smtClean="0">
                <a:cs typeface="+mn-cs"/>
              </a:rPr>
              <a:t>1~N</a:t>
            </a:r>
            <a:r>
              <a:rPr lang="zh-CN" altLang="en-US" dirty="0" smtClean="0">
                <a:cs typeface="+mn-cs"/>
              </a:rPr>
              <a:t>的最短路（保证存在）。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en-US" altLang="zh-CN" dirty="0" smtClean="0">
                <a:cs typeface="+mn-cs"/>
              </a:rPr>
              <a:t>1&lt;=N&lt;=1e6</a:t>
            </a:r>
            <a:r>
              <a:rPr lang="zh-CN" altLang="en-US" dirty="0" smtClean="0">
                <a:cs typeface="+mn-cs"/>
              </a:rPr>
              <a:t>，</a:t>
            </a:r>
            <a:r>
              <a:rPr lang="en-US" altLang="zh-CN" dirty="0" smtClean="0">
                <a:cs typeface="+mn-cs"/>
              </a:rPr>
              <a:t>1&lt;=</a:t>
            </a:r>
            <a:r>
              <a:rPr lang="en-US" altLang="zh-CN" smtClean="0">
                <a:cs typeface="+mn-cs"/>
              </a:rPr>
              <a:t>M</a:t>
            </a:r>
            <a:r>
              <a:rPr lang="en-US" altLang="zh-CN" smtClean="0">
                <a:cs typeface="+mn-cs"/>
              </a:rPr>
              <a:t>&lt;=1e7</a:t>
            </a:r>
            <a:r>
              <a:rPr lang="zh-CN" altLang="en-US" dirty="0" smtClean="0">
                <a:cs typeface="+mn-cs"/>
              </a:rPr>
              <a:t>。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 smtClean="0">
                <a:cs typeface="+mn-cs"/>
              </a:rPr>
              <a:t>堆优化的</a:t>
            </a:r>
            <a:r>
              <a:rPr lang="en-US" altLang="zh-CN" dirty="0" err="1" smtClean="0">
                <a:cs typeface="+mn-cs"/>
              </a:rPr>
              <a:t>Dijkstra</a:t>
            </a:r>
            <a:r>
              <a:rPr lang="zh-CN" altLang="en-US" dirty="0" smtClean="0">
                <a:cs typeface="+mn-cs"/>
              </a:rPr>
              <a:t>算法中，共需要取出</a:t>
            </a:r>
            <a:r>
              <a:rPr lang="en-US" altLang="zh-CN" dirty="0" smtClean="0">
                <a:cs typeface="+mn-cs"/>
              </a:rPr>
              <a:t>N</a:t>
            </a:r>
            <a:r>
              <a:rPr lang="zh-CN" altLang="en-US" dirty="0" smtClean="0">
                <a:cs typeface="+mn-cs"/>
              </a:rPr>
              <a:t>次最小节点，而减小堆中节点的值的操作上限可能达到</a:t>
            </a:r>
            <a:r>
              <a:rPr lang="en-US" altLang="zh-CN" dirty="0" smtClean="0">
                <a:cs typeface="+mn-cs"/>
              </a:rPr>
              <a:t>M</a:t>
            </a:r>
            <a:r>
              <a:rPr lang="zh-CN" altLang="en-US" dirty="0" smtClean="0">
                <a:cs typeface="+mn-cs"/>
              </a:rPr>
              <a:t>次。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 smtClean="0">
                <a:cs typeface="+mn-cs"/>
              </a:rPr>
              <a:t>使用普通的二叉堆，时间复杂度为</a:t>
            </a:r>
            <a:r>
              <a:rPr lang="en-US" altLang="zh-CN" dirty="0" smtClean="0">
                <a:cs typeface="+mn-cs"/>
              </a:rPr>
              <a:t>O((N+M)</a:t>
            </a:r>
            <a:r>
              <a:rPr lang="en-US" altLang="zh-CN" dirty="0" err="1" smtClean="0">
                <a:cs typeface="+mn-cs"/>
              </a:rPr>
              <a:t>logN</a:t>
            </a:r>
            <a:r>
              <a:rPr lang="en-US" altLang="zh-CN" dirty="0" smtClean="0">
                <a:cs typeface="+mn-cs"/>
              </a:rPr>
              <a:t>)</a:t>
            </a:r>
            <a:r>
              <a:rPr lang="zh-CN" altLang="en-US" dirty="0" smtClean="0">
                <a:cs typeface="+mn-cs"/>
              </a:rPr>
              <a:t>，超时。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 smtClean="0">
                <a:cs typeface="+mn-cs"/>
              </a:rPr>
              <a:t>由于斐波那契堆</a:t>
            </a:r>
            <a:r>
              <a:rPr lang="en-US" altLang="zh-CN" dirty="0" smtClean="0">
                <a:cs typeface="+mn-cs"/>
              </a:rPr>
              <a:t>Decrease</a:t>
            </a:r>
            <a:r>
              <a:rPr lang="zh-CN" altLang="en-US" dirty="0" smtClean="0">
                <a:cs typeface="+mn-cs"/>
              </a:rPr>
              <a:t>操作为</a:t>
            </a:r>
            <a:r>
              <a:rPr lang="en-US" altLang="zh-CN" dirty="0" smtClean="0">
                <a:cs typeface="+mn-cs"/>
              </a:rPr>
              <a:t>O(1)</a:t>
            </a:r>
            <a:r>
              <a:rPr lang="zh-CN" altLang="en-US" dirty="0" smtClean="0">
                <a:cs typeface="+mn-cs"/>
              </a:rPr>
              <a:t>，因此用它可以优化到</a:t>
            </a:r>
            <a:r>
              <a:rPr lang="en-US" altLang="zh-CN" dirty="0" smtClean="0">
                <a:cs typeface="+mn-cs"/>
              </a:rPr>
              <a:t>O(</a:t>
            </a:r>
            <a:r>
              <a:rPr lang="en-US" altLang="zh-CN" dirty="0" err="1" smtClean="0">
                <a:cs typeface="+mn-cs"/>
              </a:rPr>
              <a:t>NlogN+M</a:t>
            </a:r>
            <a:r>
              <a:rPr lang="en-US" altLang="zh-CN" dirty="0" smtClean="0">
                <a:cs typeface="+mn-cs"/>
              </a:rPr>
              <a:t>)</a:t>
            </a:r>
            <a:r>
              <a:rPr lang="zh-CN" altLang="en-US" dirty="0" smtClean="0">
                <a:cs typeface="+mn-cs"/>
              </a:rPr>
              <a:t>，对于本题数据范围比较合适。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>
                <a:cs typeface="+mn-cs"/>
              </a:rPr>
              <a:t>但是</a:t>
            </a:r>
            <a:r>
              <a:rPr lang="zh-CN" altLang="en-US" dirty="0" smtClean="0">
                <a:cs typeface="+mn-cs"/>
              </a:rPr>
              <a:t>由于</a:t>
            </a:r>
            <a:r>
              <a:rPr lang="en-US" altLang="zh-CN" dirty="0" smtClean="0">
                <a:cs typeface="+mn-cs"/>
              </a:rPr>
              <a:t>Fibonacci</a:t>
            </a:r>
            <a:r>
              <a:rPr lang="zh-CN" altLang="en-US" dirty="0" smtClean="0">
                <a:cs typeface="+mn-cs"/>
              </a:rPr>
              <a:t>堆的常数因子巨大，只有当边数达到千万级别或者亿级别时，优化效果才比较明显。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r>
              <a:rPr lang="zh-CN" altLang="en-US" dirty="0" smtClean="0">
                <a:cs typeface="+mn-cs"/>
              </a:rPr>
              <a:t>理想王国的数据结构</a:t>
            </a:r>
            <a:r>
              <a:rPr lang="en-US" altLang="zh-CN" dirty="0" smtClean="0">
                <a:cs typeface="+mn-cs"/>
              </a:rPr>
              <a:t>——</a:t>
            </a:r>
            <a:r>
              <a:rPr lang="zh-CN" altLang="en-US" dirty="0" smtClean="0">
                <a:cs typeface="+mn-cs"/>
              </a:rPr>
              <a:t>理论</a:t>
            </a:r>
            <a:r>
              <a:rPr lang="zh-CN" altLang="en-US" dirty="0">
                <a:cs typeface="+mn-cs"/>
              </a:rPr>
              <a:t>与</a:t>
            </a:r>
            <a:r>
              <a:rPr lang="zh-CN" altLang="en-US" dirty="0" smtClean="0">
                <a:cs typeface="+mn-cs"/>
              </a:rPr>
              <a:t>现实的差距！</a:t>
            </a:r>
            <a:endParaRPr lang="en-US" altLang="zh-CN" dirty="0" smtClean="0">
              <a:cs typeface="+mn-cs"/>
            </a:endParaRPr>
          </a:p>
          <a:p>
            <a:pPr fontAlgn="auto">
              <a:buFont typeface="Wingdings 2" charset="2"/>
              <a:buChar char=""/>
              <a:defRPr/>
            </a:pPr>
            <a:endParaRPr lang="zh-CN" altLang="en-US" dirty="0">
              <a:cs typeface="+mn-cs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47813" y="5013325"/>
            <a:ext cx="4879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Verdana" pitchFamily="34" charset="0"/>
                <a:ea typeface="微软雅黑"/>
              </a:rPr>
              <a:t>一点吐槽：</a:t>
            </a:r>
            <a:endParaRPr lang="en-US" altLang="zh-CN">
              <a:solidFill>
                <a:srgbClr val="FFFF00"/>
              </a:solidFill>
              <a:latin typeface="Verdana" pitchFamily="34" charset="0"/>
              <a:ea typeface="微软雅黑"/>
            </a:endParaRPr>
          </a:p>
          <a:p>
            <a:r>
              <a:rPr lang="en-US" altLang="zh-CN">
                <a:solidFill>
                  <a:srgbClr val="FFFF00"/>
                </a:solidFill>
                <a:latin typeface="Verdana" pitchFamily="34" charset="0"/>
                <a:ea typeface="微软雅黑"/>
              </a:rPr>
              <a:t>Me</a:t>
            </a:r>
            <a:r>
              <a:rPr lang="zh-CN" altLang="en-US">
                <a:solidFill>
                  <a:srgbClr val="FFFF00"/>
                </a:solidFill>
                <a:latin typeface="Verdana" pitchFamily="34" charset="0"/>
                <a:ea typeface="微软雅黑"/>
              </a:rPr>
              <a:t>：我试图用斐波那契堆优化</a:t>
            </a:r>
            <a:r>
              <a:rPr lang="en-US" altLang="zh-CN">
                <a:solidFill>
                  <a:srgbClr val="FFFF00"/>
                </a:solidFill>
                <a:latin typeface="Verdana" pitchFamily="34" charset="0"/>
                <a:ea typeface="微软雅黑"/>
              </a:rPr>
              <a:t>Dijkstra</a:t>
            </a:r>
            <a:r>
              <a:rPr lang="zh-CN" altLang="en-US">
                <a:solidFill>
                  <a:srgbClr val="FFFF00"/>
                </a:solidFill>
                <a:latin typeface="Verdana" pitchFamily="34" charset="0"/>
                <a:ea typeface="微软雅黑"/>
              </a:rPr>
              <a:t>算法。</a:t>
            </a:r>
            <a:endParaRPr lang="en-US" altLang="zh-CN">
              <a:solidFill>
                <a:srgbClr val="FFFF00"/>
              </a:solidFill>
              <a:latin typeface="Verdana" pitchFamily="34" charset="0"/>
              <a:ea typeface="微软雅黑"/>
            </a:endParaRPr>
          </a:p>
          <a:p>
            <a:r>
              <a:rPr lang="en-US" altLang="zh-CN">
                <a:solidFill>
                  <a:srgbClr val="FFFF00"/>
                </a:solidFill>
                <a:latin typeface="Verdana" pitchFamily="34" charset="0"/>
                <a:ea typeface="微软雅黑"/>
              </a:rPr>
              <a:t>kAc</a:t>
            </a:r>
            <a:r>
              <a:rPr lang="zh-CN" altLang="en-US">
                <a:solidFill>
                  <a:srgbClr val="FFFF00"/>
                </a:solidFill>
                <a:latin typeface="Verdana" pitchFamily="34" charset="0"/>
                <a:ea typeface="微软雅黑"/>
              </a:rPr>
              <a:t>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6475" y="5645150"/>
            <a:ext cx="2366963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48395"/>
            <a:ext cx="437336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8" y="3048395"/>
            <a:ext cx="438860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837986" cy="925512"/>
          </a:xfrm>
        </p:spPr>
        <p:txBody>
          <a:bodyPr/>
          <a:lstStyle/>
          <a:p>
            <a:r>
              <a:rPr lang="zh-CN" altLang="en-US" dirty="0" smtClean="0">
                <a:cs typeface="Trebuchet MS" pitchFamily="34" charset="0"/>
              </a:rPr>
              <a:t>时间比较（</a:t>
            </a:r>
            <a:r>
              <a:rPr lang="en-US" altLang="zh-CN" dirty="0">
                <a:cs typeface="Trebuchet MS" pitchFamily="34" charset="0"/>
              </a:rPr>
              <a:t>2</a:t>
            </a:r>
            <a:r>
              <a:rPr lang="en-US" altLang="zh-CN" dirty="0" smtClean="0">
                <a:cs typeface="Trebuchet MS" pitchFamily="34" charset="0"/>
              </a:rPr>
              <a:t>00W~2kW</a:t>
            </a:r>
            <a:r>
              <a:rPr lang="zh-CN" altLang="en-US" dirty="0" smtClean="0">
                <a:cs typeface="Trebuchet MS" pitchFamily="34" charset="0"/>
              </a:rPr>
              <a:t>级别数据 </a:t>
            </a:r>
            <a:r>
              <a:rPr lang="en-US" altLang="zh-CN" dirty="0" smtClean="0">
                <a:cs typeface="Trebuchet MS" pitchFamily="34" charset="0"/>
              </a:rPr>
              <a:t>-O2</a:t>
            </a:r>
            <a:r>
              <a:rPr lang="zh-CN" altLang="en-US" dirty="0" smtClean="0">
                <a:cs typeface="Trebuchet MS" pitchFamily="34" charset="0"/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1989498" y="3287605"/>
            <a:ext cx="697627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斐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波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那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契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堆</a:t>
            </a:r>
          </a:p>
        </p:txBody>
      </p:sp>
      <p:sp>
        <p:nvSpPr>
          <p:cNvPr id="10" name="矩形 9"/>
          <p:cNvSpPr/>
          <p:nvPr/>
        </p:nvSpPr>
        <p:spPr>
          <a:xfrm>
            <a:off x="6547963" y="3299550"/>
            <a:ext cx="697627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手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写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二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叉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4" y="908720"/>
            <a:ext cx="86286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2200" y="21319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24690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423495" y="17626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423494" y="141348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微软雅黑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AC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二项堆有神马用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堆，就是用来维护一堆关键字的最值，插入一个关键字，以及删除最值。</a:t>
            </a:r>
          </a:p>
          <a:p>
            <a:pPr eaLnBrk="1" hangingPunct="1"/>
            <a:r>
              <a:rPr lang="zh-CN" altLang="en-US" smtClean="0"/>
              <a:t>用一般的二叉堆不就可以了么？二项堆有神马用？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424862" cy="925513"/>
          </a:xfrm>
        </p:spPr>
        <p:txBody>
          <a:bodyPr/>
          <a:lstStyle/>
          <a:p>
            <a:r>
              <a:rPr lang="zh-CN" altLang="en-US" dirty="0" smtClean="0">
                <a:cs typeface="Trebuchet MS" pitchFamily="34" charset="0"/>
              </a:rPr>
              <a:t>时间比较（</a:t>
            </a:r>
            <a:r>
              <a:rPr lang="en-US" altLang="zh-CN" dirty="0" smtClean="0">
                <a:cs typeface="Trebuchet MS" pitchFamily="34" charset="0"/>
              </a:rPr>
              <a:t>1</a:t>
            </a:r>
            <a:r>
              <a:rPr lang="zh-CN" altLang="en-US" dirty="0" smtClean="0">
                <a:cs typeface="Trebuchet MS" pitchFamily="34" charset="0"/>
              </a:rPr>
              <a:t>百万</a:t>
            </a:r>
            <a:r>
              <a:rPr lang="en-US" altLang="zh-CN" dirty="0" smtClean="0">
                <a:cs typeface="Trebuchet MS" pitchFamily="34" charset="0"/>
              </a:rPr>
              <a:t>~1</a:t>
            </a:r>
            <a:r>
              <a:rPr lang="zh-CN" altLang="en-US" dirty="0" smtClean="0">
                <a:cs typeface="Trebuchet MS" pitchFamily="34" charset="0"/>
              </a:rPr>
              <a:t>亿级别数据）</a:t>
            </a:r>
          </a:p>
        </p:txBody>
      </p:sp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412875"/>
            <a:ext cx="85693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729281" y="2708920"/>
            <a:ext cx="697627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斐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波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那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契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堆</a:t>
            </a:r>
          </a:p>
        </p:txBody>
      </p:sp>
      <p:sp>
        <p:nvSpPr>
          <p:cNvPr id="10" name="矩形 9"/>
          <p:cNvSpPr/>
          <p:nvPr/>
        </p:nvSpPr>
        <p:spPr>
          <a:xfrm>
            <a:off x="6084168" y="2719712"/>
            <a:ext cx="697627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手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写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二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叉</a:t>
            </a:r>
            <a:endParaRPr lang="en-US" altLang="zh-CN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+mn-lt"/>
                <a:ea typeface="+mn-ea"/>
                <a:cs typeface="+mn-cs"/>
              </a:rPr>
              <a:t>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7124700" cy="923925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讨论：此题数据如何构造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765175"/>
            <a:ext cx="7777163" cy="5759450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Dijkstra</a:t>
            </a:r>
            <a:r>
              <a:rPr lang="zh-CN" altLang="en-US" smtClean="0"/>
              <a:t>算法中，斐波那契堆相对于二叉堆的主要优势在于：减小关键字的值的操作为</a:t>
            </a:r>
            <a:r>
              <a:rPr lang="en-US" altLang="zh-CN" smtClean="0"/>
              <a:t>O(1)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因此在点数一定的前提下，应当尽量增加求最短路过程中对距离数组的更新次数，并保证堆中节点足够多。</a:t>
            </a:r>
            <a:endParaRPr lang="en-US" altLang="zh-CN" smtClean="0"/>
          </a:p>
          <a:p>
            <a:r>
              <a:rPr lang="zh-CN" altLang="en-US" smtClean="0"/>
              <a:t>一种效果较好的生成方法：</a:t>
            </a:r>
            <a:endParaRPr lang="en-US" altLang="zh-CN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首先生成</a:t>
            </a:r>
            <a:r>
              <a:rPr lang="en-US" altLang="zh-CN" smtClean="0"/>
              <a:t>n-1</a:t>
            </a:r>
            <a:r>
              <a:rPr lang="zh-CN" altLang="en-US" smtClean="0"/>
              <a:t>条边，</a:t>
            </a:r>
            <a:r>
              <a:rPr lang="en-US" altLang="zh-CN" smtClean="0"/>
              <a:t>(x,x+1)</a:t>
            </a:r>
            <a:r>
              <a:rPr lang="zh-CN" altLang="en-US" smtClean="0"/>
              <a:t>，边权在</a:t>
            </a:r>
            <a:r>
              <a:rPr lang="en-US" altLang="zh-CN" smtClean="0"/>
              <a:t>0~99</a:t>
            </a:r>
            <a:r>
              <a:rPr lang="zh-CN" altLang="en-US" smtClean="0"/>
              <a:t>范围内随机。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然后生成</a:t>
            </a:r>
            <a:r>
              <a:rPr lang="en-US" altLang="zh-CN" smtClean="0"/>
              <a:t>m/2+1</a:t>
            </a:r>
            <a:r>
              <a:rPr lang="zh-CN" altLang="en-US" smtClean="0"/>
              <a:t>条边，</a:t>
            </a:r>
            <a:r>
              <a:rPr lang="en-US" altLang="zh-CN" smtClean="0"/>
              <a:t>(x,y)</a:t>
            </a:r>
            <a:r>
              <a:rPr lang="zh-CN" altLang="en-US" smtClean="0"/>
              <a:t>，其中</a:t>
            </a:r>
            <a:r>
              <a:rPr lang="en-US" altLang="zh-CN" smtClean="0"/>
              <a:t>x&lt;y</a:t>
            </a:r>
            <a:r>
              <a:rPr lang="zh-CN" altLang="en-US" smtClean="0"/>
              <a:t>，边权为</a:t>
            </a:r>
            <a:r>
              <a:rPr lang="en-US" altLang="zh-CN" smtClean="0"/>
              <a:t>1e8-100*x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 smtClean="0"/>
              <a:t>剩余的</a:t>
            </a:r>
            <a:r>
              <a:rPr lang="en-US" altLang="zh-CN" smtClean="0"/>
              <a:t>m-m/2-n</a:t>
            </a:r>
            <a:r>
              <a:rPr lang="zh-CN" altLang="en-US" smtClean="0"/>
              <a:t>条边，</a:t>
            </a:r>
            <a:r>
              <a:rPr lang="en-US" altLang="zh-CN" smtClean="0"/>
              <a:t>(1,x)</a:t>
            </a:r>
            <a:r>
              <a:rPr lang="zh-CN" altLang="en-US" smtClean="0"/>
              <a:t>，其中第</a:t>
            </a:r>
            <a:r>
              <a:rPr lang="en-US" altLang="zh-CN" smtClean="0"/>
              <a:t>i</a:t>
            </a:r>
            <a:r>
              <a:rPr lang="zh-CN" altLang="en-US" smtClean="0"/>
              <a:t>条边边权为</a:t>
            </a:r>
            <a:r>
              <a:rPr lang="en-US" altLang="zh-CN" smtClean="0"/>
              <a:t>1e9-i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类边保证最短路存在；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类边保证最初堆中就有足够多的节点，使</a:t>
            </a:r>
            <a:r>
              <a:rPr lang="en-US" altLang="zh-CN" smtClean="0"/>
              <a:t>logN</a:t>
            </a:r>
            <a:r>
              <a:rPr lang="zh-CN" altLang="en-US" smtClean="0"/>
              <a:t>的值足够大，并且大量的重边也增加了更新次数。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类边的极限情况为完全图，第一次取出节点</a:t>
            </a:r>
            <a:r>
              <a:rPr lang="en-US" altLang="zh-CN" smtClean="0"/>
              <a:t>1</a:t>
            </a:r>
            <a:r>
              <a:rPr lang="zh-CN" altLang="en-US" smtClean="0"/>
              <a:t>，更新</a:t>
            </a:r>
            <a:r>
              <a:rPr lang="en-US" altLang="zh-CN" smtClean="0"/>
              <a:t>3~n</a:t>
            </a:r>
            <a:r>
              <a:rPr lang="zh-CN" altLang="en-US" smtClean="0"/>
              <a:t>的</a:t>
            </a:r>
            <a:r>
              <a:rPr lang="en-US" altLang="zh-CN" smtClean="0"/>
              <a:t>dist</a:t>
            </a:r>
            <a:r>
              <a:rPr lang="zh-CN" altLang="en-US" smtClean="0"/>
              <a:t>为</a:t>
            </a:r>
            <a:r>
              <a:rPr lang="en-US" altLang="zh-CN" smtClean="0"/>
              <a:t>1e8-200</a:t>
            </a:r>
            <a:r>
              <a:rPr lang="zh-CN" altLang="en-US" smtClean="0"/>
              <a:t>；第二次取出节点</a:t>
            </a:r>
            <a:r>
              <a:rPr lang="en-US" altLang="zh-CN" smtClean="0"/>
              <a:t>2</a:t>
            </a:r>
            <a:r>
              <a:rPr lang="zh-CN" altLang="en-US" smtClean="0"/>
              <a:t>，更新</a:t>
            </a:r>
            <a:r>
              <a:rPr lang="en-US" altLang="zh-CN" smtClean="0"/>
              <a:t>4~n</a:t>
            </a:r>
            <a:r>
              <a:rPr lang="zh-CN" altLang="en-US" smtClean="0"/>
              <a:t>的</a:t>
            </a:r>
            <a:r>
              <a:rPr lang="en-US" altLang="zh-CN" smtClean="0"/>
              <a:t>dist</a:t>
            </a:r>
            <a:r>
              <a:rPr lang="zh-CN" altLang="en-US" smtClean="0"/>
              <a:t>为</a:t>
            </a:r>
            <a:r>
              <a:rPr lang="en-US" altLang="zh-CN" smtClean="0"/>
              <a:t>1e8-400+w(1,2)&lt;1e8-200……</a:t>
            </a:r>
            <a:r>
              <a:rPr lang="zh-CN" altLang="en-US" smtClean="0"/>
              <a:t>以此类推，使得更新次数达到</a:t>
            </a:r>
            <a:r>
              <a:rPr lang="en-US" altLang="zh-CN" smtClean="0"/>
              <a:t>O(n^2)</a:t>
            </a:r>
            <a:r>
              <a:rPr lang="zh-CN" altLang="en-US" smtClean="0"/>
              <a:t>级别。</a:t>
            </a:r>
            <a:endParaRPr lang="en-US" altLang="zh-CN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684213" y="404813"/>
            <a:ext cx="7124700" cy="923925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代码实现 </a:t>
            </a:r>
            <a:r>
              <a:rPr lang="en-US" altLang="zh-CN" smtClean="0">
                <a:cs typeface="Trebuchet MS" pitchFamily="34" charset="0"/>
              </a:rPr>
              <a:t>– </a:t>
            </a:r>
            <a:r>
              <a:rPr lang="zh-CN" altLang="en-US" smtClean="0">
                <a:cs typeface="Trebuchet MS" pitchFamily="34" charset="0"/>
              </a:rPr>
              <a:t>结构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755650" y="1196975"/>
            <a:ext cx="7200900" cy="5184775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struct Fibonacci_Heap{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int du,fa,child,next,last,mark;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#define du(x) heap[x].du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#define fa(x) heap[x].fa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#define ch(x) heap[x].child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#define r(x) heap[x].next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#define l(x) heap[x].last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#define mark(x) heap[x].mark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}heap[u];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vector&lt;int&gt; a[25];  //</a:t>
            </a:r>
            <a:r>
              <a:rPr lang="zh-CN" altLang="en-US" smtClean="0"/>
              <a:t>桶</a:t>
            </a:r>
            <a:endParaRPr lang="en-US" altLang="zh-CN" smtClean="0"/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__int64 d[u];          //</a:t>
            </a:r>
            <a:r>
              <a:rPr lang="zh-CN" altLang="en-US" smtClean="0"/>
              <a:t>距离数组</a:t>
            </a:r>
            <a:endParaRPr lang="en-US" altLang="zh-CN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7126288" cy="925512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代码实现 </a:t>
            </a:r>
            <a:r>
              <a:rPr lang="en-US" altLang="zh-CN" smtClean="0">
                <a:cs typeface="Trebuchet MS" pitchFamily="34" charset="0"/>
              </a:rPr>
              <a:t>– </a:t>
            </a:r>
            <a:r>
              <a:rPr lang="zh-CN" altLang="en-US" smtClean="0">
                <a:cs typeface="Trebuchet MS" pitchFamily="34" charset="0"/>
              </a:rPr>
              <a:t>双向循环链表操作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7416800" cy="5616575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inline void Link(</a:t>
            </a:r>
            <a:r>
              <a:rPr lang="en-US" altLang="zh-CN" dirty="0" err="1">
                <a:cs typeface="+mn-cs"/>
              </a:rPr>
              <a:t>int</a:t>
            </a:r>
            <a:r>
              <a:rPr lang="en-US" altLang="zh-CN" dirty="0">
                <a:cs typeface="+mn-cs"/>
              </a:rPr>
              <a:t> </a:t>
            </a:r>
            <a:r>
              <a:rPr lang="en-US" altLang="zh-CN" dirty="0" err="1">
                <a:cs typeface="+mn-cs"/>
              </a:rPr>
              <a:t>x,int</a:t>
            </a:r>
            <a:r>
              <a:rPr lang="en-US" altLang="zh-CN" dirty="0">
                <a:cs typeface="+mn-cs"/>
              </a:rPr>
              <a:t> y)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{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	if(!x||!y) return; 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	l(r(x))=l(y),r(l(y))=r(x);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	r(x)=</a:t>
            </a:r>
            <a:r>
              <a:rPr lang="en-US" altLang="zh-CN" dirty="0" err="1">
                <a:cs typeface="+mn-cs"/>
              </a:rPr>
              <a:t>y,l</a:t>
            </a:r>
            <a:r>
              <a:rPr lang="en-US" altLang="zh-CN" dirty="0">
                <a:cs typeface="+mn-cs"/>
              </a:rPr>
              <a:t>(y)=x;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}</a:t>
            </a:r>
          </a:p>
          <a:p>
            <a:pPr marL="0" indent="0" fontAlgn="auto">
              <a:buFont typeface="Wingdings 2" charset="2"/>
              <a:buNone/>
              <a:defRPr/>
            </a:pPr>
            <a:endParaRPr lang="en-US" altLang="zh-CN" dirty="0">
              <a:cs typeface="+mn-cs"/>
            </a:endParaRP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inline void Cut(</a:t>
            </a:r>
            <a:r>
              <a:rPr lang="en-US" altLang="zh-CN" dirty="0" err="1">
                <a:cs typeface="+mn-cs"/>
              </a:rPr>
              <a:t>int</a:t>
            </a:r>
            <a:r>
              <a:rPr lang="en-US" altLang="zh-CN" dirty="0">
                <a:cs typeface="+mn-cs"/>
              </a:rPr>
              <a:t> x)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{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	if(</a:t>
            </a:r>
            <a:r>
              <a:rPr lang="en-US" altLang="zh-CN" dirty="0" err="1">
                <a:cs typeface="+mn-cs"/>
              </a:rPr>
              <a:t>ch</a:t>
            </a:r>
            <a:r>
              <a:rPr lang="en-US" altLang="zh-CN" dirty="0">
                <a:cs typeface="+mn-cs"/>
              </a:rPr>
              <a:t>(</a:t>
            </a:r>
            <a:r>
              <a:rPr lang="en-US" altLang="zh-CN" dirty="0" err="1">
                <a:cs typeface="+mn-cs"/>
              </a:rPr>
              <a:t>fa</a:t>
            </a:r>
            <a:r>
              <a:rPr lang="en-US" altLang="zh-CN" dirty="0">
                <a:cs typeface="+mn-cs"/>
              </a:rPr>
              <a:t>(x))==x) </a:t>
            </a:r>
            <a:r>
              <a:rPr lang="en-US" altLang="zh-CN" dirty="0" err="1">
                <a:cs typeface="+mn-cs"/>
              </a:rPr>
              <a:t>ch</a:t>
            </a:r>
            <a:r>
              <a:rPr lang="en-US" altLang="zh-CN" dirty="0">
                <a:cs typeface="+mn-cs"/>
              </a:rPr>
              <a:t>(</a:t>
            </a:r>
            <a:r>
              <a:rPr lang="en-US" altLang="zh-CN" dirty="0" err="1">
                <a:cs typeface="+mn-cs"/>
              </a:rPr>
              <a:t>fa</a:t>
            </a:r>
            <a:r>
              <a:rPr lang="en-US" altLang="zh-CN" dirty="0">
                <a:cs typeface="+mn-cs"/>
              </a:rPr>
              <a:t>(x))=r(x)==x?0:r(x);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	du(</a:t>
            </a:r>
            <a:r>
              <a:rPr lang="en-US" altLang="zh-CN" dirty="0" err="1">
                <a:cs typeface="+mn-cs"/>
              </a:rPr>
              <a:t>fa</a:t>
            </a:r>
            <a:r>
              <a:rPr lang="en-US" altLang="zh-CN" dirty="0">
                <a:cs typeface="+mn-cs"/>
              </a:rPr>
              <a:t>(x))--;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	r(l(x))=r(x),l(r(x))=l(x);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	l(x)=r(x)=x;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	</a:t>
            </a:r>
            <a:r>
              <a:rPr lang="en-US" altLang="zh-CN" dirty="0" err="1">
                <a:cs typeface="+mn-cs"/>
              </a:rPr>
              <a:t>fa</a:t>
            </a:r>
            <a:r>
              <a:rPr lang="en-US" altLang="zh-CN" dirty="0">
                <a:cs typeface="+mn-cs"/>
              </a:rPr>
              <a:t>(x)=mark(x)=0;</a:t>
            </a:r>
          </a:p>
          <a:p>
            <a:pPr marL="0" indent="0" fontAlgn="auto">
              <a:buFont typeface="Wingdings 2" charset="2"/>
              <a:buNone/>
              <a:defRPr/>
            </a:pPr>
            <a:r>
              <a:rPr lang="en-US" altLang="zh-CN" dirty="0">
                <a:cs typeface="+mn-cs"/>
              </a:rPr>
              <a:t>}</a:t>
            </a:r>
            <a:endParaRPr lang="zh-CN" altLang="en-US" dirty="0"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124700" cy="925513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代码实现 </a:t>
            </a:r>
            <a:r>
              <a:rPr lang="en-US" altLang="zh-CN" smtClean="0">
                <a:cs typeface="Trebuchet MS" pitchFamily="34" charset="0"/>
              </a:rPr>
              <a:t>– </a:t>
            </a:r>
            <a:r>
              <a:rPr lang="zh-CN" altLang="en-US" smtClean="0">
                <a:cs typeface="Trebuchet MS" pitchFamily="34" charset="0"/>
              </a:rPr>
              <a:t>插入与更新</a:t>
            </a: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3095625" cy="4319587"/>
          </a:xfrm>
        </p:spPr>
        <p:txBody>
          <a:bodyPr anchor="t"/>
          <a:lstStyle/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void Insert(int x)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{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l(x)=r(x)=x,v[x]=1;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Link(x,p);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	if(d[x]&lt;d[p]) p=x;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zh-CN" smtClean="0"/>
              <a:t>}</a:t>
            </a:r>
          </a:p>
          <a:p>
            <a:pPr marL="0" indent="0">
              <a:buFont typeface="Wingdings 2" pitchFamily="18" charset="2"/>
              <a:buNone/>
            </a:pPr>
            <a:endParaRPr lang="en-US" altLang="zh-CN" smtClean="0"/>
          </a:p>
        </p:txBody>
      </p:sp>
      <p:sp>
        <p:nvSpPr>
          <p:cNvPr id="69635" name="TextBox 3"/>
          <p:cNvSpPr txBox="1">
            <a:spLocks noChangeArrowheads="1"/>
          </p:cNvSpPr>
          <p:nvPr/>
        </p:nvSpPr>
        <p:spPr bwMode="auto">
          <a:xfrm>
            <a:off x="3524250" y="1341438"/>
            <a:ext cx="4216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Verdana" pitchFamily="34" charset="0"/>
                <a:ea typeface="微软雅黑"/>
              </a:rPr>
              <a:t>void Decrease(int x)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{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if(!fa(x))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{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	if(d[x]&lt;d[p]) p=x;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	return;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}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if(d[x]&gt;=d[fa(x)]) return;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do{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	int y=fa(x);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	Cut(x),Link(p,x);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	if(d[x]&lt;d[p]) p=x;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	x=y;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}while(mark(x));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	if(fa(x)) mark(x)=1;</a:t>
            </a:r>
          </a:p>
          <a:p>
            <a:r>
              <a:rPr lang="en-US" altLang="zh-CN">
                <a:latin typeface="Verdana" pitchFamily="34" charset="0"/>
                <a:ea typeface="微软雅黑"/>
              </a:rPr>
              <a:t>}</a:t>
            </a:r>
            <a:endParaRPr lang="zh-CN" altLang="en-US">
              <a:latin typeface="Verdana" pitchFamily="34" charset="0"/>
              <a:ea typeface="微软雅黑"/>
            </a:endParaRPr>
          </a:p>
          <a:p>
            <a:endParaRPr lang="zh-CN" altLang="en-US">
              <a:latin typeface="Verdana" pitchFamily="34" charset="0"/>
              <a:ea typeface="微软雅黑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250825" y="0"/>
            <a:ext cx="7126288" cy="923925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代码实现 </a:t>
            </a:r>
            <a:r>
              <a:rPr lang="en-US" altLang="zh-CN" smtClean="0">
                <a:cs typeface="Trebuchet MS" pitchFamily="34" charset="0"/>
              </a:rPr>
              <a:t>– </a:t>
            </a:r>
            <a:r>
              <a:rPr lang="zh-CN" altLang="en-US" smtClean="0">
                <a:cs typeface="Trebuchet MS" pitchFamily="34" charset="0"/>
              </a:rPr>
              <a:t>抽取最小节点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395288" y="836613"/>
            <a:ext cx="7124700" cy="59055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void Extract()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{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int i,j,x,y;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for(i=r(p);i!=p;i=r(i)) a[du(i)].push_back(i);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if(i=ch(p)) a[du(i)].push_back(i);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for(i=r(i);i!=ch(p);i=r(i)) a[du(i)].push_back(i);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for(p=i=0;i&lt;25;i++)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{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for(j=a[i].size()-1;j&gt;=0;j--)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if(j)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{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	x=a[i][j],y=a[i][--j];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	if(d[y]&lt;d[x]) swap(x,y);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	l(y)=r(y)=y;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	Link(ch(x),y);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	ch(x)=y,fa(y)=x,du(x)++;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	a[i+1].push_back(x);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}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else{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	x=a[i][j],l(x)=r(x)=x,fa(x)=mark(x)=0;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	Link(p,x);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	if(d[x]&lt;d[p]) p=x;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	}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	a[i].clear();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	}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z="1500" smtClean="0"/>
              <a:t>}</a:t>
            </a:r>
            <a:endParaRPr lang="zh-CN" altLang="en-US" sz="150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7124700" cy="925513"/>
          </a:xfrm>
        </p:spPr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代码实现 </a:t>
            </a:r>
            <a:r>
              <a:rPr lang="en-US" altLang="zh-CN" smtClean="0">
                <a:cs typeface="Trebuchet MS" pitchFamily="34" charset="0"/>
              </a:rPr>
              <a:t>– Dijkstra</a:t>
            </a:r>
            <a:endParaRPr lang="zh-CN" altLang="en-US" smtClean="0">
              <a:cs typeface="Trebuchet MS" pitchFamily="34" charset="0"/>
            </a:endParaRPr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7124700" cy="54006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void Fibonacci_Heap_Dijkstra()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{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memset(d,0x7f,sizeof(d));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d[1]=0;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Insert(1);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for(int t=1;t&lt;=n;t++)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{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	if(!p) return;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	int x=p;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	Extract();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	for(int i=head[x],y;i;i=next[i])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		if(d[y=ver[i]]&gt;d[x]+edge[i])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		{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			d[y]=d[x]+edge[i];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			if(v[y]) Decrease(y); else Insert(y);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		}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	}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cs typeface="Trebuchet MS" pitchFamily="34" charset="0"/>
              </a:rPr>
              <a:t>参考文献</a:t>
            </a:r>
          </a:p>
        </p:txBody>
      </p:sp>
      <p:sp>
        <p:nvSpPr>
          <p:cNvPr id="7270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2000" smtClean="0"/>
              <a:t>维基百科二项堆词条</a:t>
            </a:r>
            <a:endParaRPr lang="en-US" altLang="zh-CN" sz="2000" smtClean="0"/>
          </a:p>
          <a:p>
            <a:r>
              <a:rPr lang="zh-CN" altLang="en-US" sz="2000" smtClean="0"/>
              <a:t>百度文库</a:t>
            </a:r>
            <a:r>
              <a:rPr lang="en-US" altLang="zh-CN" sz="2000" smtClean="0"/>
              <a:t>《FibHeaps</a:t>
            </a:r>
            <a:r>
              <a:rPr lang="zh-CN" altLang="en-US" sz="2000" smtClean="0"/>
              <a:t>背景与分析</a:t>
            </a:r>
            <a:r>
              <a:rPr lang="en-US" altLang="zh-CN" sz="2000" smtClean="0"/>
              <a:t>》</a:t>
            </a:r>
          </a:p>
          <a:p>
            <a:endParaRPr lang="zh-CN" altLang="en-US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7124700" cy="923925"/>
          </a:xfrm>
        </p:spPr>
        <p:txBody>
          <a:bodyPr/>
          <a:lstStyle/>
          <a:p>
            <a:r>
              <a:rPr lang="en-US" altLang="zh-CN" smtClean="0">
                <a:cs typeface="Trebuchet MS" pitchFamily="34" charset="0"/>
              </a:rPr>
              <a:t>The End</a:t>
            </a:r>
            <a:endParaRPr lang="zh-CN" altLang="en-US" smtClean="0">
              <a:cs typeface="Trebuchet MS" pitchFamily="34" charset="0"/>
            </a:endParaRPr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539750" y="908050"/>
            <a:ext cx="7345363" cy="3313113"/>
          </a:xfrm>
        </p:spPr>
        <p:txBody>
          <a:bodyPr/>
          <a:lstStyle/>
          <a:p>
            <a:r>
              <a:rPr lang="zh-CN" altLang="en-US" dirty="0" smtClean="0"/>
              <a:t>感谢</a:t>
            </a:r>
            <a:r>
              <a:rPr lang="en-US" altLang="zh-CN" dirty="0" smtClean="0"/>
              <a:t>CCF</a:t>
            </a:r>
            <a:r>
              <a:rPr lang="zh-CN" altLang="en-US" dirty="0" smtClean="0"/>
              <a:t>给予我们展示和交流的平台。</a:t>
            </a:r>
            <a:endParaRPr lang="en-US" altLang="zh-CN" dirty="0" smtClean="0"/>
          </a:p>
          <a:p>
            <a:r>
              <a:rPr lang="zh-CN" altLang="en-US" dirty="0" smtClean="0"/>
              <a:t>感谢衡阳八中邹毅老师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bzoj</a:t>
            </a:r>
            <a:r>
              <a:rPr lang="en-US" altLang="zh-CN" dirty="0" smtClean="0"/>
              <a:t>-root)</a:t>
            </a:r>
            <a:r>
              <a:rPr lang="zh-CN" altLang="en-US" dirty="0" smtClean="0"/>
              <a:t>推荐斐波那契堆相关论文资料。</a:t>
            </a:r>
            <a:endParaRPr lang="en-US" altLang="zh-CN" dirty="0" smtClean="0"/>
          </a:p>
          <a:p>
            <a:r>
              <a:rPr lang="zh-CN" altLang="en-US" dirty="0" smtClean="0"/>
              <a:t>感谢 唐山一中石昊悦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This_poet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、石家庄一中孙嘉裕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sjynoi</a:t>
            </a:r>
            <a:r>
              <a:rPr lang="en-US" altLang="zh-CN" dirty="0" smtClean="0"/>
              <a:t>) </a:t>
            </a:r>
            <a:r>
              <a:rPr lang="zh-CN" altLang="en-US" dirty="0" smtClean="0"/>
              <a:t>审阅全稿；石家庄二中刘炎明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Riatre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提供数据构造思路；石家庄二中王子辰 </a:t>
            </a:r>
            <a:r>
              <a:rPr lang="en-US" altLang="zh-CN" dirty="0" smtClean="0"/>
              <a:t>(wzc1995) </a:t>
            </a:r>
            <a:r>
              <a:rPr lang="zh-CN" altLang="en-US" dirty="0" smtClean="0"/>
              <a:t>编写测试用程序。</a:t>
            </a:r>
            <a:endParaRPr lang="en-US" altLang="zh-CN" dirty="0" smtClean="0"/>
          </a:p>
          <a:p>
            <a:r>
              <a:rPr lang="zh-CN" altLang="en-US" dirty="0" smtClean="0"/>
              <a:t>联系方式：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smtClean="0"/>
              <a:t>lyd@tyvj.cn || liouzhou_100@163.com </a:t>
            </a:r>
          </a:p>
          <a:p>
            <a:r>
              <a:rPr lang="zh-CN" altLang="en-US" dirty="0" smtClean="0"/>
              <a:t>空间：</a:t>
            </a:r>
            <a:r>
              <a:rPr lang="en-US" altLang="zh-CN" dirty="0" smtClean="0"/>
              <a:t>www.lydrainbowcat.tk || hi.baidu.com/liouzhou_101</a:t>
            </a:r>
          </a:p>
        </p:txBody>
      </p:sp>
      <p:sp>
        <p:nvSpPr>
          <p:cNvPr id="4" name="矩形 3"/>
          <p:cNvSpPr/>
          <p:nvPr/>
        </p:nvSpPr>
        <p:spPr>
          <a:xfrm>
            <a:off x="1011200" y="4437112"/>
            <a:ext cx="5798382" cy="175432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欢迎提问！</a:t>
            </a:r>
            <a:endParaRPr lang="en-US" altLang="zh-CN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 Time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二项堆有神马用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假若用二叉堆来启发式合并一堆东西的话时间复杂度就是</a:t>
            </a:r>
            <a:r>
              <a:rPr lang="en-US" altLang="zh-CN" smtClean="0"/>
              <a:t>O(Nlog</a:t>
            </a:r>
            <a:r>
              <a:rPr lang="en-US" altLang="zh-CN" baseline="30000" smtClean="0"/>
              <a:t>2</a:t>
            </a:r>
            <a:r>
              <a:rPr lang="en-US" altLang="zh-CN" smtClean="0"/>
              <a:t>N)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二项堆是可合并堆，时间复杂度可以做到</a:t>
            </a:r>
            <a:r>
              <a:rPr lang="en-US" altLang="zh-CN" smtClean="0"/>
              <a:t>O(NlogN)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en-US" altLang="zh-CN" smtClean="0"/>
              <a:t>fibonacci</a:t>
            </a:r>
            <a:r>
              <a:rPr lang="zh-CN" altLang="en-US" smtClean="0"/>
              <a:t>堆的思想是基于二项堆的，今晚的主角是</a:t>
            </a:r>
            <a:r>
              <a:rPr lang="en-US" altLang="zh-CN" smtClean="0"/>
              <a:t>fibonacci</a:t>
            </a:r>
            <a:r>
              <a:rPr lang="zh-CN" altLang="en-US" smtClean="0"/>
              <a:t>堆，所以自然要说下二项堆啦</a:t>
            </a:r>
            <a:r>
              <a:rPr lang="en-US" altLang="zh-CN" smtClean="0"/>
              <a:t>~~~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我们先定义一下二项树的概念。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/>
              <a:t>	二项树是一种通过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</a:t>
            </a:r>
            <a:r>
              <a:rPr lang="zh-CN" altLang="en-US" dirty="0"/>
              <a:t>定义的有序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</a:t>
            </a:r>
            <a:r>
              <a:rPr lang="zh-CN" altLang="en-US" dirty="0"/>
              <a:t>，可以由以下定义得到：</a:t>
            </a:r>
          </a:p>
          <a:p>
            <a:pPr eaLnBrk="1" hangingPunct="1">
              <a:defRPr/>
            </a:pPr>
            <a:r>
              <a:rPr lang="zh-CN" altLang="en-US" dirty="0"/>
              <a:t>度数为</a:t>
            </a:r>
            <a:r>
              <a:rPr lang="en-US" altLang="zh-CN" dirty="0"/>
              <a:t>0</a:t>
            </a:r>
            <a:r>
              <a:rPr lang="zh-CN" altLang="en-US" dirty="0"/>
              <a:t>的二项树只包含一个结点</a:t>
            </a:r>
          </a:p>
          <a:p>
            <a:pPr eaLnBrk="1" hangingPunct="1">
              <a:defRPr/>
            </a:pPr>
            <a:r>
              <a:rPr lang="zh-CN" altLang="en-US" dirty="0"/>
              <a:t>度数为</a:t>
            </a:r>
            <a:r>
              <a:rPr lang="en-US" altLang="zh-CN" dirty="0"/>
              <a:t>k</a:t>
            </a:r>
            <a:r>
              <a:rPr lang="zh-CN" altLang="en-US" dirty="0"/>
              <a:t>的二项树有一个根结点，根结点下有</a:t>
            </a:r>
            <a:r>
              <a:rPr lang="en-US" altLang="zh-CN" dirty="0"/>
              <a:t>k</a:t>
            </a:r>
            <a:r>
              <a:rPr lang="zh-CN" altLang="en-US" dirty="0"/>
              <a:t>个子女，每个子女分别是度数为</a:t>
            </a:r>
            <a:r>
              <a:rPr lang="en-US" altLang="zh-CN" dirty="0"/>
              <a:t>0,1,2,…,k-2,k-1</a:t>
            </a:r>
            <a:r>
              <a:rPr lang="zh-CN" altLang="en-US" dirty="0"/>
              <a:t>的二项树的根。</a:t>
            </a:r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度数为</a:t>
            </a:r>
            <a:r>
              <a:rPr lang="en-US" altLang="zh-CN" sz="2800" smtClean="0"/>
              <a:t>k</a:t>
            </a:r>
            <a:r>
              <a:rPr lang="zh-CN" altLang="en-US" sz="2800" smtClean="0"/>
              <a:t>的二项树共有</a:t>
            </a:r>
            <a:r>
              <a:rPr lang="en-US" altLang="zh-CN" sz="2800" smtClean="0"/>
              <a:t>2</a:t>
            </a:r>
            <a:r>
              <a:rPr lang="en-US" altLang="zh-CN" sz="2800" baseline="30000" smtClean="0"/>
              <a:t>k</a:t>
            </a:r>
            <a:r>
              <a:rPr lang="zh-CN" altLang="en-US" sz="2800" smtClean="0"/>
              <a:t>个结点，高度为</a:t>
            </a:r>
            <a:r>
              <a:rPr lang="en-US" altLang="zh-CN" sz="2800" smtClean="0"/>
              <a:t>k</a:t>
            </a:r>
            <a:r>
              <a:rPr lang="zh-CN" altLang="en-US" sz="2800" smtClean="0"/>
              <a:t>。</a:t>
            </a:r>
          </a:p>
          <a:p>
            <a:pPr eaLnBrk="1" hangingPunct="1"/>
            <a:r>
              <a:rPr lang="zh-CN" altLang="en-US" sz="2800" smtClean="0"/>
              <a:t>在深度</a:t>
            </a:r>
            <a:r>
              <a:rPr lang="en-US" altLang="zh-CN" sz="2800" smtClean="0"/>
              <a:t>d</a:t>
            </a:r>
            <a:r>
              <a:rPr lang="zh-CN" altLang="en-US" sz="2800" smtClean="0"/>
              <a:t>处有 </a:t>
            </a:r>
            <a:r>
              <a:rPr lang="en-US" altLang="zh-CN" sz="2800" smtClean="0"/>
              <a:t>C</a:t>
            </a:r>
            <a:r>
              <a:rPr lang="en-US" altLang="zh-CN" sz="2800" baseline="-25000" smtClean="0"/>
              <a:t>n</a:t>
            </a:r>
            <a:r>
              <a:rPr lang="en-US" altLang="zh-CN" sz="2800" baseline="30000" smtClean="0"/>
              <a:t>d</a:t>
            </a:r>
            <a:r>
              <a:rPr lang="zh-CN" altLang="en-US" sz="2800" smtClean="0"/>
              <a:t>（二项式系数）个结点，</a:t>
            </a:r>
            <a:r>
              <a:rPr lang="en-US" altLang="zh-CN" sz="2800" smtClean="0"/>
              <a:t>n</a:t>
            </a:r>
            <a:r>
              <a:rPr lang="zh-CN" altLang="en-US" sz="2800" smtClean="0"/>
              <a:t>是节点总数。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二项堆是指满足以下性质的二项树的集合：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每棵二项树都满足</a:t>
            </a:r>
            <a:r>
              <a:rPr lang="zh-CN" altLang="en-US" b="1" u="sng" smtClean="0"/>
              <a:t>最小堆性质</a:t>
            </a:r>
            <a:r>
              <a:rPr lang="zh-CN" altLang="en-US" smtClean="0"/>
              <a:t>，即结点关键字大于等于其父结点的关键字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不能有两棵或以上的二项树有相同度数（包括度数为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/>
              <a:t>	以上第一个性质保证了二项树的根结点包含了最小的关键字。第二个性质则说明结点数为</a:t>
            </a:r>
            <a:r>
              <a:rPr lang="en-US" altLang="zh-CN" smtClean="0"/>
              <a:t>N</a:t>
            </a:r>
            <a:r>
              <a:rPr lang="zh-CN" altLang="en-US" smtClean="0"/>
              <a:t>的二项堆最多只有</a:t>
            </a:r>
            <a:r>
              <a:rPr lang="en-US" altLang="zh-CN" smtClean="0"/>
              <a:t>log N+1</a:t>
            </a:r>
            <a:r>
              <a:rPr lang="zh-CN" altLang="en-US" smtClean="0"/>
              <a:t>棵二项树。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二项堆的基本操作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合并</a:t>
            </a:r>
          </a:p>
          <a:p>
            <a:pPr eaLnBrk="1" hangingPunct="1"/>
            <a:r>
              <a:rPr lang="zh-CN" altLang="en-US" smtClean="0"/>
              <a:t>插入</a:t>
            </a:r>
          </a:p>
          <a:p>
            <a:pPr eaLnBrk="1" hangingPunct="1"/>
            <a:r>
              <a:rPr lang="zh-CN" altLang="en-US" smtClean="0"/>
              <a:t>查找</a:t>
            </a:r>
          </a:p>
          <a:p>
            <a:pPr eaLnBrk="1" hangingPunct="1"/>
            <a:r>
              <a:rPr lang="zh-CN" altLang="en-US" smtClean="0"/>
              <a:t>删除</a:t>
            </a:r>
          </a:p>
          <a:p>
            <a:pPr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3356</Words>
  <Application>Microsoft Office PowerPoint</Application>
  <PresentationFormat>全屏显示(4:3)</PresentationFormat>
  <Paragraphs>412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Winter</vt:lpstr>
      <vt:lpstr>默认设计模板</vt:lpstr>
      <vt:lpstr>理想王国的数据结构          ——二项堆与斐波那契堆</vt:lpstr>
      <vt:lpstr>Part 1 二项堆</vt:lpstr>
      <vt:lpstr>二项堆是神马</vt:lpstr>
      <vt:lpstr>二项堆有神马用</vt:lpstr>
      <vt:lpstr>二项堆有神马用</vt:lpstr>
      <vt:lpstr>二项树</vt:lpstr>
      <vt:lpstr>二项树</vt:lpstr>
      <vt:lpstr>二项堆</vt:lpstr>
      <vt:lpstr>二项堆的基本操作</vt:lpstr>
      <vt:lpstr>二项堆的基本操作——合并</vt:lpstr>
      <vt:lpstr>二项堆的基本操作——合并</vt:lpstr>
      <vt:lpstr>二项堆的基本操作——合并</vt:lpstr>
      <vt:lpstr>二项堆的基本操作——插入</vt:lpstr>
      <vt:lpstr>二项堆的基本操作——插入</vt:lpstr>
      <vt:lpstr>二项堆的基本操作——查找</vt:lpstr>
      <vt:lpstr>二项堆的基本操作——查找</vt:lpstr>
      <vt:lpstr>二项堆的基本操作——删除</vt:lpstr>
      <vt:lpstr>二项堆的基本操作——删除</vt:lpstr>
      <vt:lpstr>例题</vt:lpstr>
      <vt:lpstr>例题</vt:lpstr>
      <vt:lpstr>Part 2 斐波那契堆</vt:lpstr>
      <vt:lpstr>斐波那契堆的发明者</vt:lpstr>
      <vt:lpstr>什么是斐波那契堆</vt:lpstr>
      <vt:lpstr>相关数据结构的时间复杂度比较</vt:lpstr>
      <vt:lpstr>斐波那契堆的结构</vt:lpstr>
      <vt:lpstr>PowerPoint 演示文稿</vt:lpstr>
      <vt:lpstr>斐波那契堆支持的基本操作</vt:lpstr>
      <vt:lpstr>合并斐波那契堆中的两棵有序树</vt:lpstr>
      <vt:lpstr>抽取最小值（Extract）</vt:lpstr>
      <vt:lpstr>什么是Mark标记</vt:lpstr>
      <vt:lpstr>减小关键字的值（Decrease）</vt:lpstr>
      <vt:lpstr>其它操作</vt:lpstr>
      <vt:lpstr>平摊分析与势能函数</vt:lpstr>
      <vt:lpstr>斐波那契堆的时间复杂度分析</vt:lpstr>
      <vt:lpstr>关键：证明所有节点度数&lt;=logN</vt:lpstr>
      <vt:lpstr>再探 ZOJ2334 Monkey King</vt:lpstr>
      <vt:lpstr>考虑优化</vt:lpstr>
      <vt:lpstr>斐波那契堆优化的Dijkstra算法</vt:lpstr>
      <vt:lpstr>时间比较（200W~2kW级别数据 -O2）</vt:lpstr>
      <vt:lpstr>时间比较（1百万~1亿级别数据）</vt:lpstr>
      <vt:lpstr>讨论：此题数据如何构造</vt:lpstr>
      <vt:lpstr>代码实现 – 结构</vt:lpstr>
      <vt:lpstr>代码实现 – 双向循环链表操作</vt:lpstr>
      <vt:lpstr>代码实现 – 插入与更新</vt:lpstr>
      <vt:lpstr>代码实现 – 抽取最小节点</vt:lpstr>
      <vt:lpstr>代码实现 – Dijkstra</vt:lpstr>
      <vt:lpstr>参考文献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理论王国的数据结构——二项堆与斐波那契堆</dc:title>
  <dc:creator>李煜东;王启圣</dc:creator>
  <cp:lastModifiedBy>lydrainbowcat</cp:lastModifiedBy>
  <cp:revision>178</cp:revision>
  <dcterms:created xsi:type="dcterms:W3CDTF">2013-01-17T13:42:58Z</dcterms:created>
  <dcterms:modified xsi:type="dcterms:W3CDTF">2013-01-25T11:58:20Z</dcterms:modified>
</cp:coreProperties>
</file>