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sldIdLst>
    <p:sldId id="256" r:id="rId3"/>
    <p:sldId id="307" r:id="rId4"/>
    <p:sldId id="281" r:id="rId5"/>
    <p:sldId id="282" r:id="rId6"/>
    <p:sldId id="283" r:id="rId7"/>
    <p:sldId id="308" r:id="rId8"/>
    <p:sldId id="309" r:id="rId9"/>
    <p:sldId id="310" r:id="rId10"/>
    <p:sldId id="311" r:id="rId11"/>
    <p:sldId id="312" r:id="rId12"/>
    <p:sldId id="31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301" r:id="rId26"/>
    <p:sldId id="302" r:id="rId27"/>
    <p:sldId id="303" r:id="rId28"/>
    <p:sldId id="304" r:id="rId29"/>
    <p:sldId id="305" r:id="rId30"/>
    <p:sldId id="314" r:id="rId31"/>
    <p:sldId id="315" r:id="rId32"/>
    <p:sldId id="316" r:id="rId33"/>
    <p:sldId id="317" r:id="rId34"/>
    <p:sldId id="318" r:id="rId35"/>
    <p:sldId id="306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oBVT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commentAuthors" Target="commentAuthors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800">
                <a:solidFill>
                  <a:srgbClr val="00B05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00B050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98BD-C8D9-4387-9FF6-0B8CEC579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78DD-24D3-4C89-A4DB-62ED1FBA78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98BD-C8D9-4387-9FF6-0B8CEC579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78DD-24D3-4C89-A4DB-62ED1FBA78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垂直排列标题与&#10;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92697"/>
            <a:ext cx="10515600" cy="99799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0B05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B050"/>
                </a:solidFill>
                <a:ea typeface="华文细黑" panose="02010600040101010101"/>
              </a:defRPr>
            </a:lvl1pPr>
            <a:lvl2pPr>
              <a:defRPr sz="2000">
                <a:solidFill>
                  <a:srgbClr val="00B050"/>
                </a:solidFill>
                <a:ea typeface="华文细黑" panose="02010600040101010101"/>
              </a:defRPr>
            </a:lvl2pPr>
            <a:lvl3pPr>
              <a:defRPr sz="1800">
                <a:solidFill>
                  <a:srgbClr val="00B050"/>
                </a:solidFill>
                <a:ea typeface="华文细黑" panose="02010600040101010101"/>
              </a:defRPr>
            </a:lvl3pPr>
            <a:lvl4pPr>
              <a:defRPr sz="1600">
                <a:solidFill>
                  <a:srgbClr val="00B050"/>
                </a:solidFill>
                <a:ea typeface="华文细黑" panose="02010600040101010101"/>
              </a:defRPr>
            </a:lvl4pPr>
            <a:lvl5pPr>
              <a:defRPr sz="1400">
                <a:solidFill>
                  <a:srgbClr val="00B050"/>
                </a:solidFill>
                <a:ea typeface="华文细黑" panose="02010600040101010101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98BD-C8D9-4387-9FF6-0B8CEC579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78DD-24D3-4C89-A4DB-62ED1FBA78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7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98BD-C8D9-4387-9FF6-0B8CEC579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78DD-24D3-4C89-A4DB-62ED1FBA78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98BD-C8D9-4387-9FF6-0B8CEC579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78DD-24D3-4C89-A4DB-62ED1FBA78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2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2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98BD-C8D9-4387-9FF6-0B8CEC579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78DD-24D3-4C89-A4DB-62ED1FBA78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98BD-C8D9-4387-9FF6-0B8CEC579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78DD-24D3-4C89-A4DB-62ED1FBA78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98BD-C8D9-4387-9FF6-0B8CEC579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78DD-24D3-4C89-A4DB-62ED1FBA78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98BD-C8D9-4387-9FF6-0B8CEC579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78DD-24D3-4C89-A4DB-62ED1FBA78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98BD-C8D9-4387-9FF6-0B8CEC579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78DD-24D3-4C89-A4DB-62ED1FBA78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90894-7ABB-4B04-A52B-1BB59BC046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90CFD-8FC8-4AA3-ADF2-09F66C0AB0F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905" indent="-128905" algn="l" defTabSz="514350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608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325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43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15760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41478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67195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92913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18630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hyperlink" Target="https://github.com/treasure-data/redux-search" TargetMode="External"/><Relationship Id="rId8" Type="http://schemas.openxmlformats.org/officeDocument/2006/relationships/hyperlink" Target="https://github.com/tshelburne/redux-batched-actions" TargetMode="External"/><Relationship Id="rId7" Type="http://schemas.openxmlformats.org/officeDocument/2006/relationships/hyperlink" Target="https://github.com/omnidan/redux-recycle" TargetMode="External"/><Relationship Id="rId6" Type="http://schemas.openxmlformats.org/officeDocument/2006/relationships/hyperlink" Target="https://github.com/omnidan/redux-ignore" TargetMode="External"/><Relationship Id="rId5" Type="http://schemas.openxmlformats.org/officeDocument/2006/relationships/hyperlink" Target="https://github.com/omnidan/redux-undo" TargetMode="External"/><Relationship Id="rId4" Type="http://schemas.openxmlformats.org/officeDocument/2006/relationships/hyperlink" Target="https://github.com/mattkrick/redux-optimistic-ui" TargetMode="External"/><Relationship Id="rId3" Type="http://schemas.openxmlformats.org/officeDocument/2006/relationships/hyperlink" Target="https://github.com/ForbesLindesay/redux-optimist" TargetMode="External"/><Relationship Id="rId2" Type="http://schemas.openxmlformats.org/officeDocument/2006/relationships/hyperlink" Target="https://github.com/johanneslumpe/redux-history-transitions" TargetMode="External"/><Relationship Id="rId13" Type="http://schemas.openxmlformats.org/officeDocument/2006/relationships/slideLayout" Target="../slideLayouts/slideLayout2.xml"/><Relationship Id="rId12" Type="http://schemas.openxmlformats.org/officeDocument/2006/relationships/hyperlink" Target="https://github.com/salsita/redux-side-effects" TargetMode="External"/><Relationship Id="rId11" Type="http://schemas.openxmlformats.org/officeDocument/2006/relationships/hyperlink" Target="https://github.com/raisemarketplace/redux-loop" TargetMode="External"/><Relationship Id="rId10" Type="http://schemas.openxmlformats.org/officeDocument/2006/relationships/hyperlink" Target="https://github.com/samiskin/redux-electron-store" TargetMode="External"/><Relationship Id="rId1" Type="http://schemas.openxmlformats.org/officeDocument/2006/relationships/hyperlink" Target="https://github.com/tappleby/redux-batched-subscribe" TargetMode="Externa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hyperlink" Target="https://github.com/arnaudbenard/redux-mock-store" TargetMode="External"/><Relationship Id="rId8" Type="http://schemas.openxmlformats.org/officeDocument/2006/relationships/hyperlink" Target="https://github.com/gcanti/redux-tcomb" TargetMode="External"/><Relationship Id="rId7" Type="http://schemas.openxmlformats.org/officeDocument/2006/relationships/hyperlink" Target="https://github.com/facebook/immutable-js/" TargetMode="External"/><Relationship Id="rId6" Type="http://schemas.openxmlformats.org/officeDocument/2006/relationships/hyperlink" Target="https://github.com/indexiatech/redux-immutablejs" TargetMode="External"/><Relationship Id="rId5" Type="http://schemas.openxmlformats.org/officeDocument/2006/relationships/hyperlink" Target="https://github.com/acdlite/redux-transducers" TargetMode="External"/><Relationship Id="rId4" Type="http://schemas.openxmlformats.org/officeDocument/2006/relationships/hyperlink" Target="https://github.com/pauldijou/redux-act" TargetMode="External"/><Relationship Id="rId3" Type="http://schemas.openxmlformats.org/officeDocument/2006/relationships/hyperlink" Target="https://github.com/acdlite/redux-actions" TargetMode="External"/><Relationship Id="rId2" Type="http://schemas.openxmlformats.org/officeDocument/2006/relationships/hyperlink" Target="https://github.com/gaearon/normalizr" TargetMode="External"/><Relationship Id="rId14" Type="http://schemas.openxmlformats.org/officeDocument/2006/relationships/slideLayout" Target="../slideLayouts/slideLayout2.xml"/><Relationship Id="rId13" Type="http://schemas.openxmlformats.org/officeDocument/2006/relationships/hyperlink" Target="https://github.com/zalmoxisus/redux-devtools-extension" TargetMode="External"/><Relationship Id="rId12" Type="http://schemas.openxmlformats.org/officeDocument/2006/relationships/hyperlink" Target="https://www.youtube.com/watch?v=xsSnOQynTHs" TargetMode="External"/><Relationship Id="rId11" Type="http://schemas.openxmlformats.org/officeDocument/2006/relationships/hyperlink" Target="http://github.com/gaearon/redux-devtools" TargetMode="External"/><Relationship Id="rId10" Type="http://schemas.openxmlformats.org/officeDocument/2006/relationships/hyperlink" Target="https://github.com/dmitry-zaets/redux-actions-assertions" TargetMode="External"/><Relationship Id="rId1" Type="http://schemas.openxmlformats.org/officeDocument/2006/relationships/hyperlink" Target="https://github.com/faassen/reselect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hyperlink" Target="https://github.com/troch/deku-redux" TargetMode="External"/><Relationship Id="rId5" Type="http://schemas.openxmlformats.org/officeDocument/2006/relationships/hyperlink" Target="https://github.com/ekosz/redux-falcor" TargetMode="External"/><Relationship Id="rId4" Type="http://schemas.openxmlformats.org/officeDocument/2006/relationships/hyperlink" Target="https://github.com/redbooth/backbone-redux" TargetMode="External"/><Relationship Id="rId3" Type="http://schemas.openxmlformats.org/officeDocument/2006/relationships/hyperlink" Target="https://github.com/wbuchwalter/ng2-redux" TargetMode="External"/><Relationship Id="rId2" Type="http://schemas.openxmlformats.org/officeDocument/2006/relationships/hyperlink" Target="https://github.com/wbuchwalter/ng-redux" TargetMode="External"/><Relationship Id="rId1" Type="http://schemas.openxmlformats.org/officeDocument/2006/relationships/hyperlink" Target="https://github.com/gaearon/react-redux" TargetMode="Externa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hyperlink" Target="https://github.com/socialtables/redux-unhandled-action" TargetMode="External"/><Relationship Id="rId8" Type="http://schemas.openxmlformats.org/officeDocument/2006/relationships/hyperlink" Target="https://github.com/leoasis/redux-immutable-state-invariant" TargetMode="External"/><Relationship Id="rId7" Type="http://schemas.openxmlformats.org/officeDocument/2006/relationships/hyperlink" Target="https://github.com/fcomb/redux-logger" TargetMode="External"/><Relationship Id="rId6" Type="http://schemas.openxmlformats.org/officeDocument/2006/relationships/hyperlink" Target="https://github.com/acdlite/redux-rx" TargetMode="External"/><Relationship Id="rId5" Type="http://schemas.openxmlformats.org/officeDocument/2006/relationships/hyperlink" Target="https://github.com/blesh/redux-observable/" TargetMode="External"/><Relationship Id="rId4" Type="http://schemas.openxmlformats.org/officeDocument/2006/relationships/hyperlink" Target="https://github.com/svrcekmichal/redux-axios-middleware" TargetMode="External"/><Relationship Id="rId3" Type="http://schemas.openxmlformats.org/officeDocument/2006/relationships/hyperlink" Target="https://github.com/acdlite/flux-standard-action" TargetMode="External"/><Relationship Id="rId2" Type="http://schemas.openxmlformats.org/officeDocument/2006/relationships/hyperlink" Target="https://github.com/acdlite/redux-promise" TargetMode="External"/><Relationship Id="rId15" Type="http://schemas.openxmlformats.org/officeDocument/2006/relationships/slideLayout" Target="../slideLayouts/slideLayout2.xml"/><Relationship Id="rId14" Type="http://schemas.openxmlformats.org/officeDocument/2006/relationships/hyperlink" Target="https://github.com/apollostack/apollo-client" TargetMode="External"/><Relationship Id="rId13" Type="http://schemas.openxmlformats.org/officeDocument/2006/relationships/hyperlink" Target="https://github.com/cerebral/redux-action-tree" TargetMode="External"/><Relationship Id="rId12" Type="http://schemas.openxmlformats.org/officeDocument/2006/relationships/hyperlink" Target="https://github.com/yelouafi/redux-saga" TargetMode="External"/><Relationship Id="rId11" Type="http://schemas.openxmlformats.org/officeDocument/2006/relationships/hyperlink" Target="https://github.com/weo-edu/redux-gen" TargetMode="External"/><Relationship Id="rId10" Type="http://schemas.openxmlformats.org/officeDocument/2006/relationships/hyperlink" Target="https://github.com/markdalgleish/redux-analytics" TargetMode="External"/><Relationship Id="rId1" Type="http://schemas.openxmlformats.org/officeDocument/2006/relationships/hyperlink" Target="http://github.com/gaearon/redux-thunk" TargetMode="Externa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github.com/davidkpiano/react-redux-form" TargetMode="External"/><Relationship Id="rId3" Type="http://schemas.openxmlformats.org/officeDocument/2006/relationships/hyperlink" Target="https://github.com/erikras/redux-form" TargetMode="External"/><Relationship Id="rId2" Type="http://schemas.openxmlformats.org/officeDocument/2006/relationships/hyperlink" Target="https://github.com/acdlite/redux-router" TargetMode="External"/><Relationship Id="rId1" Type="http://schemas.openxmlformats.org/officeDocument/2006/relationships/hyperlink" Target="https://github.com/rackt/redux-simple-rou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28070" y="1939267"/>
            <a:ext cx="7522159" cy="998621"/>
          </a:xfrm>
        </p:spPr>
        <p:txBody>
          <a:bodyPr/>
          <a:lstStyle/>
          <a:p>
            <a:r>
              <a:rPr lang="en-US" altLang="zh-CN" dirty="0" err="1" smtClean="0"/>
              <a:t>Redux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57662" y="3269671"/>
            <a:ext cx="5676482" cy="651166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——React</a:t>
            </a:r>
            <a:r>
              <a:rPr lang="zh-CN" altLang="en-US" sz="2800" dirty="0" smtClean="0"/>
              <a:t>的状态管理</a:t>
            </a:r>
            <a:endParaRPr lang="zh-CN" altLang="en-US" sz="2800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92698"/>
            <a:ext cx="10515600" cy="597484"/>
          </a:xfrm>
        </p:spPr>
        <p:txBody>
          <a:bodyPr/>
          <a:lstStyle/>
          <a:p>
            <a:r>
              <a:rPr lang="en-US" altLang="zh-CN" dirty="0" err="1" smtClean="0"/>
              <a:t>Redux</a:t>
            </a:r>
            <a:r>
              <a:rPr lang="zh-CN" altLang="en-US" dirty="0"/>
              <a:t>增强器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6510" y="1440493"/>
            <a:ext cx="10759858" cy="4736470"/>
          </a:xfrm>
        </p:spPr>
        <p:txBody>
          <a:bodyPr/>
          <a:lstStyle/>
          <a:p>
            <a:r>
              <a:rPr lang="en-US" altLang="zh-CN" sz="1800" dirty="0" err="1">
                <a:latin typeface="+mn-ea"/>
                <a:ea typeface="+mn-ea"/>
                <a:hlinkClick r:id="rId1"/>
              </a:rPr>
              <a:t>redux</a:t>
            </a:r>
            <a:r>
              <a:rPr lang="en-US" altLang="zh-CN" sz="1800" dirty="0">
                <a:latin typeface="+mn-ea"/>
                <a:ea typeface="+mn-ea"/>
                <a:hlinkClick r:id="rId1"/>
              </a:rPr>
              <a:t>-batched-subscribe</a:t>
            </a:r>
            <a:r>
              <a:rPr lang="en-US" altLang="zh-CN" sz="1800" dirty="0">
                <a:latin typeface="+mn-ea"/>
                <a:ea typeface="+mn-ea"/>
              </a:rPr>
              <a:t> — </a:t>
            </a:r>
            <a:r>
              <a:rPr lang="zh-CN" altLang="en-US" sz="1800" dirty="0">
                <a:latin typeface="+mn-ea"/>
                <a:ea typeface="+mn-ea"/>
              </a:rPr>
              <a:t>针对 </a:t>
            </a:r>
            <a:r>
              <a:rPr lang="en-US" altLang="zh-CN" sz="1800" dirty="0">
                <a:latin typeface="+mn-ea"/>
                <a:ea typeface="+mn-ea"/>
              </a:rPr>
              <a:t>store subscribers </a:t>
            </a:r>
            <a:r>
              <a:rPr lang="zh-CN" altLang="en-US" sz="1800" dirty="0">
                <a:latin typeface="+mn-ea"/>
                <a:ea typeface="+mn-ea"/>
              </a:rPr>
              <a:t>的自定义批处理与防跳请求</a:t>
            </a:r>
            <a:endParaRPr lang="zh-CN" altLang="en-US" sz="1800" dirty="0">
              <a:latin typeface="+mn-ea"/>
              <a:ea typeface="+mn-ea"/>
            </a:endParaRPr>
          </a:p>
          <a:p>
            <a:r>
              <a:rPr lang="en-US" altLang="zh-CN" sz="1800" dirty="0" err="1">
                <a:latin typeface="+mn-ea"/>
                <a:ea typeface="+mn-ea"/>
                <a:hlinkClick r:id="rId2"/>
              </a:rPr>
              <a:t>redux</a:t>
            </a:r>
            <a:r>
              <a:rPr lang="en-US" altLang="zh-CN" sz="1800" dirty="0">
                <a:latin typeface="+mn-ea"/>
                <a:ea typeface="+mn-ea"/>
                <a:hlinkClick r:id="rId2"/>
              </a:rPr>
              <a:t>-history-transitions</a:t>
            </a:r>
            <a:r>
              <a:rPr lang="en-US" altLang="zh-CN" sz="1800" dirty="0">
                <a:latin typeface="+mn-ea"/>
                <a:ea typeface="+mn-ea"/>
              </a:rPr>
              <a:t> — </a:t>
            </a:r>
            <a:r>
              <a:rPr lang="zh-CN" altLang="en-US" sz="1800" dirty="0">
                <a:latin typeface="+mn-ea"/>
                <a:ea typeface="+mn-ea"/>
              </a:rPr>
              <a:t>基于独断的 </a:t>
            </a:r>
            <a:r>
              <a:rPr lang="en-US" altLang="zh-CN" sz="1800" dirty="0">
                <a:latin typeface="+mn-ea"/>
                <a:ea typeface="+mn-ea"/>
              </a:rPr>
              <a:t>action </a:t>
            </a:r>
            <a:r>
              <a:rPr lang="zh-CN" altLang="en-US" sz="1800" dirty="0">
                <a:latin typeface="+mn-ea"/>
                <a:ea typeface="+mn-ea"/>
              </a:rPr>
              <a:t>的 </a:t>
            </a:r>
            <a:r>
              <a:rPr lang="en-US" altLang="zh-CN" sz="1800" dirty="0">
                <a:latin typeface="+mn-ea"/>
                <a:ea typeface="+mn-ea"/>
              </a:rPr>
              <a:t>history </a:t>
            </a:r>
            <a:r>
              <a:rPr lang="zh-CN" altLang="en-US" sz="1800" dirty="0">
                <a:latin typeface="+mn-ea"/>
                <a:ea typeface="+mn-ea"/>
              </a:rPr>
              <a:t>库转换</a:t>
            </a:r>
            <a:endParaRPr lang="zh-CN" altLang="en-US" sz="1800" dirty="0">
              <a:latin typeface="+mn-ea"/>
              <a:ea typeface="+mn-ea"/>
            </a:endParaRPr>
          </a:p>
          <a:p>
            <a:r>
              <a:rPr lang="en-US" altLang="zh-CN" sz="1800" dirty="0" err="1">
                <a:latin typeface="+mn-ea"/>
                <a:ea typeface="+mn-ea"/>
                <a:hlinkClick r:id="rId3"/>
              </a:rPr>
              <a:t>redux</a:t>
            </a:r>
            <a:r>
              <a:rPr lang="en-US" altLang="zh-CN" sz="1800" dirty="0">
                <a:latin typeface="+mn-ea"/>
                <a:ea typeface="+mn-ea"/>
                <a:hlinkClick r:id="rId3"/>
              </a:rPr>
              <a:t>-optimist</a:t>
            </a:r>
            <a:r>
              <a:rPr lang="en-US" altLang="zh-CN" sz="1800" dirty="0">
                <a:latin typeface="+mn-ea"/>
                <a:ea typeface="+mn-ea"/>
              </a:rPr>
              <a:t> — </a:t>
            </a:r>
            <a:r>
              <a:rPr lang="zh-CN" altLang="en-US" sz="1800" dirty="0">
                <a:latin typeface="+mn-ea"/>
                <a:ea typeface="+mn-ea"/>
              </a:rPr>
              <a:t>使 </a:t>
            </a:r>
            <a:r>
              <a:rPr lang="en-US" altLang="zh-CN" sz="1800" dirty="0">
                <a:latin typeface="+mn-ea"/>
                <a:ea typeface="+mn-ea"/>
              </a:rPr>
              <a:t>action </a:t>
            </a:r>
            <a:r>
              <a:rPr lang="zh-CN" altLang="en-US" sz="1800" dirty="0">
                <a:latin typeface="+mn-ea"/>
                <a:ea typeface="+mn-ea"/>
              </a:rPr>
              <a:t>可稍后提交或撤销</a:t>
            </a:r>
            <a:endParaRPr lang="zh-CN" altLang="en-US" sz="1800" dirty="0">
              <a:latin typeface="+mn-ea"/>
              <a:ea typeface="+mn-ea"/>
            </a:endParaRPr>
          </a:p>
          <a:p>
            <a:r>
              <a:rPr lang="en-US" altLang="zh-CN" sz="1800" dirty="0" err="1">
                <a:latin typeface="+mn-ea"/>
                <a:ea typeface="+mn-ea"/>
                <a:hlinkClick r:id="rId4"/>
              </a:rPr>
              <a:t>redux</a:t>
            </a:r>
            <a:r>
              <a:rPr lang="en-US" altLang="zh-CN" sz="1800" dirty="0">
                <a:latin typeface="+mn-ea"/>
                <a:ea typeface="+mn-ea"/>
                <a:hlinkClick r:id="rId4"/>
              </a:rPr>
              <a:t>-optimistic-</a:t>
            </a:r>
            <a:r>
              <a:rPr lang="en-US" altLang="zh-CN" sz="1800" dirty="0" err="1">
                <a:latin typeface="+mn-ea"/>
                <a:ea typeface="+mn-ea"/>
                <a:hlinkClick r:id="rId4"/>
              </a:rPr>
              <a:t>ui</a:t>
            </a:r>
            <a:r>
              <a:rPr lang="en-US" altLang="zh-CN" sz="1800" dirty="0">
                <a:latin typeface="+mn-ea"/>
                <a:ea typeface="+mn-ea"/>
              </a:rPr>
              <a:t> — A reducer enhancer to enable type-agnostic optimistic updates </a:t>
            </a:r>
            <a:r>
              <a:rPr lang="zh-CN" altLang="en-US" sz="1800" dirty="0">
                <a:latin typeface="+mn-ea"/>
                <a:ea typeface="+mn-ea"/>
              </a:rPr>
              <a:t>允许对未知类型进行更新的 </a:t>
            </a:r>
            <a:r>
              <a:rPr lang="en-US" altLang="zh-CN" sz="1800" dirty="0">
                <a:latin typeface="+mn-ea"/>
                <a:ea typeface="+mn-ea"/>
              </a:rPr>
              <a:t>reducer </a:t>
            </a:r>
            <a:r>
              <a:rPr lang="zh-CN" altLang="en-US" sz="1800" dirty="0">
                <a:latin typeface="+mn-ea"/>
                <a:ea typeface="+mn-ea"/>
              </a:rPr>
              <a:t>增强器</a:t>
            </a:r>
            <a:endParaRPr lang="zh-CN" altLang="en-US" sz="1800" dirty="0">
              <a:latin typeface="+mn-ea"/>
              <a:ea typeface="+mn-ea"/>
            </a:endParaRPr>
          </a:p>
          <a:p>
            <a:r>
              <a:rPr lang="en-US" altLang="zh-CN" sz="1800" dirty="0" err="1">
                <a:latin typeface="+mn-ea"/>
                <a:ea typeface="+mn-ea"/>
                <a:hlinkClick r:id="rId5"/>
              </a:rPr>
              <a:t>redux</a:t>
            </a:r>
            <a:r>
              <a:rPr lang="en-US" altLang="zh-CN" sz="1800" dirty="0">
                <a:latin typeface="+mn-ea"/>
                <a:ea typeface="+mn-ea"/>
                <a:hlinkClick r:id="rId5"/>
              </a:rPr>
              <a:t>-undo</a:t>
            </a:r>
            <a:r>
              <a:rPr lang="en-US" altLang="zh-CN" sz="1800" dirty="0">
                <a:latin typeface="+mn-ea"/>
                <a:ea typeface="+mn-ea"/>
              </a:rPr>
              <a:t> — </a:t>
            </a:r>
            <a:r>
              <a:rPr lang="zh-CN" altLang="en-US" sz="1800" dirty="0">
                <a:latin typeface="+mn-ea"/>
                <a:ea typeface="+mn-ea"/>
              </a:rPr>
              <a:t>使 </a:t>
            </a:r>
            <a:r>
              <a:rPr lang="en-US" altLang="zh-CN" sz="1800" dirty="0">
                <a:latin typeface="+mn-ea"/>
                <a:ea typeface="+mn-ea"/>
              </a:rPr>
              <a:t>reducer </a:t>
            </a:r>
            <a:r>
              <a:rPr lang="zh-CN" altLang="en-US" sz="1800" dirty="0">
                <a:latin typeface="+mn-ea"/>
                <a:ea typeface="+mn-ea"/>
              </a:rPr>
              <a:t>便捷的重做</a:t>
            </a:r>
            <a:r>
              <a:rPr lang="en-US" altLang="zh-CN" sz="1800" dirty="0">
                <a:latin typeface="+mn-ea"/>
                <a:ea typeface="+mn-ea"/>
              </a:rPr>
              <a:t>/</a:t>
            </a:r>
            <a:r>
              <a:rPr lang="zh-CN" altLang="en-US" sz="1800" dirty="0">
                <a:latin typeface="+mn-ea"/>
                <a:ea typeface="+mn-ea"/>
              </a:rPr>
              <a:t>撤销，以及 </a:t>
            </a:r>
            <a:r>
              <a:rPr lang="en-US" altLang="zh-CN" sz="1800" dirty="0">
                <a:latin typeface="+mn-ea"/>
                <a:ea typeface="+mn-ea"/>
              </a:rPr>
              <a:t>action </a:t>
            </a:r>
            <a:r>
              <a:rPr lang="zh-CN" altLang="en-US" sz="1800" dirty="0">
                <a:latin typeface="+mn-ea"/>
                <a:ea typeface="+mn-ea"/>
              </a:rPr>
              <a:t>记录功能</a:t>
            </a:r>
            <a:endParaRPr lang="zh-CN" altLang="en-US" sz="1800" dirty="0">
              <a:latin typeface="+mn-ea"/>
              <a:ea typeface="+mn-ea"/>
            </a:endParaRPr>
          </a:p>
          <a:p>
            <a:r>
              <a:rPr lang="en-US" altLang="zh-CN" sz="1800" dirty="0" err="1">
                <a:latin typeface="+mn-ea"/>
                <a:ea typeface="+mn-ea"/>
                <a:hlinkClick r:id="rId6"/>
              </a:rPr>
              <a:t>redux</a:t>
            </a:r>
            <a:r>
              <a:rPr lang="en-US" altLang="zh-CN" sz="1800" dirty="0">
                <a:latin typeface="+mn-ea"/>
                <a:ea typeface="+mn-ea"/>
                <a:hlinkClick r:id="rId6"/>
              </a:rPr>
              <a:t>-ignore</a:t>
            </a:r>
            <a:r>
              <a:rPr lang="en-US" altLang="zh-CN" sz="1800" dirty="0">
                <a:latin typeface="+mn-ea"/>
                <a:ea typeface="+mn-ea"/>
              </a:rPr>
              <a:t> — </a:t>
            </a:r>
            <a:r>
              <a:rPr lang="zh-CN" altLang="en-US" sz="1800" dirty="0">
                <a:latin typeface="+mn-ea"/>
                <a:ea typeface="+mn-ea"/>
              </a:rPr>
              <a:t>通过数组或过滤功能忽略 </a:t>
            </a:r>
            <a:r>
              <a:rPr lang="en-US" altLang="zh-CN" sz="1800" dirty="0" err="1">
                <a:latin typeface="+mn-ea"/>
                <a:ea typeface="+mn-ea"/>
              </a:rPr>
              <a:t>redux</a:t>
            </a:r>
            <a:r>
              <a:rPr lang="en-US" altLang="zh-CN" sz="1800" dirty="0">
                <a:latin typeface="+mn-ea"/>
                <a:ea typeface="+mn-ea"/>
              </a:rPr>
              <a:t> action</a:t>
            </a:r>
            <a:endParaRPr lang="en-US" altLang="zh-CN" sz="1800" dirty="0">
              <a:latin typeface="+mn-ea"/>
              <a:ea typeface="+mn-ea"/>
            </a:endParaRPr>
          </a:p>
          <a:p>
            <a:r>
              <a:rPr lang="en-US" altLang="zh-CN" sz="1800" dirty="0" err="1">
                <a:latin typeface="+mn-ea"/>
                <a:ea typeface="+mn-ea"/>
                <a:hlinkClick r:id="rId7"/>
              </a:rPr>
              <a:t>redux</a:t>
            </a:r>
            <a:r>
              <a:rPr lang="en-US" altLang="zh-CN" sz="1800" dirty="0">
                <a:latin typeface="+mn-ea"/>
                <a:ea typeface="+mn-ea"/>
                <a:hlinkClick r:id="rId7"/>
              </a:rPr>
              <a:t>-recycle</a:t>
            </a:r>
            <a:r>
              <a:rPr lang="en-US" altLang="zh-CN" sz="1800" dirty="0">
                <a:latin typeface="+mn-ea"/>
                <a:ea typeface="+mn-ea"/>
              </a:rPr>
              <a:t> — </a:t>
            </a:r>
            <a:r>
              <a:rPr lang="zh-CN" altLang="en-US" sz="1800" dirty="0">
                <a:latin typeface="+mn-ea"/>
                <a:ea typeface="+mn-ea"/>
              </a:rPr>
              <a:t>在确定的 </a:t>
            </a:r>
            <a:r>
              <a:rPr lang="en-US" altLang="zh-CN" sz="1800" dirty="0">
                <a:latin typeface="+mn-ea"/>
                <a:ea typeface="+mn-ea"/>
              </a:rPr>
              <a:t>action </a:t>
            </a:r>
            <a:r>
              <a:rPr lang="zh-CN" altLang="en-US" sz="1800" dirty="0">
                <a:latin typeface="+mn-ea"/>
                <a:ea typeface="+mn-ea"/>
              </a:rPr>
              <a:t>上重置 </a:t>
            </a:r>
            <a:r>
              <a:rPr lang="en-US" altLang="zh-CN" sz="1800" dirty="0" err="1">
                <a:latin typeface="+mn-ea"/>
                <a:ea typeface="+mn-ea"/>
              </a:rPr>
              <a:t>redux</a:t>
            </a:r>
            <a:r>
              <a:rPr lang="en-US" altLang="zh-CN" sz="1800" dirty="0">
                <a:latin typeface="+mn-ea"/>
                <a:ea typeface="+mn-ea"/>
              </a:rPr>
              <a:t> </a:t>
            </a:r>
            <a:r>
              <a:rPr lang="zh-CN" altLang="en-US" sz="1800" dirty="0">
                <a:latin typeface="+mn-ea"/>
                <a:ea typeface="+mn-ea"/>
              </a:rPr>
              <a:t>的 </a:t>
            </a:r>
            <a:r>
              <a:rPr lang="en-US" altLang="zh-CN" sz="1800" dirty="0">
                <a:latin typeface="+mn-ea"/>
                <a:ea typeface="+mn-ea"/>
              </a:rPr>
              <a:t>state</a:t>
            </a:r>
            <a:endParaRPr lang="en-US" altLang="zh-CN" sz="1800" dirty="0">
              <a:latin typeface="+mn-ea"/>
              <a:ea typeface="+mn-ea"/>
            </a:endParaRPr>
          </a:p>
          <a:p>
            <a:r>
              <a:rPr lang="en-US" altLang="zh-CN" sz="1800" dirty="0" err="1">
                <a:latin typeface="+mn-ea"/>
                <a:ea typeface="+mn-ea"/>
                <a:hlinkClick r:id="rId8"/>
              </a:rPr>
              <a:t>redux</a:t>
            </a:r>
            <a:r>
              <a:rPr lang="en-US" altLang="zh-CN" sz="1800" dirty="0">
                <a:latin typeface="+mn-ea"/>
                <a:ea typeface="+mn-ea"/>
                <a:hlinkClick r:id="rId8"/>
              </a:rPr>
              <a:t>-batched-actions</a:t>
            </a:r>
            <a:r>
              <a:rPr lang="en-US" altLang="zh-CN" sz="1800" dirty="0">
                <a:latin typeface="+mn-ea"/>
                <a:ea typeface="+mn-ea"/>
              </a:rPr>
              <a:t> — </a:t>
            </a:r>
            <a:r>
              <a:rPr lang="zh-CN" altLang="en-US" sz="1800" dirty="0">
                <a:latin typeface="+mn-ea"/>
                <a:ea typeface="+mn-ea"/>
              </a:rPr>
              <a:t>单用户通知去 </a:t>
            </a:r>
            <a:r>
              <a:rPr lang="en-US" altLang="zh-CN" sz="1800" dirty="0">
                <a:latin typeface="+mn-ea"/>
                <a:ea typeface="+mn-ea"/>
              </a:rPr>
              <a:t>dispatch </a:t>
            </a:r>
            <a:r>
              <a:rPr lang="zh-CN" altLang="en-US" sz="1800" dirty="0">
                <a:latin typeface="+mn-ea"/>
                <a:ea typeface="+mn-ea"/>
              </a:rPr>
              <a:t>多个 </a:t>
            </a:r>
            <a:r>
              <a:rPr lang="en-US" altLang="zh-CN" sz="1800" dirty="0">
                <a:latin typeface="+mn-ea"/>
                <a:ea typeface="+mn-ea"/>
              </a:rPr>
              <a:t>action</a:t>
            </a:r>
            <a:endParaRPr lang="en-US" altLang="zh-CN" sz="1800" dirty="0">
              <a:latin typeface="+mn-ea"/>
              <a:ea typeface="+mn-ea"/>
            </a:endParaRPr>
          </a:p>
          <a:p>
            <a:r>
              <a:rPr lang="en-US" altLang="zh-CN" sz="1800" dirty="0" err="1">
                <a:latin typeface="+mn-ea"/>
                <a:ea typeface="+mn-ea"/>
                <a:hlinkClick r:id="rId9"/>
              </a:rPr>
              <a:t>redux</a:t>
            </a:r>
            <a:r>
              <a:rPr lang="en-US" altLang="zh-CN" sz="1800" dirty="0">
                <a:latin typeface="+mn-ea"/>
                <a:ea typeface="+mn-ea"/>
                <a:hlinkClick r:id="rId9"/>
              </a:rPr>
              <a:t>-search</a:t>
            </a:r>
            <a:r>
              <a:rPr lang="en-US" altLang="zh-CN" sz="1800" dirty="0">
                <a:latin typeface="+mn-ea"/>
                <a:ea typeface="+mn-ea"/>
              </a:rPr>
              <a:t> — </a:t>
            </a:r>
            <a:r>
              <a:rPr lang="zh-CN" altLang="en-US" sz="1800" dirty="0">
                <a:latin typeface="+mn-ea"/>
                <a:ea typeface="+mn-ea"/>
              </a:rPr>
              <a:t>自动 </a:t>
            </a:r>
            <a:r>
              <a:rPr lang="en-US" altLang="zh-CN" sz="1800" dirty="0">
                <a:latin typeface="+mn-ea"/>
                <a:ea typeface="+mn-ea"/>
              </a:rPr>
              <a:t>index </a:t>
            </a:r>
            <a:r>
              <a:rPr lang="zh-CN" altLang="en-US" sz="1800" dirty="0">
                <a:latin typeface="+mn-ea"/>
                <a:ea typeface="+mn-ea"/>
              </a:rPr>
              <a:t>站点资源并实现即时搜索</a:t>
            </a:r>
            <a:endParaRPr lang="zh-CN" altLang="en-US" sz="1800" dirty="0">
              <a:latin typeface="+mn-ea"/>
              <a:ea typeface="+mn-ea"/>
            </a:endParaRPr>
          </a:p>
          <a:p>
            <a:r>
              <a:rPr lang="en-US" altLang="zh-CN" sz="1800" dirty="0" err="1">
                <a:latin typeface="+mn-ea"/>
                <a:ea typeface="+mn-ea"/>
                <a:hlinkClick r:id="rId10"/>
              </a:rPr>
              <a:t>redux</a:t>
            </a:r>
            <a:r>
              <a:rPr lang="en-US" altLang="zh-CN" sz="1800" dirty="0">
                <a:latin typeface="+mn-ea"/>
                <a:ea typeface="+mn-ea"/>
                <a:hlinkClick r:id="rId10"/>
              </a:rPr>
              <a:t>-electron-store</a:t>
            </a:r>
            <a:r>
              <a:rPr lang="en-US" altLang="zh-CN" sz="1800" dirty="0">
                <a:latin typeface="+mn-ea"/>
                <a:ea typeface="+mn-ea"/>
              </a:rPr>
              <a:t> — Store </a:t>
            </a:r>
            <a:r>
              <a:rPr lang="zh-CN" altLang="en-US" sz="1800" dirty="0">
                <a:latin typeface="+mn-ea"/>
                <a:ea typeface="+mn-ea"/>
              </a:rPr>
              <a:t>增强器， 可同步不同 </a:t>
            </a:r>
            <a:r>
              <a:rPr lang="en-US" altLang="zh-CN" sz="1800" dirty="0">
                <a:latin typeface="+mn-ea"/>
                <a:ea typeface="+mn-ea"/>
              </a:rPr>
              <a:t>Electron </a:t>
            </a:r>
            <a:r>
              <a:rPr lang="zh-CN" altLang="en-US" sz="1800" dirty="0">
                <a:latin typeface="+mn-ea"/>
                <a:ea typeface="+mn-ea"/>
              </a:rPr>
              <a:t>进程上的多个 </a:t>
            </a:r>
            <a:r>
              <a:rPr lang="en-US" altLang="zh-CN" sz="1800" dirty="0" err="1">
                <a:latin typeface="+mn-ea"/>
                <a:ea typeface="+mn-ea"/>
              </a:rPr>
              <a:t>Redux</a:t>
            </a:r>
            <a:r>
              <a:rPr lang="en-US" altLang="zh-CN" sz="1800" dirty="0">
                <a:latin typeface="+mn-ea"/>
                <a:ea typeface="+mn-ea"/>
              </a:rPr>
              <a:t> store</a:t>
            </a:r>
            <a:endParaRPr lang="en-US" altLang="zh-CN" sz="1800" dirty="0">
              <a:latin typeface="+mn-ea"/>
              <a:ea typeface="+mn-ea"/>
            </a:endParaRPr>
          </a:p>
          <a:p>
            <a:r>
              <a:rPr lang="en-US" altLang="zh-CN" sz="1800" dirty="0" err="1">
                <a:latin typeface="+mn-ea"/>
                <a:ea typeface="+mn-ea"/>
                <a:hlinkClick r:id="rId11"/>
              </a:rPr>
              <a:t>redux</a:t>
            </a:r>
            <a:r>
              <a:rPr lang="en-US" altLang="zh-CN" sz="1800" dirty="0">
                <a:latin typeface="+mn-ea"/>
                <a:ea typeface="+mn-ea"/>
                <a:hlinkClick r:id="rId11"/>
              </a:rPr>
              <a:t>-loop</a:t>
            </a:r>
            <a:r>
              <a:rPr lang="en-US" altLang="zh-CN" sz="1800" dirty="0">
                <a:latin typeface="+mn-ea"/>
                <a:ea typeface="+mn-ea"/>
              </a:rPr>
              <a:t> — Sequence effects purely and naturally by returning them from your reducers</a:t>
            </a:r>
            <a:endParaRPr lang="en-US" altLang="zh-CN" sz="1800" dirty="0">
              <a:latin typeface="+mn-ea"/>
              <a:ea typeface="+mn-ea"/>
            </a:endParaRPr>
          </a:p>
          <a:p>
            <a:r>
              <a:rPr lang="en-US" altLang="zh-CN" sz="1800" dirty="0" err="1">
                <a:latin typeface="+mn-ea"/>
                <a:ea typeface="+mn-ea"/>
                <a:hlinkClick r:id="rId12"/>
              </a:rPr>
              <a:t>redux</a:t>
            </a:r>
            <a:r>
              <a:rPr lang="en-US" altLang="zh-CN" sz="1800" dirty="0">
                <a:latin typeface="+mn-ea"/>
                <a:ea typeface="+mn-ea"/>
                <a:hlinkClick r:id="rId12"/>
              </a:rPr>
              <a:t>-side-effects</a:t>
            </a:r>
            <a:r>
              <a:rPr lang="en-US" altLang="zh-CN" sz="1800" dirty="0">
                <a:latin typeface="+mn-ea"/>
                <a:ea typeface="+mn-ea"/>
              </a:rPr>
              <a:t> — Utilize Generators for declarative yielding of side effects from your pure </a:t>
            </a:r>
            <a:r>
              <a:rPr lang="en-US" altLang="zh-CN" sz="1800" dirty="0" smtClean="0">
                <a:latin typeface="+mn-ea"/>
                <a:ea typeface="+mn-ea"/>
              </a:rPr>
              <a:t>reducers</a:t>
            </a:r>
            <a:endParaRPr lang="en-US" altLang="zh-CN" sz="1800" dirty="0"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92698"/>
            <a:ext cx="10515600" cy="597484"/>
          </a:xfrm>
        </p:spPr>
        <p:txBody>
          <a:bodyPr/>
          <a:lstStyle/>
          <a:p>
            <a:r>
              <a:rPr lang="en-US" altLang="zh-CN" dirty="0" err="1" smtClean="0"/>
              <a:t>Redux</a:t>
            </a:r>
            <a:r>
              <a:rPr lang="zh-CN" altLang="en-US" dirty="0"/>
              <a:t>工具</a:t>
            </a:r>
            <a:r>
              <a:rPr lang="zh-CN" altLang="en-US" dirty="0" smtClean="0"/>
              <a:t>集、开发者工具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6510" y="1440493"/>
            <a:ext cx="10759858" cy="4736470"/>
          </a:xfrm>
        </p:spPr>
        <p:txBody>
          <a:bodyPr/>
          <a:lstStyle/>
          <a:p>
            <a:r>
              <a:rPr lang="en-US" altLang="zh-CN" sz="2000" dirty="0">
                <a:hlinkClick r:id="rId1"/>
              </a:rPr>
              <a:t>reselect</a:t>
            </a:r>
            <a:r>
              <a:rPr lang="en-US" altLang="zh-CN" sz="2000" dirty="0"/>
              <a:t> — </a:t>
            </a:r>
            <a:r>
              <a:rPr lang="zh-CN" altLang="en-US" sz="2000" dirty="0"/>
              <a:t>受 </a:t>
            </a:r>
            <a:r>
              <a:rPr lang="en-US" altLang="zh-CN" sz="2000" dirty="0" err="1"/>
              <a:t>NuclearJS</a:t>
            </a:r>
            <a:r>
              <a:rPr lang="en-US" altLang="zh-CN" sz="2000" dirty="0"/>
              <a:t> </a:t>
            </a:r>
            <a:r>
              <a:rPr lang="zh-CN" altLang="en-US" sz="2000" dirty="0"/>
              <a:t>启发，有效派生数据的选择器</a:t>
            </a:r>
            <a:endParaRPr lang="zh-CN" altLang="en-US" sz="2000" dirty="0"/>
          </a:p>
          <a:p>
            <a:r>
              <a:rPr lang="en-US" altLang="zh-CN" sz="2000" dirty="0" err="1">
                <a:hlinkClick r:id="rId2"/>
              </a:rPr>
              <a:t>normalizr</a:t>
            </a:r>
            <a:r>
              <a:rPr lang="en-US" altLang="zh-CN" sz="2000" dirty="0"/>
              <a:t> — </a:t>
            </a:r>
            <a:r>
              <a:rPr lang="zh-CN" altLang="en-US" sz="2000" dirty="0"/>
              <a:t>为了让 </a:t>
            </a:r>
            <a:r>
              <a:rPr lang="en-US" altLang="zh-CN" sz="2000" dirty="0"/>
              <a:t>reducers </a:t>
            </a:r>
            <a:r>
              <a:rPr lang="zh-CN" altLang="en-US" sz="2000" dirty="0"/>
              <a:t>更好的消化数据，将</a:t>
            </a:r>
            <a:r>
              <a:rPr lang="en-US" altLang="zh-CN" sz="2000" dirty="0"/>
              <a:t>API</a:t>
            </a:r>
            <a:r>
              <a:rPr lang="zh-CN" altLang="en-US" sz="2000" dirty="0"/>
              <a:t>返回的嵌套数据范式化</a:t>
            </a:r>
            <a:endParaRPr lang="zh-CN" altLang="en-US" sz="2000" dirty="0"/>
          </a:p>
          <a:p>
            <a:r>
              <a:rPr lang="en-US" altLang="zh-CN" sz="2000" dirty="0" err="1">
                <a:hlinkClick r:id="rId3"/>
              </a:rPr>
              <a:t>redux</a:t>
            </a:r>
            <a:r>
              <a:rPr lang="en-US" altLang="zh-CN" sz="2000" dirty="0">
                <a:hlinkClick r:id="rId3"/>
              </a:rPr>
              <a:t>-actions</a:t>
            </a:r>
            <a:r>
              <a:rPr lang="en-US" altLang="zh-CN" sz="2000" dirty="0"/>
              <a:t> — </a:t>
            </a:r>
            <a:r>
              <a:rPr lang="zh-CN" altLang="en-US" sz="2000" dirty="0"/>
              <a:t>在初始化 </a:t>
            </a:r>
            <a:r>
              <a:rPr lang="en-US" altLang="zh-CN" sz="2000" dirty="0"/>
              <a:t>reducer </a:t>
            </a:r>
            <a:r>
              <a:rPr lang="zh-CN" altLang="en-US" sz="2000" dirty="0"/>
              <a:t>和 </a:t>
            </a:r>
            <a:r>
              <a:rPr lang="en-US" altLang="zh-CN" sz="2000" dirty="0"/>
              <a:t>action </a:t>
            </a:r>
            <a:r>
              <a:rPr lang="zh-CN" altLang="en-US" sz="2000" dirty="0"/>
              <a:t>构造器时减少样板代码 </a:t>
            </a:r>
            <a:r>
              <a:rPr lang="en-US" altLang="zh-CN" sz="2000" dirty="0"/>
              <a:t>(boilerplate)</a:t>
            </a:r>
            <a:endParaRPr lang="en-US" altLang="zh-CN" sz="2000" dirty="0"/>
          </a:p>
          <a:p>
            <a:r>
              <a:rPr lang="en-US" altLang="zh-CN" sz="2000" dirty="0" err="1">
                <a:hlinkClick r:id="rId4"/>
              </a:rPr>
              <a:t>redux</a:t>
            </a:r>
            <a:r>
              <a:rPr lang="en-US" altLang="zh-CN" sz="2000" dirty="0">
                <a:hlinkClick r:id="rId4"/>
              </a:rPr>
              <a:t>-act</a:t>
            </a:r>
            <a:r>
              <a:rPr lang="en-US" altLang="zh-CN" sz="2000" dirty="0"/>
              <a:t> — </a:t>
            </a:r>
            <a:r>
              <a:rPr lang="zh-CN" altLang="en-US" sz="2000" dirty="0"/>
              <a:t>生成 </a:t>
            </a:r>
            <a:r>
              <a:rPr lang="en-US" altLang="zh-CN" sz="2000" dirty="0"/>
              <a:t>reducer </a:t>
            </a:r>
            <a:r>
              <a:rPr lang="zh-CN" altLang="en-US" sz="2000" dirty="0"/>
              <a:t>和 </a:t>
            </a:r>
            <a:r>
              <a:rPr lang="en-US" altLang="zh-CN" sz="2000" dirty="0"/>
              <a:t>action </a:t>
            </a:r>
            <a:r>
              <a:rPr lang="zh-CN" altLang="en-US" sz="2000" dirty="0"/>
              <a:t>创建函数的库</a:t>
            </a:r>
            <a:endParaRPr lang="zh-CN" altLang="en-US" sz="2000" dirty="0"/>
          </a:p>
          <a:p>
            <a:r>
              <a:rPr lang="en-US" altLang="zh-CN" sz="2000" dirty="0" err="1">
                <a:hlinkClick r:id="rId5"/>
              </a:rPr>
              <a:t>redux</a:t>
            </a:r>
            <a:r>
              <a:rPr lang="en-US" altLang="zh-CN" sz="2000" dirty="0">
                <a:hlinkClick r:id="rId5"/>
              </a:rPr>
              <a:t>-transducers</a:t>
            </a:r>
            <a:r>
              <a:rPr lang="en-US" altLang="zh-CN" sz="2000" dirty="0"/>
              <a:t> — </a:t>
            </a:r>
            <a:r>
              <a:rPr lang="en-US" altLang="zh-CN" sz="2000" dirty="0" err="1"/>
              <a:t>Redux</a:t>
            </a:r>
            <a:r>
              <a:rPr lang="en-US" altLang="zh-CN" sz="2000" dirty="0"/>
              <a:t> </a:t>
            </a:r>
            <a:r>
              <a:rPr lang="zh-CN" altLang="en-US" sz="2000" dirty="0"/>
              <a:t>的编译器工具</a:t>
            </a:r>
            <a:endParaRPr lang="zh-CN" altLang="en-US" sz="2000" dirty="0"/>
          </a:p>
          <a:p>
            <a:r>
              <a:rPr lang="en-US" altLang="zh-CN" sz="2000" dirty="0" err="1">
                <a:hlinkClick r:id="rId6"/>
              </a:rPr>
              <a:t>redux-immutablejs</a:t>
            </a:r>
            <a:r>
              <a:rPr lang="en-US" altLang="zh-CN" sz="2000" dirty="0"/>
              <a:t> — </a:t>
            </a:r>
            <a:r>
              <a:rPr lang="zh-CN" altLang="en-US" sz="2000" dirty="0"/>
              <a:t>将</a:t>
            </a:r>
            <a:r>
              <a:rPr lang="en-US" altLang="zh-CN" sz="2000" dirty="0" err="1"/>
              <a:t>Redux</a:t>
            </a:r>
            <a:r>
              <a:rPr lang="en-US" altLang="zh-CN" sz="2000" dirty="0"/>
              <a:t> </a:t>
            </a:r>
            <a:r>
              <a:rPr lang="zh-CN" altLang="en-US" sz="2000" dirty="0"/>
              <a:t>和 </a:t>
            </a:r>
            <a:r>
              <a:rPr lang="en-US" altLang="zh-CN" sz="2000" dirty="0">
                <a:hlinkClick r:id="rId7"/>
              </a:rPr>
              <a:t>Immutable</a:t>
            </a:r>
            <a:r>
              <a:rPr lang="en-US" altLang="zh-CN" sz="2000" dirty="0"/>
              <a:t> </a:t>
            </a:r>
            <a:r>
              <a:rPr lang="zh-CN" altLang="en-US" sz="2000" dirty="0"/>
              <a:t>整合到一起的工具</a:t>
            </a:r>
            <a:endParaRPr lang="zh-CN" altLang="en-US" sz="2000" dirty="0"/>
          </a:p>
          <a:p>
            <a:r>
              <a:rPr lang="en-US" altLang="zh-CN" sz="2000" dirty="0" err="1">
                <a:hlinkClick r:id="rId8"/>
              </a:rPr>
              <a:t>redux-tcomb</a:t>
            </a:r>
            <a:r>
              <a:rPr lang="en-US" altLang="zh-CN" sz="2000" dirty="0"/>
              <a:t> — </a:t>
            </a:r>
            <a:r>
              <a:rPr lang="zh-CN" altLang="en-US" sz="2000" dirty="0"/>
              <a:t>在 </a:t>
            </a:r>
            <a:r>
              <a:rPr lang="en-US" altLang="zh-CN" sz="2000" dirty="0" err="1"/>
              <a:t>Redux</a:t>
            </a:r>
            <a:r>
              <a:rPr lang="en-US" altLang="zh-CN" sz="2000" dirty="0"/>
              <a:t> </a:t>
            </a:r>
            <a:r>
              <a:rPr lang="zh-CN" altLang="en-US" sz="2000" dirty="0"/>
              <a:t>中使用具有不可变特性、并经过类型检查的 </a:t>
            </a:r>
            <a:r>
              <a:rPr lang="en-US" altLang="zh-CN" sz="2000" dirty="0"/>
              <a:t>state </a:t>
            </a:r>
            <a:r>
              <a:rPr lang="zh-CN" altLang="en-US" sz="2000" dirty="0"/>
              <a:t>和 </a:t>
            </a:r>
            <a:r>
              <a:rPr lang="en-US" altLang="zh-CN" sz="2000" dirty="0"/>
              <a:t>action</a:t>
            </a:r>
            <a:endParaRPr lang="en-US" altLang="zh-CN" sz="2000" dirty="0"/>
          </a:p>
          <a:p>
            <a:r>
              <a:rPr lang="en-US" altLang="zh-CN" sz="2000" dirty="0" err="1">
                <a:hlinkClick r:id="rId9"/>
              </a:rPr>
              <a:t>redux</a:t>
            </a:r>
            <a:r>
              <a:rPr lang="en-US" altLang="zh-CN" sz="2000" dirty="0">
                <a:hlinkClick r:id="rId9"/>
              </a:rPr>
              <a:t>-mock-store</a:t>
            </a:r>
            <a:r>
              <a:rPr lang="en-US" altLang="zh-CN" sz="2000" dirty="0"/>
              <a:t> - </a:t>
            </a:r>
            <a:r>
              <a:rPr lang="zh-CN" altLang="en-US" sz="2000" dirty="0"/>
              <a:t>模拟 </a:t>
            </a:r>
            <a:r>
              <a:rPr lang="en-US" altLang="zh-CN" sz="2000" dirty="0" err="1"/>
              <a:t>redux</a:t>
            </a:r>
            <a:r>
              <a:rPr lang="en-US" altLang="zh-CN" sz="2000" dirty="0"/>
              <a:t> </a:t>
            </a:r>
            <a:r>
              <a:rPr lang="zh-CN" altLang="en-US" sz="2000" dirty="0"/>
              <a:t>来测试应用</a:t>
            </a:r>
            <a:endParaRPr lang="zh-CN" altLang="en-US" sz="2000" dirty="0"/>
          </a:p>
          <a:p>
            <a:r>
              <a:rPr lang="en-US" altLang="zh-CN" sz="2000" dirty="0" err="1">
                <a:hlinkClick r:id="rId10"/>
              </a:rPr>
              <a:t>redux</a:t>
            </a:r>
            <a:r>
              <a:rPr lang="en-US" altLang="zh-CN" sz="2000" dirty="0">
                <a:hlinkClick r:id="rId10"/>
              </a:rPr>
              <a:t>-actions-assertions</a:t>
            </a:r>
            <a:r>
              <a:rPr lang="en-US" altLang="zh-CN" sz="2000" dirty="0"/>
              <a:t> — </a:t>
            </a:r>
            <a:r>
              <a:rPr lang="en-US" altLang="zh-CN" sz="2000" dirty="0" err="1"/>
              <a:t>Redux</a:t>
            </a:r>
            <a:r>
              <a:rPr lang="en-US" altLang="zh-CN" sz="2000" dirty="0"/>
              <a:t> actions </a:t>
            </a:r>
            <a:r>
              <a:rPr lang="zh-CN" altLang="en-US" sz="2000" dirty="0"/>
              <a:t>测试</a:t>
            </a:r>
            <a:r>
              <a:rPr lang="zh-CN" altLang="en-US" sz="2000" dirty="0" smtClean="0"/>
              <a:t>断言</a:t>
            </a:r>
            <a:endParaRPr lang="en-US" altLang="zh-CN" sz="2000" dirty="0" smtClean="0"/>
          </a:p>
          <a:p>
            <a:r>
              <a:rPr lang="en-US" altLang="zh-CN" sz="2000" dirty="0" err="1">
                <a:hlinkClick r:id="rId11"/>
              </a:rPr>
              <a:t>redux-devtools</a:t>
            </a:r>
            <a:r>
              <a:rPr lang="en-US" altLang="zh-CN" sz="2000" dirty="0"/>
              <a:t> — </a:t>
            </a:r>
            <a:r>
              <a:rPr lang="zh-CN" altLang="en-US" sz="2000" dirty="0"/>
              <a:t>一个使用时间旅行 </a:t>
            </a:r>
            <a:r>
              <a:rPr lang="en-US" altLang="zh-CN" sz="2000" dirty="0"/>
              <a:t>UI </a:t>
            </a:r>
            <a:r>
              <a:rPr lang="zh-CN" altLang="en-US" sz="2000" dirty="0"/>
              <a:t>、热加载和 </a:t>
            </a:r>
            <a:r>
              <a:rPr lang="en-US" altLang="zh-CN" sz="2000" dirty="0"/>
              <a:t>reducer </a:t>
            </a:r>
            <a:r>
              <a:rPr lang="zh-CN" altLang="en-US" sz="2000" dirty="0"/>
              <a:t>错误处理器的 </a:t>
            </a:r>
            <a:r>
              <a:rPr lang="en-US" altLang="zh-CN" sz="2000" dirty="0"/>
              <a:t>action </a:t>
            </a:r>
            <a:r>
              <a:rPr lang="zh-CN" altLang="en-US" sz="2000" dirty="0"/>
              <a:t>日志工具，</a:t>
            </a:r>
            <a:r>
              <a:rPr lang="zh-CN" altLang="en-US" sz="2000" dirty="0">
                <a:hlinkClick r:id="rId12"/>
              </a:rPr>
              <a:t>最早演示于 </a:t>
            </a:r>
            <a:r>
              <a:rPr lang="en-US" altLang="zh-CN" sz="2000" dirty="0">
                <a:hlinkClick r:id="rId12"/>
              </a:rPr>
              <a:t>React Europe </a:t>
            </a:r>
            <a:r>
              <a:rPr lang="zh-CN" altLang="en-US" sz="2000" dirty="0">
                <a:hlinkClick r:id="rId12"/>
              </a:rPr>
              <a:t>会议</a:t>
            </a:r>
            <a:endParaRPr lang="zh-CN" altLang="en-US" sz="2000" dirty="0"/>
          </a:p>
          <a:p>
            <a:r>
              <a:rPr lang="en-US" altLang="zh-CN" sz="2000" dirty="0" err="1">
                <a:hlinkClick r:id="rId13"/>
              </a:rPr>
              <a:t>Redux</a:t>
            </a:r>
            <a:r>
              <a:rPr lang="en-US" altLang="zh-CN" sz="2000" dirty="0">
                <a:hlinkClick r:id="rId13"/>
              </a:rPr>
              <a:t> </a:t>
            </a:r>
            <a:r>
              <a:rPr lang="en-US" altLang="zh-CN" sz="2000" dirty="0" err="1">
                <a:hlinkClick r:id="rId13"/>
              </a:rPr>
              <a:t>DevTools</a:t>
            </a:r>
            <a:r>
              <a:rPr lang="en-US" altLang="zh-CN" sz="2000" dirty="0">
                <a:hlinkClick r:id="rId13"/>
              </a:rPr>
              <a:t> Extension</a:t>
            </a:r>
            <a:r>
              <a:rPr lang="en-US" altLang="zh-CN" sz="2000" dirty="0"/>
              <a:t> — </a:t>
            </a:r>
            <a:r>
              <a:rPr lang="zh-CN" altLang="en-US" sz="2000" dirty="0"/>
              <a:t>打包了 </a:t>
            </a:r>
            <a:r>
              <a:rPr lang="en-US" altLang="zh-CN" sz="2000" dirty="0" err="1"/>
              <a:t>Redux</a:t>
            </a:r>
            <a:r>
              <a:rPr lang="en-US" altLang="zh-CN" sz="2000" dirty="0"/>
              <a:t> </a:t>
            </a:r>
            <a:r>
              <a:rPr lang="en-US" altLang="zh-CN" sz="2000" dirty="0" err="1"/>
              <a:t>DevTools</a:t>
            </a:r>
            <a:r>
              <a:rPr lang="en-US" altLang="zh-CN" sz="2000" dirty="0"/>
              <a:t> </a:t>
            </a:r>
            <a:r>
              <a:rPr lang="zh-CN" altLang="en-US" sz="2000" dirty="0"/>
              <a:t>及附加功能的 </a:t>
            </a:r>
            <a:r>
              <a:rPr lang="en-US" altLang="zh-CN" sz="2000" dirty="0"/>
              <a:t>Chrome </a:t>
            </a:r>
            <a:r>
              <a:rPr lang="zh-CN" altLang="en-US" sz="2000" dirty="0" smtClean="0"/>
              <a:t>插件</a:t>
            </a:r>
            <a:endParaRPr lang="en-US" altLang="zh-CN" sz="2000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Redux</a:t>
            </a:r>
            <a:r>
              <a:rPr lang="en-US" altLang="zh-CN" dirty="0" smtClean="0"/>
              <a:t> </a:t>
            </a:r>
            <a:r>
              <a:rPr lang="zh-CN" altLang="en-US" dirty="0" smtClean="0"/>
              <a:t>设计思想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en-US" altLang="zh-CN" dirty="0" smtClean="0"/>
              <a:t>Web </a:t>
            </a:r>
            <a:r>
              <a:rPr lang="zh-CN" altLang="en-US" dirty="0"/>
              <a:t>应用是一个状态机，视图与状态是一一对应的。</a:t>
            </a:r>
            <a:endParaRPr lang="zh-CN" altLang="en-US" dirty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所有</a:t>
            </a:r>
            <a:r>
              <a:rPr lang="zh-CN" altLang="en-US" dirty="0"/>
              <a:t>的状态，保存在一个对象里面。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Store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en-US" altLang="zh-CN" dirty="0"/>
              <a:t> Store </a:t>
            </a:r>
            <a:r>
              <a:rPr lang="zh-CN" altLang="en-US" dirty="0"/>
              <a:t>就是保存数据的地方，你可以把它看成一个容器。整个应用只能有一个 </a:t>
            </a:r>
            <a:r>
              <a:rPr lang="en-US" altLang="zh-CN" dirty="0"/>
              <a:t>Store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en-US" altLang="zh-CN" dirty="0"/>
              <a:t>. </a:t>
            </a:r>
            <a:r>
              <a:rPr lang="en-US" altLang="zh-CN" dirty="0" err="1"/>
              <a:t>Redux</a:t>
            </a:r>
            <a:r>
              <a:rPr lang="en-US" altLang="zh-CN" dirty="0"/>
              <a:t> </a:t>
            </a:r>
            <a:r>
              <a:rPr lang="zh-CN" altLang="en-US" dirty="0"/>
              <a:t>提供</a:t>
            </a:r>
            <a:r>
              <a:rPr lang="en-US" altLang="zh-CN" dirty="0" err="1"/>
              <a:t>createStore</a:t>
            </a:r>
            <a:r>
              <a:rPr lang="zh-CN" altLang="en-US" dirty="0"/>
              <a:t>这个函数，用来生成 </a:t>
            </a:r>
            <a:r>
              <a:rPr lang="en-US" altLang="zh-CN" dirty="0"/>
              <a:t>Store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import { </a:t>
            </a:r>
            <a:r>
              <a:rPr lang="en-US" altLang="zh-CN" dirty="0" err="1"/>
              <a:t>createStore</a:t>
            </a:r>
            <a:r>
              <a:rPr lang="en-US" altLang="zh-CN" dirty="0"/>
              <a:t> } from '</a:t>
            </a:r>
            <a:r>
              <a:rPr lang="en-US" altLang="zh-CN" dirty="0" err="1"/>
              <a:t>redux</a:t>
            </a:r>
            <a:r>
              <a:rPr lang="en-US" altLang="zh-CN" dirty="0"/>
              <a:t>';</a:t>
            </a:r>
            <a:endParaRPr lang="en-US" altLang="zh-CN" dirty="0"/>
          </a:p>
          <a:p>
            <a:pPr lvl="1"/>
            <a:r>
              <a:rPr lang="en-US" altLang="zh-CN" dirty="0" err="1"/>
              <a:t>const</a:t>
            </a:r>
            <a:r>
              <a:rPr lang="en-US" altLang="zh-CN" dirty="0"/>
              <a:t> store = </a:t>
            </a:r>
            <a:r>
              <a:rPr lang="en-US" altLang="zh-CN" dirty="0" err="1"/>
              <a:t>createStore</a:t>
            </a:r>
            <a:r>
              <a:rPr lang="en-US" altLang="zh-CN" dirty="0"/>
              <a:t>(</a:t>
            </a:r>
            <a:r>
              <a:rPr lang="en-US" altLang="zh-CN" dirty="0" err="1"/>
              <a:t>fn</a:t>
            </a:r>
            <a:r>
              <a:rPr lang="en-US" altLang="zh-CN" dirty="0"/>
              <a:t>);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en-US" altLang="zh-CN" dirty="0"/>
              <a:t>. Store</a:t>
            </a:r>
            <a:r>
              <a:rPr lang="zh-CN" altLang="en-US" dirty="0"/>
              <a:t>对象包含所有数据。如果想得到某个时点的数据，就要对 </a:t>
            </a:r>
            <a:r>
              <a:rPr lang="en-US" altLang="zh-CN" dirty="0"/>
              <a:t>Store </a:t>
            </a:r>
            <a:r>
              <a:rPr lang="zh-CN" altLang="en-US" dirty="0"/>
              <a:t>生成快照。这种时点的数据集合，就叫做 </a:t>
            </a:r>
            <a:r>
              <a:rPr lang="en-US" altLang="zh-CN" dirty="0"/>
              <a:t>State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当前</a:t>
            </a:r>
            <a:r>
              <a:rPr lang="zh-CN" altLang="en-US" dirty="0"/>
              <a:t>时刻的 </a:t>
            </a:r>
            <a:r>
              <a:rPr lang="en-US" altLang="zh-CN" dirty="0"/>
              <a:t>State</a:t>
            </a:r>
            <a:r>
              <a:rPr lang="zh-CN" altLang="en-US" dirty="0"/>
              <a:t>，可以通过</a:t>
            </a:r>
            <a:r>
              <a:rPr lang="en-US" altLang="zh-CN" dirty="0" err="1"/>
              <a:t>store.getState</a:t>
            </a:r>
            <a:r>
              <a:rPr lang="en-US" altLang="zh-CN" dirty="0"/>
              <a:t>()</a:t>
            </a:r>
            <a:r>
              <a:rPr lang="zh-CN" altLang="en-US" dirty="0"/>
              <a:t>拿到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en-US" altLang="zh-CN" dirty="0"/>
              <a:t>. </a:t>
            </a:r>
            <a:r>
              <a:rPr lang="en-US" altLang="zh-CN" dirty="0" err="1"/>
              <a:t>Redux</a:t>
            </a:r>
            <a:r>
              <a:rPr lang="en-US" altLang="zh-CN" dirty="0"/>
              <a:t> </a:t>
            </a:r>
            <a:r>
              <a:rPr lang="zh-CN" altLang="en-US" dirty="0"/>
              <a:t>规定， 一个 </a:t>
            </a:r>
            <a:r>
              <a:rPr lang="en-US" altLang="zh-CN" dirty="0"/>
              <a:t>State </a:t>
            </a:r>
            <a:r>
              <a:rPr lang="zh-CN" altLang="en-US" dirty="0"/>
              <a:t>对应一个 </a:t>
            </a:r>
            <a:r>
              <a:rPr lang="en-US" altLang="zh-CN" dirty="0"/>
              <a:t>View</a:t>
            </a:r>
            <a:r>
              <a:rPr lang="zh-CN" altLang="en-US" dirty="0"/>
              <a:t>。只要 </a:t>
            </a:r>
            <a:r>
              <a:rPr lang="en-US" altLang="zh-CN" dirty="0"/>
              <a:t>State </a:t>
            </a:r>
            <a:r>
              <a:rPr lang="zh-CN" altLang="en-US" dirty="0"/>
              <a:t>相同，</a:t>
            </a:r>
            <a:r>
              <a:rPr lang="en-US" altLang="zh-CN" dirty="0"/>
              <a:t>View </a:t>
            </a:r>
            <a:r>
              <a:rPr lang="zh-CN" altLang="en-US" dirty="0"/>
              <a:t>就相同。你知道 </a:t>
            </a:r>
            <a:r>
              <a:rPr lang="en-US" altLang="zh-CN" dirty="0"/>
              <a:t>State</a:t>
            </a:r>
            <a:r>
              <a:rPr lang="zh-CN" altLang="en-US" dirty="0"/>
              <a:t>，就知道 </a:t>
            </a:r>
            <a:r>
              <a:rPr lang="en-US" altLang="zh-CN" dirty="0"/>
              <a:t>View </a:t>
            </a:r>
            <a:r>
              <a:rPr lang="zh-CN" altLang="en-US" dirty="0"/>
              <a:t>是什么样，反之亦然。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Action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8582"/>
            <a:ext cx="10515600" cy="4373367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1. </a:t>
            </a:r>
            <a:r>
              <a:rPr lang="en-US" altLang="zh-CN" dirty="0"/>
              <a:t>State </a:t>
            </a:r>
            <a:r>
              <a:rPr lang="zh-CN" altLang="en-US" dirty="0"/>
              <a:t>的变化，会导致 </a:t>
            </a:r>
            <a:r>
              <a:rPr lang="en-US" altLang="zh-CN" dirty="0"/>
              <a:t>View </a:t>
            </a:r>
            <a:r>
              <a:rPr lang="zh-CN" altLang="en-US" dirty="0"/>
              <a:t>的变化。但是，用户接触不到 </a:t>
            </a:r>
            <a:r>
              <a:rPr lang="en-US" altLang="zh-CN" dirty="0"/>
              <a:t>State</a:t>
            </a:r>
            <a:r>
              <a:rPr lang="zh-CN" altLang="en-US" dirty="0"/>
              <a:t>，只能接触到 </a:t>
            </a:r>
            <a:r>
              <a:rPr lang="en-US" altLang="zh-CN" dirty="0"/>
              <a:t>View</a:t>
            </a:r>
            <a:r>
              <a:rPr lang="zh-CN" altLang="en-US" dirty="0"/>
              <a:t>。所以，</a:t>
            </a:r>
            <a:r>
              <a:rPr lang="en-US" altLang="zh-CN" dirty="0"/>
              <a:t>State </a:t>
            </a:r>
            <a:r>
              <a:rPr lang="zh-CN" altLang="en-US" dirty="0"/>
              <a:t>的变化必须是 </a:t>
            </a:r>
            <a:r>
              <a:rPr lang="en-US" altLang="zh-CN" dirty="0"/>
              <a:t>View </a:t>
            </a:r>
            <a:r>
              <a:rPr lang="zh-CN" altLang="en-US" dirty="0"/>
              <a:t>导致的。</a:t>
            </a:r>
            <a:r>
              <a:rPr lang="en-US" altLang="zh-CN" dirty="0"/>
              <a:t>Action </a:t>
            </a:r>
            <a:r>
              <a:rPr lang="zh-CN" altLang="en-US" dirty="0"/>
              <a:t>就是 </a:t>
            </a:r>
            <a:r>
              <a:rPr lang="en-US" altLang="zh-CN" dirty="0"/>
              <a:t>View </a:t>
            </a:r>
            <a:r>
              <a:rPr lang="zh-CN" altLang="en-US" dirty="0"/>
              <a:t>发出的通知，表示 </a:t>
            </a:r>
            <a:r>
              <a:rPr lang="en-US" altLang="zh-CN" dirty="0"/>
              <a:t>State </a:t>
            </a:r>
            <a:r>
              <a:rPr lang="zh-CN" altLang="en-US" dirty="0"/>
              <a:t>应该要发生变化了。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en-US" altLang="zh-CN" dirty="0"/>
              <a:t>. Action </a:t>
            </a:r>
            <a:r>
              <a:rPr lang="zh-CN" altLang="en-US" dirty="0"/>
              <a:t>是一个对象。其中的</a:t>
            </a:r>
            <a:r>
              <a:rPr lang="en-US" altLang="zh-CN" dirty="0"/>
              <a:t>type</a:t>
            </a:r>
            <a:r>
              <a:rPr lang="zh-CN" altLang="en-US" dirty="0"/>
              <a:t>属性是必须的，表示 </a:t>
            </a:r>
            <a:r>
              <a:rPr lang="en-US" altLang="zh-CN" dirty="0"/>
              <a:t>Action </a:t>
            </a:r>
            <a:r>
              <a:rPr lang="zh-CN" altLang="en-US" dirty="0"/>
              <a:t>的名称。其他属性可以自由设置，社区有一个规范可以参考。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例：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/>
              <a:t>action = {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type: 'ADD_TODO',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payload: 'Learn </a:t>
            </a:r>
            <a:r>
              <a:rPr lang="en-US" altLang="zh-CN" dirty="0" err="1"/>
              <a:t>Redux</a:t>
            </a:r>
            <a:r>
              <a:rPr lang="en-US" altLang="zh-CN" dirty="0"/>
              <a:t>'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};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/>
              <a:t>上面代码中，</a:t>
            </a:r>
            <a:r>
              <a:rPr lang="en-US" altLang="zh-CN" dirty="0"/>
              <a:t>Action </a:t>
            </a:r>
            <a:r>
              <a:rPr lang="zh-CN" altLang="en-US" dirty="0"/>
              <a:t>的名称是</a:t>
            </a:r>
            <a:r>
              <a:rPr lang="en-US" altLang="zh-CN" dirty="0"/>
              <a:t>ADD_TODO</a:t>
            </a:r>
            <a:r>
              <a:rPr lang="zh-CN" altLang="en-US" dirty="0"/>
              <a:t>，它携带的信息是字符串</a:t>
            </a:r>
            <a:r>
              <a:rPr lang="en-US" altLang="zh-CN" dirty="0"/>
              <a:t>Learn </a:t>
            </a:r>
            <a:r>
              <a:rPr lang="en-US" altLang="zh-CN" dirty="0" err="1"/>
              <a:t>Redux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zh-CN" altLang="en-US" dirty="0"/>
              <a:t>可以这样理解，</a:t>
            </a:r>
            <a:r>
              <a:rPr lang="en-US" altLang="zh-CN" dirty="0"/>
              <a:t>Action </a:t>
            </a:r>
            <a:r>
              <a:rPr lang="zh-CN" altLang="en-US" dirty="0"/>
              <a:t>描述当前发生的事情。改变 </a:t>
            </a:r>
            <a:r>
              <a:rPr lang="en-US" altLang="zh-CN" dirty="0"/>
              <a:t>State </a:t>
            </a:r>
            <a:r>
              <a:rPr lang="zh-CN" altLang="en-US" dirty="0"/>
              <a:t>的唯一办法，就是使用 </a:t>
            </a:r>
            <a:r>
              <a:rPr lang="en-US" altLang="zh-CN" dirty="0"/>
              <a:t>Action</a:t>
            </a:r>
            <a:r>
              <a:rPr lang="zh-CN" altLang="en-US" dirty="0"/>
              <a:t>。它会运送数据到 </a:t>
            </a:r>
            <a:r>
              <a:rPr lang="en-US" altLang="zh-CN" dirty="0"/>
              <a:t>Store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Action Creator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 </a:t>
            </a:r>
            <a:r>
              <a:rPr lang="en-US" altLang="zh-CN" dirty="0"/>
              <a:t>View </a:t>
            </a:r>
            <a:r>
              <a:rPr lang="zh-CN" altLang="en-US" dirty="0"/>
              <a:t>要发送多少种消息，就会有多少种 </a:t>
            </a:r>
            <a:r>
              <a:rPr lang="en-US" altLang="zh-CN" dirty="0"/>
              <a:t>Action</a:t>
            </a:r>
            <a:r>
              <a:rPr lang="zh-CN" altLang="en-US" dirty="0"/>
              <a:t>。如果都手写，会很麻烦。可以定义一个函数来生成 </a:t>
            </a:r>
            <a:r>
              <a:rPr lang="en-US" altLang="zh-CN" dirty="0"/>
              <a:t>Action</a:t>
            </a:r>
            <a:r>
              <a:rPr lang="zh-CN" altLang="en-US" dirty="0"/>
              <a:t>，这个函数就叫 </a:t>
            </a:r>
            <a:r>
              <a:rPr lang="en-US" altLang="zh-CN" dirty="0"/>
              <a:t>Action Creator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en-US" altLang="zh-CN" dirty="0"/>
              <a:t>. </a:t>
            </a:r>
            <a:r>
              <a:rPr lang="zh-CN" altLang="en-US" dirty="0" smtClean="0"/>
              <a:t>实例：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/>
              <a:t>ADD_TODO = '</a:t>
            </a:r>
            <a:r>
              <a:rPr lang="zh-CN" altLang="en-US" dirty="0"/>
              <a:t>添加 </a:t>
            </a:r>
            <a:r>
              <a:rPr lang="en-US" altLang="zh-CN" dirty="0"/>
              <a:t>TODO</a:t>
            </a:r>
            <a:r>
              <a:rPr lang="en-US" altLang="zh-CN" dirty="0" smtClean="0"/>
              <a:t>';</a:t>
            </a:r>
            <a:endParaRPr lang="en-US" altLang="zh-CN" dirty="0"/>
          </a:p>
          <a:p>
            <a:pPr lvl="1"/>
            <a:r>
              <a:rPr lang="en-US" altLang="zh-CN" dirty="0"/>
              <a:t>function </a:t>
            </a:r>
            <a:r>
              <a:rPr lang="en-US" altLang="zh-CN" dirty="0" err="1"/>
              <a:t>addTodo</a:t>
            </a:r>
            <a:r>
              <a:rPr lang="en-US" altLang="zh-CN" dirty="0"/>
              <a:t>(text) {</a:t>
            </a:r>
            <a:endParaRPr lang="en-US" altLang="zh-CN" dirty="0"/>
          </a:p>
          <a:p>
            <a:pPr lvl="1"/>
            <a:r>
              <a:rPr lang="en-US" altLang="zh-CN" dirty="0"/>
              <a:t>  return {</a:t>
            </a:r>
            <a:endParaRPr lang="en-US" altLang="zh-CN" dirty="0"/>
          </a:p>
          <a:p>
            <a:pPr lvl="1"/>
            <a:r>
              <a:rPr lang="en-US" altLang="zh-CN" dirty="0"/>
              <a:t>    type: ADD_TODO,</a:t>
            </a:r>
            <a:endParaRPr lang="en-US" altLang="zh-CN" dirty="0"/>
          </a:p>
          <a:p>
            <a:pPr lvl="1"/>
            <a:r>
              <a:rPr lang="en-US" altLang="zh-CN" dirty="0"/>
              <a:t>    text</a:t>
            </a:r>
            <a:endParaRPr lang="en-US" altLang="zh-CN" dirty="0"/>
          </a:p>
          <a:p>
            <a:pPr lvl="1"/>
            <a:r>
              <a:rPr lang="en-US" altLang="zh-CN" dirty="0"/>
              <a:t>  }</a:t>
            </a:r>
            <a:endParaRPr lang="en-US" altLang="zh-CN" dirty="0"/>
          </a:p>
          <a:p>
            <a:pPr lvl="1"/>
            <a:r>
              <a:rPr lang="en-US" altLang="zh-CN" dirty="0" smtClean="0"/>
              <a:t>}</a:t>
            </a:r>
            <a:endParaRPr lang="en-US" altLang="zh-CN" dirty="0"/>
          </a:p>
          <a:p>
            <a:pPr lvl="1"/>
            <a:r>
              <a:rPr lang="en-US" altLang="zh-CN" dirty="0" err="1"/>
              <a:t>const</a:t>
            </a:r>
            <a:r>
              <a:rPr lang="en-US" altLang="zh-CN" dirty="0"/>
              <a:t> action = </a:t>
            </a:r>
            <a:r>
              <a:rPr lang="en-US" altLang="zh-CN" dirty="0" err="1"/>
              <a:t>addTodo</a:t>
            </a:r>
            <a:r>
              <a:rPr lang="en-US" altLang="zh-CN" dirty="0"/>
              <a:t>('Learn </a:t>
            </a:r>
            <a:r>
              <a:rPr lang="en-US" altLang="zh-CN" dirty="0" err="1"/>
              <a:t>Redux</a:t>
            </a:r>
            <a:r>
              <a:rPr lang="en-US" altLang="zh-CN" dirty="0" smtClean="0"/>
              <a:t>');</a:t>
            </a:r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store.dispatch</a:t>
            </a:r>
            <a:r>
              <a:rPr lang="en-US" altLang="zh-CN" dirty="0"/>
              <a:t>()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en-US" altLang="zh-CN" dirty="0"/>
              <a:t>. </a:t>
            </a:r>
            <a:r>
              <a:rPr lang="en-US" altLang="zh-CN" dirty="0" err="1"/>
              <a:t>store.dispatch</a:t>
            </a:r>
            <a:r>
              <a:rPr lang="en-US" altLang="zh-CN" dirty="0"/>
              <a:t>()</a:t>
            </a:r>
            <a:r>
              <a:rPr lang="zh-CN" altLang="en-US" dirty="0"/>
              <a:t>是 </a:t>
            </a:r>
            <a:r>
              <a:rPr lang="en-US" altLang="zh-CN" dirty="0"/>
              <a:t>View </a:t>
            </a:r>
            <a:r>
              <a:rPr lang="zh-CN" altLang="en-US" dirty="0"/>
              <a:t>发出 </a:t>
            </a:r>
            <a:r>
              <a:rPr lang="en-US" altLang="zh-CN" dirty="0"/>
              <a:t>Action </a:t>
            </a:r>
            <a:r>
              <a:rPr lang="zh-CN" altLang="en-US" dirty="0"/>
              <a:t>的唯一方法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en-US" altLang="zh-CN" dirty="0"/>
              <a:t>. </a:t>
            </a:r>
            <a:r>
              <a:rPr lang="zh-CN" altLang="en-US" dirty="0" smtClean="0"/>
              <a:t>实例：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store.dispatch</a:t>
            </a:r>
            <a:r>
              <a:rPr lang="en-US" altLang="zh-CN" dirty="0"/>
              <a:t>({</a:t>
            </a:r>
            <a:endParaRPr lang="en-US" altLang="zh-CN" dirty="0"/>
          </a:p>
          <a:p>
            <a:pPr lvl="1"/>
            <a:r>
              <a:rPr lang="en-US" altLang="zh-CN" dirty="0"/>
              <a:t>  type: 'ADD_TODO',</a:t>
            </a:r>
            <a:endParaRPr lang="en-US" altLang="zh-CN" dirty="0"/>
          </a:p>
          <a:p>
            <a:pPr lvl="1"/>
            <a:r>
              <a:rPr lang="en-US" altLang="zh-CN" dirty="0"/>
              <a:t>  payload: 'Learn </a:t>
            </a:r>
            <a:r>
              <a:rPr lang="en-US" altLang="zh-CN" dirty="0" err="1"/>
              <a:t>Redux</a:t>
            </a:r>
            <a:r>
              <a:rPr lang="en-US" altLang="zh-CN" dirty="0"/>
              <a:t>'</a:t>
            </a:r>
            <a:endParaRPr lang="en-US" altLang="zh-CN" dirty="0"/>
          </a:p>
          <a:p>
            <a:pPr lvl="1"/>
            <a:r>
              <a:rPr lang="en-US" altLang="zh-CN" dirty="0"/>
              <a:t>});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/>
              <a:t>上面代码中，</a:t>
            </a:r>
            <a:r>
              <a:rPr lang="en-US" altLang="zh-CN" dirty="0" err="1"/>
              <a:t>store.dispatch</a:t>
            </a:r>
            <a:r>
              <a:rPr lang="zh-CN" altLang="en-US" dirty="0"/>
              <a:t>接受一个 </a:t>
            </a:r>
            <a:r>
              <a:rPr lang="en-US" altLang="zh-CN" dirty="0"/>
              <a:t>Action </a:t>
            </a:r>
            <a:r>
              <a:rPr lang="zh-CN" altLang="en-US" dirty="0"/>
              <a:t>对象作为参数，将它发送出去。</a:t>
            </a:r>
            <a:endParaRPr lang="zh-CN" altLang="en-US" dirty="0"/>
          </a:p>
          <a:p>
            <a:r>
              <a:rPr lang="zh-CN" altLang="en-US" dirty="0"/>
              <a:t>结合 </a:t>
            </a:r>
            <a:r>
              <a:rPr lang="en-US" altLang="zh-CN" dirty="0"/>
              <a:t>Action Creator</a:t>
            </a:r>
            <a:r>
              <a:rPr lang="zh-CN" altLang="en-US" dirty="0"/>
              <a:t>，这段代码可以改写如下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en-US" altLang="zh-CN" dirty="0" err="1"/>
              <a:t>store.dispatch</a:t>
            </a:r>
            <a:r>
              <a:rPr lang="en-US" altLang="zh-CN" dirty="0"/>
              <a:t>(</a:t>
            </a:r>
            <a:r>
              <a:rPr lang="en-US" altLang="zh-CN" dirty="0" err="1"/>
              <a:t>addTodo</a:t>
            </a:r>
            <a:r>
              <a:rPr lang="en-US" altLang="zh-CN" dirty="0"/>
              <a:t>('Learn </a:t>
            </a:r>
            <a:r>
              <a:rPr lang="en-US" altLang="zh-CN" dirty="0" err="1"/>
              <a:t>Redux</a:t>
            </a:r>
            <a:r>
              <a:rPr lang="en-US" altLang="zh-CN" dirty="0"/>
              <a:t>'));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Reducer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7854"/>
            <a:ext cx="10688782" cy="476596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1. </a:t>
            </a:r>
            <a:r>
              <a:rPr lang="en-US" altLang="zh-CN" dirty="0"/>
              <a:t>Store </a:t>
            </a:r>
            <a:r>
              <a:rPr lang="zh-CN" altLang="en-US" dirty="0"/>
              <a:t>收到 </a:t>
            </a:r>
            <a:r>
              <a:rPr lang="en-US" altLang="zh-CN" dirty="0"/>
              <a:t>Action </a:t>
            </a:r>
            <a:r>
              <a:rPr lang="zh-CN" altLang="en-US" dirty="0"/>
              <a:t>以后，必须给出一个新的 </a:t>
            </a:r>
            <a:r>
              <a:rPr lang="en-US" altLang="zh-CN" dirty="0"/>
              <a:t>State</a:t>
            </a:r>
            <a:r>
              <a:rPr lang="zh-CN" altLang="en-US" dirty="0"/>
              <a:t>，这样 </a:t>
            </a:r>
            <a:r>
              <a:rPr lang="en-US" altLang="zh-CN" dirty="0"/>
              <a:t>View </a:t>
            </a:r>
            <a:r>
              <a:rPr lang="zh-CN" altLang="en-US" dirty="0"/>
              <a:t>才会发生变化。这种 </a:t>
            </a:r>
            <a:r>
              <a:rPr lang="en-US" altLang="zh-CN" dirty="0"/>
              <a:t>State </a:t>
            </a:r>
            <a:r>
              <a:rPr lang="zh-CN" altLang="en-US" dirty="0"/>
              <a:t>的计算过程就叫做 </a:t>
            </a:r>
            <a:r>
              <a:rPr lang="en-US" altLang="zh-CN" dirty="0"/>
              <a:t>Reducer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en-US" altLang="zh-CN" dirty="0" smtClean="0"/>
              <a:t>2. Reducer </a:t>
            </a:r>
            <a:r>
              <a:rPr lang="zh-CN" altLang="en-US" dirty="0"/>
              <a:t>是一个函数，它接受 </a:t>
            </a:r>
            <a:r>
              <a:rPr lang="en-US" altLang="zh-CN" dirty="0"/>
              <a:t>Action </a:t>
            </a:r>
            <a:r>
              <a:rPr lang="zh-CN" altLang="en-US" dirty="0"/>
              <a:t>和当前 </a:t>
            </a:r>
            <a:r>
              <a:rPr lang="en-US" altLang="zh-CN" dirty="0"/>
              <a:t>State </a:t>
            </a:r>
            <a:r>
              <a:rPr lang="zh-CN" altLang="en-US" dirty="0"/>
              <a:t>作为参数，返回一个新的 </a:t>
            </a:r>
            <a:r>
              <a:rPr lang="en-US" altLang="zh-CN" dirty="0"/>
              <a:t>State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实例：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defaultState</a:t>
            </a:r>
            <a:r>
              <a:rPr lang="en-US" altLang="zh-CN" dirty="0"/>
              <a:t> = 0;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const</a:t>
            </a:r>
            <a:r>
              <a:rPr lang="en-US" altLang="zh-CN" dirty="0"/>
              <a:t> reducer = (state = </a:t>
            </a:r>
            <a:r>
              <a:rPr lang="en-US" altLang="zh-CN" dirty="0" err="1"/>
              <a:t>defaultState</a:t>
            </a:r>
            <a:r>
              <a:rPr lang="en-US" altLang="zh-CN" dirty="0"/>
              <a:t>, action) =&gt; {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switch (</a:t>
            </a:r>
            <a:r>
              <a:rPr lang="en-US" altLang="zh-CN" dirty="0" err="1"/>
              <a:t>action.type</a:t>
            </a:r>
            <a:r>
              <a:rPr lang="en-US" altLang="zh-CN" dirty="0"/>
              <a:t>) {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case '</a:t>
            </a:r>
            <a:r>
              <a:rPr lang="en-US" altLang="zh-CN" dirty="0" err="1"/>
              <a:t>ADD</a:t>
            </a:r>
            <a:r>
              <a:rPr lang="en-US" altLang="zh-CN" dirty="0" err="1" smtClean="0"/>
              <a:t>':return</a:t>
            </a:r>
            <a:r>
              <a:rPr lang="en-US" altLang="zh-CN" dirty="0" smtClean="0"/>
              <a:t> </a:t>
            </a:r>
            <a:r>
              <a:rPr lang="en-US" altLang="zh-CN" dirty="0"/>
              <a:t>state + </a:t>
            </a:r>
            <a:r>
              <a:rPr lang="en-US" altLang="zh-CN" dirty="0" err="1"/>
              <a:t>action.payload</a:t>
            </a:r>
            <a:r>
              <a:rPr lang="en-US" altLang="zh-CN" dirty="0"/>
              <a:t>;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default: </a:t>
            </a:r>
            <a:r>
              <a:rPr lang="en-US" altLang="zh-CN" dirty="0" smtClean="0"/>
              <a:t>return </a:t>
            </a:r>
            <a:r>
              <a:rPr lang="en-US" altLang="zh-CN" dirty="0"/>
              <a:t>state;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}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};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const</a:t>
            </a:r>
            <a:r>
              <a:rPr lang="en-US" altLang="zh-CN" dirty="0"/>
              <a:t> state = reducer(1, </a:t>
            </a:r>
            <a:r>
              <a:rPr lang="en-US" altLang="zh-CN" dirty="0" smtClean="0"/>
              <a:t>{  </a:t>
            </a:r>
            <a:r>
              <a:rPr lang="en-US" altLang="zh-CN" dirty="0"/>
              <a:t>type: '</a:t>
            </a:r>
            <a:r>
              <a:rPr lang="en-US" altLang="zh-CN" dirty="0" err="1"/>
              <a:t>ADD</a:t>
            </a:r>
            <a:r>
              <a:rPr lang="en-US" altLang="zh-CN" dirty="0" err="1" smtClean="0"/>
              <a:t>',payload</a:t>
            </a:r>
            <a:r>
              <a:rPr lang="en-US" altLang="zh-CN" dirty="0"/>
              <a:t>: </a:t>
            </a:r>
            <a:r>
              <a:rPr lang="en-US" altLang="zh-CN" dirty="0" smtClean="0"/>
              <a:t>2}); 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Reduce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92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1. </a:t>
            </a:r>
            <a:r>
              <a:rPr lang="en-US" altLang="zh-CN" dirty="0" smtClean="0"/>
              <a:t>reduce 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的一个函数，</a:t>
            </a:r>
            <a:r>
              <a:rPr lang="zh-CN" altLang="en-US" dirty="0"/>
              <a:t>对数组中的所有元素调用指定的回调函数。该回调函数的返回值为累积结果，并且此返回值在下一次调用该回调函数时作为参数</a:t>
            </a:r>
            <a:r>
              <a:rPr lang="zh-CN" altLang="en-US" dirty="0" smtClean="0"/>
              <a:t>提供。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而在这里，</a:t>
            </a:r>
            <a:r>
              <a:rPr lang="en-US" altLang="zh-CN" dirty="0" smtClean="0"/>
              <a:t>reducer </a:t>
            </a:r>
            <a:r>
              <a:rPr lang="zh-CN" altLang="en-US" dirty="0" smtClean="0"/>
              <a:t>可以作为它的参数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/>
              <a:t>const</a:t>
            </a:r>
            <a:r>
              <a:rPr lang="en-US" altLang="zh-CN" dirty="0"/>
              <a:t> actions = [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{ type: 'ADD', payload: 0 },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{ type: 'ADD', payload: 1 },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{ type: 'ADD', payload: 2 }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];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const</a:t>
            </a:r>
            <a:r>
              <a:rPr lang="en-US" altLang="zh-CN" dirty="0"/>
              <a:t> total = </a:t>
            </a:r>
            <a:r>
              <a:rPr lang="en-US" altLang="zh-CN" dirty="0" err="1"/>
              <a:t>actions.reduce</a:t>
            </a:r>
            <a:r>
              <a:rPr lang="en-US" altLang="zh-CN" dirty="0"/>
              <a:t>(reducer, 0);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内容纲要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88415"/>
            <a:ext cx="8915400" cy="5053965"/>
          </a:xfrm>
        </p:spPr>
        <p:txBody>
          <a:bodyPr>
            <a:normAutofit lnSpcReduction="20000"/>
          </a:bodyPr>
          <a:lstStyle/>
          <a:p>
            <a:r>
              <a:rPr lang="en-US" altLang="zh-CN" dirty="0" smtClean="0"/>
              <a:t>1  </a:t>
            </a:r>
            <a:r>
              <a:rPr lang="en-US" altLang="zh-CN" dirty="0" err="1" smtClean="0"/>
              <a:t>redux</a:t>
            </a:r>
            <a:r>
              <a:rPr lang="zh-CN" altLang="en-US" dirty="0" smtClean="0"/>
              <a:t>出现的缘由和能解决的问题</a:t>
            </a:r>
            <a:endParaRPr lang="en-US" altLang="zh-CN" dirty="0"/>
          </a:p>
          <a:p>
            <a:r>
              <a:rPr lang="en-US" altLang="zh-CN" dirty="0" smtClean="0"/>
              <a:t>2  </a:t>
            </a:r>
            <a:r>
              <a:rPr lang="zh-CN" altLang="en-US" dirty="0" smtClean="0"/>
              <a:t>什么情况下可以不用</a:t>
            </a:r>
            <a:r>
              <a:rPr lang="en-US" altLang="zh-CN" dirty="0" err="1" smtClean="0"/>
              <a:t>redux</a:t>
            </a:r>
            <a:endParaRPr lang="en-US" altLang="zh-CN" dirty="0" smtClean="0"/>
          </a:p>
          <a:p>
            <a:r>
              <a:rPr lang="en-US" altLang="zh-CN" dirty="0" smtClean="0"/>
              <a:t>3  </a:t>
            </a:r>
            <a:r>
              <a:rPr lang="zh-CN" altLang="en-US" dirty="0" smtClean="0"/>
              <a:t>什么情况下需要</a:t>
            </a:r>
            <a:r>
              <a:rPr lang="en-US" altLang="zh-CN" dirty="0" err="1" smtClean="0"/>
              <a:t>redux</a:t>
            </a:r>
            <a:endParaRPr lang="en-US" altLang="zh-CN" dirty="0" smtClean="0"/>
          </a:p>
          <a:p>
            <a:r>
              <a:rPr lang="en-US" altLang="zh-CN" dirty="0" smtClean="0"/>
              <a:t>4  </a:t>
            </a:r>
            <a:r>
              <a:rPr lang="en-US" altLang="zh-CN" dirty="0" err="1" smtClean="0"/>
              <a:t>redux</a:t>
            </a:r>
            <a:r>
              <a:rPr lang="zh-CN" altLang="en-US" dirty="0" smtClean="0"/>
              <a:t>的设计思想</a:t>
            </a:r>
            <a:endParaRPr lang="en-US" altLang="zh-CN" dirty="0" smtClean="0"/>
          </a:p>
          <a:p>
            <a:r>
              <a:rPr lang="en-US" altLang="zh-CN" dirty="0" smtClean="0"/>
              <a:t>5  store </a:t>
            </a:r>
            <a:endParaRPr lang="en-US" altLang="zh-CN" dirty="0" smtClean="0"/>
          </a:p>
          <a:p>
            <a:r>
              <a:rPr lang="en-US" altLang="zh-CN" dirty="0" smtClean="0"/>
              <a:t>6  state</a:t>
            </a:r>
            <a:endParaRPr lang="en-US" altLang="zh-CN" dirty="0" smtClean="0"/>
          </a:p>
          <a:p>
            <a:r>
              <a:rPr lang="en-US" altLang="zh-CN" dirty="0" smtClean="0"/>
              <a:t>7  Action</a:t>
            </a:r>
            <a:r>
              <a:rPr lang="zh-CN" altLang="en-US" dirty="0" smtClean="0"/>
              <a:t>、</a:t>
            </a:r>
            <a:r>
              <a:rPr lang="en-US" altLang="zh-CN" dirty="0"/>
              <a:t> </a:t>
            </a:r>
            <a:r>
              <a:rPr lang="en-US" altLang="zh-CN" dirty="0" err="1" smtClean="0"/>
              <a:t>ActionCreator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r>
              <a:rPr lang="en-US" altLang="zh-CN" dirty="0"/>
              <a:t>8 </a:t>
            </a:r>
            <a:r>
              <a:rPr lang="en-US" altLang="zh-CN" dirty="0" err="1" smtClean="0"/>
              <a:t>store.dispatch</a:t>
            </a:r>
            <a:endParaRPr lang="en-US" altLang="zh-CN" dirty="0" smtClean="0"/>
          </a:p>
          <a:p>
            <a:r>
              <a:rPr lang="en-US" altLang="zh-CN" dirty="0" smtClean="0"/>
              <a:t>9  Reducer</a:t>
            </a:r>
            <a:r>
              <a:rPr lang="zh-CN" altLang="en-US" dirty="0" smtClean="0"/>
              <a:t>、纯函数</a:t>
            </a:r>
            <a:endParaRPr lang="en-US" altLang="zh-CN" dirty="0" smtClean="0"/>
          </a:p>
          <a:p>
            <a:r>
              <a:rPr lang="en-US" altLang="zh-CN" dirty="0" smtClean="0"/>
              <a:t>10 </a:t>
            </a:r>
            <a:r>
              <a:rPr lang="en-US" altLang="zh-CN" dirty="0" err="1" smtClean="0"/>
              <a:t>Redux</a:t>
            </a:r>
            <a:r>
              <a:rPr lang="en-US" altLang="zh-CN" dirty="0" smtClean="0"/>
              <a:t> </a:t>
            </a:r>
            <a:r>
              <a:rPr lang="zh-CN" altLang="en-US" dirty="0" smtClean="0"/>
              <a:t>工作流程</a:t>
            </a:r>
            <a:endParaRPr lang="en-US" altLang="zh-CN" dirty="0" smtClean="0"/>
          </a:p>
          <a:p>
            <a:r>
              <a:rPr lang="en-US" altLang="zh-CN" dirty="0" smtClean="0"/>
              <a:t>11 </a:t>
            </a:r>
            <a:r>
              <a:rPr lang="zh-CN" altLang="en-US" dirty="0" smtClean="0"/>
              <a:t>异步操作、中间件</a:t>
            </a:r>
            <a:endParaRPr lang="en-US" altLang="zh-CN" dirty="0" smtClean="0"/>
          </a:p>
          <a:p>
            <a:r>
              <a:rPr lang="en-US" altLang="zh-CN" dirty="0" smtClean="0"/>
              <a:t>12 </a:t>
            </a:r>
            <a:r>
              <a:rPr lang="en-US" altLang="zh-CN" dirty="0" err="1" smtClean="0"/>
              <a:t>redux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ui</a:t>
            </a:r>
            <a:r>
              <a:rPr lang="zh-CN" altLang="en-US" dirty="0" smtClean="0"/>
              <a:t>组件</a:t>
            </a:r>
            <a:endParaRPr lang="zh-CN" altLang="en-US" dirty="0" smtClean="0"/>
          </a:p>
          <a:p>
            <a:r>
              <a:rPr lang="en-US" altLang="zh-CN" dirty="0" smtClean="0"/>
              <a:t>13 redux-saga</a:t>
            </a:r>
            <a:endParaRPr lang="en-US" altLang="zh-CN" dirty="0" smtClean="0"/>
          </a:p>
          <a:p>
            <a:r>
              <a:rPr lang="zh-CN" altLang="zh-CN" dirty="0"/>
              <a:t>飞冰</a:t>
            </a:r>
            <a:endParaRPr lang="zh-CN" altLang="zh-C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纯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2020" y="1475221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1. </a:t>
            </a:r>
            <a:r>
              <a:rPr lang="en-US" altLang="zh-CN" dirty="0"/>
              <a:t>Reducer </a:t>
            </a:r>
            <a:r>
              <a:rPr lang="zh-CN" altLang="en-US" dirty="0"/>
              <a:t>函数最重要的特征是，它是一个纯函数。也就是说，只要是同样的输入，必定得到同样的输出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纯</a:t>
            </a:r>
            <a:r>
              <a:rPr lang="zh-CN" altLang="en-US" dirty="0"/>
              <a:t>函数</a:t>
            </a:r>
            <a:r>
              <a:rPr lang="zh-CN" altLang="en-US" dirty="0" smtClean="0"/>
              <a:t>是</a:t>
            </a:r>
            <a:r>
              <a:rPr lang="zh-CN" altLang="en-US" dirty="0"/>
              <a:t>函数式编程的概念，必须遵守以下一些</a:t>
            </a:r>
            <a:r>
              <a:rPr lang="zh-CN" altLang="en-US" dirty="0" smtClean="0"/>
              <a:t>约束：</a:t>
            </a:r>
            <a:endParaRPr lang="en-US" altLang="zh-CN" dirty="0" smtClean="0"/>
          </a:p>
          <a:p>
            <a:pPr lvl="1"/>
            <a:r>
              <a:rPr lang="zh-CN" altLang="en-US" dirty="0"/>
              <a:t>不得改写参数</a:t>
            </a:r>
            <a:endParaRPr lang="zh-CN" altLang="en-US" dirty="0"/>
          </a:p>
          <a:p>
            <a:pPr lvl="1"/>
            <a:r>
              <a:rPr lang="zh-CN" altLang="en-US" dirty="0"/>
              <a:t>不能调用系统 </a:t>
            </a:r>
            <a:r>
              <a:rPr lang="en-US" altLang="zh-CN" dirty="0"/>
              <a:t>I/O </a:t>
            </a:r>
            <a:r>
              <a:rPr lang="zh-CN" altLang="en-US" dirty="0"/>
              <a:t>的</a:t>
            </a:r>
            <a:r>
              <a:rPr lang="en-US" altLang="zh-CN" dirty="0"/>
              <a:t>API</a:t>
            </a:r>
            <a:endParaRPr lang="en-US" altLang="zh-CN" dirty="0"/>
          </a:p>
          <a:p>
            <a:pPr lvl="1"/>
            <a:r>
              <a:rPr lang="zh-CN" altLang="en-US" dirty="0"/>
              <a:t>不能调用</a:t>
            </a:r>
            <a:r>
              <a:rPr lang="en-US" altLang="zh-CN" dirty="0" err="1"/>
              <a:t>Date.now</a:t>
            </a:r>
            <a:r>
              <a:rPr lang="en-US" altLang="zh-CN" dirty="0"/>
              <a:t>()</a:t>
            </a:r>
            <a:r>
              <a:rPr lang="zh-CN" altLang="en-US" dirty="0"/>
              <a:t>或者</a:t>
            </a:r>
            <a:r>
              <a:rPr lang="en-US" altLang="zh-CN" dirty="0" err="1" smtClean="0"/>
              <a:t>Math.random</a:t>
            </a:r>
            <a:r>
              <a:rPr lang="en-US" altLang="zh-CN" dirty="0"/>
              <a:t>()</a:t>
            </a:r>
            <a:r>
              <a:rPr lang="zh-CN" altLang="en-US" dirty="0"/>
              <a:t>等不纯的方法，因为每次会得到不一样的</a:t>
            </a:r>
            <a:r>
              <a:rPr lang="zh-CN" altLang="en-US" dirty="0" smtClean="0"/>
              <a:t>结果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由于 </a:t>
            </a:r>
            <a:r>
              <a:rPr lang="en-US" altLang="zh-CN" dirty="0"/>
              <a:t>Reducer </a:t>
            </a:r>
            <a:r>
              <a:rPr lang="zh-CN" altLang="en-US" dirty="0"/>
              <a:t>是纯函数，就可以保证同样的</a:t>
            </a:r>
            <a:r>
              <a:rPr lang="en-US" altLang="zh-CN" dirty="0"/>
              <a:t>State</a:t>
            </a:r>
            <a:r>
              <a:rPr lang="zh-CN" altLang="en-US" dirty="0"/>
              <a:t>，必定得到同样的 </a:t>
            </a:r>
            <a:r>
              <a:rPr lang="en-US" altLang="zh-CN" dirty="0"/>
              <a:t>View</a:t>
            </a:r>
            <a:r>
              <a:rPr lang="zh-CN" altLang="en-US" dirty="0"/>
              <a:t>。但也正因为这一点，</a:t>
            </a:r>
            <a:r>
              <a:rPr lang="en-US" altLang="zh-CN" dirty="0"/>
              <a:t>Reducer </a:t>
            </a:r>
            <a:r>
              <a:rPr lang="zh-CN" altLang="en-US" dirty="0"/>
              <a:t>函数里面不能改变 </a:t>
            </a:r>
            <a:r>
              <a:rPr lang="en-US" altLang="zh-CN" dirty="0"/>
              <a:t>State</a:t>
            </a:r>
            <a:r>
              <a:rPr lang="zh-CN" altLang="en-US" dirty="0"/>
              <a:t>，必须返回一个全新的对象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store.subscribe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Store </a:t>
            </a:r>
            <a:r>
              <a:rPr lang="zh-CN" altLang="en-US" dirty="0"/>
              <a:t>允许使用</a:t>
            </a:r>
            <a:r>
              <a:rPr lang="en-US" altLang="zh-CN" dirty="0" err="1"/>
              <a:t>store.subscribe</a:t>
            </a:r>
            <a:r>
              <a:rPr lang="zh-CN" altLang="en-US" dirty="0"/>
              <a:t>方法设置监听函数，一旦 </a:t>
            </a:r>
            <a:r>
              <a:rPr lang="en-US" altLang="zh-CN" dirty="0"/>
              <a:t>State </a:t>
            </a:r>
            <a:r>
              <a:rPr lang="zh-CN" altLang="en-US" dirty="0"/>
              <a:t>发生变化，就自动执行这个函数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en-US" altLang="zh-CN" dirty="0"/>
              <a:t>. </a:t>
            </a:r>
            <a:r>
              <a:rPr lang="en-US" altLang="zh-CN" dirty="0" err="1"/>
              <a:t>store.subscribe</a:t>
            </a:r>
            <a:r>
              <a:rPr lang="zh-CN" altLang="en-US" dirty="0"/>
              <a:t>方法返回一个函数，调用这个函数就可以解除监听。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Store </a:t>
            </a:r>
            <a:r>
              <a:rPr lang="zh-CN" altLang="en-US" dirty="0"/>
              <a:t>的实现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Store</a:t>
            </a:r>
            <a:r>
              <a:rPr lang="zh-CN" altLang="en-US" dirty="0" smtClean="0"/>
              <a:t>有三个方法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 </a:t>
            </a:r>
            <a:r>
              <a:rPr lang="en-US" altLang="zh-CN" dirty="0" err="1"/>
              <a:t>store.getState</a:t>
            </a:r>
            <a:r>
              <a:rPr lang="en-US" altLang="zh-CN" dirty="0" smtClean="0"/>
              <a:t>()  </a:t>
            </a:r>
            <a:r>
              <a:rPr lang="zh-CN" altLang="en-US" dirty="0" smtClean="0"/>
              <a:t>获取某一时刻的</a:t>
            </a:r>
            <a:r>
              <a:rPr lang="en-US" altLang="zh-CN" dirty="0" smtClean="0"/>
              <a:t>state</a:t>
            </a:r>
            <a:r>
              <a:rPr lang="zh-CN" altLang="en-US" dirty="0" smtClean="0"/>
              <a:t>状态值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 </a:t>
            </a:r>
            <a:r>
              <a:rPr lang="en-US" altLang="zh-CN" dirty="0" err="1"/>
              <a:t>store.dispatch</a:t>
            </a:r>
            <a:r>
              <a:rPr lang="en-US" altLang="zh-CN" dirty="0" smtClean="0"/>
              <a:t>()  </a:t>
            </a:r>
            <a:r>
              <a:rPr lang="zh-CN" altLang="en-US" dirty="0" smtClean="0"/>
              <a:t>是 </a:t>
            </a:r>
            <a:r>
              <a:rPr lang="en-US" altLang="zh-CN" dirty="0"/>
              <a:t>View </a:t>
            </a:r>
            <a:r>
              <a:rPr lang="zh-CN" altLang="en-US" dirty="0"/>
              <a:t>发出 </a:t>
            </a:r>
            <a:r>
              <a:rPr lang="en-US" altLang="zh-CN" dirty="0"/>
              <a:t>Action </a:t>
            </a:r>
            <a:r>
              <a:rPr lang="zh-CN" altLang="en-US" dirty="0"/>
              <a:t>的唯一方法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3. </a:t>
            </a:r>
            <a:r>
              <a:rPr lang="en-US" altLang="zh-CN" dirty="0" err="1"/>
              <a:t>store.subscribe</a:t>
            </a:r>
            <a:r>
              <a:rPr lang="en-US" altLang="zh-CN" dirty="0" smtClean="0"/>
              <a:t>()</a:t>
            </a:r>
            <a:r>
              <a:rPr lang="zh-CN" altLang="en-US" dirty="0"/>
              <a:t>设置监听函数，一旦 </a:t>
            </a:r>
            <a:r>
              <a:rPr lang="en-US" altLang="zh-CN" dirty="0"/>
              <a:t>State </a:t>
            </a:r>
            <a:r>
              <a:rPr lang="zh-CN" altLang="en-US" dirty="0"/>
              <a:t>发生变化，就自动执行这个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Redux</a:t>
            </a:r>
            <a:r>
              <a:rPr lang="en-US" altLang="zh-CN" dirty="0" smtClean="0"/>
              <a:t> </a:t>
            </a:r>
            <a:r>
              <a:rPr lang="zh-CN" altLang="en-US" dirty="0" smtClean="0"/>
              <a:t>工作流程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68" y="1579418"/>
            <a:ext cx="5622919" cy="4221596"/>
          </a:xfrm>
        </p:spPr>
      </p:pic>
      <p:sp>
        <p:nvSpPr>
          <p:cNvPr id="5" name="内容占位符 2"/>
          <p:cNvSpPr txBox="1"/>
          <p:nvPr/>
        </p:nvSpPr>
        <p:spPr>
          <a:xfrm>
            <a:off x="5573395" y="1579245"/>
            <a:ext cx="6289040" cy="4983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00B050"/>
                </a:solidFill>
              </a:rPr>
              <a:t>1.</a:t>
            </a:r>
            <a:r>
              <a:rPr lang="zh-CN" altLang="en-US" dirty="0">
                <a:solidFill>
                  <a:srgbClr val="00B050"/>
                </a:solidFill>
              </a:rPr>
              <a:t>首先，用户发出 </a:t>
            </a:r>
            <a:r>
              <a:rPr lang="en-US" altLang="zh-CN" dirty="0">
                <a:solidFill>
                  <a:srgbClr val="00B050"/>
                </a:solidFill>
              </a:rPr>
              <a:t>Action(</a:t>
            </a:r>
            <a:r>
              <a:rPr lang="en-US" altLang="zh-CN" dirty="0" err="1">
                <a:solidFill>
                  <a:srgbClr val="00B050"/>
                </a:solidFill>
                <a:sym typeface="+mn-ea"/>
              </a:rPr>
              <a:t>dispatch</a:t>
            </a:r>
            <a:r>
              <a:rPr lang="en-US" altLang="zh-CN" dirty="0">
                <a:solidFill>
                  <a:srgbClr val="00B050"/>
                </a:solidFill>
              </a:rPr>
              <a:t>)</a:t>
            </a:r>
            <a:r>
              <a:rPr lang="zh-CN" altLang="en-US" dirty="0" smtClean="0">
                <a:solidFill>
                  <a:srgbClr val="00B050"/>
                </a:solidFill>
              </a:rPr>
              <a:t>。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smtClean="0">
                <a:solidFill>
                  <a:srgbClr val="00B050"/>
                </a:solidFill>
              </a:rPr>
              <a:t>2.</a:t>
            </a:r>
            <a:r>
              <a:rPr lang="zh-CN" altLang="en-US" dirty="0">
                <a:solidFill>
                  <a:srgbClr val="00B050"/>
                </a:solidFill>
              </a:rPr>
              <a:t>然后，</a:t>
            </a:r>
            <a:r>
              <a:rPr lang="en-US" altLang="zh-CN" dirty="0">
                <a:solidFill>
                  <a:srgbClr val="00B050"/>
                </a:solidFill>
              </a:rPr>
              <a:t>Store </a:t>
            </a:r>
            <a:r>
              <a:rPr lang="zh-CN" altLang="en-US" dirty="0">
                <a:solidFill>
                  <a:srgbClr val="00B050"/>
                </a:solidFill>
              </a:rPr>
              <a:t>自动调用 </a:t>
            </a:r>
            <a:r>
              <a:rPr lang="en-US" altLang="zh-CN" dirty="0">
                <a:solidFill>
                  <a:srgbClr val="00B050"/>
                </a:solidFill>
              </a:rPr>
              <a:t>Reducer</a:t>
            </a:r>
            <a:r>
              <a:rPr lang="zh-CN" altLang="en-US" dirty="0">
                <a:solidFill>
                  <a:srgbClr val="00B050"/>
                </a:solidFill>
              </a:rPr>
              <a:t>，并且传入两个参数：当前 </a:t>
            </a:r>
            <a:r>
              <a:rPr lang="en-US" altLang="zh-CN" dirty="0">
                <a:solidFill>
                  <a:srgbClr val="00B050"/>
                </a:solidFill>
              </a:rPr>
              <a:t>State </a:t>
            </a:r>
            <a:r>
              <a:rPr lang="zh-CN" altLang="en-US" dirty="0">
                <a:solidFill>
                  <a:srgbClr val="00B050"/>
                </a:solidFill>
              </a:rPr>
              <a:t>和收到的 </a:t>
            </a:r>
            <a:r>
              <a:rPr lang="en-US" altLang="zh-CN" dirty="0">
                <a:solidFill>
                  <a:srgbClr val="00B050"/>
                </a:solidFill>
              </a:rPr>
              <a:t>Action</a:t>
            </a:r>
            <a:r>
              <a:rPr lang="zh-CN" altLang="en-US" dirty="0">
                <a:solidFill>
                  <a:srgbClr val="00B050"/>
                </a:solidFill>
              </a:rPr>
              <a:t>。 </a:t>
            </a:r>
            <a:r>
              <a:rPr lang="en-US" altLang="zh-CN" dirty="0">
                <a:solidFill>
                  <a:srgbClr val="00B050"/>
                </a:solidFill>
              </a:rPr>
              <a:t>Reducer </a:t>
            </a:r>
            <a:r>
              <a:rPr lang="zh-CN" altLang="en-US" dirty="0">
                <a:solidFill>
                  <a:srgbClr val="00B050"/>
                </a:solidFill>
              </a:rPr>
              <a:t>会返回新的 </a:t>
            </a:r>
            <a:r>
              <a:rPr lang="en-US" altLang="zh-CN" dirty="0">
                <a:solidFill>
                  <a:srgbClr val="00B050"/>
                </a:solidFill>
              </a:rPr>
              <a:t>State </a:t>
            </a:r>
            <a:r>
              <a:rPr lang="zh-CN" altLang="en-US" dirty="0" smtClean="0">
                <a:solidFill>
                  <a:srgbClr val="00B050"/>
                </a:solidFill>
              </a:rPr>
              <a:t>。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smtClean="0">
                <a:solidFill>
                  <a:srgbClr val="00B050"/>
                </a:solidFill>
              </a:rPr>
              <a:t>3. </a:t>
            </a:r>
            <a:r>
              <a:rPr lang="en-US" altLang="zh-CN" dirty="0">
                <a:solidFill>
                  <a:srgbClr val="00B050"/>
                </a:solidFill>
              </a:rPr>
              <a:t>State </a:t>
            </a:r>
            <a:r>
              <a:rPr lang="zh-CN" altLang="en-US" dirty="0">
                <a:solidFill>
                  <a:srgbClr val="00B050"/>
                </a:solidFill>
              </a:rPr>
              <a:t>一旦有变化，</a:t>
            </a:r>
            <a:r>
              <a:rPr lang="en-US" altLang="zh-CN" dirty="0">
                <a:solidFill>
                  <a:srgbClr val="00B050"/>
                </a:solidFill>
              </a:rPr>
              <a:t>Store </a:t>
            </a:r>
            <a:r>
              <a:rPr lang="zh-CN" altLang="en-US" dirty="0">
                <a:solidFill>
                  <a:srgbClr val="00B050"/>
                </a:solidFill>
              </a:rPr>
              <a:t>就会调用监听函数</a:t>
            </a:r>
            <a:r>
              <a:rPr lang="en-US" altLang="zh-CN" dirty="0" err="1">
                <a:solidFill>
                  <a:srgbClr val="00B050"/>
                </a:solidFill>
                <a:sym typeface="+mn-ea"/>
              </a:rPr>
              <a:t>subscribe</a:t>
            </a:r>
            <a:r>
              <a:rPr lang="zh-CN" altLang="en-US" dirty="0" smtClean="0">
                <a:solidFill>
                  <a:srgbClr val="00B050"/>
                </a:solidFill>
              </a:rPr>
              <a:t>。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smtClean="0">
                <a:solidFill>
                  <a:srgbClr val="00B050"/>
                </a:solidFill>
              </a:rPr>
              <a:t>4</a:t>
            </a:r>
            <a:r>
              <a:rPr lang="en-US" altLang="zh-CN" dirty="0">
                <a:solidFill>
                  <a:srgbClr val="00B050"/>
                </a:solidFill>
              </a:rPr>
              <a:t>. listener</a:t>
            </a:r>
            <a:r>
              <a:rPr lang="zh-CN" altLang="en-US" dirty="0">
                <a:solidFill>
                  <a:srgbClr val="00B050"/>
                </a:solidFill>
              </a:rPr>
              <a:t>可以通过</a:t>
            </a:r>
            <a:r>
              <a:rPr lang="en-US" altLang="zh-CN" dirty="0" err="1">
                <a:solidFill>
                  <a:srgbClr val="00B050"/>
                </a:solidFill>
              </a:rPr>
              <a:t>store.getState</a:t>
            </a:r>
            <a:r>
              <a:rPr lang="en-US" altLang="zh-CN" dirty="0">
                <a:solidFill>
                  <a:srgbClr val="00B050"/>
                </a:solidFill>
              </a:rPr>
              <a:t>()</a:t>
            </a:r>
            <a:r>
              <a:rPr lang="zh-CN" altLang="en-US" dirty="0">
                <a:solidFill>
                  <a:srgbClr val="00B050"/>
                </a:solidFill>
              </a:rPr>
              <a:t>得到当前状态。如果使用的是 </a:t>
            </a:r>
            <a:r>
              <a:rPr lang="en-US" altLang="zh-CN" dirty="0">
                <a:solidFill>
                  <a:srgbClr val="00B050"/>
                </a:solidFill>
              </a:rPr>
              <a:t>React</a:t>
            </a:r>
            <a:r>
              <a:rPr lang="zh-CN" altLang="en-US" dirty="0">
                <a:solidFill>
                  <a:srgbClr val="00B050"/>
                </a:solidFill>
              </a:rPr>
              <a:t>，这时可以触发重新渲染 </a:t>
            </a:r>
            <a:r>
              <a:rPr lang="en-US" altLang="zh-CN" dirty="0">
                <a:solidFill>
                  <a:srgbClr val="00B050"/>
                </a:solidFill>
              </a:rPr>
              <a:t>View</a:t>
            </a:r>
            <a:r>
              <a:rPr lang="zh-CN" altLang="en-US" dirty="0" smtClean="0">
                <a:solidFill>
                  <a:srgbClr val="00B050"/>
                </a:solidFill>
              </a:rPr>
              <a:t>。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smtClean="0">
                <a:solidFill>
                  <a:srgbClr val="C00000"/>
                </a:solidFill>
              </a:rPr>
              <a:t>5. </a:t>
            </a:r>
            <a:r>
              <a:rPr lang="zh-CN" altLang="en-US" smtClean="0">
                <a:solidFill>
                  <a:srgbClr val="C00000"/>
                </a:solidFill>
              </a:rPr>
              <a:t>实例：计数器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React-</a:t>
            </a:r>
            <a:r>
              <a:rPr lang="en-US" altLang="zh-CN" b="1" dirty="0" err="1"/>
              <a:t>Redux</a:t>
            </a:r>
            <a:r>
              <a:rPr lang="en-US" altLang="zh-CN" b="1" dirty="0"/>
              <a:t> </a:t>
            </a:r>
            <a:r>
              <a:rPr lang="zh-CN" altLang="en-US" b="1" dirty="0"/>
              <a:t>的</a:t>
            </a:r>
            <a:r>
              <a:rPr lang="zh-CN" altLang="en-US" b="1" dirty="0" smtClean="0"/>
              <a:t>用法</a:t>
            </a:r>
            <a:r>
              <a:rPr lang="en-US" altLang="zh-CN" b="1" dirty="0" smtClean="0"/>
              <a:t>—UI</a:t>
            </a:r>
            <a:r>
              <a:rPr lang="zh-CN" altLang="en-US" b="1" dirty="0" smtClean="0"/>
              <a:t>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690692"/>
            <a:ext cx="10730345" cy="4351338"/>
          </a:xfrm>
        </p:spPr>
        <p:txBody>
          <a:bodyPr/>
          <a:lstStyle/>
          <a:p>
            <a:r>
              <a:rPr lang="en-US" altLang="zh-CN" dirty="0"/>
              <a:t>1. React-</a:t>
            </a:r>
            <a:r>
              <a:rPr lang="en-US" altLang="zh-CN" dirty="0" err="1"/>
              <a:t>Redux</a:t>
            </a:r>
            <a:r>
              <a:rPr lang="en-US" altLang="zh-CN" dirty="0"/>
              <a:t> </a:t>
            </a:r>
            <a:r>
              <a:rPr lang="zh-CN" altLang="en-US" dirty="0"/>
              <a:t>将所有组件分成两大类：</a:t>
            </a:r>
            <a:r>
              <a:rPr lang="en-US" altLang="zh-CN" dirty="0"/>
              <a:t>UI </a:t>
            </a:r>
            <a:r>
              <a:rPr lang="zh-CN" altLang="en-US" dirty="0"/>
              <a:t>组件（</a:t>
            </a:r>
            <a:r>
              <a:rPr lang="en-US" altLang="zh-CN" dirty="0"/>
              <a:t>presentational component</a:t>
            </a:r>
            <a:r>
              <a:rPr lang="zh-CN" altLang="en-US" dirty="0"/>
              <a:t>）和容器组件（</a:t>
            </a:r>
            <a:r>
              <a:rPr lang="en-US" altLang="zh-CN" dirty="0"/>
              <a:t>container component</a:t>
            </a:r>
            <a:r>
              <a:rPr lang="zh-CN" altLang="en-US" dirty="0"/>
              <a:t>）。</a:t>
            </a:r>
            <a:endParaRPr lang="zh-CN" altLang="en-US" dirty="0"/>
          </a:p>
          <a:p>
            <a:r>
              <a:rPr lang="en-US" altLang="zh-CN" dirty="0" smtClean="0"/>
              <a:t>2. UI </a:t>
            </a:r>
            <a:r>
              <a:rPr lang="zh-CN" altLang="en-US" dirty="0"/>
              <a:t>组件有以下几个特征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1"/>
            <a:r>
              <a:rPr lang="zh-CN" altLang="en-US" dirty="0" smtClean="0"/>
              <a:t>只</a:t>
            </a:r>
            <a:r>
              <a:rPr lang="zh-CN" altLang="en-US" dirty="0"/>
              <a:t>负责 </a:t>
            </a:r>
            <a:r>
              <a:rPr lang="en-US" altLang="zh-CN" dirty="0"/>
              <a:t>UI </a:t>
            </a:r>
            <a:r>
              <a:rPr lang="zh-CN" altLang="en-US" dirty="0"/>
              <a:t>的呈现，不带有任何业务逻辑</a:t>
            </a:r>
            <a:endParaRPr lang="zh-CN" altLang="en-US" dirty="0"/>
          </a:p>
          <a:p>
            <a:pPr lvl="1"/>
            <a:r>
              <a:rPr lang="zh-CN" altLang="en-US" dirty="0" smtClean="0"/>
              <a:t>没有</a:t>
            </a:r>
            <a:r>
              <a:rPr lang="zh-CN" altLang="en-US" dirty="0"/>
              <a:t>状态（即不使用</a:t>
            </a:r>
            <a:r>
              <a:rPr lang="en-US" altLang="zh-CN" dirty="0" err="1"/>
              <a:t>this.state</a:t>
            </a:r>
            <a:r>
              <a:rPr lang="zh-CN" altLang="en-US" dirty="0"/>
              <a:t>这个变量）</a:t>
            </a:r>
            <a:endParaRPr lang="zh-CN" altLang="en-US" dirty="0"/>
          </a:p>
          <a:p>
            <a:pPr lvl="1"/>
            <a:r>
              <a:rPr lang="zh-CN" altLang="en-US" dirty="0" smtClean="0"/>
              <a:t>所有</a:t>
            </a:r>
            <a:r>
              <a:rPr lang="zh-CN" altLang="en-US" dirty="0"/>
              <a:t>数据都由参数（</a:t>
            </a:r>
            <a:r>
              <a:rPr lang="en-US" altLang="zh-CN" dirty="0" err="1"/>
              <a:t>this.props</a:t>
            </a:r>
            <a:r>
              <a:rPr lang="zh-CN" altLang="en-US" dirty="0"/>
              <a:t>）提供</a:t>
            </a:r>
            <a:endParaRPr lang="zh-CN" altLang="en-US" dirty="0"/>
          </a:p>
          <a:p>
            <a:pPr lvl="1"/>
            <a:r>
              <a:rPr lang="zh-CN" altLang="en-US" dirty="0" smtClean="0"/>
              <a:t>不</a:t>
            </a:r>
            <a:r>
              <a:rPr lang="zh-CN" altLang="en-US" dirty="0"/>
              <a:t>使用任何 </a:t>
            </a:r>
            <a:r>
              <a:rPr lang="en-US" altLang="zh-CN" dirty="0" err="1"/>
              <a:t>Redux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/>
              <a:t>API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需要安装的插件：</a:t>
            </a:r>
            <a:endParaRPr lang="zh-CN" altLang="en-US" dirty="0"/>
          </a:p>
          <a:p>
            <a:r>
              <a:rPr lang="en-US" altLang="zh-CN" dirty="0"/>
              <a:t>npm install --save redux react-redux@5.1.1 react-router-dom@4.3.1 react-router-redux@5.0.0-alpha.8 redux-thunk redux-logger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容器组件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37698"/>
            <a:ext cx="10785764" cy="4351338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/>
              <a:t>容器组件的</a:t>
            </a:r>
            <a:r>
              <a:rPr lang="zh-CN" altLang="en-US" dirty="0" smtClean="0"/>
              <a:t>特征</a:t>
            </a:r>
            <a:endParaRPr lang="zh-CN" altLang="en-US" dirty="0"/>
          </a:p>
          <a:p>
            <a:pPr lvl="1"/>
            <a:r>
              <a:rPr lang="zh-CN" altLang="en-US" dirty="0" smtClean="0"/>
              <a:t>负责管理数据和业务逻辑，不负责 UI 的呈现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带有内部状态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使用 Redux 的 API</a:t>
            </a:r>
            <a:endParaRPr lang="zh-CN" altLang="en-US" dirty="0" smtClean="0"/>
          </a:p>
          <a:p>
            <a:r>
              <a:rPr lang="en-US" altLang="zh-CN" dirty="0"/>
              <a:t>2.</a:t>
            </a:r>
            <a:r>
              <a:rPr lang="en-US" altLang="zh-CN" dirty="0">
                <a:solidFill>
                  <a:srgbClr val="FF0000"/>
                </a:solidFill>
              </a:rPr>
              <a:t> UI </a:t>
            </a:r>
            <a:r>
              <a:rPr lang="zh-CN" altLang="en-US" dirty="0">
                <a:solidFill>
                  <a:srgbClr val="FF0000"/>
                </a:solidFill>
              </a:rPr>
              <a:t>组件负责 </a:t>
            </a:r>
            <a:r>
              <a:rPr lang="en-US" altLang="zh-CN" dirty="0">
                <a:solidFill>
                  <a:srgbClr val="FF0000"/>
                </a:solidFill>
              </a:rPr>
              <a:t>UI </a:t>
            </a:r>
            <a:r>
              <a:rPr lang="zh-CN" altLang="en-US" dirty="0">
                <a:solidFill>
                  <a:srgbClr val="FF0000"/>
                </a:solidFill>
              </a:rPr>
              <a:t>的呈现，容器组件负责管理数据和</a:t>
            </a:r>
            <a:r>
              <a:rPr lang="zh-CN" altLang="en-US" dirty="0" smtClean="0">
                <a:solidFill>
                  <a:srgbClr val="FF0000"/>
                </a:solidFill>
              </a:rPr>
              <a:t>逻辑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3.</a:t>
            </a:r>
            <a:r>
              <a:rPr lang="zh-CN" altLang="en-US" dirty="0"/>
              <a:t>如果一个组件既有 </a:t>
            </a:r>
            <a:r>
              <a:rPr lang="en-US" altLang="zh-CN" dirty="0"/>
              <a:t>UI </a:t>
            </a:r>
            <a:r>
              <a:rPr lang="zh-CN" altLang="en-US" dirty="0"/>
              <a:t>又有业务</a:t>
            </a:r>
            <a:r>
              <a:rPr lang="zh-CN" altLang="en-US" dirty="0" smtClean="0"/>
              <a:t>逻辑，</a:t>
            </a:r>
            <a:r>
              <a:rPr lang="en-US" altLang="zh-CN" dirty="0" smtClean="0"/>
              <a:t>	</a:t>
            </a:r>
            <a:r>
              <a:rPr lang="zh-CN" altLang="en-US" dirty="0"/>
              <a:t>将它拆分成下面的结构：外面是一个容器组件，里面包了一个</a:t>
            </a:r>
            <a:r>
              <a:rPr lang="en-US" altLang="zh-CN" dirty="0"/>
              <a:t>UI </a:t>
            </a:r>
            <a:r>
              <a:rPr lang="zh-CN" altLang="en-US" dirty="0"/>
              <a:t>组件。前者负责与外部的通信，将数据传给后者，由后者渲染出视图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4. React-</a:t>
            </a:r>
            <a:r>
              <a:rPr lang="en-US" altLang="zh-CN" dirty="0" err="1"/>
              <a:t>Redux</a:t>
            </a:r>
            <a:r>
              <a:rPr lang="en-US" altLang="zh-CN" dirty="0"/>
              <a:t> </a:t>
            </a:r>
            <a:r>
              <a:rPr lang="zh-CN" altLang="en-US" dirty="0"/>
              <a:t>规定，所有的 </a:t>
            </a:r>
            <a:r>
              <a:rPr lang="en-US" altLang="zh-CN" dirty="0"/>
              <a:t>UI </a:t>
            </a:r>
            <a:r>
              <a:rPr lang="zh-CN" altLang="en-US" dirty="0"/>
              <a:t>组件都由用户提供，容器组件则是由 </a:t>
            </a:r>
            <a:r>
              <a:rPr lang="en-US" altLang="zh-CN" dirty="0"/>
              <a:t>React-</a:t>
            </a:r>
            <a:r>
              <a:rPr lang="en-US" altLang="zh-CN" dirty="0" err="1"/>
              <a:t>Redux</a:t>
            </a:r>
            <a:r>
              <a:rPr lang="en-US" altLang="zh-CN" dirty="0"/>
              <a:t> </a:t>
            </a:r>
            <a:r>
              <a:rPr lang="zh-CN" altLang="en-US" dirty="0"/>
              <a:t>自动生成。也就是说，用户负责视觉层，状态管理则是全部交给它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connect()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4727"/>
            <a:ext cx="10841182" cy="4248677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1. connect</a:t>
            </a:r>
            <a:r>
              <a:rPr lang="zh-CN" altLang="en-US" dirty="0"/>
              <a:t>方法，用于从 </a:t>
            </a:r>
            <a:r>
              <a:rPr lang="en-US" altLang="zh-CN" dirty="0"/>
              <a:t>UI </a:t>
            </a:r>
            <a:r>
              <a:rPr lang="zh-CN" altLang="en-US" dirty="0"/>
              <a:t>组件生成容器组件。</a:t>
            </a:r>
            <a:r>
              <a:rPr lang="en-US" altLang="zh-CN" dirty="0"/>
              <a:t>connect</a:t>
            </a:r>
            <a:r>
              <a:rPr lang="zh-CN" altLang="en-US" dirty="0"/>
              <a:t>的意思，就是将这两种组件连</a:t>
            </a:r>
            <a:r>
              <a:rPr lang="zh-CN" altLang="en-US" dirty="0" smtClean="0"/>
              <a:t>起来。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/>
              <a:t>为了定义业务逻辑，需要给出下面两方面的信息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）输入逻辑：外部的数据（即</a:t>
            </a:r>
            <a:r>
              <a:rPr lang="en-US" altLang="zh-CN" dirty="0"/>
              <a:t>state</a:t>
            </a:r>
            <a:r>
              <a:rPr lang="zh-CN" altLang="en-US" dirty="0"/>
              <a:t>对象）如何转换为 </a:t>
            </a:r>
            <a:r>
              <a:rPr lang="en-US" altLang="zh-CN" dirty="0"/>
              <a:t>UI </a:t>
            </a:r>
            <a:r>
              <a:rPr lang="zh-CN" altLang="en-US" dirty="0"/>
              <a:t>组件的</a:t>
            </a:r>
            <a:r>
              <a:rPr lang="zh-CN" altLang="en-US" dirty="0" smtClean="0"/>
              <a:t>参数</a:t>
            </a:r>
            <a:endParaRPr lang="zh-CN" altLang="en-US" dirty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）输出逻辑：用户发出的动作如何变为 </a:t>
            </a:r>
            <a:r>
              <a:rPr lang="en-US" altLang="zh-CN" dirty="0"/>
              <a:t>Action </a:t>
            </a:r>
            <a:r>
              <a:rPr lang="zh-CN" altLang="en-US" dirty="0"/>
              <a:t>对象，从 </a:t>
            </a:r>
            <a:r>
              <a:rPr lang="en-US" altLang="zh-CN" dirty="0"/>
              <a:t>UI </a:t>
            </a:r>
            <a:r>
              <a:rPr lang="zh-CN" altLang="en-US" dirty="0"/>
              <a:t>组件传出去。</a:t>
            </a:r>
            <a:endParaRPr lang="zh-CN" altLang="en-US" dirty="0"/>
          </a:p>
          <a:p>
            <a:r>
              <a:rPr lang="en-US" altLang="zh-CN" dirty="0"/>
              <a:t>3. </a:t>
            </a:r>
            <a:r>
              <a:rPr lang="zh-CN" altLang="en-US" dirty="0" smtClean="0"/>
              <a:t>例：</a:t>
            </a:r>
            <a:endParaRPr lang="en-US" altLang="zh-CN" dirty="0"/>
          </a:p>
          <a:p>
            <a:r>
              <a:rPr lang="en-US" altLang="zh-CN" dirty="0"/>
              <a:t>import { connect } from 'react-</a:t>
            </a:r>
            <a:r>
              <a:rPr lang="en-US" altLang="zh-CN" dirty="0" err="1"/>
              <a:t>redux</a:t>
            </a:r>
            <a:r>
              <a:rPr lang="en-US" altLang="zh-CN" dirty="0" smtClean="0"/>
              <a:t>'</a:t>
            </a:r>
            <a:endParaRPr lang="en-US" altLang="zh-CN" dirty="0"/>
          </a:p>
          <a:p>
            <a:r>
              <a:rPr lang="en-US" altLang="zh-CN" sz="2000" dirty="0" err="1" smtClean="0"/>
              <a:t>const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VisibleTodoList</a:t>
            </a:r>
            <a:r>
              <a:rPr lang="en-US" altLang="zh-CN" sz="2000" dirty="0"/>
              <a:t> = </a:t>
            </a:r>
            <a:r>
              <a:rPr lang="en-US" altLang="zh-CN" sz="2000" dirty="0" smtClean="0"/>
              <a:t>connect(</a:t>
            </a:r>
            <a:r>
              <a:rPr lang="en-US" altLang="zh-CN" sz="2000" dirty="0" err="1" smtClean="0"/>
              <a:t>mapStateToProps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mapDispatchToProps</a:t>
            </a:r>
            <a:r>
              <a:rPr lang="en-US" altLang="zh-CN" sz="2000" dirty="0" smtClean="0"/>
              <a:t>)(</a:t>
            </a:r>
            <a:r>
              <a:rPr lang="en-US" altLang="zh-CN" sz="2000" dirty="0" err="1"/>
              <a:t>TodoList</a:t>
            </a:r>
            <a:r>
              <a:rPr lang="en-US" altLang="zh-CN" sz="2000" dirty="0" smtClean="0"/>
              <a:t>)</a:t>
            </a:r>
            <a:endParaRPr lang="en-US" altLang="zh-CN" dirty="0" smtClean="0"/>
          </a:p>
          <a:p>
            <a:r>
              <a:rPr lang="en-US" altLang="zh-CN" dirty="0"/>
              <a:t>4. </a:t>
            </a:r>
            <a:r>
              <a:rPr lang="en-US" altLang="zh-CN" dirty="0" err="1"/>
              <a:t>mapStateToProps</a:t>
            </a:r>
            <a:r>
              <a:rPr lang="en-US" altLang="zh-CN" dirty="0" smtClean="0"/>
              <a:t>()</a:t>
            </a:r>
            <a:r>
              <a:rPr lang="zh-CN" altLang="en-US" dirty="0"/>
              <a:t>建立一个从（外部的）</a:t>
            </a:r>
            <a:r>
              <a:rPr lang="en-US" altLang="zh-CN" dirty="0"/>
              <a:t>state</a:t>
            </a:r>
            <a:r>
              <a:rPr lang="zh-CN" altLang="en-US" dirty="0"/>
              <a:t>对象到（</a:t>
            </a:r>
            <a:r>
              <a:rPr lang="en-US" altLang="zh-CN" dirty="0"/>
              <a:t>UI </a:t>
            </a:r>
            <a:r>
              <a:rPr lang="zh-CN" altLang="en-US" dirty="0"/>
              <a:t>组件的）</a:t>
            </a:r>
            <a:r>
              <a:rPr lang="en-US" altLang="zh-CN" dirty="0"/>
              <a:t>props</a:t>
            </a:r>
            <a:r>
              <a:rPr lang="zh-CN" altLang="en-US" dirty="0"/>
              <a:t>对象的映射</a:t>
            </a:r>
            <a:r>
              <a:rPr lang="zh-CN" altLang="en-US" dirty="0" smtClean="0"/>
              <a:t>关系</a:t>
            </a:r>
            <a:endParaRPr lang="en-US" altLang="zh-CN" dirty="0" smtClean="0"/>
          </a:p>
          <a:p>
            <a:r>
              <a:rPr lang="en-US" altLang="zh-CN" dirty="0"/>
              <a:t>5. </a:t>
            </a:r>
            <a:r>
              <a:rPr lang="en-US" altLang="zh-CN" dirty="0" err="1"/>
              <a:t>mapDispatchToProps</a:t>
            </a:r>
            <a:r>
              <a:rPr lang="en-US" altLang="zh-CN" dirty="0" smtClean="0"/>
              <a:t>()</a:t>
            </a:r>
            <a:r>
              <a:rPr lang="zh-CN" altLang="en-US" dirty="0"/>
              <a:t>用来建立 </a:t>
            </a:r>
            <a:r>
              <a:rPr lang="en-US" altLang="zh-CN" dirty="0"/>
              <a:t>UI </a:t>
            </a:r>
            <a:r>
              <a:rPr lang="zh-CN" altLang="en-US" dirty="0"/>
              <a:t>组件的参数到</a:t>
            </a:r>
            <a:r>
              <a:rPr lang="en-US" altLang="zh-CN" dirty="0" err="1"/>
              <a:t>store.dispatch</a:t>
            </a:r>
            <a:r>
              <a:rPr lang="zh-CN" altLang="en-US" dirty="0"/>
              <a:t>方法的映射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&lt;Provider&gt; </a:t>
            </a:r>
            <a:r>
              <a:rPr lang="zh-CN" altLang="en-US" b="1" dirty="0"/>
              <a:t>组件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479262"/>
            <a:ext cx="10716491" cy="4351338"/>
          </a:xfrm>
        </p:spPr>
        <p:txBody>
          <a:bodyPr/>
          <a:lstStyle/>
          <a:p>
            <a:r>
              <a:rPr lang="en-US" altLang="zh-CN" dirty="0"/>
              <a:t>React-</a:t>
            </a:r>
            <a:r>
              <a:rPr lang="en-US" altLang="zh-CN" dirty="0" err="1"/>
              <a:t>Redux</a:t>
            </a:r>
            <a:r>
              <a:rPr lang="en-US" altLang="zh-CN" dirty="0"/>
              <a:t> </a:t>
            </a:r>
            <a:r>
              <a:rPr lang="zh-CN" altLang="en-US" dirty="0"/>
              <a:t>提供</a:t>
            </a:r>
            <a:r>
              <a:rPr lang="en-US" altLang="zh-CN" dirty="0"/>
              <a:t>Provider</a:t>
            </a:r>
            <a:r>
              <a:rPr lang="zh-CN" altLang="en-US" dirty="0"/>
              <a:t>组件，可以让容器组件拿到</a:t>
            </a:r>
            <a:r>
              <a:rPr lang="en-US" altLang="zh-CN" dirty="0"/>
              <a:t>state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render(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</a:t>
            </a:r>
            <a:r>
              <a:rPr lang="en-US" altLang="zh-CN" dirty="0">
                <a:solidFill>
                  <a:srgbClr val="C00000"/>
                </a:solidFill>
              </a:rPr>
              <a:t>&lt;Provider store={store}&gt;</a:t>
            </a:r>
            <a:endParaRPr lang="en-US" altLang="zh-CN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altLang="zh-CN" dirty="0"/>
              <a:t>    &lt;App /&gt;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</a:t>
            </a:r>
            <a:r>
              <a:rPr lang="en-US" altLang="zh-CN" dirty="0">
                <a:solidFill>
                  <a:srgbClr val="C00000"/>
                </a:solidFill>
              </a:rPr>
              <a:t>&lt;/Provider&gt;,</a:t>
            </a:r>
            <a:endParaRPr lang="en-US" altLang="zh-CN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document.getElementById</a:t>
            </a:r>
            <a:r>
              <a:rPr lang="en-US" altLang="zh-CN" dirty="0"/>
              <a:t>('root')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/>
              <a:t>Provider</a:t>
            </a:r>
            <a:r>
              <a:rPr lang="zh-CN" altLang="en-US" dirty="0"/>
              <a:t>在根组件外面包了一层，这样一来，</a:t>
            </a:r>
            <a:r>
              <a:rPr lang="en-US" altLang="zh-CN" dirty="0"/>
              <a:t>App</a:t>
            </a:r>
            <a:r>
              <a:rPr lang="zh-CN" altLang="en-US" dirty="0"/>
              <a:t>的所有子组件就默认都可以拿到</a:t>
            </a:r>
            <a:r>
              <a:rPr lang="en-US" altLang="zh-CN" dirty="0"/>
              <a:t>state</a:t>
            </a:r>
            <a:r>
              <a:rPr lang="zh-CN" altLang="en-US" dirty="0" smtClean="0"/>
              <a:t>了</a:t>
            </a:r>
            <a:endParaRPr lang="en-US" altLang="zh-CN" dirty="0" smtClean="0"/>
          </a:p>
          <a:p>
            <a:r>
              <a:rPr lang="zh-CN" altLang="en-US" dirty="0" smtClean="0"/>
              <a:t>实例：计数器改写为有路由方式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React-Router </a:t>
            </a:r>
            <a:r>
              <a:rPr lang="zh-CN" altLang="en-US" b="1" dirty="0"/>
              <a:t>路由库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93116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React-Router</a:t>
            </a:r>
            <a:r>
              <a:rPr lang="zh-CN" altLang="en-US" dirty="0"/>
              <a:t>的项目，与其他项目没有不同之处，也是使用</a:t>
            </a:r>
            <a:r>
              <a:rPr lang="en-US" altLang="zh-CN" dirty="0"/>
              <a:t>Provider</a:t>
            </a:r>
            <a:r>
              <a:rPr lang="zh-CN" altLang="en-US" dirty="0"/>
              <a:t>在</a:t>
            </a:r>
            <a:r>
              <a:rPr lang="en-US" altLang="zh-CN" dirty="0"/>
              <a:t>Router</a:t>
            </a:r>
            <a:r>
              <a:rPr lang="zh-CN" altLang="en-US" dirty="0"/>
              <a:t>外面包一层，毕竟</a:t>
            </a:r>
            <a:r>
              <a:rPr lang="en-US" altLang="zh-CN" dirty="0"/>
              <a:t>Provider</a:t>
            </a:r>
            <a:r>
              <a:rPr lang="zh-CN" altLang="en-US" dirty="0"/>
              <a:t>的唯一功能就是传入</a:t>
            </a:r>
            <a:r>
              <a:rPr lang="en-US" altLang="zh-CN" dirty="0"/>
              <a:t>store</a:t>
            </a:r>
            <a:r>
              <a:rPr lang="zh-CN" altLang="en-US" dirty="0"/>
              <a:t>对象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例如：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const</a:t>
            </a:r>
            <a:r>
              <a:rPr lang="en-US" altLang="zh-CN" dirty="0"/>
              <a:t> Root = ({ store }) =&gt; (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&lt;Provider store={store}&gt;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&lt;ConnectedRouter&gt;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 &lt;Route path="/" component={App} /&gt;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&lt;/</a:t>
            </a:r>
            <a:r>
              <a:rPr lang="en-US" altLang="zh-CN" dirty="0">
                <a:sym typeface="+mn-ea"/>
              </a:rPr>
              <a:t>Connected</a:t>
            </a:r>
            <a:r>
              <a:rPr lang="en-US" altLang="zh-CN" dirty="0"/>
              <a:t>Router&gt;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&lt;/Provider&gt;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);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  <a:p>
            <a:pPr marL="457200" lvl="1" indent="0">
              <a:buNone/>
            </a:pPr>
            <a:r>
              <a:rPr lang="zh-CN" altLang="en-US" dirty="0"/>
              <a:t>注：</a:t>
            </a:r>
            <a:r>
              <a:rPr lang="en-US" altLang="zh-CN" dirty="0"/>
              <a:t>react-router-redux </a:t>
            </a:r>
            <a:r>
              <a:rPr lang="zh-CN" altLang="zh-CN" dirty="0"/>
              <a:t>是</a:t>
            </a:r>
            <a:r>
              <a:rPr lang="en-US" altLang="zh-CN" dirty="0"/>
              <a:t>5.0.0-alpha.8 </a:t>
            </a:r>
            <a:r>
              <a:rPr lang="zh-CN" altLang="zh-CN" dirty="0"/>
              <a:t>版本 </a:t>
            </a:r>
            <a:r>
              <a:rPr lang="en-US" altLang="zh-CN" dirty="0">
                <a:sym typeface="+mn-ea"/>
              </a:rPr>
              <a:t>ConnectedRouter</a:t>
            </a:r>
            <a:endParaRPr lang="en-US" altLang="zh-CN" dirty="0">
              <a:sym typeface="+mn-ea"/>
            </a:endParaRPr>
          </a:p>
          <a:p>
            <a:pPr marL="457200" lvl="1" indent="0">
              <a:buNone/>
            </a:pPr>
            <a:r>
              <a:rPr lang="en-US" altLang="zh-CN" dirty="0">
                <a:sym typeface="+mn-ea"/>
              </a:rPr>
              <a:t>react-router-redux </a:t>
            </a:r>
            <a:r>
              <a:rPr lang="zh-CN" altLang="zh-CN" dirty="0">
                <a:sym typeface="+mn-ea"/>
              </a:rPr>
              <a:t>是 </a:t>
            </a:r>
            <a:r>
              <a:rPr lang="en-US" altLang="zh-CN" dirty="0">
                <a:sym typeface="+mn-ea"/>
              </a:rPr>
              <a:t>4.*.* </a:t>
            </a:r>
            <a:r>
              <a:rPr lang="zh-CN" altLang="zh-CN" dirty="0">
                <a:sym typeface="+mn-ea"/>
              </a:rPr>
              <a:t>版本 </a:t>
            </a:r>
            <a:r>
              <a:rPr lang="en-US" altLang="zh-CN" dirty="0">
                <a:sym typeface="+mn-ea"/>
              </a:rPr>
              <a:t>Router</a:t>
            </a:r>
            <a:endParaRPr lang="en-US" altLang="zh-CN" dirty="0">
              <a:sym typeface="+mn-ea"/>
            </a:endParaRPr>
          </a:p>
        </p:txBody>
      </p:sp>
    </p:spTree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异步操作和中间件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49132" y="1701959"/>
            <a:ext cx="4407341" cy="485124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1. </a:t>
            </a:r>
            <a:r>
              <a:rPr lang="en-US" altLang="zh-CN" dirty="0" err="1" smtClean="0"/>
              <a:t>redux</a:t>
            </a:r>
            <a:r>
              <a:rPr lang="zh-CN" altLang="en-US" dirty="0" smtClean="0"/>
              <a:t>的异步操作 ：</a:t>
            </a:r>
            <a:r>
              <a:rPr lang="en-US" altLang="zh-CN" dirty="0"/>
              <a:t>Action </a:t>
            </a:r>
            <a:r>
              <a:rPr lang="zh-CN" altLang="en-US" dirty="0"/>
              <a:t>发出以后，</a:t>
            </a:r>
            <a:r>
              <a:rPr lang="en-US" altLang="zh-CN" dirty="0"/>
              <a:t>Reducer </a:t>
            </a:r>
            <a:r>
              <a:rPr lang="zh-CN" altLang="en-US" dirty="0"/>
              <a:t>立即算出 </a:t>
            </a:r>
            <a:r>
              <a:rPr lang="en-US" altLang="zh-CN" dirty="0"/>
              <a:t>State</a:t>
            </a:r>
            <a:r>
              <a:rPr lang="zh-CN" altLang="en-US" dirty="0"/>
              <a:t>，这叫做同步；</a:t>
            </a:r>
            <a:r>
              <a:rPr lang="en-US" altLang="zh-CN" dirty="0"/>
              <a:t>Action </a:t>
            </a:r>
            <a:r>
              <a:rPr lang="zh-CN" altLang="en-US" dirty="0"/>
              <a:t>发出以后，过一段时间再执行 </a:t>
            </a:r>
            <a:r>
              <a:rPr lang="en-US" altLang="zh-CN" dirty="0"/>
              <a:t>Reducer</a:t>
            </a:r>
            <a:r>
              <a:rPr lang="zh-CN" altLang="en-US" dirty="0"/>
              <a:t>，这就是异步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如果想要异步操作，需要</a:t>
            </a:r>
            <a:r>
              <a:rPr lang="zh-CN" altLang="en-US" dirty="0"/>
              <a:t>中间件（</a:t>
            </a:r>
            <a:r>
              <a:rPr lang="en-US" altLang="zh-CN" dirty="0"/>
              <a:t>middleware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中间件的形成在那一层比较正常：</a:t>
            </a:r>
            <a:endParaRPr lang="zh-CN" altLang="en-US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25" y="1227455"/>
            <a:ext cx="7374255" cy="521398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React </a:t>
            </a:r>
            <a:r>
              <a:rPr lang="zh-CN" altLang="en-US" dirty="0" smtClean="0"/>
              <a:t>状态管理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redux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84960"/>
            <a:ext cx="10515600" cy="4592320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/>
              <a:t> </a:t>
            </a:r>
            <a:r>
              <a:rPr lang="en-US" altLang="zh-CN" dirty="0"/>
              <a:t>React </a:t>
            </a:r>
            <a:r>
              <a:rPr lang="zh-CN" altLang="en-US" dirty="0"/>
              <a:t>只是 </a:t>
            </a:r>
            <a:r>
              <a:rPr lang="en-US" altLang="zh-CN" dirty="0"/>
              <a:t>DOM </a:t>
            </a:r>
            <a:r>
              <a:rPr lang="zh-CN" altLang="en-US" dirty="0"/>
              <a:t>的一个抽象层，并不是 </a:t>
            </a:r>
            <a:r>
              <a:rPr lang="en-US" altLang="zh-CN" dirty="0"/>
              <a:t>Web </a:t>
            </a:r>
            <a:r>
              <a:rPr lang="zh-CN" altLang="en-US" dirty="0"/>
              <a:t>应用的完整解决方案。有两个方面，它没涉及。</a:t>
            </a:r>
            <a:endParaRPr lang="zh-CN" altLang="en-US" dirty="0"/>
          </a:p>
          <a:p>
            <a:pPr lvl="1"/>
            <a:r>
              <a:rPr lang="zh-CN" altLang="en-US" dirty="0"/>
              <a:t>代码结构</a:t>
            </a:r>
            <a:endParaRPr lang="zh-CN" altLang="en-US" dirty="0"/>
          </a:p>
          <a:p>
            <a:pPr lvl="1"/>
            <a:r>
              <a:rPr lang="zh-CN" altLang="en-US" dirty="0"/>
              <a:t>组件之间的</a:t>
            </a:r>
            <a:r>
              <a:rPr lang="zh-CN" altLang="en-US" dirty="0" smtClean="0"/>
              <a:t>通信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/>
              <a:t>为了解决这个问题，</a:t>
            </a:r>
            <a:r>
              <a:rPr lang="en-US" altLang="zh-CN" dirty="0"/>
              <a:t>2014</a:t>
            </a:r>
            <a:r>
              <a:rPr lang="zh-CN" altLang="en-US" dirty="0"/>
              <a:t>年 </a:t>
            </a:r>
            <a:r>
              <a:rPr lang="en-US" altLang="zh-CN" dirty="0"/>
              <a:t>Facebook </a:t>
            </a:r>
            <a:r>
              <a:rPr lang="zh-CN" altLang="en-US" dirty="0"/>
              <a:t>提出了 </a:t>
            </a:r>
            <a:r>
              <a:rPr lang="en-US" altLang="zh-CN" dirty="0"/>
              <a:t>Flux </a:t>
            </a:r>
            <a:r>
              <a:rPr lang="zh-CN" altLang="en-US" dirty="0"/>
              <a:t>架构的概念，引发了很多的实现。</a:t>
            </a:r>
            <a:r>
              <a:rPr lang="en-US" altLang="zh-CN" dirty="0"/>
              <a:t>2015</a:t>
            </a:r>
            <a:r>
              <a:rPr lang="zh-CN" altLang="en-US" dirty="0"/>
              <a:t>年，</a:t>
            </a:r>
            <a:r>
              <a:rPr lang="en-US" altLang="zh-CN" dirty="0" err="1"/>
              <a:t>Redux</a:t>
            </a:r>
            <a:r>
              <a:rPr lang="en-US" altLang="zh-CN" dirty="0"/>
              <a:t> </a:t>
            </a:r>
            <a:r>
              <a:rPr lang="zh-CN" altLang="en-US" dirty="0"/>
              <a:t>出现，将 </a:t>
            </a:r>
            <a:r>
              <a:rPr lang="en-US" altLang="zh-CN" dirty="0"/>
              <a:t>Flux </a:t>
            </a:r>
            <a:r>
              <a:rPr lang="zh-CN" altLang="en-US" dirty="0"/>
              <a:t>与函数式编程结合一起，很短时间内就成为了最热门的前端架构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3.Redux</a:t>
            </a:r>
            <a:r>
              <a:rPr lang="zh-CN" altLang="en-US" dirty="0" smtClean="0"/>
              <a:t>是一个有用的架构，但不是</a:t>
            </a:r>
            <a:r>
              <a:rPr lang="zh-CN" altLang="en-US" dirty="0"/>
              <a:t>非用</a:t>
            </a:r>
            <a:r>
              <a:rPr lang="zh-CN" altLang="en-US" dirty="0" smtClean="0"/>
              <a:t>不可。一般的情况我们不需要使用</a:t>
            </a:r>
            <a:r>
              <a:rPr lang="en-US" altLang="zh-CN" dirty="0" err="1" smtClean="0"/>
              <a:t>Redux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中间件的形成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2436"/>
            <a:ext cx="10515600" cy="47244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中间件放在那一层比较正常：</a:t>
            </a:r>
            <a:endParaRPr lang="en-US" altLang="zh-CN" dirty="0" smtClean="0"/>
          </a:p>
          <a:p>
            <a:pPr lvl="1"/>
            <a:r>
              <a:rPr lang="en-US" altLang="zh-CN" dirty="0"/>
              <a:t>Reducer</a:t>
            </a:r>
            <a:r>
              <a:rPr lang="zh-CN" altLang="en-US" dirty="0"/>
              <a:t>：纯函数，只承担计算 </a:t>
            </a:r>
            <a:r>
              <a:rPr lang="en-US" altLang="zh-CN" dirty="0"/>
              <a:t>State </a:t>
            </a:r>
            <a:r>
              <a:rPr lang="zh-CN" altLang="en-US" dirty="0"/>
              <a:t>的功能，不合适承担其他功能，也承担不了，因为理论上，纯函数不能进行读写操作。</a:t>
            </a:r>
            <a:endParaRPr lang="zh-CN" altLang="en-US" dirty="0"/>
          </a:p>
          <a:p>
            <a:pPr lvl="1"/>
            <a:r>
              <a:rPr lang="en-US" altLang="zh-CN" dirty="0"/>
              <a:t>View</a:t>
            </a:r>
            <a:r>
              <a:rPr lang="zh-CN" altLang="en-US" dirty="0"/>
              <a:t>：与 </a:t>
            </a:r>
            <a:r>
              <a:rPr lang="en-US" altLang="zh-CN" dirty="0"/>
              <a:t>State </a:t>
            </a:r>
            <a:r>
              <a:rPr lang="zh-CN" altLang="en-US" dirty="0"/>
              <a:t>一一对应，可以看作 </a:t>
            </a:r>
            <a:r>
              <a:rPr lang="en-US" altLang="zh-CN" dirty="0"/>
              <a:t>State </a:t>
            </a:r>
            <a:r>
              <a:rPr lang="zh-CN" altLang="en-US" dirty="0"/>
              <a:t>的视觉层，也不合适承担其他功能。</a:t>
            </a:r>
            <a:endParaRPr lang="zh-CN" altLang="en-US" dirty="0"/>
          </a:p>
          <a:p>
            <a:pPr lvl="1"/>
            <a:r>
              <a:rPr lang="en-US" altLang="zh-CN" dirty="0"/>
              <a:t>Action</a:t>
            </a:r>
            <a:r>
              <a:rPr lang="zh-CN" altLang="en-US" dirty="0"/>
              <a:t>：存放数据的对象，即消息的载体，只能被别人操作，自己不能进行任何操作。</a:t>
            </a:r>
            <a:endParaRPr lang="zh-CN" altLang="en-US" dirty="0"/>
          </a:p>
          <a:p>
            <a:r>
              <a:rPr lang="en-US" altLang="zh-CN" dirty="0" smtClean="0"/>
              <a:t>2.</a:t>
            </a:r>
            <a:r>
              <a:rPr lang="zh-CN" altLang="en-US" dirty="0"/>
              <a:t>只有发送 </a:t>
            </a:r>
            <a:r>
              <a:rPr lang="en-US" altLang="zh-CN" dirty="0"/>
              <a:t>Action </a:t>
            </a:r>
            <a:r>
              <a:rPr lang="zh-CN" altLang="en-US" dirty="0"/>
              <a:t>的这个步骤，即</a:t>
            </a:r>
            <a:r>
              <a:rPr lang="en-US" altLang="zh-CN" dirty="0" err="1"/>
              <a:t>store.dispatch</a:t>
            </a:r>
            <a:r>
              <a:rPr lang="en-US" altLang="zh-CN" dirty="0"/>
              <a:t>()</a:t>
            </a:r>
            <a:r>
              <a:rPr lang="zh-CN" altLang="en-US" dirty="0"/>
              <a:t>方法，可以添加</a:t>
            </a:r>
            <a:r>
              <a:rPr lang="zh-CN" altLang="en-US" dirty="0" smtClean="0"/>
              <a:t>功能，例：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let next = </a:t>
            </a:r>
            <a:r>
              <a:rPr lang="en-US" altLang="zh-CN" dirty="0" err="1"/>
              <a:t>store.dispatch</a:t>
            </a:r>
            <a:r>
              <a:rPr lang="en-US" altLang="zh-CN" dirty="0"/>
              <a:t>;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store.dispatch</a:t>
            </a:r>
            <a:r>
              <a:rPr lang="en-US" altLang="zh-CN" dirty="0"/>
              <a:t> = function </a:t>
            </a:r>
            <a:r>
              <a:rPr lang="en-US" altLang="zh-CN" dirty="0" err="1"/>
              <a:t>dispatchAndLog</a:t>
            </a:r>
            <a:r>
              <a:rPr lang="en-US" altLang="zh-CN" dirty="0"/>
              <a:t>(action) {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console.log('dispatching', action);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next(action);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console.log('next state', </a:t>
            </a:r>
            <a:r>
              <a:rPr lang="en-US" altLang="zh-CN" dirty="0" err="1"/>
              <a:t>store.getState</a:t>
            </a:r>
            <a:r>
              <a:rPr lang="en-US" altLang="zh-CN" dirty="0"/>
              <a:t>());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中间件的用法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4727"/>
            <a:ext cx="10785764" cy="4456495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/>
              <a:t>常用的中间件都有现成的，只要引用别人写好的模块即</a:t>
            </a:r>
            <a:r>
              <a:rPr lang="zh-CN" altLang="en-US" dirty="0" smtClean="0"/>
              <a:t>可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import </a:t>
            </a:r>
            <a:r>
              <a:rPr lang="en-US" altLang="zh-CN" dirty="0"/>
              <a:t>{ </a:t>
            </a:r>
            <a:r>
              <a:rPr lang="en-US" altLang="zh-CN" dirty="0" err="1"/>
              <a:t>applyMiddleware</a:t>
            </a:r>
            <a:r>
              <a:rPr lang="en-US" altLang="zh-CN" dirty="0"/>
              <a:t>, </a:t>
            </a:r>
            <a:r>
              <a:rPr lang="en-US" altLang="zh-CN" dirty="0" err="1"/>
              <a:t>createStore</a:t>
            </a:r>
            <a:r>
              <a:rPr lang="en-US" altLang="zh-CN" dirty="0"/>
              <a:t> } from '</a:t>
            </a:r>
            <a:r>
              <a:rPr lang="en-US" altLang="zh-CN" dirty="0" err="1"/>
              <a:t>redux</a:t>
            </a:r>
            <a:r>
              <a:rPr lang="en-US" altLang="zh-CN" dirty="0"/>
              <a:t>';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import logger from '</a:t>
            </a:r>
            <a:r>
              <a:rPr lang="en-US" altLang="zh-CN" dirty="0" err="1"/>
              <a:t>redux</a:t>
            </a:r>
            <a:r>
              <a:rPr lang="en-US" altLang="zh-CN" dirty="0"/>
              <a:t>-logger';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/>
              <a:t>store = </a:t>
            </a:r>
            <a:r>
              <a:rPr lang="en-US" altLang="zh-CN" dirty="0" err="1" smtClean="0"/>
              <a:t>createStore</a:t>
            </a:r>
            <a:r>
              <a:rPr lang="en-US" altLang="zh-CN" dirty="0" smtClean="0"/>
              <a:t>(reducer,  </a:t>
            </a:r>
            <a:r>
              <a:rPr lang="en-US" altLang="zh-CN" dirty="0" err="1"/>
              <a:t>applyMiddleware</a:t>
            </a:r>
            <a:r>
              <a:rPr lang="en-US" altLang="zh-CN" dirty="0"/>
              <a:t>(logger</a:t>
            </a:r>
            <a:r>
              <a:rPr lang="en-US" altLang="zh-CN" dirty="0" smtClean="0"/>
              <a:t>));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注意：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createStore</a:t>
            </a:r>
            <a:r>
              <a:rPr lang="zh-CN" altLang="en-US" dirty="0"/>
              <a:t>方法可以接受整个应用的初始状态作为参数，那样的话，</a:t>
            </a:r>
            <a:r>
              <a:rPr lang="en-US" altLang="zh-CN" dirty="0" err="1"/>
              <a:t>applyMiddleware</a:t>
            </a:r>
            <a:r>
              <a:rPr lang="zh-CN" altLang="en-US" dirty="0"/>
              <a:t>就是第三个参数了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中间件的次序有</a:t>
            </a:r>
            <a:r>
              <a:rPr lang="zh-CN" altLang="en-US" dirty="0" smtClean="0"/>
              <a:t>讲究，比如：</a:t>
            </a:r>
            <a:r>
              <a:rPr lang="en-US" altLang="zh-CN" dirty="0"/>
              <a:t>logger</a:t>
            </a:r>
            <a:r>
              <a:rPr lang="zh-CN" altLang="en-US" dirty="0"/>
              <a:t>就一定要放在最后，否则输出结果会不正确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异步操作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0873"/>
            <a:ext cx="10827327" cy="377762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/>
              <a:t>同步操作只要发出一种 </a:t>
            </a:r>
            <a:r>
              <a:rPr lang="en-US" altLang="zh-CN" dirty="0"/>
              <a:t>Action </a:t>
            </a:r>
            <a:r>
              <a:rPr lang="zh-CN" altLang="en-US" dirty="0"/>
              <a:t>即可，异步操作的差别是它要发出三种 </a:t>
            </a:r>
            <a:r>
              <a:rPr lang="en-US" altLang="zh-CN" dirty="0"/>
              <a:t>Action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1"/>
            <a:r>
              <a:rPr lang="zh-CN" altLang="en-US" dirty="0" smtClean="0"/>
              <a:t>操作</a:t>
            </a:r>
            <a:r>
              <a:rPr lang="zh-CN" altLang="en-US" dirty="0"/>
              <a:t>发起时的 </a:t>
            </a:r>
            <a:r>
              <a:rPr lang="en-US" altLang="zh-CN" dirty="0"/>
              <a:t>Action</a:t>
            </a:r>
            <a:endParaRPr lang="en-US" altLang="zh-CN" dirty="0"/>
          </a:p>
          <a:p>
            <a:pPr lvl="1"/>
            <a:r>
              <a:rPr lang="zh-CN" altLang="en-US" dirty="0" smtClean="0"/>
              <a:t>操作</a:t>
            </a:r>
            <a:r>
              <a:rPr lang="zh-CN" altLang="en-US" dirty="0"/>
              <a:t>成功时的 </a:t>
            </a:r>
            <a:r>
              <a:rPr lang="en-US" altLang="zh-CN" dirty="0"/>
              <a:t>Action</a:t>
            </a:r>
            <a:endParaRPr lang="en-US" altLang="zh-CN" dirty="0"/>
          </a:p>
          <a:p>
            <a:pPr lvl="1"/>
            <a:r>
              <a:rPr lang="zh-CN" altLang="en-US" dirty="0" smtClean="0"/>
              <a:t>操作</a:t>
            </a:r>
            <a:r>
              <a:rPr lang="zh-CN" altLang="en-US" dirty="0"/>
              <a:t>失败时的 </a:t>
            </a:r>
            <a:r>
              <a:rPr lang="en-US" altLang="zh-CN" dirty="0"/>
              <a:t>Action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2.</a:t>
            </a:r>
            <a:r>
              <a:rPr lang="zh-CN" altLang="en-US" dirty="0"/>
              <a:t>异步操作的</a:t>
            </a:r>
            <a:r>
              <a:rPr lang="zh-CN" altLang="en-US" dirty="0" smtClean="0"/>
              <a:t>思路</a:t>
            </a:r>
            <a:endParaRPr lang="zh-CN" altLang="en-US" dirty="0"/>
          </a:p>
          <a:p>
            <a:pPr lvl="1"/>
            <a:r>
              <a:rPr lang="zh-CN" altLang="en-US" dirty="0" smtClean="0"/>
              <a:t>操作</a:t>
            </a:r>
            <a:r>
              <a:rPr lang="zh-CN" altLang="en-US" dirty="0"/>
              <a:t>开始时，送出一个 </a:t>
            </a:r>
            <a:r>
              <a:rPr lang="en-US" altLang="zh-CN" dirty="0"/>
              <a:t>Action</a:t>
            </a:r>
            <a:r>
              <a:rPr lang="zh-CN" altLang="en-US" dirty="0"/>
              <a:t>，触发 </a:t>
            </a:r>
            <a:r>
              <a:rPr lang="en-US" altLang="zh-CN" dirty="0"/>
              <a:t>State </a:t>
            </a:r>
            <a:r>
              <a:rPr lang="zh-CN" altLang="en-US" dirty="0"/>
              <a:t>更新为</a:t>
            </a:r>
            <a:r>
              <a:rPr lang="en-US" altLang="zh-CN" dirty="0"/>
              <a:t>"</a:t>
            </a:r>
            <a:r>
              <a:rPr lang="zh-CN" altLang="en-US" dirty="0"/>
              <a:t>正在操作</a:t>
            </a:r>
            <a:r>
              <a:rPr lang="en-US" altLang="zh-CN" dirty="0"/>
              <a:t>"</a:t>
            </a:r>
            <a:r>
              <a:rPr lang="zh-CN" altLang="en-US" dirty="0"/>
              <a:t>状态，</a:t>
            </a:r>
            <a:r>
              <a:rPr lang="en-US" altLang="zh-CN" dirty="0"/>
              <a:t>View </a:t>
            </a:r>
            <a:r>
              <a:rPr lang="zh-CN" altLang="en-US" dirty="0"/>
              <a:t>重新渲染</a:t>
            </a:r>
            <a:endParaRPr lang="zh-CN" altLang="en-US" dirty="0"/>
          </a:p>
          <a:p>
            <a:pPr lvl="1"/>
            <a:r>
              <a:rPr lang="zh-CN" altLang="en-US" dirty="0" smtClean="0"/>
              <a:t>操作</a:t>
            </a:r>
            <a:r>
              <a:rPr lang="zh-CN" altLang="en-US" dirty="0"/>
              <a:t>结束后，再送出一个 </a:t>
            </a:r>
            <a:r>
              <a:rPr lang="en-US" altLang="zh-CN" dirty="0"/>
              <a:t>Action</a:t>
            </a:r>
            <a:r>
              <a:rPr lang="zh-CN" altLang="en-US" dirty="0"/>
              <a:t>，触发 </a:t>
            </a:r>
            <a:r>
              <a:rPr lang="en-US" altLang="zh-CN" dirty="0"/>
              <a:t>State </a:t>
            </a:r>
            <a:r>
              <a:rPr lang="zh-CN" altLang="en-US" dirty="0"/>
              <a:t>更新为</a:t>
            </a:r>
            <a:r>
              <a:rPr lang="en-US" altLang="zh-CN" dirty="0"/>
              <a:t>"</a:t>
            </a:r>
            <a:r>
              <a:rPr lang="zh-CN" altLang="en-US" dirty="0"/>
              <a:t>操作结束</a:t>
            </a:r>
            <a:r>
              <a:rPr lang="en-US" altLang="zh-CN" dirty="0"/>
              <a:t>"</a:t>
            </a:r>
            <a:r>
              <a:rPr lang="zh-CN" altLang="en-US" dirty="0"/>
              <a:t>状态，</a:t>
            </a:r>
            <a:r>
              <a:rPr lang="en-US" altLang="zh-CN" dirty="0"/>
              <a:t>View </a:t>
            </a:r>
            <a:r>
              <a:rPr lang="zh-CN" altLang="en-US" dirty="0"/>
              <a:t>再一次重新渲染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中间件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520825"/>
            <a:ext cx="10716491" cy="4351338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en-US" altLang="zh-CN" dirty="0"/>
              <a:t>. </a:t>
            </a:r>
            <a:r>
              <a:rPr lang="en-US" altLang="zh-CN" dirty="0" err="1" smtClean="0"/>
              <a:t>redux-thunk</a:t>
            </a:r>
            <a:endParaRPr lang="en-US" altLang="zh-CN" dirty="0" smtClean="0"/>
          </a:p>
          <a:p>
            <a:r>
              <a:rPr lang="en-US" altLang="zh-CN" dirty="0"/>
              <a:t>2. </a:t>
            </a:r>
            <a:r>
              <a:rPr lang="en-US" altLang="zh-CN" dirty="0" err="1" smtClean="0"/>
              <a:t>redux</a:t>
            </a:r>
            <a:r>
              <a:rPr lang="en-US" altLang="zh-CN" dirty="0" smtClean="0"/>
              <a:t>-promise</a:t>
            </a:r>
            <a:endParaRPr lang="en-US" altLang="zh-CN" dirty="0" smtClean="0"/>
          </a:p>
          <a:p>
            <a:pPr lvl="1"/>
            <a:r>
              <a:rPr lang="zh-CN" altLang="en-US" dirty="0"/>
              <a:t>这个中间件使得</a:t>
            </a:r>
            <a:r>
              <a:rPr lang="en-US" altLang="zh-CN" dirty="0" err="1"/>
              <a:t>store.dispatch</a:t>
            </a:r>
            <a:r>
              <a:rPr lang="zh-CN" altLang="en-US" dirty="0"/>
              <a:t>方法可以接受 </a:t>
            </a:r>
            <a:r>
              <a:rPr lang="en-US" altLang="zh-CN" dirty="0"/>
              <a:t>Promise </a:t>
            </a:r>
            <a:r>
              <a:rPr lang="zh-CN" altLang="en-US" dirty="0"/>
              <a:t>对象作为参数。这时，</a:t>
            </a:r>
            <a:r>
              <a:rPr lang="en-US" altLang="zh-CN" dirty="0"/>
              <a:t>Action Creator </a:t>
            </a:r>
            <a:r>
              <a:rPr lang="zh-CN" altLang="en-US" dirty="0"/>
              <a:t>有两种写法。写法一，返回值是一个 </a:t>
            </a:r>
            <a:r>
              <a:rPr lang="en-US" altLang="zh-CN" dirty="0"/>
              <a:t>Promise </a:t>
            </a:r>
            <a:r>
              <a:rPr lang="zh-CN" altLang="en-US" dirty="0"/>
              <a:t>对象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写法</a:t>
            </a:r>
            <a:r>
              <a:rPr lang="zh-CN" altLang="en-US" dirty="0"/>
              <a:t>二，</a:t>
            </a:r>
            <a:r>
              <a:rPr lang="en-US" altLang="zh-CN" dirty="0"/>
              <a:t>Action </a:t>
            </a:r>
            <a:r>
              <a:rPr lang="zh-CN" altLang="en-US" dirty="0"/>
              <a:t>对象的</a:t>
            </a:r>
            <a:r>
              <a:rPr lang="en-US" altLang="zh-CN" dirty="0"/>
              <a:t>payload</a:t>
            </a:r>
            <a:r>
              <a:rPr lang="zh-CN" altLang="en-US" dirty="0"/>
              <a:t>属性是一个 </a:t>
            </a:r>
            <a:r>
              <a:rPr lang="en-US" altLang="zh-CN" dirty="0"/>
              <a:t>Promise </a:t>
            </a:r>
            <a:r>
              <a:rPr lang="zh-CN" altLang="en-US" dirty="0"/>
              <a:t>对象。这需要从</a:t>
            </a:r>
            <a:r>
              <a:rPr lang="en-US" altLang="zh-CN" dirty="0" err="1"/>
              <a:t>redux</a:t>
            </a:r>
            <a:r>
              <a:rPr lang="en-US" altLang="zh-CN" dirty="0"/>
              <a:t>-actions</a:t>
            </a:r>
            <a:r>
              <a:rPr lang="zh-CN" altLang="en-US" dirty="0"/>
              <a:t>模块引入</a:t>
            </a:r>
            <a:r>
              <a:rPr lang="en-US" altLang="zh-CN" dirty="0" err="1"/>
              <a:t>createAction</a:t>
            </a:r>
            <a:r>
              <a:rPr lang="zh-CN" altLang="en-US" dirty="0"/>
              <a:t>方法，并且写法也要变成下面这样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smtClean="0"/>
              <a:t>例：获取卖座网数据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什么情况下可以不用</a:t>
            </a:r>
            <a:r>
              <a:rPr lang="en-US" altLang="zh-CN" dirty="0" err="1" smtClean="0"/>
              <a:t>Redux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用户</a:t>
            </a:r>
            <a:r>
              <a:rPr lang="zh-CN" altLang="en-US" dirty="0"/>
              <a:t>的使用方式非常</a:t>
            </a:r>
            <a:r>
              <a:rPr lang="zh-CN" altLang="en-US" dirty="0" smtClean="0"/>
              <a:t>简单</a:t>
            </a:r>
            <a:endParaRPr lang="en-US" altLang="zh-CN" dirty="0"/>
          </a:p>
          <a:p>
            <a:r>
              <a:rPr lang="zh-CN" altLang="en-US" dirty="0" smtClean="0"/>
              <a:t>用户</a:t>
            </a:r>
            <a:r>
              <a:rPr lang="zh-CN" altLang="en-US" dirty="0"/>
              <a:t>之间没有</a:t>
            </a:r>
            <a:r>
              <a:rPr lang="zh-CN" altLang="en-US" dirty="0" smtClean="0"/>
              <a:t>协作</a:t>
            </a:r>
            <a:endParaRPr lang="en-US" altLang="zh-CN" dirty="0"/>
          </a:p>
          <a:p>
            <a:r>
              <a:rPr lang="zh-CN" altLang="en-US" dirty="0" smtClean="0"/>
              <a:t>不</a:t>
            </a:r>
            <a:r>
              <a:rPr lang="zh-CN" altLang="en-US" dirty="0"/>
              <a:t>需要与服务器大量交互，也没有使用 </a:t>
            </a:r>
            <a:r>
              <a:rPr lang="en-US" altLang="zh-CN" dirty="0" err="1" smtClean="0"/>
              <a:t>WebSocket</a:t>
            </a:r>
            <a:endParaRPr lang="en-US" altLang="zh-CN" dirty="0" err="1" smtClean="0"/>
          </a:p>
          <a:p>
            <a:r>
              <a:rPr lang="en-US" altLang="zh-CN" dirty="0"/>
              <a:t>http://www.ruanyifeng.com/blog/2017/05/websocket.html</a:t>
            </a:r>
            <a:r>
              <a:rPr lang="en-US" altLang="zh-CN" dirty="0" err="1" smtClean="0"/>
              <a:t>(</a:t>
            </a:r>
            <a:r>
              <a:rPr lang="zh-CN" altLang="zh-CN" dirty="0" err="1" smtClean="0"/>
              <a:t>了解</a:t>
            </a:r>
            <a:r>
              <a:rPr lang="en-US" altLang="zh-CN" dirty="0" err="1" smtClean="0"/>
              <a:t>)</a:t>
            </a:r>
            <a:endParaRPr lang="en-US" altLang="zh-CN" dirty="0"/>
          </a:p>
          <a:p>
            <a:r>
              <a:rPr lang="zh-CN" altLang="en-US" dirty="0" smtClean="0"/>
              <a:t>视图</a:t>
            </a:r>
            <a:r>
              <a:rPr lang="zh-CN" altLang="en-US" dirty="0"/>
              <a:t>层（</a:t>
            </a:r>
            <a:r>
              <a:rPr lang="en-US" altLang="zh-CN" dirty="0"/>
              <a:t>View</a:t>
            </a:r>
            <a:r>
              <a:rPr lang="zh-CN" altLang="en-US" dirty="0"/>
              <a:t>）只从单一来源获取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r>
              <a:rPr lang="zh-CN" altLang="en-US" dirty="0"/>
              <a:t>简单说，如果你的</a:t>
            </a:r>
            <a:r>
              <a:rPr lang="en-US" altLang="zh-CN" dirty="0"/>
              <a:t>UI</a:t>
            </a:r>
            <a:r>
              <a:rPr lang="zh-CN" altLang="en-US" dirty="0"/>
              <a:t>层非常简单，没有很多互动，</a:t>
            </a:r>
            <a:r>
              <a:rPr lang="en-US" altLang="zh-CN" dirty="0" err="1"/>
              <a:t>Redux</a:t>
            </a:r>
            <a:r>
              <a:rPr lang="en-US" altLang="zh-CN" dirty="0"/>
              <a:t> </a:t>
            </a:r>
            <a:r>
              <a:rPr lang="zh-CN" altLang="en-US" dirty="0"/>
              <a:t>就是不必要的，用了反而增加复杂性。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什么情况下需要使用</a:t>
            </a:r>
            <a:r>
              <a:rPr lang="en-US" altLang="zh-CN" dirty="0" err="1" smtClean="0"/>
              <a:t>Redux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5455"/>
            <a:ext cx="8915400" cy="473825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用户</a:t>
            </a:r>
            <a:r>
              <a:rPr lang="zh-CN" altLang="en-US" dirty="0"/>
              <a:t>的使用方式复杂</a:t>
            </a:r>
            <a:endParaRPr lang="zh-CN" altLang="en-US" dirty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不同</a:t>
            </a:r>
            <a:r>
              <a:rPr lang="zh-CN" altLang="en-US" dirty="0"/>
              <a:t>身份的用户有不同的使用方式（比如普通用户和管理员）</a:t>
            </a:r>
            <a:endParaRPr lang="zh-CN" altLang="en-US" dirty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多</a:t>
            </a:r>
            <a:r>
              <a:rPr lang="zh-CN" altLang="en-US" dirty="0"/>
              <a:t>个用户之间可以协作</a:t>
            </a:r>
            <a:endParaRPr lang="zh-CN" altLang="en-US" dirty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与</a:t>
            </a:r>
            <a:r>
              <a:rPr lang="zh-CN" altLang="en-US" dirty="0"/>
              <a:t>服务器大量交互，或者使用了</a:t>
            </a:r>
            <a:r>
              <a:rPr lang="en-US" altLang="zh-CN" dirty="0" err="1"/>
              <a:t>WebSocket</a:t>
            </a:r>
            <a:endParaRPr lang="en-US" altLang="zh-CN" dirty="0"/>
          </a:p>
          <a:p>
            <a:r>
              <a:rPr lang="en-US" altLang="zh-CN" dirty="0" smtClean="0"/>
              <a:t>5.View</a:t>
            </a:r>
            <a:r>
              <a:rPr lang="zh-CN" altLang="en-US" dirty="0"/>
              <a:t>要从多个来源获取数据</a:t>
            </a:r>
            <a:endParaRPr lang="zh-CN" altLang="en-US" dirty="0"/>
          </a:p>
          <a:p>
            <a:r>
              <a:rPr lang="zh-CN" altLang="en-US" dirty="0" smtClean="0"/>
              <a:t>总结：</a:t>
            </a:r>
            <a:r>
              <a:rPr lang="zh-CN" altLang="en-US" dirty="0"/>
              <a:t>多交互、多</a:t>
            </a:r>
            <a:r>
              <a:rPr lang="zh-CN" altLang="en-US" dirty="0" smtClean="0"/>
              <a:t>数据源</a:t>
            </a:r>
            <a:endParaRPr lang="en-US" altLang="zh-CN" dirty="0" smtClean="0"/>
          </a:p>
          <a:p>
            <a:r>
              <a:rPr lang="zh-CN" altLang="en-US" dirty="0" smtClean="0"/>
              <a:t>从组件角度考虑：</a:t>
            </a:r>
            <a:endParaRPr lang="en-US" altLang="zh-CN" dirty="0" smtClean="0"/>
          </a:p>
          <a:p>
            <a:pPr lvl="1"/>
            <a:r>
              <a:rPr lang="zh-CN" altLang="en-US" dirty="0"/>
              <a:t>某个组件的状态，需要共享</a:t>
            </a:r>
            <a:endParaRPr lang="zh-CN" altLang="en-US" dirty="0"/>
          </a:p>
          <a:p>
            <a:pPr lvl="1"/>
            <a:r>
              <a:rPr lang="zh-CN" altLang="en-US" dirty="0"/>
              <a:t>某个状态需要在任何地方都可以拿到</a:t>
            </a:r>
            <a:endParaRPr lang="zh-CN" altLang="en-US" dirty="0"/>
          </a:p>
          <a:p>
            <a:pPr lvl="1"/>
            <a:r>
              <a:rPr lang="zh-CN" altLang="en-US" dirty="0"/>
              <a:t>一个组件需要改变全局状态</a:t>
            </a:r>
            <a:endParaRPr lang="zh-CN" altLang="en-US" dirty="0"/>
          </a:p>
          <a:p>
            <a:pPr lvl="1"/>
            <a:r>
              <a:rPr lang="zh-CN" altLang="en-US" dirty="0"/>
              <a:t>一个组件需要改变另一个组件的状态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Redux</a:t>
            </a:r>
            <a:r>
              <a:rPr lang="en-US" altLang="zh-CN" dirty="0" smtClean="0"/>
              <a:t> </a:t>
            </a:r>
            <a:r>
              <a:rPr lang="zh-CN" altLang="en-US" dirty="0"/>
              <a:t>三</a:t>
            </a:r>
            <a:r>
              <a:rPr lang="zh-CN" altLang="en-US" dirty="0" smtClean="0"/>
              <a:t>大原则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6510" y="1825625"/>
            <a:ext cx="10759858" cy="4351338"/>
          </a:xfrm>
        </p:spPr>
        <p:txBody>
          <a:bodyPr/>
          <a:lstStyle/>
          <a:p>
            <a:r>
              <a:rPr lang="en-US" altLang="zh-CN" dirty="0" smtClean="0">
                <a:latin typeface="+mn-ea"/>
                <a:ea typeface="+mn-ea"/>
              </a:rPr>
              <a:t>1 </a:t>
            </a:r>
            <a:r>
              <a:rPr lang="zh-CN" altLang="en-US" dirty="0" smtClean="0">
                <a:latin typeface="+mn-ea"/>
                <a:ea typeface="+mn-ea"/>
              </a:rPr>
              <a:t>单一数据源</a:t>
            </a:r>
            <a:endParaRPr lang="en-US" altLang="zh-CN" dirty="0" smtClean="0">
              <a:latin typeface="+mn-ea"/>
              <a:ea typeface="+mn-ea"/>
            </a:endParaRPr>
          </a:p>
          <a:p>
            <a:pPr lvl="1"/>
            <a:r>
              <a:rPr lang="zh-CN" altLang="en-US" dirty="0">
                <a:latin typeface="+mn-ea"/>
                <a:ea typeface="+mn-ea"/>
              </a:rPr>
              <a:t>整个应用</a:t>
            </a:r>
            <a:r>
              <a:rPr lang="zh-CN" altLang="en-US" dirty="0" smtClean="0">
                <a:latin typeface="+mn-ea"/>
                <a:ea typeface="+mn-ea"/>
              </a:rPr>
              <a:t>的</a:t>
            </a:r>
            <a:r>
              <a:rPr lang="en-US" altLang="zh-CN" dirty="0" smtClean="0">
                <a:latin typeface="+mn-ea"/>
                <a:ea typeface="+mn-ea"/>
              </a:rPr>
              <a:t>state</a:t>
            </a:r>
            <a:r>
              <a:rPr lang="zh-CN" altLang="en-US" dirty="0" smtClean="0">
                <a:latin typeface="+mn-ea"/>
                <a:ea typeface="+mn-ea"/>
              </a:rPr>
              <a:t>被</a:t>
            </a:r>
            <a:r>
              <a:rPr lang="zh-CN" altLang="en-US" dirty="0">
                <a:latin typeface="+mn-ea"/>
                <a:ea typeface="+mn-ea"/>
              </a:rPr>
              <a:t>储存在一</a:t>
            </a:r>
            <a:r>
              <a:rPr lang="zh-CN" altLang="en-US" dirty="0" smtClean="0">
                <a:latin typeface="+mn-ea"/>
                <a:ea typeface="+mn-ea"/>
              </a:rPr>
              <a:t>棵</a:t>
            </a:r>
            <a:r>
              <a:rPr lang="en-US" altLang="zh-CN" dirty="0" err="1" smtClean="0">
                <a:latin typeface="+mn-ea"/>
                <a:ea typeface="+mn-ea"/>
              </a:rPr>
              <a:t>objecttree</a:t>
            </a:r>
            <a:r>
              <a:rPr lang="zh-CN" altLang="en-US" dirty="0" smtClean="0">
                <a:latin typeface="+mn-ea"/>
                <a:ea typeface="+mn-ea"/>
              </a:rPr>
              <a:t>中并且这个</a:t>
            </a:r>
            <a:r>
              <a:rPr lang="en-US" altLang="zh-CN" dirty="0" err="1" smtClean="0">
                <a:latin typeface="+mn-ea"/>
                <a:ea typeface="+mn-ea"/>
              </a:rPr>
              <a:t>objecttree</a:t>
            </a:r>
            <a:r>
              <a:rPr lang="zh-CN" altLang="en-US" dirty="0" smtClean="0">
                <a:latin typeface="+mn-ea"/>
                <a:ea typeface="+mn-ea"/>
              </a:rPr>
              <a:t>只</a:t>
            </a:r>
            <a:r>
              <a:rPr lang="zh-CN" altLang="en-US" dirty="0">
                <a:latin typeface="+mn-ea"/>
                <a:ea typeface="+mn-ea"/>
              </a:rPr>
              <a:t>存在于唯一一</a:t>
            </a:r>
            <a:r>
              <a:rPr lang="zh-CN" altLang="en-US" dirty="0" smtClean="0">
                <a:latin typeface="+mn-ea"/>
                <a:ea typeface="+mn-ea"/>
              </a:rPr>
              <a:t>个</a:t>
            </a:r>
            <a:r>
              <a:rPr lang="en-US" altLang="zh-CN" dirty="0" smtClean="0">
                <a:latin typeface="+mn-ea"/>
                <a:ea typeface="+mn-ea"/>
              </a:rPr>
              <a:t>store</a:t>
            </a:r>
            <a:r>
              <a:rPr lang="zh-CN" altLang="en-US" dirty="0" smtClean="0">
                <a:latin typeface="+mn-ea"/>
                <a:ea typeface="+mn-ea"/>
              </a:rPr>
              <a:t>中</a:t>
            </a:r>
            <a:r>
              <a:rPr lang="zh-CN" altLang="en-US" dirty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r>
              <a:rPr lang="en-US" altLang="zh-CN" dirty="0" smtClean="0">
                <a:latin typeface="+mn-ea"/>
                <a:ea typeface="+mn-ea"/>
              </a:rPr>
              <a:t>2 </a:t>
            </a:r>
            <a:r>
              <a:rPr lang="en-US" altLang="zh-CN" dirty="0">
                <a:latin typeface="+mn-ea"/>
                <a:ea typeface="+mn-ea"/>
              </a:rPr>
              <a:t>State </a:t>
            </a:r>
            <a:r>
              <a:rPr lang="zh-CN" altLang="en-US" dirty="0">
                <a:latin typeface="+mn-ea"/>
                <a:ea typeface="+mn-ea"/>
              </a:rPr>
              <a:t>是只读</a:t>
            </a:r>
            <a:r>
              <a:rPr lang="zh-CN" altLang="en-US" dirty="0" smtClean="0">
                <a:latin typeface="+mn-ea"/>
                <a:ea typeface="+mn-ea"/>
              </a:rPr>
              <a:t>的</a:t>
            </a:r>
            <a:endParaRPr lang="en-US" altLang="zh-CN" dirty="0" smtClean="0">
              <a:latin typeface="+mn-ea"/>
              <a:ea typeface="+mn-ea"/>
            </a:endParaRPr>
          </a:p>
          <a:p>
            <a:pPr lvl="1"/>
            <a:r>
              <a:rPr lang="zh-CN" altLang="en-US" dirty="0">
                <a:latin typeface="+mn-ea"/>
                <a:ea typeface="+mn-ea"/>
              </a:rPr>
              <a:t>惟一改变 </a:t>
            </a:r>
            <a:r>
              <a:rPr lang="en-US" altLang="zh-CN" dirty="0">
                <a:latin typeface="+mn-ea"/>
                <a:ea typeface="+mn-ea"/>
              </a:rPr>
              <a:t>state </a:t>
            </a:r>
            <a:r>
              <a:rPr lang="zh-CN" altLang="en-US" dirty="0">
                <a:latin typeface="+mn-ea"/>
                <a:ea typeface="+mn-ea"/>
              </a:rPr>
              <a:t>的方法就是触发 </a:t>
            </a:r>
            <a:r>
              <a:rPr lang="en-US" altLang="zh-CN" dirty="0">
                <a:latin typeface="+mn-ea"/>
                <a:ea typeface="+mn-ea"/>
              </a:rPr>
              <a:t>action</a:t>
            </a:r>
            <a:r>
              <a:rPr lang="zh-CN" altLang="en-US" dirty="0">
                <a:latin typeface="+mn-ea"/>
                <a:ea typeface="+mn-ea"/>
              </a:rPr>
              <a:t>，</a:t>
            </a:r>
            <a:r>
              <a:rPr lang="en-US" altLang="zh-CN" dirty="0">
                <a:latin typeface="+mn-ea"/>
                <a:ea typeface="+mn-ea"/>
              </a:rPr>
              <a:t>action </a:t>
            </a:r>
            <a:r>
              <a:rPr lang="zh-CN" altLang="en-US" dirty="0">
                <a:latin typeface="+mn-ea"/>
                <a:ea typeface="+mn-ea"/>
              </a:rPr>
              <a:t>是一个用于描述已发生事件的普通对象。</a:t>
            </a:r>
            <a:endParaRPr lang="zh-CN" altLang="en-US" dirty="0">
              <a:latin typeface="+mn-ea"/>
              <a:ea typeface="+mn-ea"/>
            </a:endParaRPr>
          </a:p>
          <a:p>
            <a:r>
              <a:rPr lang="en-US" altLang="zh-CN" dirty="0" smtClean="0">
                <a:latin typeface="+mn-ea"/>
                <a:ea typeface="+mn-ea"/>
              </a:rPr>
              <a:t>3 </a:t>
            </a:r>
            <a:r>
              <a:rPr lang="zh-CN" altLang="en-US" dirty="0" smtClean="0">
                <a:latin typeface="+mn-ea"/>
                <a:ea typeface="+mn-ea"/>
              </a:rPr>
              <a:t>使用</a:t>
            </a:r>
            <a:r>
              <a:rPr lang="zh-CN" altLang="en-US" dirty="0">
                <a:latin typeface="+mn-ea"/>
                <a:ea typeface="+mn-ea"/>
              </a:rPr>
              <a:t>纯函数来执行</a:t>
            </a:r>
            <a:r>
              <a:rPr lang="zh-CN" altLang="en-US" dirty="0" smtClean="0">
                <a:latin typeface="+mn-ea"/>
                <a:ea typeface="+mn-ea"/>
              </a:rPr>
              <a:t>修改</a:t>
            </a:r>
            <a:endParaRPr lang="en-US" altLang="zh-CN" dirty="0" smtClean="0">
              <a:latin typeface="+mn-ea"/>
              <a:ea typeface="+mn-ea"/>
            </a:endParaRPr>
          </a:p>
          <a:p>
            <a:pPr lvl="1"/>
            <a:r>
              <a:rPr lang="zh-CN" altLang="en-US" dirty="0">
                <a:latin typeface="+mn-ea"/>
                <a:ea typeface="+mn-ea"/>
              </a:rPr>
              <a:t>为了描述 </a:t>
            </a:r>
            <a:r>
              <a:rPr lang="en-US" altLang="zh-CN" dirty="0">
                <a:latin typeface="+mn-ea"/>
                <a:ea typeface="+mn-ea"/>
              </a:rPr>
              <a:t>action </a:t>
            </a:r>
            <a:r>
              <a:rPr lang="zh-CN" altLang="en-US" dirty="0">
                <a:latin typeface="+mn-ea"/>
                <a:ea typeface="+mn-ea"/>
              </a:rPr>
              <a:t>如何改变 </a:t>
            </a:r>
            <a:r>
              <a:rPr lang="en-US" altLang="zh-CN" dirty="0">
                <a:latin typeface="+mn-ea"/>
                <a:ea typeface="+mn-ea"/>
              </a:rPr>
              <a:t>state tree </a:t>
            </a:r>
            <a:r>
              <a:rPr lang="zh-CN" altLang="en-US" dirty="0">
                <a:latin typeface="+mn-ea"/>
                <a:ea typeface="+mn-ea"/>
              </a:rPr>
              <a:t>，你需要编写 </a:t>
            </a:r>
            <a:r>
              <a:rPr lang="en-US" altLang="zh-CN" dirty="0">
                <a:latin typeface="+mn-ea"/>
                <a:ea typeface="+mn-ea"/>
              </a:rPr>
              <a:t>reducers</a:t>
            </a:r>
            <a:r>
              <a:rPr lang="zh-CN" altLang="en-US" dirty="0">
                <a:latin typeface="+mn-ea"/>
                <a:ea typeface="+mn-ea"/>
              </a:rPr>
              <a:t>。</a:t>
            </a:r>
            <a:endParaRPr lang="en-US" altLang="zh-CN" dirty="0">
              <a:latin typeface="+mn-ea"/>
              <a:ea typeface="+mn-ea"/>
            </a:endParaRPr>
          </a:p>
          <a:p>
            <a:pPr lvl="1"/>
            <a:r>
              <a:rPr lang="en-US" altLang="zh-CN" dirty="0">
                <a:latin typeface="+mn-ea"/>
                <a:ea typeface="+mn-ea"/>
              </a:rPr>
              <a:t>Reducer </a:t>
            </a:r>
            <a:r>
              <a:rPr lang="zh-CN" altLang="en-US" dirty="0">
                <a:latin typeface="+mn-ea"/>
                <a:ea typeface="+mn-ea"/>
              </a:rPr>
              <a:t>只是一些纯函数，它接收先前的 </a:t>
            </a:r>
            <a:r>
              <a:rPr lang="en-US" altLang="zh-CN" dirty="0">
                <a:latin typeface="+mn-ea"/>
                <a:ea typeface="+mn-ea"/>
              </a:rPr>
              <a:t>state </a:t>
            </a:r>
            <a:r>
              <a:rPr lang="zh-CN" altLang="en-US" dirty="0">
                <a:latin typeface="+mn-ea"/>
                <a:ea typeface="+mn-ea"/>
              </a:rPr>
              <a:t>和 </a:t>
            </a:r>
            <a:r>
              <a:rPr lang="en-US" altLang="zh-CN" dirty="0">
                <a:latin typeface="+mn-ea"/>
                <a:ea typeface="+mn-ea"/>
              </a:rPr>
              <a:t>action</a:t>
            </a:r>
            <a:r>
              <a:rPr lang="zh-CN" altLang="en-US" dirty="0">
                <a:latin typeface="+mn-ea"/>
                <a:ea typeface="+mn-ea"/>
              </a:rPr>
              <a:t>，并返回新的 </a:t>
            </a:r>
            <a:r>
              <a:rPr lang="en-US" altLang="zh-CN" dirty="0">
                <a:latin typeface="+mn-ea"/>
                <a:ea typeface="+mn-ea"/>
              </a:rPr>
              <a:t>state</a:t>
            </a:r>
            <a:r>
              <a:rPr lang="zh-CN" altLang="en-US" dirty="0">
                <a:latin typeface="+mn-ea"/>
                <a:ea typeface="+mn-ea"/>
              </a:rPr>
              <a:t>。</a:t>
            </a:r>
            <a:endParaRPr lang="zh-CN" altLang="en-US" dirty="0"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92698"/>
            <a:ext cx="10515600" cy="597484"/>
          </a:xfrm>
        </p:spPr>
        <p:txBody>
          <a:bodyPr/>
          <a:lstStyle/>
          <a:p>
            <a:r>
              <a:rPr lang="en-US" altLang="zh-CN" dirty="0" err="1" smtClean="0"/>
              <a:t>Redux</a:t>
            </a:r>
            <a:r>
              <a:rPr lang="en-US" altLang="zh-CN" dirty="0" smtClean="0"/>
              <a:t> </a:t>
            </a:r>
            <a:r>
              <a:rPr lang="zh-CN" altLang="en-US" dirty="0" smtClean="0"/>
              <a:t>不同框架绑定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6510" y="1825625"/>
            <a:ext cx="10759858" cy="4351338"/>
          </a:xfrm>
        </p:spPr>
        <p:txBody>
          <a:bodyPr/>
          <a:lstStyle/>
          <a:p>
            <a:r>
              <a:rPr lang="en-US" altLang="zh-CN" dirty="0">
                <a:hlinkClick r:id="rId1"/>
              </a:rPr>
              <a:t>react-</a:t>
            </a:r>
            <a:r>
              <a:rPr lang="en-US" altLang="zh-CN" dirty="0" err="1">
                <a:hlinkClick r:id="rId1"/>
              </a:rPr>
              <a:t>redux</a:t>
            </a:r>
            <a:r>
              <a:rPr lang="en-US" altLang="zh-CN" dirty="0"/>
              <a:t> — React    ( </a:t>
            </a:r>
            <a:r>
              <a:rPr lang="zh-CN" altLang="zh-CN" dirty="0"/>
              <a:t>需要 </a:t>
            </a:r>
            <a:r>
              <a:rPr lang="en-US" altLang="zh-CN" dirty="0"/>
              <a:t> "react-redux": "^5.1.1" </a:t>
            </a:r>
            <a:r>
              <a:rPr lang="zh-CN" altLang="en-US" dirty="0"/>
              <a:t>版本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ng-</a:t>
            </a:r>
            <a:r>
              <a:rPr lang="en-US" altLang="zh-CN" dirty="0" err="1">
                <a:hlinkClick r:id="rId2"/>
              </a:rPr>
              <a:t>redux</a:t>
            </a:r>
            <a:r>
              <a:rPr lang="en-US" altLang="zh-CN" dirty="0"/>
              <a:t> — Angular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ng2-redux</a:t>
            </a:r>
            <a:r>
              <a:rPr lang="en-US" altLang="zh-CN" dirty="0"/>
              <a:t> — Angular 2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backbone-</a:t>
            </a:r>
            <a:r>
              <a:rPr lang="en-US" altLang="zh-CN" dirty="0" err="1">
                <a:hlinkClick r:id="rId4"/>
              </a:rPr>
              <a:t>redux</a:t>
            </a:r>
            <a:r>
              <a:rPr lang="en-US" altLang="zh-CN" dirty="0"/>
              <a:t> — Backbone</a:t>
            </a:r>
            <a:endParaRPr lang="en-US" altLang="zh-CN" dirty="0"/>
          </a:p>
          <a:p>
            <a:r>
              <a:rPr lang="en-US" altLang="zh-CN" dirty="0" err="1">
                <a:hlinkClick r:id="rId5"/>
              </a:rPr>
              <a:t>redux-falcor</a:t>
            </a:r>
            <a:r>
              <a:rPr lang="en-US" altLang="zh-CN" dirty="0"/>
              <a:t> — </a:t>
            </a:r>
            <a:r>
              <a:rPr lang="en-US" altLang="zh-CN" dirty="0" err="1"/>
              <a:t>Falcor</a:t>
            </a:r>
            <a:endParaRPr lang="en-US" altLang="zh-CN" dirty="0"/>
          </a:p>
          <a:p>
            <a:r>
              <a:rPr lang="en-US" altLang="zh-CN" dirty="0" err="1">
                <a:hlinkClick r:id="rId6"/>
              </a:rPr>
              <a:t>deku-redux</a:t>
            </a:r>
            <a:r>
              <a:rPr lang="en-US" altLang="zh-CN" dirty="0"/>
              <a:t> — </a:t>
            </a:r>
            <a:r>
              <a:rPr lang="en-US" altLang="zh-CN" dirty="0" err="1"/>
              <a:t>Deku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92698"/>
            <a:ext cx="10515600" cy="597484"/>
          </a:xfrm>
        </p:spPr>
        <p:txBody>
          <a:bodyPr/>
          <a:lstStyle/>
          <a:p>
            <a:r>
              <a:rPr lang="en-US" altLang="zh-CN" dirty="0" err="1" smtClean="0"/>
              <a:t>Redux</a:t>
            </a:r>
            <a:r>
              <a:rPr lang="zh-CN" altLang="en-US" dirty="0"/>
              <a:t>中间件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6510" y="1440493"/>
            <a:ext cx="10759858" cy="4736470"/>
          </a:xfrm>
        </p:spPr>
        <p:txBody>
          <a:bodyPr/>
          <a:lstStyle/>
          <a:p>
            <a:r>
              <a:rPr lang="en-US" altLang="zh-CN" sz="1800" dirty="0" err="1">
                <a:latin typeface="+mn-ea"/>
                <a:ea typeface="+mn-ea"/>
                <a:hlinkClick r:id="rId1"/>
              </a:rPr>
              <a:t>redux-thunk</a:t>
            </a:r>
            <a:r>
              <a:rPr lang="en-US" altLang="zh-CN" sz="1800" dirty="0">
                <a:latin typeface="+mn-ea"/>
                <a:ea typeface="+mn-ea"/>
              </a:rPr>
              <a:t> — </a:t>
            </a:r>
            <a:r>
              <a:rPr lang="zh-CN" altLang="en-US" sz="1800" dirty="0">
                <a:latin typeface="+mn-ea"/>
                <a:ea typeface="+mn-ea"/>
              </a:rPr>
              <a:t>用最简单的方式搭建异步 </a:t>
            </a:r>
            <a:r>
              <a:rPr lang="en-US" altLang="zh-CN" sz="1800" dirty="0">
                <a:latin typeface="+mn-ea"/>
                <a:ea typeface="+mn-ea"/>
              </a:rPr>
              <a:t>action </a:t>
            </a:r>
            <a:r>
              <a:rPr lang="zh-CN" altLang="en-US" sz="1800" dirty="0">
                <a:latin typeface="+mn-ea"/>
                <a:ea typeface="+mn-ea"/>
              </a:rPr>
              <a:t>构造器</a:t>
            </a:r>
            <a:endParaRPr lang="zh-CN" altLang="en-US" sz="1800" dirty="0">
              <a:latin typeface="+mn-ea"/>
              <a:ea typeface="+mn-ea"/>
            </a:endParaRPr>
          </a:p>
          <a:p>
            <a:r>
              <a:rPr lang="en-US" altLang="zh-CN" sz="1800" dirty="0" err="1">
                <a:latin typeface="+mn-ea"/>
                <a:ea typeface="+mn-ea"/>
                <a:hlinkClick r:id="rId2"/>
              </a:rPr>
              <a:t>redux</a:t>
            </a:r>
            <a:r>
              <a:rPr lang="en-US" altLang="zh-CN" sz="1800" dirty="0">
                <a:latin typeface="+mn-ea"/>
                <a:ea typeface="+mn-ea"/>
                <a:hlinkClick r:id="rId2"/>
              </a:rPr>
              <a:t>-promise</a:t>
            </a:r>
            <a:r>
              <a:rPr lang="en-US" altLang="zh-CN" sz="1800" dirty="0">
                <a:latin typeface="+mn-ea"/>
                <a:ea typeface="+mn-ea"/>
              </a:rPr>
              <a:t> — </a:t>
            </a:r>
            <a:r>
              <a:rPr lang="zh-CN" altLang="en-US" sz="1800" dirty="0">
                <a:latin typeface="+mn-ea"/>
                <a:ea typeface="+mn-ea"/>
              </a:rPr>
              <a:t>遵从 </a:t>
            </a:r>
            <a:r>
              <a:rPr lang="en-US" altLang="zh-CN" sz="1800" dirty="0">
                <a:latin typeface="+mn-ea"/>
                <a:ea typeface="+mn-ea"/>
                <a:hlinkClick r:id="rId3"/>
              </a:rPr>
              <a:t>FSA</a:t>
            </a:r>
            <a:r>
              <a:rPr lang="en-US" altLang="zh-CN" sz="1800" dirty="0">
                <a:latin typeface="+mn-ea"/>
                <a:ea typeface="+mn-ea"/>
              </a:rPr>
              <a:t> </a:t>
            </a:r>
            <a:r>
              <a:rPr lang="zh-CN" altLang="en-US" sz="1800" dirty="0">
                <a:latin typeface="+mn-ea"/>
                <a:ea typeface="+mn-ea"/>
              </a:rPr>
              <a:t>标准的 </a:t>
            </a:r>
            <a:r>
              <a:rPr lang="en-US" altLang="zh-CN" sz="1800" dirty="0">
                <a:latin typeface="+mn-ea"/>
                <a:ea typeface="+mn-ea"/>
              </a:rPr>
              <a:t>promise </a:t>
            </a:r>
            <a:r>
              <a:rPr lang="zh-CN" altLang="en-US" sz="1800" dirty="0">
                <a:latin typeface="+mn-ea"/>
                <a:ea typeface="+mn-ea"/>
              </a:rPr>
              <a:t>中间件</a:t>
            </a:r>
            <a:endParaRPr lang="zh-CN" altLang="en-US" sz="1800" dirty="0">
              <a:latin typeface="+mn-ea"/>
              <a:ea typeface="+mn-ea"/>
            </a:endParaRPr>
          </a:p>
          <a:p>
            <a:r>
              <a:rPr lang="en-US" altLang="zh-CN" sz="1800" dirty="0" err="1">
                <a:latin typeface="+mn-ea"/>
                <a:ea typeface="+mn-ea"/>
                <a:hlinkClick r:id="rId4"/>
              </a:rPr>
              <a:t>redux</a:t>
            </a:r>
            <a:r>
              <a:rPr lang="en-US" altLang="zh-CN" sz="1800" dirty="0">
                <a:latin typeface="+mn-ea"/>
                <a:ea typeface="+mn-ea"/>
                <a:hlinkClick r:id="rId4"/>
              </a:rPr>
              <a:t>-</a:t>
            </a:r>
            <a:r>
              <a:rPr lang="en-US" altLang="zh-CN" sz="1800" dirty="0" err="1">
                <a:latin typeface="+mn-ea"/>
                <a:ea typeface="+mn-ea"/>
                <a:hlinkClick r:id="rId4"/>
              </a:rPr>
              <a:t>axios</a:t>
            </a:r>
            <a:r>
              <a:rPr lang="en-US" altLang="zh-CN" sz="1800" dirty="0">
                <a:latin typeface="+mn-ea"/>
                <a:ea typeface="+mn-ea"/>
                <a:hlinkClick r:id="rId4"/>
              </a:rPr>
              <a:t>-middleware</a:t>
            </a:r>
            <a:r>
              <a:rPr lang="en-US" altLang="zh-CN" sz="1800" dirty="0">
                <a:latin typeface="+mn-ea"/>
                <a:ea typeface="+mn-ea"/>
              </a:rPr>
              <a:t> — </a:t>
            </a:r>
            <a:r>
              <a:rPr lang="zh-CN" altLang="en-US" sz="1800" dirty="0">
                <a:latin typeface="+mn-ea"/>
                <a:ea typeface="+mn-ea"/>
              </a:rPr>
              <a:t>使用 </a:t>
            </a:r>
            <a:r>
              <a:rPr lang="en-US" altLang="zh-CN" sz="1800" dirty="0" err="1">
                <a:latin typeface="+mn-ea"/>
                <a:ea typeface="+mn-ea"/>
              </a:rPr>
              <a:t>axios</a:t>
            </a:r>
            <a:r>
              <a:rPr lang="en-US" altLang="zh-CN" sz="1800" dirty="0">
                <a:latin typeface="+mn-ea"/>
                <a:ea typeface="+mn-ea"/>
              </a:rPr>
              <a:t> HTTP </a:t>
            </a:r>
            <a:r>
              <a:rPr lang="zh-CN" altLang="en-US" sz="1800" dirty="0">
                <a:latin typeface="+mn-ea"/>
                <a:ea typeface="+mn-ea"/>
              </a:rPr>
              <a:t>客户端获取数据的 </a:t>
            </a:r>
            <a:r>
              <a:rPr lang="en-US" altLang="zh-CN" sz="1800" dirty="0" err="1">
                <a:latin typeface="+mn-ea"/>
                <a:ea typeface="+mn-ea"/>
              </a:rPr>
              <a:t>Redux</a:t>
            </a:r>
            <a:r>
              <a:rPr lang="en-US" altLang="zh-CN" sz="1800" dirty="0">
                <a:latin typeface="+mn-ea"/>
                <a:ea typeface="+mn-ea"/>
              </a:rPr>
              <a:t> </a:t>
            </a:r>
            <a:r>
              <a:rPr lang="zh-CN" altLang="en-US" sz="1800" dirty="0">
                <a:latin typeface="+mn-ea"/>
                <a:ea typeface="+mn-ea"/>
              </a:rPr>
              <a:t>中间件</a:t>
            </a:r>
            <a:endParaRPr lang="zh-CN" altLang="en-US" sz="1800" dirty="0">
              <a:latin typeface="+mn-ea"/>
              <a:ea typeface="+mn-ea"/>
            </a:endParaRPr>
          </a:p>
          <a:p>
            <a:r>
              <a:rPr lang="en-US" altLang="zh-CN" sz="1800" dirty="0" err="1">
                <a:latin typeface="+mn-ea"/>
                <a:ea typeface="+mn-ea"/>
                <a:hlinkClick r:id="rId5"/>
              </a:rPr>
              <a:t>redux</a:t>
            </a:r>
            <a:r>
              <a:rPr lang="en-US" altLang="zh-CN" sz="1800" dirty="0">
                <a:latin typeface="+mn-ea"/>
                <a:ea typeface="+mn-ea"/>
                <a:hlinkClick r:id="rId5"/>
              </a:rPr>
              <a:t>-observable</a:t>
            </a:r>
            <a:r>
              <a:rPr lang="en-US" altLang="zh-CN" sz="1800" dirty="0">
                <a:latin typeface="+mn-ea"/>
                <a:ea typeface="+mn-ea"/>
              </a:rPr>
              <a:t> — </a:t>
            </a:r>
            <a:r>
              <a:rPr lang="en-US" altLang="zh-CN" sz="1800" dirty="0" err="1">
                <a:latin typeface="+mn-ea"/>
                <a:ea typeface="+mn-ea"/>
              </a:rPr>
              <a:t>Redux</a:t>
            </a:r>
            <a:r>
              <a:rPr lang="en-US" altLang="zh-CN" sz="1800" dirty="0">
                <a:latin typeface="+mn-ea"/>
                <a:ea typeface="+mn-ea"/>
              </a:rPr>
              <a:t> </a:t>
            </a:r>
            <a:r>
              <a:rPr lang="zh-CN" altLang="en-US" sz="1800" dirty="0">
                <a:latin typeface="+mn-ea"/>
                <a:ea typeface="+mn-ea"/>
              </a:rPr>
              <a:t>的 </a:t>
            </a:r>
            <a:r>
              <a:rPr lang="en-US" altLang="zh-CN" sz="1800" dirty="0" err="1">
                <a:latin typeface="+mn-ea"/>
                <a:ea typeface="+mn-ea"/>
              </a:rPr>
              <a:t>RxJS</a:t>
            </a:r>
            <a:r>
              <a:rPr lang="en-US" altLang="zh-CN" sz="1800" dirty="0">
                <a:latin typeface="+mn-ea"/>
                <a:ea typeface="+mn-ea"/>
              </a:rPr>
              <a:t> </a:t>
            </a:r>
            <a:r>
              <a:rPr lang="zh-CN" altLang="en-US" sz="1800" dirty="0">
                <a:latin typeface="+mn-ea"/>
                <a:ea typeface="+mn-ea"/>
              </a:rPr>
              <a:t>中间件</a:t>
            </a:r>
            <a:endParaRPr lang="zh-CN" altLang="en-US" sz="1800" dirty="0">
              <a:latin typeface="+mn-ea"/>
              <a:ea typeface="+mn-ea"/>
            </a:endParaRPr>
          </a:p>
          <a:p>
            <a:r>
              <a:rPr lang="en-US" altLang="zh-CN" sz="1800" dirty="0" err="1">
                <a:latin typeface="+mn-ea"/>
                <a:ea typeface="+mn-ea"/>
                <a:hlinkClick r:id="rId6"/>
              </a:rPr>
              <a:t>redux-rx</a:t>
            </a:r>
            <a:r>
              <a:rPr lang="en-US" altLang="zh-CN" sz="1800" dirty="0">
                <a:latin typeface="+mn-ea"/>
                <a:ea typeface="+mn-ea"/>
              </a:rPr>
              <a:t> — </a:t>
            </a:r>
            <a:r>
              <a:rPr lang="zh-CN" altLang="en-US" sz="1800" dirty="0">
                <a:latin typeface="+mn-ea"/>
                <a:ea typeface="+mn-ea"/>
              </a:rPr>
              <a:t>给 </a:t>
            </a:r>
            <a:r>
              <a:rPr lang="en-US" altLang="zh-CN" sz="1800" dirty="0" err="1">
                <a:latin typeface="+mn-ea"/>
                <a:ea typeface="+mn-ea"/>
              </a:rPr>
              <a:t>Redux</a:t>
            </a:r>
            <a:r>
              <a:rPr lang="en-US" altLang="zh-CN" sz="1800" dirty="0">
                <a:latin typeface="+mn-ea"/>
                <a:ea typeface="+mn-ea"/>
              </a:rPr>
              <a:t> </a:t>
            </a:r>
            <a:r>
              <a:rPr lang="zh-CN" altLang="en-US" sz="1800" dirty="0">
                <a:latin typeface="+mn-ea"/>
                <a:ea typeface="+mn-ea"/>
              </a:rPr>
              <a:t>用的 </a:t>
            </a:r>
            <a:r>
              <a:rPr lang="en-US" altLang="zh-CN" sz="1800" dirty="0" err="1">
                <a:latin typeface="+mn-ea"/>
                <a:ea typeface="+mn-ea"/>
              </a:rPr>
              <a:t>RxJS</a:t>
            </a:r>
            <a:r>
              <a:rPr lang="en-US" altLang="zh-CN" sz="1800" dirty="0">
                <a:latin typeface="+mn-ea"/>
                <a:ea typeface="+mn-ea"/>
              </a:rPr>
              <a:t> </a:t>
            </a:r>
            <a:r>
              <a:rPr lang="zh-CN" altLang="en-US" sz="1800" dirty="0">
                <a:latin typeface="+mn-ea"/>
                <a:ea typeface="+mn-ea"/>
              </a:rPr>
              <a:t>工具，包括观察变量的中间件</a:t>
            </a:r>
            <a:endParaRPr lang="zh-CN" altLang="en-US" sz="1800" dirty="0">
              <a:latin typeface="+mn-ea"/>
              <a:ea typeface="+mn-ea"/>
            </a:endParaRPr>
          </a:p>
          <a:p>
            <a:r>
              <a:rPr lang="en-US" altLang="zh-CN" sz="1800" dirty="0" err="1">
                <a:latin typeface="+mn-ea"/>
                <a:ea typeface="+mn-ea"/>
                <a:hlinkClick r:id="rId7"/>
              </a:rPr>
              <a:t>redux</a:t>
            </a:r>
            <a:r>
              <a:rPr lang="en-US" altLang="zh-CN" sz="1800" dirty="0">
                <a:latin typeface="+mn-ea"/>
                <a:ea typeface="+mn-ea"/>
                <a:hlinkClick r:id="rId7"/>
              </a:rPr>
              <a:t>-logger</a:t>
            </a:r>
            <a:r>
              <a:rPr lang="en-US" altLang="zh-CN" sz="1800" dirty="0">
                <a:latin typeface="+mn-ea"/>
                <a:ea typeface="+mn-ea"/>
              </a:rPr>
              <a:t> — </a:t>
            </a:r>
            <a:r>
              <a:rPr lang="zh-CN" altLang="en-US" sz="1800" dirty="0">
                <a:latin typeface="+mn-ea"/>
                <a:ea typeface="+mn-ea"/>
              </a:rPr>
              <a:t>记录所有 </a:t>
            </a:r>
            <a:r>
              <a:rPr lang="en-US" altLang="zh-CN" sz="1800" dirty="0" err="1">
                <a:latin typeface="+mn-ea"/>
                <a:ea typeface="+mn-ea"/>
              </a:rPr>
              <a:t>Redux</a:t>
            </a:r>
            <a:r>
              <a:rPr lang="en-US" altLang="zh-CN" sz="1800" dirty="0">
                <a:latin typeface="+mn-ea"/>
                <a:ea typeface="+mn-ea"/>
              </a:rPr>
              <a:t> action </a:t>
            </a:r>
            <a:r>
              <a:rPr lang="zh-CN" altLang="en-US" sz="1800" dirty="0">
                <a:latin typeface="+mn-ea"/>
                <a:ea typeface="+mn-ea"/>
              </a:rPr>
              <a:t>和下一次 </a:t>
            </a:r>
            <a:r>
              <a:rPr lang="en-US" altLang="zh-CN" sz="1800" dirty="0">
                <a:latin typeface="+mn-ea"/>
                <a:ea typeface="+mn-ea"/>
              </a:rPr>
              <a:t>state </a:t>
            </a:r>
            <a:r>
              <a:rPr lang="zh-CN" altLang="en-US" sz="1800" dirty="0">
                <a:latin typeface="+mn-ea"/>
                <a:ea typeface="+mn-ea"/>
              </a:rPr>
              <a:t>的日志</a:t>
            </a:r>
            <a:endParaRPr lang="zh-CN" altLang="en-US" sz="1800" dirty="0">
              <a:latin typeface="+mn-ea"/>
              <a:ea typeface="+mn-ea"/>
            </a:endParaRPr>
          </a:p>
          <a:p>
            <a:r>
              <a:rPr lang="en-US" altLang="zh-CN" sz="1800" dirty="0" err="1">
                <a:latin typeface="+mn-ea"/>
                <a:ea typeface="+mn-ea"/>
                <a:hlinkClick r:id="rId8"/>
              </a:rPr>
              <a:t>redux</a:t>
            </a:r>
            <a:r>
              <a:rPr lang="en-US" altLang="zh-CN" sz="1800" dirty="0">
                <a:latin typeface="+mn-ea"/>
                <a:ea typeface="+mn-ea"/>
                <a:hlinkClick r:id="rId8"/>
              </a:rPr>
              <a:t>-immutable-state-invariant</a:t>
            </a:r>
            <a:r>
              <a:rPr lang="en-US" altLang="zh-CN" sz="1800" dirty="0">
                <a:latin typeface="+mn-ea"/>
                <a:ea typeface="+mn-ea"/>
              </a:rPr>
              <a:t> — </a:t>
            </a:r>
            <a:r>
              <a:rPr lang="zh-CN" altLang="en-US" sz="1800" dirty="0">
                <a:latin typeface="+mn-ea"/>
                <a:ea typeface="+mn-ea"/>
              </a:rPr>
              <a:t>开发中的状态变更提醒</a:t>
            </a:r>
            <a:endParaRPr lang="zh-CN" altLang="en-US" sz="1800" dirty="0">
              <a:latin typeface="+mn-ea"/>
              <a:ea typeface="+mn-ea"/>
            </a:endParaRPr>
          </a:p>
          <a:p>
            <a:r>
              <a:rPr lang="en-US" altLang="zh-CN" sz="1800" dirty="0" err="1">
                <a:latin typeface="+mn-ea"/>
                <a:ea typeface="+mn-ea"/>
                <a:hlinkClick r:id="rId9"/>
              </a:rPr>
              <a:t>redux</a:t>
            </a:r>
            <a:r>
              <a:rPr lang="en-US" altLang="zh-CN" sz="1800" dirty="0">
                <a:latin typeface="+mn-ea"/>
                <a:ea typeface="+mn-ea"/>
                <a:hlinkClick r:id="rId9"/>
              </a:rPr>
              <a:t>-unhandled-action</a:t>
            </a:r>
            <a:r>
              <a:rPr lang="en-US" altLang="zh-CN" sz="1800" dirty="0">
                <a:latin typeface="+mn-ea"/>
                <a:ea typeface="+mn-ea"/>
              </a:rPr>
              <a:t> — </a:t>
            </a:r>
            <a:r>
              <a:rPr lang="zh-CN" altLang="en-US" sz="1800" dirty="0">
                <a:latin typeface="+mn-ea"/>
                <a:ea typeface="+mn-ea"/>
              </a:rPr>
              <a:t>开发过程中，若 </a:t>
            </a:r>
            <a:r>
              <a:rPr lang="en-US" altLang="zh-CN" sz="1800" dirty="0">
                <a:latin typeface="+mn-ea"/>
                <a:ea typeface="+mn-ea"/>
              </a:rPr>
              <a:t>Action </a:t>
            </a:r>
            <a:r>
              <a:rPr lang="zh-CN" altLang="en-US" sz="1800" dirty="0">
                <a:latin typeface="+mn-ea"/>
                <a:ea typeface="+mn-ea"/>
              </a:rPr>
              <a:t>未使 </a:t>
            </a:r>
            <a:r>
              <a:rPr lang="en-US" altLang="zh-CN" sz="1800" dirty="0">
                <a:latin typeface="+mn-ea"/>
                <a:ea typeface="+mn-ea"/>
              </a:rPr>
              <a:t>State </a:t>
            </a:r>
            <a:r>
              <a:rPr lang="zh-CN" altLang="en-US" sz="1800" dirty="0">
                <a:latin typeface="+mn-ea"/>
                <a:ea typeface="+mn-ea"/>
              </a:rPr>
              <a:t>发生变化则发出警告</a:t>
            </a:r>
            <a:endParaRPr lang="zh-CN" altLang="en-US" sz="1800" dirty="0">
              <a:latin typeface="+mn-ea"/>
              <a:ea typeface="+mn-ea"/>
            </a:endParaRPr>
          </a:p>
          <a:p>
            <a:r>
              <a:rPr lang="en-US" altLang="zh-CN" sz="1800" dirty="0" err="1">
                <a:latin typeface="+mn-ea"/>
                <a:ea typeface="+mn-ea"/>
                <a:hlinkClick r:id="rId10"/>
              </a:rPr>
              <a:t>redux</a:t>
            </a:r>
            <a:r>
              <a:rPr lang="en-US" altLang="zh-CN" sz="1800" dirty="0">
                <a:latin typeface="+mn-ea"/>
                <a:ea typeface="+mn-ea"/>
                <a:hlinkClick r:id="rId10"/>
              </a:rPr>
              <a:t>-analytics</a:t>
            </a:r>
            <a:r>
              <a:rPr lang="en-US" altLang="zh-CN" sz="1800" dirty="0">
                <a:latin typeface="+mn-ea"/>
                <a:ea typeface="+mn-ea"/>
              </a:rPr>
              <a:t> — </a:t>
            </a:r>
            <a:r>
              <a:rPr lang="en-US" altLang="zh-CN" sz="1800" dirty="0" err="1">
                <a:latin typeface="+mn-ea"/>
                <a:ea typeface="+mn-ea"/>
              </a:rPr>
              <a:t>Redux</a:t>
            </a:r>
            <a:r>
              <a:rPr lang="en-US" altLang="zh-CN" sz="1800" dirty="0">
                <a:latin typeface="+mn-ea"/>
                <a:ea typeface="+mn-ea"/>
              </a:rPr>
              <a:t> middleware </a:t>
            </a:r>
            <a:r>
              <a:rPr lang="zh-CN" altLang="en-US" sz="1800" dirty="0">
                <a:latin typeface="+mn-ea"/>
                <a:ea typeface="+mn-ea"/>
              </a:rPr>
              <a:t>分析</a:t>
            </a:r>
            <a:endParaRPr lang="zh-CN" altLang="en-US" sz="1800" dirty="0">
              <a:latin typeface="+mn-ea"/>
              <a:ea typeface="+mn-ea"/>
            </a:endParaRPr>
          </a:p>
          <a:p>
            <a:r>
              <a:rPr lang="en-US" altLang="zh-CN" sz="1800" dirty="0" err="1">
                <a:latin typeface="+mn-ea"/>
                <a:ea typeface="+mn-ea"/>
                <a:hlinkClick r:id="rId11"/>
              </a:rPr>
              <a:t>redux</a:t>
            </a:r>
            <a:r>
              <a:rPr lang="en-US" altLang="zh-CN" sz="1800" dirty="0">
                <a:latin typeface="+mn-ea"/>
                <a:ea typeface="+mn-ea"/>
                <a:hlinkClick r:id="rId11"/>
              </a:rPr>
              <a:t>-gen</a:t>
            </a:r>
            <a:r>
              <a:rPr lang="en-US" altLang="zh-CN" sz="1800" dirty="0">
                <a:latin typeface="+mn-ea"/>
                <a:ea typeface="+mn-ea"/>
              </a:rPr>
              <a:t> — </a:t>
            </a:r>
            <a:r>
              <a:rPr lang="en-US" altLang="zh-CN" sz="1800" dirty="0" err="1">
                <a:latin typeface="+mn-ea"/>
                <a:ea typeface="+mn-ea"/>
              </a:rPr>
              <a:t>Redux</a:t>
            </a:r>
            <a:r>
              <a:rPr lang="en-US" altLang="zh-CN" sz="1800" dirty="0">
                <a:latin typeface="+mn-ea"/>
                <a:ea typeface="+mn-ea"/>
              </a:rPr>
              <a:t> middleware </a:t>
            </a:r>
            <a:r>
              <a:rPr lang="zh-CN" altLang="en-US" sz="1800" dirty="0">
                <a:latin typeface="+mn-ea"/>
                <a:ea typeface="+mn-ea"/>
              </a:rPr>
              <a:t>生成器</a:t>
            </a:r>
            <a:endParaRPr lang="zh-CN" altLang="en-US" sz="1800" dirty="0">
              <a:latin typeface="+mn-ea"/>
              <a:ea typeface="+mn-ea"/>
            </a:endParaRPr>
          </a:p>
          <a:p>
            <a:r>
              <a:rPr lang="en-US" altLang="zh-CN" sz="1800" dirty="0" err="1">
                <a:latin typeface="+mn-ea"/>
                <a:ea typeface="+mn-ea"/>
                <a:hlinkClick r:id="rId12"/>
              </a:rPr>
              <a:t>redux</a:t>
            </a:r>
            <a:r>
              <a:rPr lang="en-US" altLang="zh-CN" sz="1800" dirty="0">
                <a:latin typeface="+mn-ea"/>
                <a:ea typeface="+mn-ea"/>
                <a:hlinkClick r:id="rId12"/>
              </a:rPr>
              <a:t>-saga</a:t>
            </a:r>
            <a:r>
              <a:rPr lang="en-US" altLang="zh-CN" sz="1800" dirty="0">
                <a:latin typeface="+mn-ea"/>
                <a:ea typeface="+mn-ea"/>
              </a:rPr>
              <a:t> — </a:t>
            </a:r>
            <a:r>
              <a:rPr lang="en-US" altLang="zh-CN" sz="1800" dirty="0" err="1">
                <a:latin typeface="+mn-ea"/>
                <a:ea typeface="+mn-ea"/>
              </a:rPr>
              <a:t>Redux</a:t>
            </a:r>
            <a:r>
              <a:rPr lang="en-US" altLang="zh-CN" sz="1800" dirty="0">
                <a:latin typeface="+mn-ea"/>
                <a:ea typeface="+mn-ea"/>
              </a:rPr>
              <a:t> </a:t>
            </a:r>
            <a:r>
              <a:rPr lang="zh-CN" altLang="en-US" sz="1800" dirty="0">
                <a:latin typeface="+mn-ea"/>
                <a:ea typeface="+mn-ea"/>
              </a:rPr>
              <a:t>应用的另一种副作用 </a:t>
            </a:r>
            <a:r>
              <a:rPr lang="en-US" altLang="zh-CN" sz="1800" dirty="0">
                <a:latin typeface="+mn-ea"/>
                <a:ea typeface="+mn-ea"/>
              </a:rPr>
              <a:t>model</a:t>
            </a:r>
            <a:endParaRPr lang="en-US" altLang="zh-CN" sz="1800" dirty="0">
              <a:latin typeface="+mn-ea"/>
              <a:ea typeface="+mn-ea"/>
            </a:endParaRPr>
          </a:p>
          <a:p>
            <a:r>
              <a:rPr lang="en-US" altLang="zh-CN" sz="1800" dirty="0" err="1">
                <a:latin typeface="+mn-ea"/>
                <a:ea typeface="+mn-ea"/>
                <a:hlinkClick r:id="rId13"/>
              </a:rPr>
              <a:t>redux</a:t>
            </a:r>
            <a:r>
              <a:rPr lang="en-US" altLang="zh-CN" sz="1800" dirty="0">
                <a:latin typeface="+mn-ea"/>
                <a:ea typeface="+mn-ea"/>
                <a:hlinkClick r:id="rId13"/>
              </a:rPr>
              <a:t>-action-tree</a:t>
            </a:r>
            <a:r>
              <a:rPr lang="en-US" altLang="zh-CN" sz="1800" dirty="0">
                <a:latin typeface="+mn-ea"/>
                <a:ea typeface="+mn-ea"/>
              </a:rPr>
              <a:t> — </a:t>
            </a:r>
            <a:r>
              <a:rPr lang="en-US" altLang="zh-CN" sz="1800" dirty="0" err="1">
                <a:latin typeface="+mn-ea"/>
                <a:ea typeface="+mn-ea"/>
              </a:rPr>
              <a:t>Redux</a:t>
            </a:r>
            <a:r>
              <a:rPr lang="en-US" altLang="zh-CN" sz="1800" dirty="0">
                <a:latin typeface="+mn-ea"/>
                <a:ea typeface="+mn-ea"/>
              </a:rPr>
              <a:t> </a:t>
            </a:r>
            <a:r>
              <a:rPr lang="zh-CN" altLang="en-US" sz="1800" dirty="0">
                <a:latin typeface="+mn-ea"/>
                <a:ea typeface="+mn-ea"/>
              </a:rPr>
              <a:t>的可组合性 </a:t>
            </a:r>
            <a:r>
              <a:rPr lang="en-US" altLang="zh-CN" sz="1800" dirty="0">
                <a:latin typeface="+mn-ea"/>
                <a:ea typeface="+mn-ea"/>
              </a:rPr>
              <a:t>Cerebral-style </a:t>
            </a:r>
            <a:r>
              <a:rPr lang="zh-CN" altLang="en-US" sz="1800" dirty="0">
                <a:latin typeface="+mn-ea"/>
                <a:ea typeface="+mn-ea"/>
              </a:rPr>
              <a:t>信号</a:t>
            </a:r>
            <a:endParaRPr lang="zh-CN" altLang="en-US" sz="1800" dirty="0">
              <a:latin typeface="+mn-ea"/>
              <a:ea typeface="+mn-ea"/>
            </a:endParaRPr>
          </a:p>
          <a:p>
            <a:r>
              <a:rPr lang="en-US" altLang="zh-CN" sz="1800" dirty="0" err="1">
                <a:latin typeface="+mn-ea"/>
                <a:ea typeface="+mn-ea"/>
                <a:hlinkClick r:id="rId14"/>
              </a:rPr>
              <a:t>apollo</a:t>
            </a:r>
            <a:r>
              <a:rPr lang="en-US" altLang="zh-CN" sz="1800" dirty="0">
                <a:latin typeface="+mn-ea"/>
                <a:ea typeface="+mn-ea"/>
                <a:hlinkClick r:id="rId14"/>
              </a:rPr>
              <a:t>-client</a:t>
            </a:r>
            <a:r>
              <a:rPr lang="en-US" altLang="zh-CN" sz="1800" dirty="0">
                <a:latin typeface="+mn-ea"/>
                <a:ea typeface="+mn-ea"/>
              </a:rPr>
              <a:t> — </a:t>
            </a:r>
            <a:r>
              <a:rPr lang="zh-CN" altLang="en-US" sz="1800" dirty="0">
                <a:latin typeface="+mn-ea"/>
                <a:ea typeface="+mn-ea"/>
              </a:rPr>
              <a:t>针对 </a:t>
            </a:r>
            <a:r>
              <a:rPr lang="en-US" altLang="zh-CN" sz="1800" dirty="0" err="1">
                <a:latin typeface="+mn-ea"/>
                <a:ea typeface="+mn-ea"/>
              </a:rPr>
              <a:t>GraphQL</a:t>
            </a:r>
            <a:r>
              <a:rPr lang="en-US" altLang="zh-CN" sz="1800" dirty="0">
                <a:latin typeface="+mn-ea"/>
                <a:ea typeface="+mn-ea"/>
              </a:rPr>
              <a:t> </a:t>
            </a:r>
            <a:r>
              <a:rPr lang="zh-CN" altLang="en-US" sz="1800" dirty="0">
                <a:latin typeface="+mn-ea"/>
                <a:ea typeface="+mn-ea"/>
              </a:rPr>
              <a:t>服务器及基于 </a:t>
            </a:r>
            <a:r>
              <a:rPr lang="en-US" altLang="zh-CN" sz="1800" dirty="0" err="1">
                <a:latin typeface="+mn-ea"/>
                <a:ea typeface="+mn-ea"/>
              </a:rPr>
              <a:t>Redux</a:t>
            </a:r>
            <a:r>
              <a:rPr lang="en-US" altLang="zh-CN" sz="1800" dirty="0">
                <a:latin typeface="+mn-ea"/>
                <a:ea typeface="+mn-ea"/>
              </a:rPr>
              <a:t> </a:t>
            </a:r>
            <a:r>
              <a:rPr lang="zh-CN" altLang="en-US" sz="1800" dirty="0">
                <a:latin typeface="+mn-ea"/>
                <a:ea typeface="+mn-ea"/>
              </a:rPr>
              <a:t>的 </a:t>
            </a:r>
            <a:r>
              <a:rPr lang="en-US" altLang="zh-CN" sz="1800" dirty="0">
                <a:latin typeface="+mn-ea"/>
                <a:ea typeface="+mn-ea"/>
              </a:rPr>
              <a:t>UI </a:t>
            </a:r>
            <a:r>
              <a:rPr lang="zh-CN" altLang="en-US" sz="1800" dirty="0">
                <a:latin typeface="+mn-ea"/>
                <a:ea typeface="+mn-ea"/>
              </a:rPr>
              <a:t>框架的缓存</a:t>
            </a:r>
            <a:r>
              <a:rPr lang="zh-CN" altLang="en-US" sz="1800" dirty="0" smtClean="0">
                <a:latin typeface="+mn-ea"/>
                <a:ea typeface="+mn-ea"/>
              </a:rPr>
              <a:t>客户端</a:t>
            </a:r>
            <a:endParaRPr lang="zh-CN" altLang="en-US" sz="1800" dirty="0"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92698"/>
            <a:ext cx="10515600" cy="597484"/>
          </a:xfrm>
        </p:spPr>
        <p:txBody>
          <a:bodyPr/>
          <a:lstStyle/>
          <a:p>
            <a:r>
              <a:rPr lang="en-US" altLang="zh-CN" dirty="0" err="1" smtClean="0"/>
              <a:t>Redux</a:t>
            </a:r>
            <a:r>
              <a:rPr lang="zh-CN" altLang="en-US" dirty="0" smtClean="0"/>
              <a:t>路由、组件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6510" y="1440493"/>
            <a:ext cx="10759858" cy="4736470"/>
          </a:xfrm>
        </p:spPr>
        <p:txBody>
          <a:bodyPr/>
          <a:lstStyle/>
          <a:p>
            <a:r>
              <a:rPr lang="en-US" altLang="zh-CN" dirty="0" err="1">
                <a:hlinkClick r:id="rId1"/>
              </a:rPr>
              <a:t>redux</a:t>
            </a:r>
            <a:r>
              <a:rPr lang="en-US" altLang="zh-CN" dirty="0">
                <a:hlinkClick r:id="rId1"/>
              </a:rPr>
              <a:t>-simple-router</a:t>
            </a:r>
            <a:r>
              <a:rPr lang="en-US" altLang="zh-CN" dirty="0"/>
              <a:t> — </a:t>
            </a:r>
            <a:r>
              <a:rPr lang="zh-CN" altLang="en-US" dirty="0"/>
              <a:t>保持 </a:t>
            </a:r>
            <a:r>
              <a:rPr lang="en-US" altLang="zh-CN" dirty="0"/>
              <a:t>React Router </a:t>
            </a:r>
            <a:r>
              <a:rPr lang="zh-CN" altLang="en-US" dirty="0"/>
              <a:t>和 </a:t>
            </a:r>
            <a:r>
              <a:rPr lang="en-US" altLang="zh-CN" dirty="0" err="1"/>
              <a:t>Redux</a:t>
            </a:r>
            <a:r>
              <a:rPr lang="en-US" altLang="zh-CN" dirty="0"/>
              <a:t> </a:t>
            </a:r>
            <a:r>
              <a:rPr lang="zh-CN" altLang="en-US" dirty="0"/>
              <a:t>同步</a:t>
            </a:r>
            <a:endParaRPr lang="zh-CN" altLang="en-US" dirty="0"/>
          </a:p>
          <a:p>
            <a:r>
              <a:rPr lang="en-US" altLang="zh-CN" dirty="0" err="1">
                <a:hlinkClick r:id="rId2"/>
              </a:rPr>
              <a:t>redux</a:t>
            </a:r>
            <a:r>
              <a:rPr lang="en-US" altLang="zh-CN" dirty="0">
                <a:hlinkClick r:id="rId2"/>
              </a:rPr>
              <a:t>-router</a:t>
            </a:r>
            <a:r>
              <a:rPr lang="en-US" altLang="zh-CN" dirty="0"/>
              <a:t> — </a:t>
            </a:r>
            <a:r>
              <a:rPr lang="zh-CN" altLang="en-US" dirty="0"/>
              <a:t>由 </a:t>
            </a:r>
            <a:r>
              <a:rPr lang="en-US" altLang="zh-CN" dirty="0"/>
              <a:t>React Router </a:t>
            </a:r>
            <a:r>
              <a:rPr lang="zh-CN" altLang="en-US" dirty="0"/>
              <a:t>绑定到 </a:t>
            </a:r>
            <a:r>
              <a:rPr lang="en-US" altLang="zh-CN" dirty="0" err="1"/>
              <a:t>Redux</a:t>
            </a:r>
            <a:r>
              <a:rPr lang="en-US" altLang="zh-CN" dirty="0"/>
              <a:t> </a:t>
            </a:r>
            <a:r>
              <a:rPr lang="zh-CN" altLang="en-US" dirty="0"/>
              <a:t>的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r>
              <a:rPr lang="en-US" altLang="zh-CN" dirty="0" err="1">
                <a:hlinkClick r:id="rId3"/>
              </a:rPr>
              <a:t>redux</a:t>
            </a:r>
            <a:r>
              <a:rPr lang="en-US" altLang="zh-CN" dirty="0">
                <a:hlinkClick r:id="rId3"/>
              </a:rPr>
              <a:t>-form</a:t>
            </a:r>
            <a:r>
              <a:rPr lang="en-US" altLang="zh-CN" dirty="0"/>
              <a:t> — </a:t>
            </a:r>
            <a:r>
              <a:rPr lang="zh-CN" altLang="en-US" dirty="0"/>
              <a:t>在 </a:t>
            </a:r>
            <a:r>
              <a:rPr lang="en-US" altLang="zh-CN" dirty="0" err="1"/>
              <a:t>Redux</a:t>
            </a:r>
            <a:r>
              <a:rPr lang="en-US" altLang="zh-CN" dirty="0"/>
              <a:t> </a:t>
            </a:r>
            <a:r>
              <a:rPr lang="zh-CN" altLang="en-US" dirty="0"/>
              <a:t>中时时持有 </a:t>
            </a:r>
            <a:r>
              <a:rPr lang="en-US" altLang="zh-CN" dirty="0"/>
              <a:t>React </a:t>
            </a:r>
            <a:r>
              <a:rPr lang="zh-CN" altLang="en-US" dirty="0"/>
              <a:t>表格的 </a:t>
            </a:r>
            <a:r>
              <a:rPr lang="en-US" altLang="zh-CN" dirty="0"/>
              <a:t>state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react-</a:t>
            </a:r>
            <a:r>
              <a:rPr lang="en-US" altLang="zh-CN" dirty="0" err="1">
                <a:hlinkClick r:id="rId4"/>
              </a:rPr>
              <a:t>redux</a:t>
            </a:r>
            <a:r>
              <a:rPr lang="en-US" altLang="zh-CN" dirty="0">
                <a:hlinkClick r:id="rId4"/>
              </a:rPr>
              <a:t>-form</a:t>
            </a:r>
            <a:r>
              <a:rPr lang="en-US" altLang="zh-CN" dirty="0"/>
              <a:t> — </a:t>
            </a:r>
            <a:r>
              <a:rPr lang="zh-CN" altLang="en-US" dirty="0"/>
              <a:t>在 </a:t>
            </a:r>
            <a:r>
              <a:rPr lang="en-US" altLang="zh-CN" dirty="0"/>
              <a:t>React </a:t>
            </a:r>
            <a:r>
              <a:rPr lang="zh-CN" altLang="en-US" dirty="0"/>
              <a:t>中使用 </a:t>
            </a:r>
            <a:r>
              <a:rPr lang="en-US" altLang="zh-CN" dirty="0" err="1"/>
              <a:t>Redux</a:t>
            </a:r>
            <a:r>
              <a:rPr lang="en-US" altLang="zh-CN" dirty="0"/>
              <a:t> </a:t>
            </a:r>
            <a:r>
              <a:rPr lang="zh-CN" altLang="en-US" dirty="0"/>
              <a:t>生成表格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aa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8649</Words>
  <Application>WPS 演示</Application>
  <PresentationFormat>宽屏</PresentationFormat>
  <Paragraphs>361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6" baseType="lpstr">
      <vt:lpstr>Arial</vt:lpstr>
      <vt:lpstr>宋体</vt:lpstr>
      <vt:lpstr>Wingdings</vt:lpstr>
      <vt:lpstr>华文细黑</vt:lpstr>
      <vt:lpstr>微软雅黑</vt:lpstr>
      <vt:lpstr>Arial Unicode MS</vt:lpstr>
      <vt:lpstr>黑体</vt:lpstr>
      <vt:lpstr>Calibri</vt:lpstr>
      <vt:lpstr>Wingdings 3</vt:lpstr>
      <vt:lpstr>Symbol</vt:lpstr>
      <vt:lpstr>华文细黑</vt:lpstr>
      <vt:lpstr>主题1</vt:lpstr>
      <vt:lpstr>Redux</vt:lpstr>
      <vt:lpstr>内容纲要</vt:lpstr>
      <vt:lpstr>React 状态管理-redux</vt:lpstr>
      <vt:lpstr>什么情况下可以不用Redux</vt:lpstr>
      <vt:lpstr>什么情况下需要使用Redux</vt:lpstr>
      <vt:lpstr>Redux 三大原则</vt:lpstr>
      <vt:lpstr>Redux 不同框架绑定</vt:lpstr>
      <vt:lpstr>Redux中间件</vt:lpstr>
      <vt:lpstr>Redux路由、组件</vt:lpstr>
      <vt:lpstr>Redux增强器</vt:lpstr>
      <vt:lpstr>Redux工具集、开发者工具</vt:lpstr>
      <vt:lpstr>Redux 设计思想</vt:lpstr>
      <vt:lpstr>Store </vt:lpstr>
      <vt:lpstr>State</vt:lpstr>
      <vt:lpstr>Action </vt:lpstr>
      <vt:lpstr>Action Creator </vt:lpstr>
      <vt:lpstr>store.dispatch() </vt:lpstr>
      <vt:lpstr>Reducer</vt:lpstr>
      <vt:lpstr>Reduce</vt:lpstr>
      <vt:lpstr>纯函数</vt:lpstr>
      <vt:lpstr>store.subscribe()</vt:lpstr>
      <vt:lpstr>Store 的实现 </vt:lpstr>
      <vt:lpstr>Redux 工作流程</vt:lpstr>
      <vt:lpstr>React-Redux 的用法—UI组件</vt:lpstr>
      <vt:lpstr>容器组件 </vt:lpstr>
      <vt:lpstr>connect() </vt:lpstr>
      <vt:lpstr>&lt;Provider&gt; 组件 </vt:lpstr>
      <vt:lpstr>React-Router 路由库 </vt:lpstr>
      <vt:lpstr>异步操作和中间件</vt:lpstr>
      <vt:lpstr>中间件的形成</vt:lpstr>
      <vt:lpstr>中间件的用法</vt:lpstr>
      <vt:lpstr>异步操作</vt:lpstr>
      <vt:lpstr>中间件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AutoBVT</dc:creator>
  <cp:lastModifiedBy>Administrator</cp:lastModifiedBy>
  <cp:revision>616</cp:revision>
  <dcterms:created xsi:type="dcterms:W3CDTF">2017-08-03T08:17:00Z</dcterms:created>
  <dcterms:modified xsi:type="dcterms:W3CDTF">2019-11-04T06:32:19Z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2052-11.1.0.9145</vt:lpwstr>
  </property>
</Properties>
</file>