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3"/>
  </p:notesMasterIdLst>
  <p:sldIdLst>
    <p:sldId id="256" r:id="rId3"/>
    <p:sldId id="280" r:id="rId4"/>
    <p:sldId id="258" r:id="rId5"/>
    <p:sldId id="259" r:id="rId6"/>
    <p:sldId id="260" r:id="rId7"/>
    <p:sldId id="265" r:id="rId8"/>
    <p:sldId id="303" r:id="rId9"/>
    <p:sldId id="262" r:id="rId10"/>
    <p:sldId id="263" r:id="rId11"/>
    <p:sldId id="264" r:id="rId12"/>
    <p:sldId id="266" r:id="rId14"/>
    <p:sldId id="279" r:id="rId15"/>
    <p:sldId id="267" r:id="rId16"/>
    <p:sldId id="282" r:id="rId17"/>
    <p:sldId id="268" r:id="rId18"/>
    <p:sldId id="269" r:id="rId19"/>
    <p:sldId id="32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322" r:id="rId29"/>
    <p:sldId id="324" r:id="rId30"/>
    <p:sldId id="323" r:id="rId31"/>
    <p:sldId id="325" r:id="rId32"/>
    <p:sldId id="28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B050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7"/>
            <a:ext cx="10515600" cy="99799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B050"/>
                </a:solidFill>
                <a:ea typeface="华文细黑" panose="02010600040101010101"/>
              </a:defRPr>
            </a:lvl1pPr>
            <a:lvl2pPr>
              <a:defRPr sz="2000">
                <a:solidFill>
                  <a:srgbClr val="00B050"/>
                </a:solidFill>
                <a:ea typeface="华文细黑" panose="02010600040101010101"/>
              </a:defRPr>
            </a:lvl2pPr>
            <a:lvl3pPr>
              <a:defRPr sz="1800">
                <a:solidFill>
                  <a:srgbClr val="00B050"/>
                </a:solidFill>
                <a:ea typeface="华文细黑" panose="02010600040101010101"/>
              </a:defRPr>
            </a:lvl3pPr>
            <a:lvl4pPr>
              <a:defRPr sz="1600">
                <a:solidFill>
                  <a:srgbClr val="00B050"/>
                </a:solidFill>
                <a:ea typeface="华文细黑" panose="02010600040101010101"/>
              </a:defRPr>
            </a:lvl4pPr>
            <a:lvl5pPr>
              <a:defRPr sz="1400">
                <a:solidFill>
                  <a:srgbClr val="00B050"/>
                </a:solidFill>
                <a:ea typeface="华文细黑" panose="02010600040101010101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0894-7ABB-4B04-A52B-1BB59BC04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CFD-8FC8-4AA3-ADF2-09F66C0AB0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5780" y="2299487"/>
            <a:ext cx="7522159" cy="998621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8716" y="3546764"/>
            <a:ext cx="5676482" cy="66501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高性能逻辑简单的前端框架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0918"/>
            <a:ext cx="10952018" cy="410788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10. </a:t>
            </a:r>
            <a:r>
              <a:rPr lang="zh-CN" altLang="en-US" sz="2000" dirty="0" smtClean="0"/>
              <a:t>模板中注释的写法：</a:t>
            </a:r>
            <a:r>
              <a:rPr lang="en-US" altLang="zh-CN" sz="2000" dirty="0"/>
              <a:t>{/*</a:t>
            </a:r>
            <a:r>
              <a:rPr lang="zh-CN" altLang="en-US" sz="2000" dirty="0"/>
              <a:t>注释</a:t>
            </a:r>
            <a:r>
              <a:rPr lang="en-US" altLang="zh-CN" sz="2000" dirty="0" smtClean="0"/>
              <a:t>...*/}</a:t>
            </a:r>
            <a:endParaRPr lang="en-US" altLang="zh-CN" sz="2000" dirty="0" smtClean="0"/>
          </a:p>
          <a:p>
            <a:r>
              <a:rPr lang="en-US" altLang="zh-CN" sz="2000" dirty="0" smtClean="0"/>
              <a:t>11. </a:t>
            </a:r>
            <a:r>
              <a:rPr lang="en-US" altLang="zh-CN" sz="2000" dirty="0"/>
              <a:t>JSX </a:t>
            </a:r>
            <a:r>
              <a:rPr lang="zh-CN" altLang="en-US" sz="2000" dirty="0"/>
              <a:t>允许在模板中插入数组，数组会自动展开所有</a:t>
            </a:r>
            <a:r>
              <a:rPr lang="zh-CN" altLang="en-US" sz="2000" dirty="0" smtClean="0"/>
              <a:t>成员，例：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 = [ &lt;h1</a:t>
            </a:r>
            <a:r>
              <a:rPr lang="en-US" altLang="zh-CN" sz="2000" dirty="0" smtClean="0"/>
              <a:t>&gt;</a:t>
            </a:r>
            <a:r>
              <a:rPr lang="zh-CN" altLang="en-US" sz="2000" dirty="0"/>
              <a:t>睿思</a:t>
            </a:r>
            <a:r>
              <a:rPr lang="zh-CN" altLang="en-US" sz="2000" dirty="0" smtClean="0"/>
              <a:t>源前端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h1&gt;, &lt;h2&gt;</a:t>
            </a:r>
            <a:r>
              <a:rPr lang="zh-CN" altLang="en-US" sz="2000" dirty="0"/>
              <a:t>学的不仅是技术，更是梦想！</a:t>
            </a:r>
            <a:r>
              <a:rPr lang="en-US" altLang="zh-CN" sz="2000" dirty="0"/>
              <a:t>&lt;/h2&gt;, ];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ReactDOM.render</a:t>
            </a:r>
            <a:r>
              <a:rPr lang="en-US" altLang="zh-CN" sz="2000" dirty="0"/>
              <a:t>( &lt;div&gt;{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}&lt;/div&gt;,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('example') );</a:t>
            </a:r>
            <a:endParaRPr lang="en-US" altLang="zh-CN" sz="2000" dirty="0"/>
          </a:p>
          <a:p>
            <a:r>
              <a:rPr lang="en-US" altLang="zh-CN" sz="2000" dirty="0"/>
              <a:t>12. HTML </a:t>
            </a:r>
            <a:r>
              <a:rPr lang="zh-CN" altLang="en-US" sz="2000" dirty="0"/>
              <a:t>标签 </a:t>
            </a:r>
            <a:r>
              <a:rPr lang="en-US" altLang="zh-CN" sz="2000" dirty="0"/>
              <a:t>vs. React </a:t>
            </a:r>
            <a:r>
              <a:rPr lang="zh-CN" altLang="en-US" sz="2000" dirty="0" smtClean="0"/>
              <a:t>组件</a:t>
            </a:r>
            <a:endParaRPr lang="en-US" altLang="zh-CN" sz="2000" dirty="0" smtClean="0"/>
          </a:p>
          <a:p>
            <a:r>
              <a:rPr lang="zh-CN" altLang="en-US" sz="2000" dirty="0"/>
              <a:t>要渲染 </a:t>
            </a:r>
            <a:r>
              <a:rPr lang="en-US" altLang="zh-CN" sz="2000" dirty="0"/>
              <a:t>HTML </a:t>
            </a:r>
            <a:r>
              <a:rPr lang="zh-CN" altLang="en-US" sz="2000" dirty="0"/>
              <a:t>标签，</a:t>
            </a:r>
            <a:r>
              <a:rPr lang="zh-CN" altLang="en-US" sz="2000" dirty="0">
                <a:solidFill>
                  <a:srgbClr val="00B050"/>
                </a:solidFill>
              </a:rPr>
              <a:t>只需在 </a:t>
            </a:r>
            <a:r>
              <a:rPr lang="en-US" altLang="zh-CN" sz="2000" dirty="0">
                <a:solidFill>
                  <a:srgbClr val="00B050"/>
                </a:solidFill>
              </a:rPr>
              <a:t>JSX </a:t>
            </a:r>
            <a:r>
              <a:rPr lang="zh-CN" altLang="en-US" sz="2000" dirty="0">
                <a:solidFill>
                  <a:srgbClr val="00B050"/>
                </a:solidFill>
              </a:rPr>
              <a:t>里使用小写字母的标签</a:t>
            </a:r>
            <a:r>
              <a:rPr lang="zh-CN" altLang="en-US" sz="2000" dirty="0" smtClean="0">
                <a:solidFill>
                  <a:srgbClr val="00B050"/>
                </a:solidFill>
              </a:rPr>
              <a:t>名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myDivElement</a:t>
            </a:r>
            <a:r>
              <a:rPr lang="en-US" altLang="zh-CN" sz="2000" dirty="0"/>
              <a:t> = &lt;div </a:t>
            </a:r>
            <a:r>
              <a:rPr lang="en-US" altLang="zh-CN" sz="2000" dirty="0" err="1"/>
              <a:t>className</a:t>
            </a:r>
            <a:r>
              <a:rPr lang="en-US" altLang="zh-CN" sz="2000" dirty="0"/>
              <a:t>="foo" /&gt;; </a:t>
            </a:r>
            <a:r>
              <a:rPr lang="en-US" altLang="zh-CN" sz="2000" dirty="0" err="1"/>
              <a:t>ReactDOM.render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myDivElement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('example'));</a:t>
            </a:r>
            <a:endParaRPr lang="en-US" altLang="zh-CN" sz="2000" dirty="0" smtClean="0"/>
          </a:p>
          <a:p>
            <a:r>
              <a:rPr lang="zh-CN" altLang="en-US" sz="2000" dirty="0"/>
              <a:t>要渲染 </a:t>
            </a:r>
            <a:r>
              <a:rPr lang="en-US" altLang="zh-CN" sz="2000" dirty="0"/>
              <a:t>React </a:t>
            </a:r>
            <a:r>
              <a:rPr lang="zh-CN" altLang="en-US" sz="2000" dirty="0"/>
              <a:t>组件，</a:t>
            </a:r>
            <a:r>
              <a:rPr lang="zh-CN" altLang="en-US" sz="2000" dirty="0">
                <a:solidFill>
                  <a:srgbClr val="FF0000"/>
                </a:solidFill>
              </a:rPr>
              <a:t>只需创建一个大写字母开头的本地</a:t>
            </a:r>
            <a:r>
              <a:rPr lang="zh-CN" altLang="en-US" sz="2000" dirty="0" smtClean="0">
                <a:solidFill>
                  <a:srgbClr val="FF0000"/>
                </a:solidFill>
              </a:rPr>
              <a:t>变量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React.createClass</a:t>
            </a:r>
            <a:r>
              <a:rPr lang="en-US" altLang="zh-CN" sz="2000" dirty="0" smtClean="0"/>
              <a:t>({</a:t>
            </a:r>
            <a:r>
              <a:rPr lang="en-US" altLang="zh-CN" sz="2000" dirty="0" err="1"/>
              <a:t>render:function</a:t>
            </a:r>
            <a:r>
              <a:rPr lang="en-US" altLang="zh-CN" sz="2000" dirty="0" smtClean="0"/>
              <a:t>(){return </a:t>
            </a:r>
            <a:r>
              <a:rPr lang="en-US" altLang="zh-CN" sz="2000" dirty="0"/>
              <a:t>&lt;h1&gt;Hello World!&lt;/h1</a:t>
            </a:r>
            <a:r>
              <a:rPr lang="en-US" altLang="zh-CN" sz="2000" dirty="0" smtClean="0"/>
              <a:t>&gt;}});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myElement</a:t>
            </a:r>
            <a:r>
              <a:rPr lang="en-US" altLang="zh-CN" sz="2000" dirty="0"/>
              <a:t> = &lt;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someProperty</a:t>
            </a:r>
            <a:r>
              <a:rPr lang="en-US" altLang="zh-CN" sz="2000" dirty="0"/>
              <a:t>={true} /&gt;; </a:t>
            </a:r>
            <a:r>
              <a:rPr lang="en-US" altLang="zh-CN" sz="2000" dirty="0" err="1"/>
              <a:t>ReactDOM.render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myElement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('example</a:t>
            </a:r>
            <a:r>
              <a:rPr lang="en-US" altLang="zh-CN" sz="2000" dirty="0" smtClean="0"/>
              <a:t>'));</a:t>
            </a:r>
            <a:endParaRPr lang="en-US" altLang="zh-CN" sz="2000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702636" cy="457719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1.React.createClass</a:t>
            </a:r>
            <a:r>
              <a:rPr lang="en-US" altLang="zh-CN" dirty="0"/>
              <a:t> </a:t>
            </a:r>
            <a:r>
              <a:rPr lang="zh-CN" altLang="en-US" dirty="0"/>
              <a:t>方法用于生成一个组件类 </a:t>
            </a:r>
            <a:r>
              <a:rPr lang="en-US" altLang="zh-CN" b="1" dirty="0" err="1"/>
              <a:t>HelloMessage</a:t>
            </a:r>
            <a:endParaRPr lang="en-US" altLang="zh-CN" dirty="0"/>
          </a:p>
          <a:p>
            <a:r>
              <a:rPr lang="en-US" altLang="zh-CN" b="1" dirty="0" smtClean="0"/>
              <a:t>2.&lt;</a:t>
            </a:r>
            <a:r>
              <a:rPr lang="en-US" altLang="zh-CN" b="1" dirty="0" err="1" smtClean="0"/>
              <a:t>HelloMessage</a:t>
            </a:r>
            <a:r>
              <a:rPr lang="en-US" altLang="zh-CN" b="1" dirty="0" smtClean="0"/>
              <a:t> </a:t>
            </a:r>
            <a:r>
              <a:rPr lang="en-US" altLang="zh-CN" b="1" dirty="0"/>
              <a:t>/&gt;</a:t>
            </a:r>
            <a:r>
              <a:rPr lang="en-US" altLang="zh-CN" dirty="0"/>
              <a:t> </a:t>
            </a:r>
            <a:r>
              <a:rPr lang="zh-CN" altLang="en-US" dirty="0"/>
              <a:t>实例组件类并输出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render: function() { return &lt;h1&gt;Hello World</a:t>
            </a:r>
            <a:r>
              <a:rPr lang="zh-CN" altLang="en-US" dirty="0"/>
              <a:t>！</a:t>
            </a:r>
            <a:r>
              <a:rPr lang="en-US" altLang="zh-CN" dirty="0"/>
              <a:t>&lt;/h1&gt;;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});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 &lt;</a:t>
            </a:r>
            <a:r>
              <a:rPr lang="en-US" altLang="zh-CN" dirty="0" err="1"/>
              <a:t>HelloMessage</a:t>
            </a:r>
            <a:r>
              <a:rPr lang="en-US" altLang="zh-CN" dirty="0"/>
              <a:t> /&gt;,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 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如果</a:t>
            </a:r>
            <a:r>
              <a:rPr lang="zh-CN" altLang="en-US" dirty="0"/>
              <a:t>我们需要向组件传递参数，可以使用 </a:t>
            </a:r>
            <a:r>
              <a:rPr lang="en-US" altLang="zh-CN" b="1" dirty="0" err="1"/>
              <a:t>this.props</a:t>
            </a:r>
            <a:r>
              <a:rPr lang="zh-CN" altLang="en-US" dirty="0"/>
              <a:t> 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render</a:t>
            </a:r>
            <a:r>
              <a:rPr lang="en-US" altLang="zh-CN" dirty="0"/>
              <a:t>: function() { return &lt;h1&gt;Hello {this.props.name}&lt;/h1&gt;;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}); 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/>
              <a:t>HelloMessage</a:t>
            </a:r>
            <a:r>
              <a:rPr lang="en-US" altLang="zh-CN" dirty="0"/>
              <a:t> name="</a:t>
            </a:r>
            <a:r>
              <a:rPr lang="en-US" altLang="zh-CN" dirty="0" err="1"/>
              <a:t>Runoob</a:t>
            </a:r>
            <a:r>
              <a:rPr lang="en-US" altLang="zh-CN" dirty="0"/>
              <a:t>" /&gt;,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err="1" smtClean="0"/>
              <a:t>document.getElementById</a:t>
            </a:r>
            <a:r>
              <a:rPr lang="en-US" altLang="zh-CN" dirty="0"/>
              <a:t>('example</a:t>
            </a:r>
            <a:r>
              <a:rPr lang="en-US" altLang="zh-CN" dirty="0" smtClean="0"/>
              <a:t>')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 );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React </a:t>
            </a:r>
            <a:r>
              <a:rPr lang="zh-CN" altLang="zh-CN" b="1" dirty="0" smtClean="0"/>
              <a:t>组合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一些组件不能提前知道它们的子组件是什么。我们建议这些组件使用 children 属性将子元素直接传递到输出。允许其他组件通过嵌套 JSX 来传递子组件。</a:t>
            </a:r>
            <a:endParaRPr lang="en-US" altLang="zh-CN" dirty="0" err="1" smtClean="0"/>
          </a:p>
          <a:p>
            <a:r>
              <a:rPr lang="en-US" altLang="zh-CN" dirty="0" err="1" smtClean="0"/>
              <a:t>this.props.children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</a:t>
            </a:r>
            <a:r>
              <a:rPr lang="zh-CN" altLang="en-US" dirty="0"/>
              <a:t>组件的所有子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err="1"/>
              <a:t>this.props.children</a:t>
            </a:r>
            <a:r>
              <a:rPr lang="en-US" altLang="zh-CN" dirty="0"/>
              <a:t> </a:t>
            </a:r>
            <a:r>
              <a:rPr lang="zh-CN" altLang="en-US" dirty="0"/>
              <a:t>的值有三种可能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当前组件没有子节点，它就是 </a:t>
            </a:r>
            <a:r>
              <a:rPr lang="en-US" altLang="zh-CN" dirty="0"/>
              <a:t>undefined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有一个子节点，数据类型是 </a:t>
            </a:r>
            <a:r>
              <a:rPr lang="en-US" altLang="zh-CN" dirty="0"/>
              <a:t>object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有多个子节点，数据类型就是 </a:t>
            </a:r>
            <a:r>
              <a:rPr lang="en-US" altLang="zh-CN" dirty="0"/>
              <a:t>array </a:t>
            </a:r>
            <a:endParaRPr lang="en-US" altLang="zh-CN" dirty="0" smtClean="0"/>
          </a:p>
          <a:p>
            <a:r>
              <a:rPr lang="en-US" altLang="zh-CN" dirty="0"/>
              <a:t>React </a:t>
            </a:r>
            <a:r>
              <a:rPr lang="zh-CN" altLang="en-US" dirty="0"/>
              <a:t>提供一个工具方法 </a:t>
            </a:r>
            <a:r>
              <a:rPr lang="en-US" altLang="zh-CN" dirty="0" err="1"/>
              <a:t>React.Children</a:t>
            </a:r>
            <a:r>
              <a:rPr lang="en-US" altLang="zh-CN" dirty="0"/>
              <a:t> </a:t>
            </a:r>
            <a:r>
              <a:rPr lang="zh-CN" altLang="en-US" dirty="0"/>
              <a:t>来处理 </a:t>
            </a:r>
            <a:r>
              <a:rPr lang="en-US" altLang="zh-CN" dirty="0" err="1"/>
              <a:t>this.props.children</a:t>
            </a:r>
            <a:r>
              <a:rPr lang="en-US" altLang="zh-CN" dirty="0"/>
              <a:t> </a:t>
            </a:r>
            <a:r>
              <a:rPr lang="zh-CN" altLang="en-US" dirty="0"/>
              <a:t>。我们可以用 </a:t>
            </a:r>
            <a:r>
              <a:rPr lang="en-US" altLang="zh-CN" dirty="0" err="1"/>
              <a:t>React.Children.map</a:t>
            </a:r>
            <a:r>
              <a:rPr lang="en-US" altLang="zh-CN" dirty="0"/>
              <a:t> </a:t>
            </a:r>
            <a:r>
              <a:rPr lang="zh-CN" altLang="en-US" dirty="0"/>
              <a:t>来遍历子节点，而不用担心 </a:t>
            </a:r>
            <a:r>
              <a:rPr lang="en-US" altLang="zh-CN" dirty="0" err="1"/>
              <a:t>this.props.children</a:t>
            </a:r>
            <a:r>
              <a:rPr lang="en-US" altLang="zh-CN" dirty="0"/>
              <a:t> </a:t>
            </a:r>
            <a:r>
              <a:rPr lang="zh-CN" altLang="en-US" dirty="0"/>
              <a:t>的数据类型是 </a:t>
            </a:r>
            <a:r>
              <a:rPr lang="en-US" altLang="zh-CN" dirty="0"/>
              <a:t>undefined </a:t>
            </a:r>
            <a:r>
              <a:rPr lang="zh-CN" altLang="en-US" dirty="0"/>
              <a:t>还是 </a:t>
            </a:r>
            <a:r>
              <a:rPr lang="en-US" altLang="zh-CN" dirty="0"/>
              <a:t>object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347" y="467699"/>
            <a:ext cx="8911687" cy="735458"/>
          </a:xfrm>
        </p:spPr>
        <p:txBody>
          <a:bodyPr/>
          <a:lstStyle/>
          <a:p>
            <a:r>
              <a:rPr lang="en-US" altLang="zh-CN" b="1" dirty="0" smtClean="0"/>
              <a:t>react</a:t>
            </a:r>
            <a:r>
              <a:rPr lang="zh-CN" altLang="en-US" b="1" dirty="0" smtClean="0"/>
              <a:t>复合组件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5347" y="1203157"/>
            <a:ext cx="10744200" cy="5751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 smtClean="0"/>
              <a:t>WebSite</a:t>
            </a:r>
            <a:r>
              <a:rPr lang="en-US" altLang="zh-CN" dirty="0" smtClean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render:function</a:t>
            </a:r>
            <a:r>
              <a:rPr lang="en-US" altLang="zh-CN" dirty="0"/>
              <a:t>(){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return </a:t>
            </a:r>
            <a:r>
              <a:rPr lang="en-US" altLang="zh-CN" dirty="0" smtClean="0"/>
              <a:t>(&lt;</a:t>
            </a:r>
            <a:r>
              <a:rPr lang="en-US" altLang="zh-CN" dirty="0"/>
              <a:t>div</a:t>
            </a:r>
            <a:r>
              <a:rPr lang="en-US" altLang="zh-CN" dirty="0" smtClean="0"/>
              <a:t>&gt;&lt;</a:t>
            </a:r>
            <a:r>
              <a:rPr lang="en-US" altLang="zh-CN" dirty="0"/>
              <a:t>Name name={this.props.name} </a:t>
            </a:r>
            <a:r>
              <a:rPr lang="en-US" altLang="zh-CN" dirty="0" smtClean="0"/>
              <a:t>/&gt;&lt;</a:t>
            </a:r>
            <a:r>
              <a:rPr lang="en-US" altLang="zh-CN" dirty="0"/>
              <a:t>Link site={</a:t>
            </a:r>
            <a:r>
              <a:rPr lang="en-US" altLang="zh-CN" dirty="0" err="1"/>
              <a:t>this.props.site</a:t>
            </a:r>
            <a:r>
              <a:rPr lang="en-US" altLang="zh-CN" dirty="0"/>
              <a:t>} </a:t>
            </a:r>
            <a:r>
              <a:rPr lang="en-US" altLang="zh-CN" dirty="0" smtClean="0"/>
              <a:t>/&gt;&lt;/</a:t>
            </a:r>
            <a:r>
              <a:rPr lang="en-US" altLang="zh-CN" dirty="0"/>
              <a:t>div</a:t>
            </a:r>
            <a:r>
              <a:rPr lang="en-US" altLang="zh-CN" dirty="0" smtClean="0"/>
              <a:t>&gt;)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Name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render:function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return (&lt;</a:t>
            </a:r>
            <a:r>
              <a:rPr lang="en-US" altLang="zh-CN" dirty="0"/>
              <a:t>h1&gt;{this.props.name}&lt;/h1</a:t>
            </a:r>
            <a:r>
              <a:rPr lang="en-US" altLang="zh-CN" dirty="0" smtClean="0"/>
              <a:t>&gt;)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Link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render:function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return (&lt;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={</a:t>
            </a:r>
            <a:r>
              <a:rPr lang="en-US" altLang="zh-CN" dirty="0" err="1"/>
              <a:t>this.props.site</a:t>
            </a:r>
            <a:r>
              <a:rPr lang="en-US" altLang="zh-CN" dirty="0" smtClean="0"/>
              <a:t>}&gt;{</a:t>
            </a:r>
            <a:r>
              <a:rPr lang="en-US" altLang="zh-CN" dirty="0" err="1"/>
              <a:t>this.props.site</a:t>
            </a:r>
            <a:r>
              <a:rPr lang="en-US" altLang="zh-CN" dirty="0" smtClean="0"/>
              <a:t>}&lt;/</a:t>
            </a:r>
            <a:r>
              <a:rPr lang="en-US" altLang="zh-CN" dirty="0"/>
              <a:t>a</a:t>
            </a:r>
            <a:r>
              <a:rPr lang="en-US" altLang="zh-CN" dirty="0" smtClean="0"/>
              <a:t>&gt;)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WebSite</a:t>
            </a:r>
            <a:r>
              <a:rPr lang="en-US" altLang="zh-CN" dirty="0"/>
              <a:t> name</a:t>
            </a:r>
            <a:r>
              <a:rPr lang="en-US" altLang="zh-CN" dirty="0" smtClean="0"/>
              <a:t>="</a:t>
            </a:r>
            <a:r>
              <a:rPr lang="zh-CN" altLang="en-US" dirty="0" smtClean="0"/>
              <a:t>前端</a:t>
            </a:r>
            <a:r>
              <a:rPr lang="zh-CN" altLang="en-US" dirty="0"/>
              <a:t>培训</a:t>
            </a:r>
            <a:r>
              <a:rPr lang="en-US" altLang="zh-CN" dirty="0"/>
              <a:t>" site="http://www.ruisiyuan.cn" /&gt;,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document.getElementById</a:t>
            </a:r>
            <a:r>
              <a:rPr lang="en-US" altLang="zh-CN" dirty="0"/>
              <a:t>('example')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循环的写法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6682"/>
            <a:ext cx="8915400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names = ['Alice', 'Emily', 'Kate</a:t>
            </a:r>
            <a:r>
              <a:rPr lang="en-US" altLang="zh-CN" dirty="0" smtClean="0"/>
              <a:t>'];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&lt;div&gt;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names.map</a:t>
            </a:r>
            <a:r>
              <a:rPr lang="en-US" altLang="zh-CN" dirty="0"/>
              <a:t>(function (name)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return &lt;div&gt;Hello, {name}!&lt;/div&gt;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})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&lt;/div&gt;,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525" y="692697"/>
            <a:ext cx="10515600" cy="997995"/>
          </a:xfrm>
        </p:spPr>
        <p:txBody>
          <a:bodyPr/>
          <a:lstStyle/>
          <a:p>
            <a:r>
              <a:rPr lang="en-US" altLang="zh-CN" b="1" dirty="0"/>
              <a:t>React State(</a:t>
            </a:r>
            <a:r>
              <a:rPr lang="zh-CN" altLang="en-US" b="1" dirty="0"/>
              <a:t>状态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750"/>
            <a:ext cx="10702636" cy="4323054"/>
          </a:xfrm>
        </p:spPr>
        <p:txBody>
          <a:bodyPr/>
          <a:lstStyle/>
          <a:p>
            <a:r>
              <a:rPr lang="en-US" altLang="zh-CN" dirty="0" smtClean="0"/>
              <a:t>1.React </a:t>
            </a:r>
            <a:r>
              <a:rPr lang="zh-CN" altLang="en-US" dirty="0"/>
              <a:t>把组件看成是一个状态机（</a:t>
            </a:r>
            <a:r>
              <a:rPr lang="en-US" altLang="zh-CN" dirty="0"/>
              <a:t>State Machines</a:t>
            </a:r>
            <a:r>
              <a:rPr lang="zh-CN" altLang="en-US" dirty="0"/>
              <a:t>）。通过与用户的交互，实现不同状态，然后渲染 </a:t>
            </a:r>
            <a:r>
              <a:rPr lang="en-US" altLang="zh-CN" dirty="0"/>
              <a:t>UI</a:t>
            </a:r>
            <a:r>
              <a:rPr lang="zh-CN" altLang="en-US" dirty="0"/>
              <a:t>，让用户界面和数据保持</a:t>
            </a:r>
            <a:r>
              <a:rPr lang="zh-CN" altLang="en-US" dirty="0" smtClean="0"/>
              <a:t>一致</a:t>
            </a:r>
            <a:endParaRPr lang="zh-CN" altLang="en-US" dirty="0"/>
          </a:p>
          <a:p>
            <a:r>
              <a:rPr lang="en-US" altLang="zh-CN" dirty="0" smtClean="0"/>
              <a:t>2.React </a:t>
            </a:r>
            <a:r>
              <a:rPr lang="zh-CN" altLang="en-US" dirty="0"/>
              <a:t>里，只需更新组件的 </a:t>
            </a:r>
            <a:r>
              <a:rPr lang="en-US" altLang="zh-CN" dirty="0"/>
              <a:t>state</a:t>
            </a:r>
            <a:r>
              <a:rPr lang="zh-CN" altLang="en-US" dirty="0"/>
              <a:t>，然后根据新的 </a:t>
            </a:r>
            <a:r>
              <a:rPr lang="en-US" altLang="zh-CN" dirty="0"/>
              <a:t>state </a:t>
            </a:r>
            <a:r>
              <a:rPr lang="zh-CN" altLang="en-US" dirty="0"/>
              <a:t>重新渲染用户界面（不要操作 </a:t>
            </a:r>
            <a:r>
              <a:rPr lang="en-US" altLang="zh-CN" dirty="0"/>
              <a:t>DOM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/>
              <a:t>getInitialState</a:t>
            </a:r>
            <a:r>
              <a:rPr lang="en-US" altLang="zh-CN" dirty="0"/>
              <a:t> </a:t>
            </a:r>
            <a:r>
              <a:rPr lang="zh-CN" altLang="en-US" dirty="0"/>
              <a:t>方法用于定义初始状态，也就是一个对象，这个对象可以通过 </a:t>
            </a:r>
            <a:r>
              <a:rPr lang="en-US" altLang="zh-CN" dirty="0" err="1"/>
              <a:t>this.state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r>
              <a:rPr lang="zh-CN" altLang="en-US" dirty="0" smtClean="0"/>
              <a:t>读取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当用户点击组件，导致状态变化，</a:t>
            </a:r>
            <a:r>
              <a:rPr lang="en-US" altLang="zh-CN" dirty="0" err="1"/>
              <a:t>this.setState</a:t>
            </a:r>
            <a:r>
              <a:rPr lang="en-US" altLang="zh-CN" dirty="0"/>
              <a:t> </a:t>
            </a:r>
            <a:r>
              <a:rPr lang="zh-CN" altLang="en-US" dirty="0"/>
              <a:t>方法就修改状态值，每次修改以后，自动调用 </a:t>
            </a:r>
            <a:r>
              <a:rPr lang="en-US" altLang="zh-CN" dirty="0" err="1"/>
              <a:t>this.render</a:t>
            </a:r>
            <a:r>
              <a:rPr lang="en-US" altLang="zh-CN" dirty="0"/>
              <a:t> </a:t>
            </a:r>
            <a:r>
              <a:rPr lang="zh-CN" altLang="en-US" dirty="0"/>
              <a:t>方法，再次渲染组件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State(</a:t>
            </a:r>
            <a:r>
              <a:rPr lang="zh-CN" altLang="en-US" b="1" dirty="0"/>
              <a:t>状态</a:t>
            </a:r>
            <a:r>
              <a:rPr lang="en-US" altLang="zh-CN" b="1" dirty="0" smtClean="0"/>
              <a:t>) </a:t>
            </a:r>
            <a:r>
              <a:rPr lang="zh-CN" altLang="en-US" b="1" dirty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8894"/>
            <a:ext cx="10688782" cy="47765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LikeButton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getInitialState</a:t>
            </a:r>
            <a:r>
              <a:rPr lang="en-US" altLang="zh-CN" dirty="0"/>
              <a:t>: function() </a:t>
            </a:r>
            <a:r>
              <a:rPr lang="en-US" altLang="zh-CN" dirty="0" smtClean="0"/>
              <a:t>{ return </a:t>
            </a:r>
            <a:r>
              <a:rPr lang="en-US" altLang="zh-CN" dirty="0"/>
              <a:t>{liked: false</a:t>
            </a:r>
            <a:r>
              <a:rPr lang="en-US" altLang="zh-CN" dirty="0" smtClean="0"/>
              <a:t>};},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handleClick</a:t>
            </a:r>
            <a:r>
              <a:rPr lang="en-US" altLang="zh-CN" dirty="0"/>
              <a:t>: function(event)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this.setState</a:t>
            </a:r>
            <a:r>
              <a:rPr lang="en-US" altLang="zh-CN" dirty="0"/>
              <a:t>({liked: !</a:t>
            </a:r>
            <a:r>
              <a:rPr lang="en-US" altLang="zh-CN" dirty="0" err="1"/>
              <a:t>this.state.liked</a:t>
            </a:r>
            <a:r>
              <a:rPr lang="en-US" altLang="zh-CN" dirty="0" smtClean="0"/>
              <a:t>});},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render: function()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var</a:t>
            </a:r>
            <a:r>
              <a:rPr lang="en-US" altLang="zh-CN" dirty="0"/>
              <a:t> text = </a:t>
            </a:r>
            <a:r>
              <a:rPr lang="en-US" altLang="zh-CN" dirty="0" err="1"/>
              <a:t>this.state.liked</a:t>
            </a:r>
            <a:r>
              <a:rPr lang="en-US" altLang="zh-CN" dirty="0"/>
              <a:t> ? '</a:t>
            </a:r>
            <a:r>
              <a:rPr lang="zh-CN" altLang="en-US" dirty="0"/>
              <a:t>喜欢</a:t>
            </a:r>
            <a:r>
              <a:rPr lang="en-US" altLang="zh-CN" dirty="0"/>
              <a:t>' : '</a:t>
            </a:r>
            <a:r>
              <a:rPr lang="zh-CN" altLang="en-US" dirty="0"/>
              <a:t>不喜欢</a:t>
            </a:r>
            <a:r>
              <a:rPr lang="en-US" altLang="zh-CN" dirty="0"/>
              <a:t>';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return </a:t>
            </a:r>
            <a:r>
              <a:rPr lang="en-US" altLang="zh-CN" dirty="0" smtClean="0"/>
              <a:t>(&lt;</a:t>
            </a:r>
            <a:r>
              <a:rPr lang="en-US" altLang="zh-CN" dirty="0"/>
              <a:t>p </a:t>
            </a:r>
            <a:r>
              <a:rPr lang="en-US" altLang="zh-CN" dirty="0" err="1"/>
              <a:t>onClick</a:t>
            </a:r>
            <a:r>
              <a:rPr lang="en-US" altLang="zh-CN" dirty="0"/>
              <a:t>={</a:t>
            </a:r>
            <a:r>
              <a:rPr lang="en-US" altLang="zh-CN" dirty="0" err="1"/>
              <a:t>this.handleClick</a:t>
            </a:r>
            <a:r>
              <a:rPr lang="en-US" altLang="zh-CN" dirty="0" smtClean="0"/>
              <a:t>}&gt;</a:t>
            </a:r>
            <a:r>
              <a:rPr lang="zh-CN" altLang="en-US" dirty="0" smtClean="0"/>
              <a:t>你</a:t>
            </a:r>
            <a:r>
              <a:rPr lang="en-US" altLang="zh-CN" dirty="0"/>
              <a:t>&lt;b&gt;{text}&lt;/b&gt;</a:t>
            </a:r>
            <a:r>
              <a:rPr lang="zh-CN" altLang="en-US" dirty="0"/>
              <a:t>我。点我切换状态</a:t>
            </a:r>
            <a:r>
              <a:rPr lang="zh-CN" altLang="en-US" dirty="0" smtClean="0"/>
              <a:t>。</a:t>
            </a:r>
            <a:r>
              <a:rPr lang="en-US" altLang="zh-CN" dirty="0" smtClean="0"/>
              <a:t>&lt;/</a:t>
            </a:r>
            <a:r>
              <a:rPr lang="en-US" altLang="zh-CN" dirty="0"/>
              <a:t>p</a:t>
            </a:r>
            <a:r>
              <a:rPr lang="en-US" altLang="zh-CN" dirty="0" smtClean="0"/>
              <a:t>&gt;);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&lt;</a:t>
            </a:r>
            <a:r>
              <a:rPr lang="en-US" altLang="zh-CN" dirty="0" err="1"/>
              <a:t>LikeButton</a:t>
            </a:r>
            <a:r>
              <a:rPr lang="en-US" altLang="zh-CN" dirty="0"/>
              <a:t> /&gt;,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document.getElementById</a:t>
            </a:r>
            <a:r>
              <a:rPr lang="en-US" altLang="zh-CN" dirty="0"/>
              <a:t>('example')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条件渲染、事件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1.if  else </a:t>
            </a:r>
            <a:r>
              <a:rPr lang="zh-CN" altLang="zh-CN"/>
              <a:t>的使用 ，三目运算符</a:t>
            </a:r>
            <a:endParaRPr lang="zh-CN" altLang="zh-CN"/>
          </a:p>
          <a:p>
            <a:r>
              <a:rPr lang="en-US" altLang="zh-CN"/>
              <a:t>2.</a:t>
            </a:r>
            <a:r>
              <a:rPr lang="zh-CN" altLang="zh-CN"/>
              <a:t>事件绑定 ，</a:t>
            </a:r>
            <a:r>
              <a:rPr lang="en-US" altLang="zh-CN"/>
              <a:t>this</a:t>
            </a:r>
            <a:r>
              <a:rPr lang="zh-CN" altLang="zh-CN"/>
              <a:t>指向</a:t>
            </a:r>
            <a:endParaRPr lang="zh-CN" altLang="zh-CN"/>
          </a:p>
          <a:p>
            <a:r>
              <a:rPr lang="en-US" altLang="zh-CN"/>
              <a:t>3.</a:t>
            </a:r>
            <a:r>
              <a:rPr lang="zh-CN" altLang="en-US"/>
              <a:t>事件绑定的函数传参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en-US" altLang="zh-CN" b="1" dirty="0" smtClean="0"/>
              <a:t>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8113"/>
            <a:ext cx="10515600" cy="48246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1.state </a:t>
            </a:r>
            <a:r>
              <a:rPr lang="zh-CN" altLang="en-US" dirty="0"/>
              <a:t>和 </a:t>
            </a:r>
            <a:r>
              <a:rPr lang="en-US" altLang="zh-CN" dirty="0"/>
              <a:t>props </a:t>
            </a:r>
            <a:r>
              <a:rPr lang="zh-CN" altLang="en-US" dirty="0"/>
              <a:t>主要的区别在于 </a:t>
            </a:r>
            <a:r>
              <a:rPr lang="en-US" altLang="zh-CN" b="1" dirty="0"/>
              <a:t>props</a:t>
            </a:r>
            <a:r>
              <a:rPr lang="en-US" altLang="zh-CN" dirty="0"/>
              <a:t> </a:t>
            </a:r>
            <a:r>
              <a:rPr lang="zh-CN" altLang="en-US" dirty="0"/>
              <a:t>是不可变的，而 </a:t>
            </a:r>
            <a:r>
              <a:rPr lang="en-US" altLang="zh-CN" dirty="0"/>
              <a:t>state </a:t>
            </a:r>
            <a:r>
              <a:rPr lang="zh-CN" altLang="en-US" dirty="0"/>
              <a:t>可以根据与用户交互来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子组件只能通过 </a:t>
            </a:r>
            <a:r>
              <a:rPr lang="en-US" altLang="zh-CN" dirty="0"/>
              <a:t>props </a:t>
            </a:r>
            <a:r>
              <a:rPr lang="zh-CN" altLang="en-US" dirty="0"/>
              <a:t>来传递</a:t>
            </a:r>
            <a:r>
              <a:rPr lang="zh-CN" altLang="en-US" dirty="0" smtClean="0"/>
              <a:t>数据 ，示例看第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张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可以通过 </a:t>
            </a:r>
            <a:r>
              <a:rPr lang="en-US" altLang="zh-CN" dirty="0" err="1"/>
              <a:t>getDefaultProps</a:t>
            </a:r>
            <a:r>
              <a:rPr lang="en-US" altLang="zh-CN" dirty="0"/>
              <a:t>() </a:t>
            </a:r>
            <a:r>
              <a:rPr lang="zh-CN" altLang="en-US" dirty="0"/>
              <a:t>方法为 </a:t>
            </a:r>
            <a:r>
              <a:rPr lang="en-US" altLang="zh-CN" dirty="0"/>
              <a:t>props </a:t>
            </a:r>
            <a:r>
              <a:rPr lang="zh-CN" altLang="en-US" dirty="0"/>
              <a:t>设置默认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getDefaultProps</a:t>
            </a:r>
            <a:r>
              <a:rPr lang="en-US" altLang="zh-CN" dirty="0"/>
              <a:t>: function() { return { name: ‘</a:t>
            </a:r>
            <a:r>
              <a:rPr lang="en-US" altLang="zh-CN" dirty="0" err="1"/>
              <a:t>Runoob</a:t>
            </a:r>
            <a:r>
              <a:rPr lang="en-US" altLang="zh-CN" dirty="0"/>
              <a:t>’ }; },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…})</a:t>
            </a:r>
            <a:endParaRPr lang="en-US" altLang="zh-CN" dirty="0"/>
          </a:p>
          <a:p>
            <a:r>
              <a:rPr lang="en-US" altLang="zh-CN" dirty="0" smtClean="0"/>
              <a:t>4.state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组合使用</a:t>
            </a:r>
            <a:endParaRPr lang="en-US" altLang="zh-CN" dirty="0" smtClean="0"/>
          </a:p>
          <a:p>
            <a:r>
              <a:rPr lang="en-US" altLang="zh-CN" dirty="0"/>
              <a:t>5. Props </a:t>
            </a:r>
            <a:r>
              <a:rPr lang="zh-CN" altLang="en-US" dirty="0" smtClean="0"/>
              <a:t>验证  项目中讲</a:t>
            </a:r>
            <a:endParaRPr lang="en-US" altLang="zh-CN" dirty="0" smtClean="0"/>
          </a:p>
          <a:p>
            <a:pPr marL="257175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Props </a:t>
            </a:r>
            <a:r>
              <a:rPr lang="zh-CN" altLang="en-US" b="1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1552"/>
            <a:ext cx="10633364" cy="4351338"/>
          </a:xfrm>
        </p:spPr>
        <p:txBody>
          <a:bodyPr/>
          <a:lstStyle/>
          <a:p>
            <a:r>
              <a:rPr lang="en-US" altLang="zh-CN" dirty="0" smtClean="0"/>
              <a:t>1. Props </a:t>
            </a:r>
            <a:r>
              <a:rPr lang="zh-CN" altLang="en-US" dirty="0"/>
              <a:t>验证使用 </a:t>
            </a:r>
            <a:r>
              <a:rPr lang="en-US" altLang="zh-CN" b="1" dirty="0" err="1"/>
              <a:t>propTypes</a:t>
            </a:r>
            <a:r>
              <a:rPr lang="zh-CN" altLang="en-US" dirty="0"/>
              <a:t>，它可以保证我们的应用组件被正确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React.PropTypes</a:t>
            </a:r>
            <a:r>
              <a:rPr lang="en-US" altLang="zh-CN" dirty="0" smtClean="0"/>
              <a:t> </a:t>
            </a:r>
            <a:r>
              <a:rPr lang="zh-CN" altLang="en-US" dirty="0"/>
              <a:t>提供很多验证器 </a:t>
            </a:r>
            <a:r>
              <a:rPr lang="en-US" altLang="zh-CN" dirty="0"/>
              <a:t>(validator) </a:t>
            </a:r>
            <a:r>
              <a:rPr lang="zh-CN" altLang="en-US" dirty="0"/>
              <a:t>来验证传入数据是否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当向 </a:t>
            </a:r>
            <a:r>
              <a:rPr lang="en-US" altLang="zh-CN" dirty="0"/>
              <a:t>props </a:t>
            </a:r>
            <a:r>
              <a:rPr lang="zh-CN" altLang="en-US" dirty="0"/>
              <a:t>传入无效数据时，</a:t>
            </a:r>
            <a:r>
              <a:rPr lang="en-US" altLang="zh-CN" dirty="0"/>
              <a:t>JavaScript </a:t>
            </a:r>
            <a:r>
              <a:rPr lang="zh-CN" altLang="en-US" dirty="0"/>
              <a:t>控制台会抛出</a:t>
            </a:r>
            <a:r>
              <a:rPr lang="zh-CN" altLang="en-US" dirty="0" smtClean="0"/>
              <a:t>警告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注意: React.PropTypes 自 React v15.5 起已弃用。请使用 prop-types 库代替。</a:t>
            </a:r>
            <a:endParaRPr lang="en-US" altLang="zh-CN" dirty="0" smtClean="0"/>
          </a:p>
          <a:p>
            <a:r>
              <a:rPr lang="zh-CN" altLang="en-US" dirty="0"/>
              <a:t>import PropTypes from 'prop-types';</a:t>
            </a:r>
            <a:endParaRPr lang="zh-CN" altLang="en-US" dirty="0"/>
          </a:p>
          <a:p>
            <a:r>
              <a:rPr lang="zh-CN" altLang="en-US" dirty="0"/>
              <a:t>Swiper.propTypes = {</a:t>
            </a:r>
            <a:endParaRPr lang="zh-CN" altLang="en-US" dirty="0"/>
          </a:p>
          <a:p>
            <a:r>
              <a:rPr lang="zh-CN" altLang="en-US" dirty="0"/>
              <a:t>  test: PropTypes.array</a:t>
            </a:r>
            <a:endParaRPr lang="zh-CN" altLang="en-US" dirty="0"/>
          </a:p>
          <a:p>
            <a:r>
              <a:rPr lang="zh-CN" altLang="en-US" dirty="0"/>
              <a:t>};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本章内容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44232" y="1413164"/>
            <a:ext cx="8215370" cy="450990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 react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起源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特点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安装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JSX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组件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6 </a:t>
            </a:r>
            <a:r>
              <a:rPr lang="en-US" altLang="zh-CN" dirty="0" err="1" smtClean="0">
                <a:latin typeface="+mj-ea"/>
                <a:ea typeface="+mj-ea"/>
              </a:rPr>
              <a:t>this.props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7 </a:t>
            </a:r>
            <a:r>
              <a:rPr lang="en-US" altLang="zh-CN" dirty="0">
                <a:latin typeface="+mj-ea"/>
                <a:ea typeface="+mj-ea"/>
              </a:rPr>
              <a:t>React State(</a:t>
            </a:r>
            <a:r>
              <a:rPr lang="zh-CN" altLang="en-US" dirty="0">
                <a:latin typeface="+mj-ea"/>
                <a:ea typeface="+mj-ea"/>
              </a:rPr>
              <a:t>状态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8 React </a:t>
            </a:r>
            <a:r>
              <a:rPr lang="zh-CN" altLang="en-US" dirty="0" smtClean="0">
                <a:latin typeface="+mj-ea"/>
                <a:ea typeface="+mj-ea"/>
                <a:cs typeface="Arial" panose="020B0604020202020204" pitchFamily="34" charset="0"/>
              </a:rPr>
              <a:t>生命周期</a:t>
            </a:r>
            <a:endParaRPr lang="en-US" altLang="zh-CN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9 </a:t>
            </a:r>
            <a:r>
              <a:rPr lang="en-US" altLang="zh-CN" dirty="0">
                <a:latin typeface="+mj-ea"/>
                <a:cs typeface="Arial" panose="020B0604020202020204" pitchFamily="34" charset="0"/>
              </a:rPr>
              <a:t>React </a:t>
            </a:r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AJAX</a:t>
            </a:r>
            <a:endParaRPr lang="en-US" altLang="zh-CN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10 </a:t>
            </a:r>
            <a:r>
              <a:rPr lang="zh-CN" altLang="en-US" dirty="0" smtClean="0">
                <a:latin typeface="+mj-ea"/>
                <a:ea typeface="+mj-ea"/>
                <a:cs typeface="Arial" panose="020B0604020202020204" pitchFamily="34" charset="0"/>
              </a:rPr>
              <a:t>表单与事件</a:t>
            </a:r>
            <a:endParaRPr lang="en-US" altLang="zh-CN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11 </a:t>
            </a:r>
            <a:r>
              <a:rPr lang="zh-CN" altLang="en-US" dirty="0" smtClean="0">
                <a:latin typeface="+mj-ea"/>
                <a:ea typeface="+mj-ea"/>
                <a:cs typeface="Arial" panose="020B0604020202020204" pitchFamily="34" charset="0"/>
              </a:rPr>
              <a:t>虚拟</a:t>
            </a:r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DOM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组件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896"/>
            <a:ext cx="10515600" cy="448247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设置状态：</a:t>
            </a:r>
            <a:r>
              <a:rPr lang="en-US" altLang="zh-CN" dirty="0" err="1" smtClean="0"/>
              <a:t>setState</a:t>
            </a:r>
            <a:endParaRPr lang="en-US" altLang="zh-CN" dirty="0" smtClean="0"/>
          </a:p>
          <a:p>
            <a:pPr lvl="1"/>
            <a:r>
              <a:rPr lang="zh-CN" altLang="en-US" dirty="0"/>
              <a:t>不能在组件内部通过</a:t>
            </a:r>
            <a:r>
              <a:rPr lang="en-US" altLang="zh-CN" dirty="0" err="1"/>
              <a:t>this.state</a:t>
            </a:r>
            <a:r>
              <a:rPr lang="zh-CN" altLang="en-US" dirty="0"/>
              <a:t>修改状态，因为该状态会在调用</a:t>
            </a:r>
            <a:r>
              <a:rPr lang="en-US" altLang="zh-CN" dirty="0" err="1"/>
              <a:t>setState</a:t>
            </a:r>
            <a:r>
              <a:rPr lang="en-US" altLang="zh-CN" dirty="0"/>
              <a:t>()</a:t>
            </a:r>
            <a:r>
              <a:rPr lang="zh-CN" altLang="en-US" dirty="0"/>
              <a:t>后被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pPr lvl="1"/>
            <a:r>
              <a:rPr lang="en-US" altLang="zh-CN" dirty="0" err="1"/>
              <a:t>setState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事件处理函数中和请求回调函数中触发</a:t>
            </a:r>
            <a:r>
              <a:rPr lang="en-US" altLang="zh-CN" dirty="0"/>
              <a:t>UI</a:t>
            </a:r>
            <a:r>
              <a:rPr lang="zh-CN" altLang="en-US" dirty="0"/>
              <a:t>更新的主要方法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替换状态：</a:t>
            </a:r>
            <a:r>
              <a:rPr lang="en-US" altLang="zh-CN" dirty="0" err="1" smtClean="0"/>
              <a:t>replaceState</a:t>
            </a:r>
            <a:endParaRPr lang="en-US" altLang="zh-CN" dirty="0" smtClean="0"/>
          </a:p>
          <a:p>
            <a:pPr lvl="1"/>
            <a:r>
              <a:rPr lang="en-US" altLang="zh-CN" dirty="0" err="1"/>
              <a:t>replaceState</a:t>
            </a:r>
            <a:r>
              <a:rPr lang="en-US" altLang="zh-CN" dirty="0"/>
              <a:t>()</a:t>
            </a:r>
            <a:r>
              <a:rPr lang="zh-CN" altLang="en-US" dirty="0"/>
              <a:t>方法与</a:t>
            </a:r>
            <a:r>
              <a:rPr lang="en-US" altLang="zh-CN" dirty="0" err="1"/>
              <a:t>setState</a:t>
            </a:r>
            <a:r>
              <a:rPr lang="en-US" altLang="zh-CN" dirty="0"/>
              <a:t>()</a:t>
            </a:r>
            <a:r>
              <a:rPr lang="zh-CN" altLang="en-US" dirty="0"/>
              <a:t>类似，但是方法只会保留</a:t>
            </a:r>
            <a:r>
              <a:rPr lang="en-US" altLang="zh-CN" dirty="0" err="1"/>
              <a:t>nextState</a:t>
            </a:r>
            <a:r>
              <a:rPr lang="zh-CN" altLang="en-US" dirty="0"/>
              <a:t>中状态，原</a:t>
            </a:r>
            <a:r>
              <a:rPr lang="en-US" altLang="zh-CN" dirty="0"/>
              <a:t>state</a:t>
            </a:r>
            <a:r>
              <a:rPr lang="zh-CN" altLang="en-US" dirty="0"/>
              <a:t>不在</a:t>
            </a:r>
            <a:r>
              <a:rPr lang="en-US" altLang="zh-CN" dirty="0" err="1"/>
              <a:t>nextState</a:t>
            </a:r>
            <a:r>
              <a:rPr lang="zh-CN" altLang="en-US" dirty="0"/>
              <a:t>中的状态都会被删除</a:t>
            </a:r>
            <a:endParaRPr lang="en-US" altLang="zh-CN" dirty="0" smtClean="0"/>
          </a:p>
          <a:p>
            <a:pPr latinLnBrk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zh-CN" altLang="en-US" b="1" dirty="0"/>
              <a:t>组件</a:t>
            </a:r>
            <a:r>
              <a:rPr lang="zh-CN" altLang="en-US" b="1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351338"/>
          </a:xfrm>
        </p:spPr>
        <p:txBody>
          <a:bodyPr/>
          <a:lstStyle/>
          <a:p>
            <a:pPr latinLnBrk="1"/>
            <a:r>
              <a:rPr lang="zh-CN" altLang="en-US" dirty="0"/>
              <a:t>组件的生命周期可分成三个</a:t>
            </a:r>
            <a:r>
              <a:rPr lang="zh-CN" altLang="en-US" dirty="0" smtClean="0"/>
              <a:t>状态：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1. Mounting</a:t>
            </a:r>
            <a:r>
              <a:rPr lang="zh-CN" altLang="en-US" dirty="0"/>
              <a:t>：已插入真实 </a:t>
            </a:r>
            <a:r>
              <a:rPr lang="en-US" altLang="zh-CN" dirty="0"/>
              <a:t>DOM</a:t>
            </a:r>
            <a:endParaRPr lang="en-US" altLang="zh-CN" dirty="0"/>
          </a:p>
          <a:p>
            <a:pPr lvl="1" latinLnBrk="1"/>
            <a:r>
              <a:rPr lang="en-US" altLang="zh-CN" dirty="0" smtClean="0"/>
              <a:t>2. Updating</a:t>
            </a:r>
            <a:r>
              <a:rPr lang="zh-CN" altLang="en-US" dirty="0"/>
              <a:t>：正在被重新渲染</a:t>
            </a:r>
            <a:endParaRPr lang="zh-CN" altLang="en-US" dirty="0"/>
          </a:p>
          <a:p>
            <a:pPr lvl="1" latinLnBrk="1"/>
            <a:r>
              <a:rPr lang="en-US" altLang="zh-CN" dirty="0" smtClean="0"/>
              <a:t>3. Unmounting</a:t>
            </a:r>
            <a:r>
              <a:rPr lang="zh-CN" altLang="en-US" dirty="0"/>
              <a:t>：已移出真实 </a:t>
            </a:r>
            <a:r>
              <a:rPr lang="en-US" altLang="zh-CN" dirty="0" smtClean="0"/>
              <a:t>DOM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V17.0</a:t>
            </a:r>
            <a:r>
              <a:rPr lang="zh-CN" altLang="en-US" dirty="0" smtClean="0"/>
              <a:t>之后的版本删除的钩子函数</a:t>
            </a:r>
            <a:endParaRPr lang="zh-CN" altLang="en-US" dirty="0" smtClean="0"/>
          </a:p>
          <a:p>
            <a:pPr lvl="1" latinLnBrk="1"/>
            <a:r>
              <a:rPr lang="zh-CN" altLang="en-US" dirty="0" smtClean="0"/>
              <a:t>componentWillMount ，componentWillReceiveProps ，componentWillUpdate</a:t>
            </a:r>
            <a:endParaRPr lang="zh-CN" altLang="en-US" dirty="0" smtClean="0"/>
          </a:p>
          <a:p>
            <a:pPr lvl="1" latinLnBrk="1"/>
            <a:r>
              <a:rPr lang="zh-CN" altLang="en-US" dirty="0" smtClean="0"/>
              <a:t>在 </a:t>
            </a:r>
            <a:r>
              <a:rPr lang="en-US" altLang="zh-CN" dirty="0" smtClean="0"/>
              <a:t>v16.3</a:t>
            </a:r>
            <a:r>
              <a:rPr lang="zh-CN" altLang="zh-CN" dirty="0" smtClean="0"/>
              <a:t>以上版本新增的钩子函数</a:t>
            </a:r>
            <a:endParaRPr lang="zh-CN" altLang="zh-CN" dirty="0" smtClean="0"/>
          </a:p>
          <a:p>
            <a:pPr lvl="1" latinLnBrk="1"/>
            <a:r>
              <a:rPr lang="en-US" altLang="zh-CN" dirty="0" smtClean="0"/>
              <a:t>getDerivedStateFromProps，getSnapshotBeforeUpdate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https://blog.csdn.net/smile_ycm/article/details/87714287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zh-CN" altLang="en-US" b="1" dirty="0"/>
              <a:t>组件生命周期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969"/>
            <a:ext cx="10515600" cy="520967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生命周期的方法有：</a:t>
            </a:r>
            <a:endParaRPr lang="en-US" altLang="zh-CN" dirty="0"/>
          </a:p>
          <a:p>
            <a:pPr latinLnBrk="1"/>
            <a:r>
              <a:rPr lang="en-US" altLang="zh-CN" b="1" dirty="0" err="1"/>
              <a:t>componentWillMount</a:t>
            </a:r>
            <a:r>
              <a:rPr lang="en-US" altLang="zh-CN" dirty="0"/>
              <a:t> </a:t>
            </a:r>
            <a:r>
              <a:rPr lang="zh-CN" altLang="en-US" dirty="0"/>
              <a:t>在渲染前调用</a:t>
            </a:r>
            <a:r>
              <a:rPr lang="en-US" altLang="zh-CN" dirty="0"/>
              <a:t>,</a:t>
            </a:r>
            <a:r>
              <a:rPr lang="zh-CN" altLang="en-US" dirty="0"/>
              <a:t>在客户端也在服务端。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componentDidMount</a:t>
            </a:r>
            <a:r>
              <a:rPr lang="en-US" altLang="zh-CN" dirty="0"/>
              <a:t> : </a:t>
            </a:r>
            <a:r>
              <a:rPr lang="zh-CN" altLang="en-US" dirty="0"/>
              <a:t>在第一次渲染后调用，只在客户端。之后组件已经生成了对应的</a:t>
            </a:r>
            <a:r>
              <a:rPr lang="en-US" altLang="zh-CN" dirty="0"/>
              <a:t>DOM</a:t>
            </a:r>
            <a:r>
              <a:rPr lang="zh-CN" altLang="en-US" dirty="0"/>
              <a:t>结构，可以通过</a:t>
            </a:r>
            <a:r>
              <a:rPr lang="en-US" altLang="zh-CN" dirty="0" err="1"/>
              <a:t>this.getDOMNode</a:t>
            </a:r>
            <a:r>
              <a:rPr lang="en-US" altLang="zh-CN" dirty="0"/>
              <a:t>()</a:t>
            </a:r>
            <a:r>
              <a:rPr lang="zh-CN" altLang="en-US" dirty="0"/>
              <a:t>来进行访问。</a:t>
            </a:r>
            <a:r>
              <a:rPr lang="zh-CN" altLang="en-US" dirty="0">
                <a:solidFill>
                  <a:srgbClr val="FF0000"/>
                </a:solidFill>
              </a:rPr>
              <a:t> 如果你想和其他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框架一起使用，可以在这个方法中调用</a:t>
            </a:r>
            <a:r>
              <a:rPr lang="en-US" altLang="zh-CN" dirty="0" err="1">
                <a:solidFill>
                  <a:srgbClr val="FF0000"/>
                </a:solidFill>
              </a:rPr>
              <a:t>setTimeout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setInterval</a:t>
            </a:r>
            <a:r>
              <a:rPr lang="zh-CN" altLang="en-US" dirty="0">
                <a:solidFill>
                  <a:srgbClr val="FF0000"/>
                </a:solidFill>
              </a:rPr>
              <a:t>或者发送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rgbClr val="FF0000"/>
                </a:solidFill>
              </a:rPr>
              <a:t>请求等操作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防止异部操作阻塞</a:t>
            </a:r>
            <a:r>
              <a:rPr lang="en-US" altLang="zh-CN" dirty="0">
                <a:solidFill>
                  <a:srgbClr val="FF0000"/>
                </a:solidFill>
              </a:rPr>
              <a:t>UI)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componentWillReceiveProps</a:t>
            </a:r>
            <a:r>
              <a:rPr lang="en-US" altLang="zh-CN" dirty="0"/>
              <a:t> </a:t>
            </a:r>
            <a:r>
              <a:rPr lang="zh-CN" altLang="en-US" dirty="0"/>
              <a:t>在组件接收到一个新的</a:t>
            </a:r>
            <a:r>
              <a:rPr lang="en-US" altLang="zh-CN" dirty="0"/>
              <a:t>prop</a:t>
            </a:r>
            <a:r>
              <a:rPr lang="zh-CN" altLang="en-US" dirty="0"/>
              <a:t>时被调用。这个方法在初始化</a:t>
            </a:r>
            <a:r>
              <a:rPr lang="en-US" altLang="zh-CN" dirty="0"/>
              <a:t>render</a:t>
            </a:r>
            <a:r>
              <a:rPr lang="zh-CN" altLang="en-US" dirty="0"/>
              <a:t>时不会被调用。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shouldComponentUpdate</a:t>
            </a:r>
            <a:r>
              <a:rPr lang="en-US" altLang="zh-CN" dirty="0"/>
              <a:t> </a:t>
            </a:r>
            <a:r>
              <a:rPr lang="zh-CN" altLang="en-US" dirty="0"/>
              <a:t>返回一个布尔值。在组件接收到新的</a:t>
            </a:r>
            <a:r>
              <a:rPr lang="en-US" altLang="zh-CN" dirty="0"/>
              <a:t>props</a:t>
            </a:r>
            <a:r>
              <a:rPr lang="zh-CN" altLang="en-US" dirty="0"/>
              <a:t>或者</a:t>
            </a:r>
            <a:r>
              <a:rPr lang="en-US" altLang="zh-CN" dirty="0"/>
              <a:t>state</a:t>
            </a:r>
            <a:r>
              <a:rPr lang="zh-CN" altLang="en-US" dirty="0"/>
              <a:t>时被调用。在初始化时或者使用</a:t>
            </a:r>
            <a:r>
              <a:rPr lang="en-US" altLang="zh-CN" dirty="0" err="1"/>
              <a:t>forceUpdate</a:t>
            </a:r>
            <a:r>
              <a:rPr lang="zh-CN" altLang="en-US" dirty="0"/>
              <a:t>时不被调用。 </a:t>
            </a:r>
            <a:br>
              <a:rPr lang="zh-CN" altLang="en-US" dirty="0"/>
            </a:br>
            <a:r>
              <a:rPr lang="zh-CN" altLang="en-US" dirty="0"/>
              <a:t>可以在你确认不需要更新组件时使用。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componentWillUpdate</a:t>
            </a:r>
            <a:r>
              <a:rPr lang="zh-CN" altLang="en-US" dirty="0"/>
              <a:t>在组件接收到新的</a:t>
            </a:r>
            <a:r>
              <a:rPr lang="en-US" altLang="zh-CN" dirty="0"/>
              <a:t>props</a:t>
            </a:r>
            <a:r>
              <a:rPr lang="zh-CN" altLang="en-US" dirty="0"/>
              <a:t>或者</a:t>
            </a:r>
            <a:r>
              <a:rPr lang="en-US" altLang="zh-CN" dirty="0"/>
              <a:t>state</a:t>
            </a:r>
            <a:r>
              <a:rPr lang="zh-CN" altLang="en-US" dirty="0"/>
              <a:t>但还没有</a:t>
            </a:r>
            <a:r>
              <a:rPr lang="en-US" altLang="zh-CN" dirty="0"/>
              <a:t>render</a:t>
            </a:r>
            <a:r>
              <a:rPr lang="zh-CN" altLang="en-US" dirty="0"/>
              <a:t>时被调用。在初始化时不会被调用。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componentDidUpdate</a:t>
            </a:r>
            <a:r>
              <a:rPr lang="en-US" altLang="zh-CN" dirty="0"/>
              <a:t> </a:t>
            </a:r>
            <a:r>
              <a:rPr lang="zh-CN" altLang="en-US" dirty="0"/>
              <a:t>在组件完成更新后立即调用。在初始化时不会被调用。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componentWillUnmount</a:t>
            </a:r>
            <a:r>
              <a:rPr lang="zh-CN" altLang="en-US" dirty="0"/>
              <a:t>在组件从 </a:t>
            </a:r>
            <a:r>
              <a:rPr lang="en-US" altLang="zh-CN" dirty="0"/>
              <a:t>DOM </a:t>
            </a:r>
            <a:r>
              <a:rPr lang="zh-CN" altLang="en-US" dirty="0"/>
              <a:t>中移除的时候立刻被调用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en-US" altLang="zh-CN" b="1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65564"/>
            <a:ext cx="10674927" cy="3777622"/>
          </a:xfrm>
        </p:spPr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组件的数据可以通过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componentDidMount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方法中的 </a:t>
            </a:r>
            <a:r>
              <a:rPr lang="en-US" altLang="zh-CN" dirty="0"/>
              <a:t>Ajax </a:t>
            </a:r>
            <a:r>
              <a:rPr lang="zh-CN" altLang="en-US" dirty="0"/>
              <a:t>来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从服务端获取数据库可以将数据存储在 </a:t>
            </a:r>
            <a:r>
              <a:rPr lang="en-US" altLang="zh-CN" dirty="0"/>
              <a:t>state </a:t>
            </a:r>
            <a:r>
              <a:rPr lang="zh-CN" altLang="en-US" dirty="0"/>
              <a:t>中，再用 </a:t>
            </a:r>
            <a:r>
              <a:rPr lang="en-US" altLang="zh-CN" dirty="0" err="1"/>
              <a:t>this.setState</a:t>
            </a:r>
            <a:r>
              <a:rPr lang="en-US" altLang="zh-CN" dirty="0"/>
              <a:t> </a:t>
            </a:r>
            <a:r>
              <a:rPr lang="zh-CN" altLang="en-US" dirty="0"/>
              <a:t>方法重新渲染 </a:t>
            </a:r>
            <a:r>
              <a:rPr lang="en-US" altLang="zh-CN" dirty="0" smtClean="0"/>
              <a:t>UI</a:t>
            </a:r>
            <a:endParaRPr lang="en-US" altLang="zh-CN" dirty="0"/>
          </a:p>
          <a:p>
            <a:r>
              <a:rPr lang="zh-CN" altLang="en-US" dirty="0"/>
              <a:t>当使用异步加载数据时，在组件卸载前使用 </a:t>
            </a:r>
            <a:r>
              <a:rPr lang="en-US" altLang="zh-CN" dirty="0" err="1">
                <a:solidFill>
                  <a:srgbClr val="FF0000"/>
                </a:solidFill>
              </a:rPr>
              <a:t>componentWillUnmount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来取消未完成的请求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zh-CN" altLang="en-US" b="1" dirty="0"/>
              <a:t>表单与事件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414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设置输入框的值，在输入框发生变化时更新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可以使用</a:t>
            </a:r>
            <a:r>
              <a:rPr lang="en-US" altLang="zh-CN" dirty="0" err="1" smtClean="0"/>
              <a:t>onChange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事件来监听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的变化，并修改</a:t>
            </a:r>
            <a:r>
              <a:rPr lang="en-US" altLang="zh-CN" dirty="0" smtClean="0"/>
              <a:t>state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表单中的父子组件传值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将数据和函数都传到子组件，然后子组件的表单元素直接使用</a:t>
            </a:r>
            <a:r>
              <a:rPr lang="en-US" altLang="zh-CN" dirty="0" err="1" smtClean="0"/>
              <a:t>onChange</a:t>
            </a:r>
            <a:r>
              <a:rPr lang="zh-CN" altLang="en-US" dirty="0" smtClean="0"/>
              <a:t>调用从父组件传过来的函数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785"/>
            <a:ext cx="10515600" cy="798830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虚拟</a:t>
            </a:r>
            <a:r>
              <a:rPr lang="en-US" altLang="zh-CN" dirty="0" smtClean="0"/>
              <a:t>DOM</a:t>
            </a:r>
            <a:r>
              <a:rPr lang="zh-CN" altLang="en-US" dirty="0"/>
              <a:t>、</a:t>
            </a:r>
            <a:r>
              <a:rPr lang="en-US" altLang="zh-CN" dirty="0" smtClean="0"/>
              <a:t>Refs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03218"/>
            <a:ext cx="10771909" cy="4006222"/>
          </a:xfrm>
        </p:spPr>
        <p:txBody>
          <a:bodyPr/>
          <a:lstStyle/>
          <a:p>
            <a:r>
              <a:rPr lang="zh-CN" altLang="en-US" dirty="0"/>
              <a:t>组件并不是真实的 </a:t>
            </a:r>
            <a:r>
              <a:rPr lang="en-US" altLang="zh-CN" dirty="0"/>
              <a:t>DOM </a:t>
            </a:r>
            <a:r>
              <a:rPr lang="zh-CN" altLang="en-US" dirty="0"/>
              <a:t>节点，而是存在于内存之中的一种数据结构，叫做虚拟 </a:t>
            </a:r>
            <a:r>
              <a:rPr lang="en-US" altLang="zh-CN" dirty="0"/>
              <a:t>DOM </a:t>
            </a:r>
            <a:r>
              <a:rPr lang="zh-CN" altLang="en-US" dirty="0"/>
              <a:t>（</a:t>
            </a:r>
            <a:r>
              <a:rPr lang="en-US" altLang="zh-CN" dirty="0"/>
              <a:t>virtual DOM</a:t>
            </a:r>
            <a:r>
              <a:rPr lang="zh-CN" altLang="en-US" dirty="0"/>
              <a:t>）。只有当它插入文档以后，才会变成真实的 </a:t>
            </a:r>
            <a:r>
              <a:rPr lang="en-US" altLang="zh-CN" dirty="0"/>
              <a:t>DOM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根据 </a:t>
            </a:r>
            <a:r>
              <a:rPr lang="en-US" altLang="zh-CN" dirty="0"/>
              <a:t>React </a:t>
            </a:r>
            <a:r>
              <a:rPr lang="zh-CN" altLang="en-US" dirty="0"/>
              <a:t>的设计，所有的 </a:t>
            </a:r>
            <a:r>
              <a:rPr lang="en-US" altLang="zh-CN" dirty="0"/>
              <a:t>DOM </a:t>
            </a:r>
            <a:r>
              <a:rPr lang="zh-CN" altLang="en-US" dirty="0"/>
              <a:t>变动，都先在虚拟 </a:t>
            </a:r>
            <a:r>
              <a:rPr lang="en-US" altLang="zh-CN" dirty="0"/>
              <a:t>DOM </a:t>
            </a:r>
            <a:r>
              <a:rPr lang="zh-CN" altLang="en-US" dirty="0"/>
              <a:t>上发生，然后再将实际发生变动的部分，反映在真实 </a:t>
            </a:r>
            <a:r>
              <a:rPr lang="en-US" altLang="zh-CN" dirty="0"/>
              <a:t>DOM</a:t>
            </a:r>
            <a:r>
              <a:rPr lang="zh-CN" altLang="en-US" dirty="0"/>
              <a:t>上，这种算法叫做 </a:t>
            </a:r>
            <a:r>
              <a:rPr lang="en-US" altLang="zh-CN" dirty="0"/>
              <a:t>DOM diff </a:t>
            </a:r>
            <a:r>
              <a:rPr lang="zh-CN" altLang="en-US" dirty="0"/>
              <a:t>，它可以极大提高网页的性能表现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但是，有时需要从组件获取真实 </a:t>
            </a:r>
            <a:r>
              <a:rPr lang="en-US" altLang="zh-CN" dirty="0"/>
              <a:t>DOM </a:t>
            </a:r>
            <a:r>
              <a:rPr lang="zh-CN" altLang="en-US" dirty="0"/>
              <a:t>的节点，这时就要用到 </a:t>
            </a:r>
            <a:r>
              <a:rPr lang="en-US" altLang="zh-CN" dirty="0"/>
              <a:t>ref </a:t>
            </a:r>
            <a:r>
              <a:rPr lang="zh-CN" altLang="en-US" dirty="0"/>
              <a:t>属性</a:t>
            </a:r>
            <a:endParaRPr lang="zh-CN" altLang="en-US" dirty="0"/>
          </a:p>
          <a:p>
            <a:r>
              <a:rPr lang="en-US" altLang="zh-CN" dirty="0" smtClean="0"/>
              <a:t>1. </a:t>
            </a:r>
            <a:r>
              <a:rPr lang="en-US" altLang="zh-CN" b="1" dirty="0"/>
              <a:t>Ref</a:t>
            </a:r>
            <a:r>
              <a:rPr lang="en-US" altLang="zh-CN" dirty="0"/>
              <a:t> </a:t>
            </a:r>
            <a:r>
              <a:rPr lang="zh-CN" altLang="en-US" dirty="0" smtClean="0"/>
              <a:t>可以</a:t>
            </a:r>
            <a:r>
              <a:rPr lang="zh-CN" altLang="en-US" dirty="0"/>
              <a:t>用来绑定到 </a:t>
            </a:r>
            <a:r>
              <a:rPr lang="en-US" altLang="zh-CN" dirty="0"/>
              <a:t>render() </a:t>
            </a:r>
            <a:r>
              <a:rPr lang="zh-CN" altLang="en-US" dirty="0"/>
              <a:t>输出的任何组件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这个</a:t>
            </a:r>
            <a:r>
              <a:rPr lang="zh-CN" altLang="en-US" dirty="0"/>
              <a:t>特殊的属性允许你引用 </a:t>
            </a:r>
            <a:r>
              <a:rPr lang="en-US" altLang="zh-CN" dirty="0"/>
              <a:t>render() </a:t>
            </a:r>
            <a:r>
              <a:rPr lang="zh-CN" altLang="en-US" dirty="0"/>
              <a:t>返回的相应的支撑实例（ </a:t>
            </a:r>
            <a:r>
              <a:rPr lang="en-US" altLang="zh-CN" dirty="0"/>
              <a:t>backing instance </a:t>
            </a:r>
            <a:r>
              <a:rPr lang="zh-CN" altLang="en-US" dirty="0"/>
              <a:t>）。这样就可以确保在任何时间总是拿到正确的实例。 </a:t>
            </a:r>
            <a:endParaRPr lang="zh-CN" altLang="en-US" dirty="0"/>
          </a:p>
          <a:p>
            <a:r>
              <a:rPr lang="zh-CN" altLang="en-US" dirty="0"/>
              <a:t>https://segmentfault.com/a/1190000010686582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/>
              <a:t>Fragments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React 中一个常见模式是为一个组件返回多个元素。Fragments 可以让你聚合一个子元素列表，并且不在DOM中增加额外节点。</a:t>
            </a:r>
            <a:endParaRPr lang="zh-CN" altLang="en-US"/>
          </a:p>
          <a:p>
            <a:r>
              <a:rPr lang="en-US" altLang="zh-CN"/>
              <a:t>&lt;&gt;&lt;/&gt;</a:t>
            </a:r>
            <a:endParaRPr lang="en-US" altLang="zh-CN"/>
          </a:p>
          <a:p>
            <a:r>
              <a:rPr lang="en-US" altLang="zh-CN"/>
              <a:t>&lt;React.Fragment&gt;&lt;/React.Fragment&gt;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400"/>
              <a:t>Context</a:t>
            </a:r>
            <a:endParaRPr lang="en-US" altLang="zh-CN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Context 通过组件树提供了一个传递数据的方法，从而避免了在每一个层级手动的传递 props 属性。</a:t>
            </a:r>
            <a:endParaRPr lang="zh-CN" altLang="en-US"/>
          </a:p>
          <a:p>
            <a:r>
              <a:rPr lang="zh-CN" altLang="en-US"/>
              <a:t>何时使用 Context</a:t>
            </a:r>
            <a:endParaRPr lang="zh-CN" altLang="en-US"/>
          </a:p>
          <a:p>
            <a:pPr lvl="1"/>
            <a:r>
              <a:rPr lang="zh-CN" altLang="en-US"/>
              <a:t>Context 设计目的是为共享那些被认为对于一个组件树而言是“全局”的数据，例如当前认证的用户、主题或首选语言</a:t>
            </a:r>
            <a:endParaRPr lang="zh-CN" altLang="en-US"/>
          </a:p>
          <a:p>
            <a:pPr lvl="0"/>
            <a:r>
              <a:rPr lang="zh-CN" altLang="en-US"/>
              <a:t>使用 context, 我可以避免通过中间元素传递 props</a:t>
            </a:r>
            <a:endParaRPr lang="zh-CN" altLang="en-US"/>
          </a:p>
          <a:p>
            <a:pPr lvl="0"/>
            <a:r>
              <a:rPr lang="zh-CN" altLang="en-US"/>
              <a:t>注意</a:t>
            </a:r>
            <a:endParaRPr lang="zh-CN" altLang="en-US"/>
          </a:p>
          <a:p>
            <a:pPr lvl="1"/>
            <a:r>
              <a:rPr lang="zh-CN" altLang="en-US"/>
              <a:t>不要仅仅为了避免在几个层级下的组件传递 props 而使用 context，它是被用于在多个层级的多个组件需要访问相同数据的情景。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2487"/>
            <a:ext cx="10515600" cy="997995"/>
          </a:xfrm>
        </p:spPr>
        <p:txBody>
          <a:bodyPr/>
          <a:p>
            <a:r>
              <a:rPr lang="zh-CN" altLang="en-US"/>
              <a:t>协调算法（</a:t>
            </a:r>
            <a:r>
              <a:rPr lang="en-US" altLang="zh-CN"/>
              <a:t>Reconciliation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549900"/>
          </a:xfrm>
        </p:spPr>
        <p:txBody>
          <a:bodyPr/>
          <a:p>
            <a:r>
              <a:rPr lang="zh-CN" altLang="en-US"/>
              <a:t>当你使用React，在单一时间点你可以考虑render()函数作为创建React元素的树。在下一次状态或属性更新，render()函数将返回一个不同的React元素的树。React需要算出如何高效更新UI以匹配最新的树。</a:t>
            </a:r>
            <a:endParaRPr lang="zh-CN" altLang="en-US"/>
          </a:p>
          <a:p>
            <a:r>
              <a:rPr lang="zh-CN" altLang="en-US"/>
              <a:t>React基于两点假设，实现了一个启发的O(n)算法：</a:t>
            </a:r>
            <a:endParaRPr lang="zh-CN" altLang="en-US"/>
          </a:p>
          <a:p>
            <a:r>
              <a:rPr lang="zh-CN" altLang="en-US"/>
              <a:t>两个不同类型的元素将产生不同的树。</a:t>
            </a:r>
            <a:endParaRPr lang="zh-CN" altLang="en-US"/>
          </a:p>
          <a:p>
            <a:r>
              <a:rPr lang="zh-CN" altLang="en-US"/>
              <a:t>通过渲染器附带key属性，开发者可以示意哪些子元素可能是稳定的。</a:t>
            </a:r>
            <a:endParaRPr lang="zh-CN" altLang="en-US"/>
          </a:p>
          <a:p>
            <a:r>
              <a:rPr lang="zh-CN" altLang="en-US"/>
              <a:t>对比算法</a:t>
            </a:r>
            <a:r>
              <a:rPr lang="en-US" altLang="zh-CN"/>
              <a:t>:当对比两棵树时，React首先比较两个根节点。根节点的type不同，其行为也不同。</a:t>
            </a:r>
            <a:endParaRPr lang="en-US" altLang="zh-CN"/>
          </a:p>
          <a:p>
            <a:r>
              <a:rPr lang="en-US" altLang="zh-CN"/>
              <a:t>不同类型的元素   </a:t>
            </a:r>
            <a:r>
              <a:rPr lang="en-US" altLang="zh-CN">
                <a:sym typeface="+mn-ea"/>
              </a:rPr>
              <a:t> </a:t>
            </a:r>
            <a:r>
              <a:rPr lang="zh-CN" altLang="zh-CN">
                <a:sym typeface="+mn-ea"/>
              </a:rPr>
              <a:t>整个元素销毁重建</a:t>
            </a:r>
            <a:endParaRPr lang="en-US" altLang="zh-CN"/>
          </a:p>
          <a:p>
            <a:r>
              <a:rPr lang="en-US" altLang="zh-CN"/>
              <a:t>相同类型的DOM元素    比较两个相同类型的React DOM元素时，React则会观察二者的属性，保持相同的底层DOM节点，并仅更新变化的属性</a:t>
            </a:r>
            <a:endParaRPr lang="en-US" altLang="zh-CN"/>
          </a:p>
          <a:p>
            <a:r>
              <a:rPr lang="en-US" altLang="zh-CN"/>
              <a:t>相同类型的组件元素   当组件更新时，实例仍保持一致，以让状态能够在渲染之间保留</a:t>
            </a:r>
            <a:endParaRPr lang="en-US" altLang="zh-CN"/>
          </a:p>
          <a:p>
            <a:r>
              <a:rPr lang="zh-CN" altLang="en-US"/>
              <a:t>递归子节点    </a:t>
            </a:r>
            <a:r>
              <a:rPr lang="en-US" altLang="zh-CN"/>
              <a:t>key    当递归DOM节点的子节点，React仅在同一时间点递归两个子节点列表，并在有不同时产生一个变更。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000"/>
              <a:t>高阶组件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高阶组件（HOC）是react中对组件逻辑进行重用的高级技术。但高阶组件本身并不是React API。它只是一种模式，这种模式是由react自身的组合性质必然产生的。</a:t>
            </a:r>
            <a:endParaRPr lang="zh-CN" altLang="en-US"/>
          </a:p>
          <a:p>
            <a:r>
              <a:rPr lang="zh-CN" altLang="en-US"/>
              <a:t>高阶组件就是一个函数，且该函数接受一个组件作为参数，并返回一个新的组件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const EnhancedComponent = higherOrderComponent(WrappedComponent);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相当于</a:t>
            </a:r>
            <a:r>
              <a:rPr lang="en-US" altLang="zh-CN"/>
              <a:t>vue </a:t>
            </a:r>
            <a:r>
              <a:rPr lang="zh-CN" altLang="en-US"/>
              <a:t>的</a:t>
            </a:r>
            <a:r>
              <a:rPr lang="en-US" altLang="zh-CN"/>
              <a:t>mixins(</a:t>
            </a:r>
            <a:r>
              <a:rPr lang="zh-CN" altLang="zh-CN"/>
              <a:t>混入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 </a:t>
            </a:r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React </a:t>
            </a:r>
            <a:r>
              <a:rPr lang="zh-CN" altLang="en-US" dirty="0" smtClean="0"/>
              <a:t>是一个用于构建用户界面的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2. React</a:t>
            </a:r>
            <a:r>
              <a:rPr lang="zh-CN" altLang="en-US" dirty="0" smtClean="0"/>
              <a:t>主要用于构建 </a:t>
            </a:r>
            <a:r>
              <a:rPr lang="en-US" altLang="zh-CN" dirty="0" smtClean="0"/>
              <a:t>UI</a:t>
            </a:r>
            <a:endParaRPr lang="en-US" altLang="zh-CN" dirty="0" smtClean="0"/>
          </a:p>
          <a:p>
            <a:r>
              <a:rPr lang="en-US" altLang="zh-CN" dirty="0" smtClean="0"/>
              <a:t>3. React </a:t>
            </a:r>
            <a:r>
              <a:rPr lang="zh-CN" altLang="en-US" dirty="0" smtClean="0"/>
              <a:t>起源于 </a:t>
            </a:r>
            <a:r>
              <a:rPr lang="en-US" altLang="zh-CN" dirty="0"/>
              <a:t>F</a:t>
            </a:r>
            <a:r>
              <a:rPr lang="en-US" altLang="zh-CN" dirty="0" smtClean="0"/>
              <a:t>acebook</a:t>
            </a:r>
            <a:r>
              <a:rPr lang="zh-CN" altLang="en-US" dirty="0" smtClean="0"/>
              <a:t>的内部项目，用来架设</a:t>
            </a:r>
            <a:r>
              <a:rPr lang="en-US" altLang="zh-CN" dirty="0"/>
              <a:t>I</a:t>
            </a:r>
            <a:r>
              <a:rPr lang="en-US" altLang="zh-CN" dirty="0" smtClean="0"/>
              <a:t>nstagram</a:t>
            </a:r>
            <a:r>
              <a:rPr lang="zh-CN" altLang="en-US" dirty="0" smtClean="0"/>
              <a:t>的网站</a:t>
            </a:r>
            <a:endParaRPr lang="en-US" altLang="zh-CN" dirty="0" smtClean="0"/>
          </a:p>
          <a:p>
            <a:r>
              <a:rPr lang="en-US" altLang="zh-CN" dirty="0" smtClean="0"/>
              <a:t>4. React 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2013-5</a:t>
            </a:r>
            <a:r>
              <a:rPr lang="zh-CN" altLang="en-US" dirty="0" smtClean="0"/>
              <a:t>开源</a:t>
            </a:r>
            <a:endParaRPr lang="en-US" altLang="zh-CN" dirty="0" smtClean="0"/>
          </a:p>
          <a:p>
            <a:r>
              <a:rPr lang="en-US" altLang="zh-CN" dirty="0" smtClean="0"/>
              <a:t>5. React </a:t>
            </a:r>
            <a:r>
              <a:rPr lang="zh-CN" altLang="en-US" dirty="0" smtClean="0"/>
              <a:t>拥有较高的性能，代码逻辑简单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b="1" dirty="0"/>
              <a:t>1.</a:t>
            </a:r>
            <a:r>
              <a:rPr lang="zh-CN" altLang="en-US" b="1" dirty="0"/>
              <a:t>声明式设计</a:t>
            </a:r>
            <a:r>
              <a:rPr lang="zh-CN" altLang="en-US" dirty="0"/>
              <a:t> −</a:t>
            </a:r>
            <a:r>
              <a:rPr lang="en-US" altLang="zh-CN" dirty="0"/>
              <a:t>React</a:t>
            </a:r>
            <a:r>
              <a:rPr lang="zh-CN" altLang="en-US" dirty="0"/>
              <a:t>采用声明范式，可以轻松描述应用。</a:t>
            </a:r>
            <a:endParaRPr lang="zh-CN" altLang="en-US" dirty="0"/>
          </a:p>
          <a:p>
            <a:pPr latinLnBrk="1"/>
            <a:r>
              <a:rPr lang="en-US" altLang="zh-CN" b="1" dirty="0"/>
              <a:t>2.</a:t>
            </a:r>
            <a:r>
              <a:rPr lang="zh-CN" altLang="en-US" b="1" dirty="0"/>
              <a:t>高效</a:t>
            </a:r>
            <a:r>
              <a:rPr lang="zh-CN" altLang="en-US" dirty="0"/>
              <a:t> −</a:t>
            </a:r>
            <a:r>
              <a:rPr lang="en-US" altLang="zh-CN" dirty="0"/>
              <a:t>React</a:t>
            </a:r>
            <a:r>
              <a:rPr lang="zh-CN" altLang="en-US" dirty="0"/>
              <a:t>通过对</a:t>
            </a:r>
            <a:r>
              <a:rPr lang="en-US" altLang="zh-CN" dirty="0"/>
              <a:t>DOM</a:t>
            </a:r>
            <a:r>
              <a:rPr lang="zh-CN" altLang="en-US" dirty="0"/>
              <a:t>的模拟，最大限度地减少与</a:t>
            </a:r>
            <a:r>
              <a:rPr lang="en-US" altLang="zh-CN" dirty="0"/>
              <a:t>DOM</a:t>
            </a:r>
            <a:r>
              <a:rPr lang="zh-CN" altLang="en-US" dirty="0"/>
              <a:t>的交互。</a:t>
            </a:r>
            <a:endParaRPr lang="zh-CN" altLang="en-US" dirty="0"/>
          </a:p>
          <a:p>
            <a:pPr latinLnBrk="1"/>
            <a:r>
              <a:rPr lang="en-US" altLang="zh-CN" b="1" dirty="0"/>
              <a:t>3.</a:t>
            </a:r>
            <a:r>
              <a:rPr lang="zh-CN" altLang="en-US" b="1" dirty="0"/>
              <a:t>灵活</a:t>
            </a:r>
            <a:r>
              <a:rPr lang="zh-CN" altLang="en-US" dirty="0"/>
              <a:t> −</a:t>
            </a:r>
            <a:r>
              <a:rPr lang="en-US" altLang="zh-CN" dirty="0"/>
              <a:t>React</a:t>
            </a:r>
            <a:r>
              <a:rPr lang="zh-CN" altLang="en-US" dirty="0"/>
              <a:t>可以与已知的库或框架很好地配合。</a:t>
            </a:r>
            <a:endParaRPr lang="zh-CN" altLang="en-US" dirty="0"/>
          </a:p>
          <a:p>
            <a:pPr latinLnBrk="1"/>
            <a:r>
              <a:rPr lang="en-US" altLang="zh-CN" b="1" dirty="0"/>
              <a:t>4.JSX</a:t>
            </a:r>
            <a:r>
              <a:rPr lang="zh-CN" altLang="en-US" dirty="0"/>
              <a:t> − </a:t>
            </a:r>
            <a:r>
              <a:rPr lang="en-US" altLang="zh-CN" dirty="0"/>
              <a:t>JSX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语法的扩展。</a:t>
            </a:r>
            <a:r>
              <a:rPr lang="en-US" altLang="zh-CN" dirty="0"/>
              <a:t>React </a:t>
            </a:r>
            <a:r>
              <a:rPr lang="zh-CN" altLang="en-US" dirty="0"/>
              <a:t>开发不一定使用 </a:t>
            </a:r>
            <a:r>
              <a:rPr lang="en-US" altLang="zh-CN" dirty="0"/>
              <a:t>JSX </a:t>
            </a:r>
            <a:r>
              <a:rPr lang="zh-CN" altLang="en-US" dirty="0"/>
              <a:t>，但我们建议使用它。</a:t>
            </a:r>
            <a:endParaRPr lang="zh-CN" altLang="en-US" dirty="0"/>
          </a:p>
          <a:p>
            <a:pPr latinLnBrk="1"/>
            <a:r>
              <a:rPr lang="en-US" altLang="zh-CN" b="1" dirty="0"/>
              <a:t>5.</a:t>
            </a:r>
            <a:r>
              <a:rPr lang="zh-CN" altLang="en-US" b="1" dirty="0"/>
              <a:t>组件</a:t>
            </a:r>
            <a:r>
              <a:rPr lang="zh-CN" altLang="en-US" dirty="0"/>
              <a:t> − 通过 </a:t>
            </a:r>
            <a:r>
              <a:rPr lang="en-US" altLang="zh-CN" dirty="0"/>
              <a:t>React </a:t>
            </a:r>
            <a:r>
              <a:rPr lang="zh-CN" altLang="en-US" dirty="0"/>
              <a:t>构建组件，使得代码更加容易得到复用，能够很好的应用在大项目的开发中。</a:t>
            </a:r>
            <a:endParaRPr lang="zh-CN" altLang="en-US" dirty="0"/>
          </a:p>
          <a:p>
            <a:pPr latinLnBrk="1"/>
            <a:r>
              <a:rPr lang="en-US" altLang="zh-CN" b="1" dirty="0"/>
              <a:t>6.</a:t>
            </a:r>
            <a:r>
              <a:rPr lang="zh-CN" altLang="en-US" b="1" dirty="0"/>
              <a:t>单向响应的数据流</a:t>
            </a:r>
            <a:r>
              <a:rPr lang="zh-CN" altLang="en-US" dirty="0"/>
              <a:t> − </a:t>
            </a:r>
            <a:r>
              <a:rPr lang="en-US" altLang="zh-CN" dirty="0"/>
              <a:t>React </a:t>
            </a:r>
            <a:r>
              <a:rPr lang="zh-CN" altLang="en-US" dirty="0"/>
              <a:t>实现了单向响应的数据流，从而减少了重复代码，这也是它为什么比传统数据绑定更简单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343" y="1482433"/>
            <a:ext cx="8867274" cy="3930316"/>
          </a:xfrm>
        </p:spPr>
        <p:txBody>
          <a:bodyPr/>
          <a:lstStyle/>
          <a:p>
            <a:r>
              <a:rPr lang="en-US" altLang="zh-CN" dirty="0"/>
              <a:t>&lt;div id="example"&gt;&lt;/div&gt;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script type="text/babel"&gt; </a:t>
            </a:r>
            <a:r>
              <a:rPr lang="en-US" altLang="zh-CN" dirty="0" err="1"/>
              <a:t>ReactDOM.render</a:t>
            </a:r>
            <a:r>
              <a:rPr lang="en-US" altLang="zh-CN" dirty="0"/>
              <a:t>( &lt;h1&gt;Hello, world!&lt;/h1&gt;,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 ); &lt;/script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zh-CN" altLang="en-US" dirty="0" smtClean="0"/>
              <a:t>需要添加的插件</a:t>
            </a:r>
            <a:endParaRPr lang="en-US" altLang="zh-CN" dirty="0" smtClean="0"/>
          </a:p>
          <a:p>
            <a:pPr lvl="1"/>
            <a:r>
              <a:rPr lang="en-US" altLang="zh-CN" dirty="0"/>
              <a:t> &lt;script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="https://cdn.bootcss.com/react/15.4.2/react.min.js"&gt;&lt;/script&gt;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="https://cdn.bootcss.com/react/15.4.2/react-dom.min.js"&gt;&lt;/script&gt;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="https://cdn.bootcss.com/babel-standalone/6.22.1/babel.min.js"&gt;&lt;/script&gt;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726" y="1463669"/>
            <a:ext cx="8867274" cy="393031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安装淘宝镜像</a:t>
            </a:r>
            <a:endParaRPr lang="en-US" altLang="zh-CN" dirty="0"/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npm install -g cnpm --registry=https://registry.npm.taobao.org</a:t>
            </a:r>
            <a:r>
              <a:rPr lang="zh-CN" altLang="zh-CN" sz="2600" dirty="0"/>
              <a:t> </a:t>
            </a:r>
            <a:endParaRPr lang="zh-CN" altLang="zh-CN" sz="4200" dirty="0">
              <a:latin typeface="Arial" panose="020B0604020202020204" pitchFamily="34" charset="0"/>
            </a:endParaRPr>
          </a:p>
          <a:p>
            <a:r>
              <a:rPr lang="en-US" altLang="zh-CN" dirty="0"/>
              <a:t>2. </a:t>
            </a:r>
            <a:r>
              <a:rPr lang="zh-CN" altLang="en-US" dirty="0"/>
              <a:t>使用 </a:t>
            </a:r>
            <a:r>
              <a:rPr lang="en-US" altLang="zh-CN" dirty="0"/>
              <a:t>create-react-app </a:t>
            </a:r>
            <a:r>
              <a:rPr lang="zh-CN" altLang="en-US" dirty="0"/>
              <a:t>快速构建 </a:t>
            </a:r>
            <a:r>
              <a:rPr lang="en-US" altLang="zh-CN" dirty="0"/>
              <a:t>React </a:t>
            </a:r>
            <a:r>
              <a:rPr lang="zh-CN" altLang="en-US" dirty="0"/>
              <a:t>开发环境</a:t>
            </a:r>
            <a:endParaRPr lang="en-US" altLang="zh-CN" dirty="0"/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cnpm install -g create-react-app    </a:t>
            </a:r>
            <a:r>
              <a:rPr lang="en-US" altLang="zh-CN" dirty="0">
                <a:latin typeface="Arial Unicode MS"/>
                <a:ea typeface="Menlo"/>
              </a:rPr>
              <a:t>//</a:t>
            </a:r>
            <a:r>
              <a:rPr lang="zh-CN" altLang="zh-CN" dirty="0">
                <a:latin typeface="Arial Unicode MS"/>
                <a:ea typeface="宋体" panose="02010600030101010101" pitchFamily="2" charset="-122"/>
              </a:rPr>
              <a:t>全局安装</a:t>
            </a:r>
            <a:r>
              <a:rPr lang="en-US" altLang="zh-CN" dirty="0">
                <a:latin typeface="Arial Unicode MS"/>
                <a:ea typeface="宋体" panose="02010600030101010101" pitchFamily="2" charset="-122"/>
              </a:rPr>
              <a:t>react</a:t>
            </a:r>
            <a:r>
              <a:rPr lang="zh-CN" altLang="en-US" dirty="0">
                <a:latin typeface="Arial Unicode MS"/>
                <a:ea typeface="宋体" panose="02010600030101010101" pitchFamily="2" charset="-122"/>
              </a:rPr>
              <a:t>的脚手架</a:t>
            </a:r>
            <a:endParaRPr lang="zh-CN" altLang="en-US" dirty="0">
              <a:latin typeface="Arial Unicode MS"/>
              <a:ea typeface="宋体" panose="02010600030101010101" pitchFamily="2" charset="-122"/>
            </a:endParaRPr>
          </a:p>
          <a:p>
            <a:pPr lvl="1"/>
            <a:r>
              <a:rPr lang="zh-CN" altLang="zh-CN" dirty="0">
                <a:latin typeface="Arial Unicode MS"/>
                <a:ea typeface="宋体" panose="02010600030101010101" pitchFamily="2" charset="-122"/>
              </a:rPr>
              <a:t>进入创建项目的目录</a:t>
            </a:r>
            <a:endParaRPr lang="en-US" altLang="zh-CN" dirty="0">
              <a:latin typeface="Arial Unicode MS"/>
              <a:ea typeface="Menlo"/>
            </a:endParaRPr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create-react-app my-app </a:t>
            </a:r>
            <a:endParaRPr lang="en-US" altLang="zh-CN" dirty="0">
              <a:latin typeface="Arial Unicode MS"/>
              <a:ea typeface="Menlo"/>
            </a:endParaRPr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cd my-app</a:t>
            </a:r>
            <a:endParaRPr lang="en-US" altLang="zh-CN" dirty="0">
              <a:latin typeface="Arial Unicode MS"/>
              <a:ea typeface="Menlo"/>
            </a:endParaRPr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npm start</a:t>
            </a:r>
            <a:r>
              <a:rPr lang="zh-CN" altLang="zh-CN" sz="2600" dirty="0"/>
              <a:t> </a:t>
            </a:r>
            <a:endParaRPr lang="zh-CN" altLang="zh-CN" sz="4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yarn</a:t>
            </a:r>
            <a:r>
              <a:rPr lang="zh-CN" altLang="en-US"/>
              <a:t>和</a:t>
            </a:r>
            <a:r>
              <a:rPr lang="en-US" altLang="zh-CN"/>
              <a:t>npm</a:t>
            </a:r>
            <a:r>
              <a:rPr lang="zh-CN" altLang="en-US"/>
              <a:t>的命令区别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npm	                                    yarn</a:t>
            </a:r>
            <a:endParaRPr lang="zh-CN" altLang="en-US"/>
          </a:p>
          <a:p>
            <a:r>
              <a:rPr lang="zh-CN" altLang="en-US"/>
              <a:t>npm install	                        yarn</a:t>
            </a:r>
            <a:endParaRPr lang="zh-CN" altLang="en-US"/>
          </a:p>
          <a:p>
            <a:r>
              <a:rPr lang="zh-CN" altLang="en-US"/>
              <a:t>npm install react --save	      yarn add react</a:t>
            </a:r>
            <a:endParaRPr lang="zh-CN" altLang="en-US"/>
          </a:p>
          <a:p>
            <a:r>
              <a:rPr lang="zh-CN" altLang="en-US"/>
              <a:t>npm uninstall react --save	yarn remove react</a:t>
            </a:r>
            <a:endParaRPr lang="zh-CN" altLang="en-US"/>
          </a:p>
          <a:p>
            <a:r>
              <a:rPr lang="zh-CN" altLang="en-US"/>
              <a:t>npm install react --save-dev	yarn add react --dev</a:t>
            </a:r>
            <a:endParaRPr lang="zh-CN" altLang="en-US"/>
          </a:p>
          <a:p>
            <a:r>
              <a:rPr lang="zh-CN" altLang="en-US"/>
              <a:t>npm update --save	            yarn upgrade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yarn</a:t>
            </a:r>
            <a:r>
              <a:rPr lang="zh-CN" altLang="en-US"/>
              <a:t>的优势：速度快 、安装版本统一、更简洁的输出、多注册来源处理、更好的语义化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095" y="1500662"/>
            <a:ext cx="10115414" cy="49088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1.JSX</a:t>
            </a:r>
            <a:r>
              <a:rPr lang="zh-CN" altLang="en-US" dirty="0" smtClean="0"/>
              <a:t>是一个看起来很像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的语法扩展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 latinLnBrk="1"/>
            <a:r>
              <a:rPr lang="en-US" altLang="zh-CN" dirty="0"/>
              <a:t>JSX </a:t>
            </a:r>
            <a:r>
              <a:rPr lang="zh-CN" altLang="en-US" dirty="0"/>
              <a:t>执行更快，因为它在编译为 </a:t>
            </a:r>
            <a:r>
              <a:rPr lang="en-US" altLang="zh-CN" dirty="0"/>
              <a:t>JavaScript </a:t>
            </a:r>
            <a:r>
              <a:rPr lang="zh-CN" altLang="en-US" dirty="0"/>
              <a:t>代码后进行了优化。</a:t>
            </a:r>
            <a:endParaRPr lang="zh-CN" altLang="en-US" dirty="0"/>
          </a:p>
          <a:p>
            <a:pPr lvl="1" latinLnBrk="1"/>
            <a:r>
              <a:rPr lang="zh-CN" altLang="en-US" dirty="0"/>
              <a:t>它是类型安全的，在编译过程中就能发现错误。</a:t>
            </a:r>
            <a:endParaRPr lang="zh-CN" altLang="en-US" dirty="0"/>
          </a:p>
          <a:p>
            <a:pPr lvl="1" latinLnBrk="1"/>
            <a:r>
              <a:rPr lang="zh-CN" altLang="en-US" dirty="0"/>
              <a:t>使用 </a:t>
            </a:r>
            <a:r>
              <a:rPr lang="en-US" altLang="zh-CN" dirty="0"/>
              <a:t>JSX </a:t>
            </a:r>
            <a:r>
              <a:rPr lang="zh-CN" altLang="en-US" dirty="0"/>
              <a:t>编写模板更加简单快速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3.</a:t>
            </a:r>
            <a:r>
              <a:rPr lang="zh-CN" altLang="en-US" dirty="0" smtClean="0"/>
              <a:t>使用时，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的类型需设置为：</a:t>
            </a:r>
            <a:r>
              <a:rPr lang="en-US" altLang="zh-CN" dirty="0"/>
              <a:t> type="</a:t>
            </a:r>
            <a:r>
              <a:rPr lang="en-US" altLang="zh-CN" dirty="0" smtClean="0"/>
              <a:t>text/babel“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4.</a:t>
            </a:r>
            <a:r>
              <a:rPr lang="zh-CN" altLang="en-US" dirty="0"/>
              <a:t> </a:t>
            </a:r>
            <a:r>
              <a:rPr lang="en-US" altLang="zh-CN" dirty="0"/>
              <a:t>render</a:t>
            </a:r>
            <a:r>
              <a:rPr lang="zh-CN" altLang="en-US" dirty="0"/>
              <a:t>负责在</a:t>
            </a:r>
            <a:r>
              <a:rPr lang="zh-CN" altLang="en-US" dirty="0" smtClean="0"/>
              <a:t>服务器端渲染</a:t>
            </a:r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树 并将此</a:t>
            </a:r>
            <a:r>
              <a:rPr lang="en-US" altLang="zh-CN" dirty="0"/>
              <a:t>DOM</a:t>
            </a:r>
            <a:r>
              <a:rPr lang="zh-CN" altLang="en-US" dirty="0"/>
              <a:t>树推到</a:t>
            </a:r>
            <a:r>
              <a:rPr lang="zh-CN" altLang="en-US" dirty="0" smtClean="0"/>
              <a:t>前端浏览器中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/>
              <a:t>&lt;script type="text/babel"&gt;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	&lt;div</a:t>
            </a:r>
            <a:r>
              <a:rPr lang="en-US" altLang="zh-CN" dirty="0" smtClean="0"/>
              <a:t>&gt;&lt;</a:t>
            </a:r>
            <a:r>
              <a:rPr lang="en-US" altLang="zh-CN" dirty="0"/>
              <a:t>h1</a:t>
            </a:r>
            <a:r>
              <a:rPr lang="en-US" altLang="zh-CN" dirty="0" smtClean="0"/>
              <a:t>&gt;</a:t>
            </a:r>
            <a:r>
              <a:rPr lang="zh-CN" altLang="en-US" dirty="0"/>
              <a:t>睿思</a:t>
            </a:r>
            <a:r>
              <a:rPr lang="zh-CN" altLang="en-US" dirty="0" smtClean="0"/>
              <a:t>源前端</a:t>
            </a:r>
            <a:r>
              <a:rPr lang="en-US" altLang="zh-CN" dirty="0" smtClean="0"/>
              <a:t>&lt;/</a:t>
            </a:r>
            <a:r>
              <a:rPr lang="en-US" altLang="zh-CN" dirty="0"/>
              <a:t>h1</a:t>
            </a:r>
            <a:r>
              <a:rPr lang="en-US" altLang="zh-CN" dirty="0" smtClean="0"/>
              <a:t>&gt;&lt;/</a:t>
            </a:r>
            <a:r>
              <a:rPr lang="en-US" altLang="zh-CN" dirty="0"/>
              <a:t>div</a:t>
            </a:r>
            <a:r>
              <a:rPr lang="en-US" altLang="zh-CN" dirty="0" smtClean="0"/>
              <a:t>&gt;,//</a:t>
            </a:r>
            <a:r>
              <a:rPr lang="zh-CN" altLang="en-US" dirty="0" smtClean="0"/>
              <a:t>对于虚拟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的根节点一定是唯一的一个标签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	</a:t>
            </a:r>
            <a:r>
              <a:rPr lang="en-US" altLang="zh-CN" dirty="0" err="1"/>
              <a:t>document.getElementById</a:t>
            </a:r>
            <a:r>
              <a:rPr lang="en-US" altLang="zh-CN" dirty="0" smtClean="0"/>
              <a:t>(‘example’)//</a:t>
            </a:r>
            <a:r>
              <a:rPr lang="zh-CN" altLang="en-US" dirty="0" smtClean="0"/>
              <a:t>将虚拟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渲染到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的某个节点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);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script&gt;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025" y="1542229"/>
            <a:ext cx="10762066" cy="49088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虚拟</a:t>
            </a:r>
            <a:r>
              <a:rPr lang="en-US" altLang="zh-CN" dirty="0" err="1"/>
              <a:t>dom</a:t>
            </a:r>
            <a:r>
              <a:rPr lang="zh-CN" altLang="en-US" dirty="0"/>
              <a:t>的模板可以创建一个独立的</a:t>
            </a:r>
            <a:r>
              <a:rPr lang="en-US" altLang="zh-CN" dirty="0" err="1"/>
              <a:t>js</a:t>
            </a:r>
            <a:r>
              <a:rPr lang="zh-CN" altLang="en-US" dirty="0"/>
              <a:t>文件，并在</a:t>
            </a:r>
            <a:r>
              <a:rPr lang="en-US" altLang="zh-CN" dirty="0"/>
              <a:t>html</a:t>
            </a:r>
            <a:r>
              <a:rPr lang="zh-CN" altLang="en-US" dirty="0"/>
              <a:t>中引入</a:t>
            </a:r>
            <a:endParaRPr lang="en-US" altLang="zh-CN" dirty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自定义</a:t>
            </a:r>
            <a:r>
              <a:rPr lang="zh-CN" altLang="en-US" dirty="0"/>
              <a:t>属性 </a:t>
            </a:r>
            <a:r>
              <a:rPr lang="en-US" altLang="zh-CN" dirty="0"/>
              <a:t>data-</a:t>
            </a:r>
            <a:r>
              <a:rPr lang="en-US" altLang="zh-CN" dirty="0" err="1"/>
              <a:t>myattribute</a:t>
            </a:r>
            <a:r>
              <a:rPr lang="zh-CN" altLang="en-US" dirty="0"/>
              <a:t>，添加自定义属性需要使用 </a:t>
            </a:r>
            <a:r>
              <a:rPr lang="en-US" altLang="zh-CN" dirty="0"/>
              <a:t>data- </a:t>
            </a:r>
            <a:r>
              <a:rPr lang="zh-CN" altLang="en-US" dirty="0"/>
              <a:t>前缀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&lt;p data-</a:t>
            </a:r>
            <a:r>
              <a:rPr lang="en-US" altLang="zh-CN" dirty="0" err="1"/>
              <a:t>myattribute</a:t>
            </a:r>
            <a:r>
              <a:rPr lang="en-US" altLang="zh-CN" dirty="0"/>
              <a:t> = "</a:t>
            </a:r>
            <a:r>
              <a:rPr lang="en-US" altLang="zh-CN" dirty="0" err="1"/>
              <a:t>somevalue</a:t>
            </a:r>
            <a:r>
              <a:rPr lang="en-US" altLang="zh-CN" dirty="0"/>
              <a:t>"&gt;</a:t>
            </a:r>
            <a:r>
              <a:rPr lang="zh-CN" altLang="en-US" dirty="0"/>
              <a:t>这是一个很不错的 </a:t>
            </a:r>
            <a:r>
              <a:rPr lang="en-US" altLang="zh-CN" dirty="0"/>
              <a:t>JavaScript </a:t>
            </a:r>
            <a:r>
              <a:rPr lang="zh-CN" altLang="en-US" dirty="0"/>
              <a:t>库</a:t>
            </a:r>
            <a:r>
              <a:rPr lang="en-US" altLang="zh-CN" dirty="0"/>
              <a:t>!&lt;/p&gt;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可以在模板中使用 表达式  ，例：</a:t>
            </a:r>
            <a:r>
              <a:rPr lang="en-US" altLang="zh-CN" dirty="0"/>
              <a:t>&lt;h1&gt;{1+1}&lt;/h1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/>
              <a:t>在 </a:t>
            </a:r>
            <a:r>
              <a:rPr lang="en-US" altLang="zh-CN" dirty="0"/>
              <a:t>JSX </a:t>
            </a:r>
            <a:r>
              <a:rPr lang="zh-CN" altLang="en-US" dirty="0"/>
              <a:t>中不能使用 </a:t>
            </a:r>
            <a:r>
              <a:rPr lang="en-US" altLang="zh-CN" b="1" dirty="0"/>
              <a:t>if else</a:t>
            </a:r>
            <a:r>
              <a:rPr lang="en-US" altLang="zh-CN" dirty="0"/>
              <a:t> </a:t>
            </a:r>
            <a:r>
              <a:rPr lang="zh-CN" altLang="en-US" dirty="0"/>
              <a:t>语句，但可以使用 </a:t>
            </a:r>
            <a:r>
              <a:rPr lang="en-US" altLang="zh-CN" b="1" dirty="0"/>
              <a:t>conditional (</a:t>
            </a:r>
            <a:r>
              <a:rPr lang="zh-CN" altLang="en-US" b="1" dirty="0"/>
              <a:t>三元运算</a:t>
            </a:r>
            <a:r>
              <a:rPr lang="en-US" altLang="zh-CN" b="1" dirty="0"/>
              <a:t>)</a:t>
            </a:r>
            <a:r>
              <a:rPr lang="zh-CN" altLang="en-US" dirty="0"/>
              <a:t> 表达式来替代</a:t>
            </a:r>
            <a:endParaRPr lang="en-US" altLang="zh-CN" dirty="0" smtClean="0"/>
          </a:p>
          <a:p>
            <a:pPr lvl="1"/>
            <a:r>
              <a:rPr lang="pt-BR" altLang="zh-CN" dirty="0"/>
              <a:t>&lt;h1&gt;{i == 1 ? 'True!' : 'False'}&lt;/h1</a:t>
            </a:r>
            <a:r>
              <a:rPr lang="pt-BR" altLang="zh-CN" dirty="0" smtClean="0"/>
              <a:t>&gt;</a:t>
            </a:r>
            <a:endParaRPr lang="pt-BR" altLang="zh-CN" dirty="0" smtClean="0"/>
          </a:p>
          <a:p>
            <a:r>
              <a:rPr lang="en-US" altLang="zh-CN" dirty="0" smtClean="0"/>
              <a:t>9. React </a:t>
            </a:r>
            <a:r>
              <a:rPr lang="zh-CN" altLang="en-US" dirty="0"/>
              <a:t>推荐使用内联样式。我们可以使用 </a:t>
            </a:r>
            <a:r>
              <a:rPr lang="en-US" altLang="zh-CN" b="1" dirty="0" err="1"/>
              <a:t>camelCase</a:t>
            </a:r>
            <a:r>
              <a:rPr lang="zh-CN" altLang="en-US" dirty="0"/>
              <a:t> 语法来设置内联样式</a:t>
            </a:r>
            <a:r>
              <a:rPr lang="en-US" altLang="zh-CN" dirty="0"/>
              <a:t>. React </a:t>
            </a:r>
            <a:r>
              <a:rPr lang="zh-CN" altLang="en-US" dirty="0"/>
              <a:t>会在指定元素数字后自动添加 </a:t>
            </a:r>
            <a:r>
              <a:rPr lang="en-US" altLang="zh-CN" b="1" dirty="0" err="1" smtClean="0"/>
              <a:t>px</a:t>
            </a:r>
            <a:r>
              <a:rPr lang="zh-CN" altLang="en-US" b="1" dirty="0" smtClean="0"/>
              <a:t>，例如：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myStyle</a:t>
            </a:r>
            <a:r>
              <a:rPr lang="en-US" altLang="zh-CN" dirty="0"/>
              <a:t> = { </a:t>
            </a:r>
            <a:r>
              <a:rPr lang="en-US" altLang="zh-CN" dirty="0" err="1"/>
              <a:t>fontSize</a:t>
            </a:r>
            <a:r>
              <a:rPr lang="en-US" altLang="zh-CN" dirty="0"/>
              <a:t>:  </a:t>
            </a:r>
            <a:r>
              <a:rPr lang="en-US" altLang="zh-CN" dirty="0" smtClean="0"/>
              <a:t>‘16px' </a:t>
            </a:r>
            <a:r>
              <a:rPr lang="en-US" altLang="zh-CN" dirty="0"/>
              <a:t>, color: '#FF0000' };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h1 style = {</a:t>
            </a:r>
            <a:r>
              <a:rPr lang="en-US" altLang="zh-CN" dirty="0" err="1"/>
              <a:t>myStyle</a:t>
            </a:r>
            <a:r>
              <a:rPr lang="en-US" altLang="zh-CN" dirty="0" smtClean="0"/>
              <a:t>}&gt;</a:t>
            </a:r>
            <a:r>
              <a:rPr lang="zh-CN" altLang="en-US" dirty="0" smtClean="0"/>
              <a:t>前端学习</a:t>
            </a:r>
            <a:r>
              <a:rPr lang="en-US" altLang="zh-CN" dirty="0" smtClean="0"/>
              <a:t>&lt;/</a:t>
            </a:r>
            <a:r>
              <a:rPr lang="en-US" altLang="zh-CN" dirty="0"/>
              <a:t>h1&gt;,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document.getElementById</a:t>
            </a:r>
            <a:r>
              <a:rPr lang="en-US" altLang="zh-CN" dirty="0"/>
              <a:t>('example</a:t>
            </a:r>
            <a:r>
              <a:rPr lang="en-US" altLang="zh-CN" dirty="0" smtClean="0"/>
              <a:t>')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);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aa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8519</Words>
  <Application>WPS 演示</Application>
  <PresentationFormat>宽屏</PresentationFormat>
  <Paragraphs>324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华文细黑</vt:lpstr>
      <vt:lpstr>黑体</vt:lpstr>
      <vt:lpstr>Arial Unicode MS</vt:lpstr>
      <vt:lpstr>Arial Unicode MS</vt:lpstr>
      <vt:lpstr>Menlo</vt:lpstr>
      <vt:lpstr>微软雅黑</vt:lpstr>
      <vt:lpstr>Arial Unicode MS</vt:lpstr>
      <vt:lpstr>Calibri</vt:lpstr>
      <vt:lpstr>Segoe Print</vt:lpstr>
      <vt:lpstr>主题1</vt:lpstr>
      <vt:lpstr>React框架</vt:lpstr>
      <vt:lpstr>本章内容</vt:lpstr>
      <vt:lpstr>React  起源</vt:lpstr>
      <vt:lpstr>React 特点</vt:lpstr>
      <vt:lpstr>第一个实例</vt:lpstr>
      <vt:lpstr>React安装</vt:lpstr>
      <vt:lpstr>yarn和npm的命令区别</vt:lpstr>
      <vt:lpstr>React JSX</vt:lpstr>
      <vt:lpstr>React JSX</vt:lpstr>
      <vt:lpstr>React JSX</vt:lpstr>
      <vt:lpstr>React 组件</vt:lpstr>
      <vt:lpstr>React 组合 </vt:lpstr>
      <vt:lpstr>react复合组件</vt:lpstr>
      <vt:lpstr>React JSX 循环的写法</vt:lpstr>
      <vt:lpstr>React State(状态)</vt:lpstr>
      <vt:lpstr>React State(状态) 例题</vt:lpstr>
      <vt:lpstr>条件渲染、事件</vt:lpstr>
      <vt:lpstr>React Props</vt:lpstr>
      <vt:lpstr>Props 验证</vt:lpstr>
      <vt:lpstr>React 组件 API</vt:lpstr>
      <vt:lpstr>React 组件生命周期</vt:lpstr>
      <vt:lpstr>React 组件生命周期</vt:lpstr>
      <vt:lpstr>React AJAX</vt:lpstr>
      <vt:lpstr>React 表单与事件 </vt:lpstr>
      <vt:lpstr>React 虚拟DOM、Refs</vt:lpstr>
      <vt:lpstr>Fragments</vt:lpstr>
      <vt:lpstr>Context</vt:lpstr>
      <vt:lpstr>协调算法（Reconciliation）</vt:lpstr>
      <vt:lpstr>高阶组件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Administrator</cp:lastModifiedBy>
  <cp:revision>563</cp:revision>
  <dcterms:created xsi:type="dcterms:W3CDTF">2017-08-03T08:17:00Z</dcterms:created>
  <dcterms:modified xsi:type="dcterms:W3CDTF">2019-10-25T02:00:47Z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