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7" r:id="rId7"/>
    <p:sldId id="263" r:id="rId8"/>
    <p:sldId id="268" r:id="rId9"/>
    <p:sldId id="262" r:id="rId10"/>
    <p:sldId id="275" r:id="rId11"/>
  </p:sldIdLst>
  <p:sldSz cx="12192000" cy="6858000"/>
  <p:notesSz cx="6858000" cy="9144000"/>
  <p:embeddedFontLst>
    <p:embeddedFont>
      <p:font typeface="方正姚体" panose="02010601030101010101" pitchFamily="2" charset="-122"/>
      <p:regular r:id="rId13"/>
    </p:embeddedFont>
    <p:embeddedFont>
      <p:font typeface="华文仿宋" panose="02010600040101010101" pitchFamily="2" charset="-122"/>
      <p:regular r:id="rId14"/>
    </p:embeddedFont>
    <p:embeddedFont>
      <p:font typeface="华文隶书" panose="02010800040101010101" pitchFamily="2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 Light" panose="02010600030101010101" pitchFamily="2" charset="-122"/>
      <p:regular r:id="rId20"/>
    </p:embeddedFont>
    <p:embeddedFont>
      <p:font typeface="汉仪柏青体简" panose="02010604000101010101" pitchFamily="2" charset="-122"/>
      <p:regular r:id="rId21"/>
    </p:embeddedFont>
    <p:embeddedFont>
      <p:font typeface="华文琥珀" panose="02010800040101010101" pitchFamily="2" charset="-122"/>
      <p:regular r:id="rId22"/>
    </p:embeddedFont>
    <p:embeddedFont>
      <p:font typeface="方正古隶简体" panose="02010600030101010101" charset="-122"/>
      <p:regular r:id="rId23"/>
    </p:embeddedFont>
    <p:embeddedFont>
      <p:font typeface="华文行楷" panose="02010800040101010101" pitchFamily="2" charset="-122"/>
      <p:regular r:id="rId24"/>
    </p:embeddedFont>
    <p:embeddedFont>
      <p:font typeface="Arial Black" panose="020B0A04020102020204" pitchFamily="34" charset="0"/>
      <p:bold r:id="rId25"/>
    </p:embeddedFont>
    <p:embeddedFont>
      <p:font typeface="等线" panose="02010600030101010101" pitchFamily="2" charset="-122"/>
      <p:regular r:id="rId26"/>
      <p:bold r:id="rId27"/>
    </p:embeddedFont>
    <p:embeddedFont>
      <p:font typeface="华文楷体" panose="02010600040101010101" pitchFamily="2" charset="-122"/>
      <p:regular r:id="rId28"/>
    </p:embeddedFont>
    <p:embeddedFont>
      <p:font typeface="华文新魏" panose="02010800040101010101" pitchFamily="2" charset="-122"/>
      <p:regular r:id="rId29"/>
    </p:embeddedFont>
    <p:embeddedFont>
      <p:font typeface="方正行楷繁体" panose="02010600030101010101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0DB"/>
    <a:srgbClr val="AF5558"/>
    <a:srgbClr val="EBA09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095" autoAdjust="0"/>
  </p:normalViewPr>
  <p:slideViewPr>
    <p:cSldViewPr snapToGrid="0" showGuides="1">
      <p:cViewPr varScale="1">
        <p:scale>
          <a:sx n="82" d="100"/>
          <a:sy n="82" d="100"/>
        </p:scale>
        <p:origin x="624" y="4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20E77-BEAC-4C9D-A744-ECB27BC4F8AC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C9C7-1CA5-4F0A-A098-4F97ADAB2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C9C7-1CA5-4F0A-A098-4F97ADAB24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1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C9C7-1CA5-4F0A-A098-4F97ADAB24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C9C7-1CA5-4F0A-A098-4F97ADAB24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7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C9C7-1CA5-4F0A-A098-4F97ADAB24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90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2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4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0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46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32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3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8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4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2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4F4-8239-4FBA-BAF8-1D7BA70E9511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4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2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microsoft.com/office/2007/relationships/hdphoto" Target="../media/hdphoto1.wdp"/><Relationship Id="rId7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22.em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5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3" y="2272402"/>
            <a:ext cx="4494660" cy="4609263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5962" name="图片 59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45" y="4406724"/>
            <a:ext cx="1189129" cy="1249872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0" name="组合 6019"/>
          <p:cNvGrpSpPr/>
          <p:nvPr/>
        </p:nvGrpSpPr>
        <p:grpSpPr>
          <a:xfrm>
            <a:off x="5637007" y="11010"/>
            <a:ext cx="2353976" cy="6870655"/>
            <a:chOff x="7210222" y="3140035"/>
            <a:chExt cx="1770664" cy="3272488"/>
          </a:xfrm>
        </p:grpSpPr>
        <p:sp>
          <p:nvSpPr>
            <p:cNvPr id="6021" name="矩形 6020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2" name="矩形 60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10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4682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12" name="组合 6011"/>
          <p:cNvGrpSpPr/>
          <p:nvPr/>
        </p:nvGrpSpPr>
        <p:grpSpPr>
          <a:xfrm>
            <a:off x="6149237" y="134697"/>
            <a:ext cx="1299193" cy="1384057"/>
            <a:chOff x="6289903" y="1763607"/>
            <a:chExt cx="1520414" cy="1520414"/>
          </a:xfrm>
        </p:grpSpPr>
        <p:sp>
          <p:nvSpPr>
            <p:cNvPr id="5992" name="矩形 5991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94" name="直接连接符 599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95" name="直接连接符 599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99" name="直接连接符 5998"/>
            <p:cNvCxnSpPr>
              <a:stCxn id="5992" idx="3"/>
              <a:endCxn id="5992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02" name="直接连接符 6001"/>
            <p:cNvCxnSpPr>
              <a:stCxn id="5992" idx="0"/>
              <a:endCxn id="5992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14" name="文本框 6013"/>
          <p:cNvSpPr txBox="1"/>
          <p:nvPr/>
        </p:nvSpPr>
        <p:spPr>
          <a:xfrm>
            <a:off x="5972744" y="192294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 smtClean="0">
                <a:latin typeface="汉仪柏青体简" panose="02010604000101010101" pitchFamily="2" charset="-122"/>
                <a:ea typeface="汉仪柏青体简" panose="02010604000101010101" pitchFamily="2" charset="-122"/>
              </a:rPr>
              <a:t>吟</a:t>
            </a:r>
            <a:endParaRPr lang="zh-CN" altLang="en-US" sz="9600" dirty="0">
              <a:latin typeface="汉仪柏青体简" panose="02010604000101010101" pitchFamily="2" charset="-122"/>
              <a:ea typeface="汉仪柏青体简" panose="02010604000101010101" pitchFamily="2" charset="-122"/>
            </a:endParaRPr>
          </a:p>
        </p:txBody>
      </p:sp>
      <p:sp>
        <p:nvSpPr>
          <p:cNvPr id="6015" name="文本框 6014"/>
          <p:cNvSpPr txBox="1"/>
          <p:nvPr/>
        </p:nvSpPr>
        <p:spPr>
          <a:xfrm>
            <a:off x="5978857" y="1849376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 smtClean="0">
                <a:latin typeface="汉仪柏青体简" panose="02010604000101010101" pitchFamily="2" charset="-122"/>
                <a:ea typeface="汉仪柏青体简" panose="02010604000101010101" pitchFamily="2" charset="-122"/>
              </a:rPr>
              <a:t>游</a:t>
            </a:r>
            <a:endParaRPr lang="zh-CN" altLang="en-US" sz="9600" dirty="0">
              <a:latin typeface="汉仪柏青体简" panose="02010604000101010101" pitchFamily="2" charset="-122"/>
              <a:ea typeface="汉仪柏青体简" panose="02010604000101010101" pitchFamily="2" charset="-122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49014" flipH="1" flipV="1">
            <a:off x="3824513" y="1049701"/>
            <a:ext cx="2170413" cy="2809416"/>
          </a:xfrm>
          <a:prstGeom prst="rect">
            <a:avLst/>
          </a:prstGeom>
        </p:spPr>
      </p:pic>
      <p:sp>
        <p:nvSpPr>
          <p:cNvPr id="6016" name="文本框 6015"/>
          <p:cNvSpPr txBox="1"/>
          <p:nvPr/>
        </p:nvSpPr>
        <p:spPr>
          <a:xfrm>
            <a:off x="7522788" y="1291032"/>
            <a:ext cx="461665" cy="44505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 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dirty="0" smtClean="0">
                <a:latin typeface="Arial Black" panose="020B0A04020102020204" pitchFamily="34" charset="0"/>
                <a:ea typeface="华文行楷" panose="02010800040101010101" pitchFamily="2" charset="-122"/>
              </a:rPr>
              <a:t>SSH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dirty="0" smtClean="0">
                <a:solidFill>
                  <a:srgbClr val="AF555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金句分享平台的设计与实现</a:t>
            </a:r>
            <a:endParaRPr lang="zh-CN" altLang="en-US" dirty="0">
              <a:solidFill>
                <a:srgbClr val="AF555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151717" y="1787608"/>
            <a:ext cx="1299193" cy="1384057"/>
            <a:chOff x="6289903" y="1763607"/>
            <a:chExt cx="1520414" cy="1520414"/>
          </a:xfrm>
        </p:grpSpPr>
        <p:sp>
          <p:nvSpPr>
            <p:cNvPr id="64" name="矩形 63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4" idx="3"/>
              <a:endCxn id="64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4" idx="0"/>
              <a:endCxn id="64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6137031" y="3506855"/>
            <a:ext cx="1299193" cy="1384057"/>
            <a:chOff x="6289903" y="1763607"/>
            <a:chExt cx="1520414" cy="1520414"/>
          </a:xfrm>
        </p:grpSpPr>
        <p:sp>
          <p:nvSpPr>
            <p:cNvPr id="70" name="矩形 69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0" idx="3"/>
              <a:endCxn id="70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0" idx="0"/>
              <a:endCxn id="70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6140596" y="5165609"/>
            <a:ext cx="1299193" cy="1384057"/>
            <a:chOff x="6289903" y="1763607"/>
            <a:chExt cx="1520414" cy="1520414"/>
          </a:xfrm>
        </p:grpSpPr>
        <p:sp>
          <p:nvSpPr>
            <p:cNvPr id="76" name="矩形 75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6" idx="3"/>
              <a:endCxn id="76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0"/>
              <a:endCxn id="76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5906667" y="3559345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latin typeface="汉仪柏青体简" panose="02010604000101010101" pitchFamily="2" charset="-122"/>
                <a:ea typeface="汉仪柏青体简" panose="02010604000101010101" pitchFamily="2" charset="-122"/>
              </a:rPr>
              <a:t>佳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972744" y="517337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 smtClean="0">
                <a:latin typeface="汉仪柏青体简" panose="02010604000101010101" pitchFamily="2" charset="-122"/>
                <a:ea typeface="汉仪柏青体简" panose="02010604000101010101" pitchFamily="2" charset="-122"/>
              </a:rPr>
              <a:t>句</a:t>
            </a:r>
            <a:endParaRPr lang="zh-CN" altLang="en-US" sz="9600" dirty="0">
              <a:latin typeface="汉仪柏青体简" panose="02010604000101010101" pitchFamily="2" charset="-122"/>
              <a:ea typeface="汉仪柏青体简" panose="0201060400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735" y="5794189"/>
            <a:ext cx="32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答辩人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曾凯</a:t>
            </a:r>
            <a:endParaRPr lang="en-US" altLang="zh-CN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/>
              <a:t>学</a:t>
            </a:r>
            <a:r>
              <a:rPr lang="zh-CN" altLang="en-US" b="1" dirty="0" smtClean="0"/>
              <a:t>号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201516080120</a:t>
            </a:r>
          </a:p>
          <a:p>
            <a:r>
              <a:rPr lang="zh-CN" altLang="en-US" b="1" dirty="0"/>
              <a:t>指导</a:t>
            </a:r>
            <a:r>
              <a:rPr lang="zh-CN" altLang="en-US" b="1" dirty="0" smtClean="0"/>
              <a:t>老师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傅明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33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4" grpId="0"/>
      <p:bldP spid="6015" grpId="0"/>
      <p:bldP spid="93" grpId="0"/>
      <p:bldP spid="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grayscl/>
          </a:blip>
          <a:srcRect l="12765" b="22482"/>
          <a:stretch>
            <a:fillRect/>
          </a:stretch>
        </p:blipFill>
        <p:spPr>
          <a:xfrm rot="420837" flipH="1">
            <a:off x="6845658" y="69464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52171" flipV="1">
            <a:off x="9064337" y="2863970"/>
            <a:ext cx="3160188" cy="4090596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5319" y="-45407"/>
            <a:ext cx="3561721" cy="3652536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0" flipH="1" flipV="1">
            <a:off x="1902745" y="2792058"/>
            <a:ext cx="1719909" cy="222627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46381" y="1885025"/>
            <a:ext cx="7413367" cy="3349809"/>
            <a:chOff x="2756314" y="1948458"/>
            <a:chExt cx="7413367" cy="3349809"/>
          </a:xfrm>
        </p:grpSpPr>
        <p:grpSp>
          <p:nvGrpSpPr>
            <p:cNvPr id="6020" name="组合 6019"/>
            <p:cNvGrpSpPr/>
            <p:nvPr/>
          </p:nvGrpSpPr>
          <p:grpSpPr>
            <a:xfrm rot="16200000">
              <a:off x="4788093" y="-83321"/>
              <a:ext cx="3349809" cy="741336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8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3134359" y="2827554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4770967" y="2827554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430433" y="2827554"/>
              <a:ext cx="1520414" cy="1520414"/>
              <a:chOff x="6289903" y="3511246"/>
              <a:chExt cx="1520414" cy="152041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0" idx="3"/>
                <a:endCxn id="70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70" idx="0"/>
                <a:endCxn id="70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8101188" y="2827554"/>
              <a:ext cx="1520414" cy="1520414"/>
              <a:chOff x="6289903" y="3511246"/>
              <a:chExt cx="1520414" cy="1520414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6" idx="3"/>
                <a:endCxn id="76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6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5" name="文本框 6014"/>
          <p:cNvSpPr txBox="1"/>
          <p:nvPr/>
        </p:nvSpPr>
        <p:spPr>
          <a:xfrm>
            <a:off x="6384728" y="2942264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010328" y="2942264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赏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606154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02890" y="4606633"/>
            <a:ext cx="6669431" cy="646331"/>
            <a:chOff x="7110468" y="4614231"/>
            <a:chExt cx="2814883" cy="645780"/>
          </a:xfrm>
        </p:grpSpPr>
        <p:sp>
          <p:nvSpPr>
            <p:cNvPr id="6016" name="文本框 6015"/>
            <p:cNvSpPr txBox="1"/>
            <p:nvPr/>
          </p:nvSpPr>
          <p:spPr>
            <a:xfrm>
              <a:off x="7110468" y="4614231"/>
              <a:ext cx="2814883" cy="645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dirty="0" smtClean="0">
                  <a:latin typeface="方正行楷繁体" panose="03000509000000000000" pitchFamily="65" charset="-122"/>
                  <a:ea typeface="方正行楷繁体" panose="03000509000000000000" pitchFamily="65" charset="-122"/>
                </a:rPr>
                <a:t>鸣谢     </a:t>
              </a:r>
              <a:r>
                <a:rPr lang="en-US" altLang="zh-CN" dirty="0" smtClean="0">
                  <a:latin typeface="方正行楷繁体" panose="03000509000000000000" pitchFamily="65" charset="-122"/>
                  <a:ea typeface="方正行楷繁体" panose="03000509000000000000" pitchFamily="65" charset="-122"/>
                </a:rPr>
                <a:t>      </a:t>
              </a:r>
              <a:r>
                <a:rPr lang="zh-CN" altLang="en-US" dirty="0" smtClean="0">
                  <a:solidFill>
                    <a:srgbClr val="AF555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贺国栋、李磊、刘凯峰、李年糕、</a:t>
              </a:r>
              <a:r>
                <a:rPr lang="zh-CN" altLang="en-US" dirty="0" smtClean="0">
                  <a:solidFill>
                    <a:srgbClr val="AF5558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郭东杰、海南基佬</a:t>
              </a:r>
              <a:endParaRPr lang="zh-CN" altLang="en-US" dirty="0">
                <a:solidFill>
                  <a:srgbClr val="AF5558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H="1">
              <a:off x="7399455" y="4794046"/>
              <a:ext cx="242634" cy="9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14" name="文本框 6013"/>
          <p:cNvSpPr txBox="1"/>
          <p:nvPr/>
        </p:nvSpPr>
        <p:spPr>
          <a:xfrm>
            <a:off x="2963813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4030467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5" grpId="0"/>
      <p:bldP spid="81" grpId="0"/>
      <p:bldP spid="82" grpId="0"/>
      <p:bldP spid="60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893182" y="2086173"/>
            <a:ext cx="811790" cy="4158939"/>
            <a:chOff x="7210222" y="3140035"/>
            <a:chExt cx="1770664" cy="3272488"/>
          </a:xfrm>
        </p:grpSpPr>
        <p:sp>
          <p:nvSpPr>
            <p:cNvPr id="58" name="矩形 5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368" y="914718"/>
            <a:ext cx="208048" cy="86994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78883" y="584777"/>
            <a:ext cx="1164716" cy="1164716"/>
            <a:chOff x="6289903" y="1763607"/>
            <a:chExt cx="1520414" cy="1520414"/>
          </a:xfrm>
        </p:grpSpPr>
        <p:sp>
          <p:nvSpPr>
            <p:cNvPr id="7" name="矩形 6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7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185652" y="584777"/>
            <a:ext cx="1164716" cy="1164716"/>
            <a:chOff x="6289903" y="1763607"/>
            <a:chExt cx="1520414" cy="1520414"/>
          </a:xfrm>
        </p:grpSpPr>
        <p:sp>
          <p:nvSpPr>
            <p:cNvPr id="13" name="矩形 12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3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0"/>
              <a:endCxn id="13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4733588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8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40357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800" dirty="0">
                <a:latin typeface="方正行楷繁体" panose="03000509000000000000" pitchFamily="65" charset="-122"/>
                <a:ea typeface="方正行楷繁体" panose="03000509000000000000" pitchFamily="65" charset="-122"/>
              </a:rPr>
              <a:t>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71412" y="914717"/>
            <a:ext cx="208048" cy="8699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grayscl/>
          </a:blip>
          <a:srcRect l="756"/>
          <a:stretch>
            <a:fillRect/>
          </a:stretch>
        </p:blipFill>
        <p:spPr>
          <a:xfrm rot="11600511" flipH="1" flipV="1">
            <a:off x="-680591" y="-59101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/>
          <p:nvPr/>
        </p:nvGrpSpPr>
        <p:grpSpPr>
          <a:xfrm>
            <a:off x="2579460" y="2194967"/>
            <a:ext cx="811790" cy="4158939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02659" y="2178705"/>
            <a:ext cx="811790" cy="4158939"/>
            <a:chOff x="7210222" y="3140035"/>
            <a:chExt cx="1770664" cy="3272488"/>
          </a:xfrm>
        </p:grpSpPr>
        <p:sp>
          <p:nvSpPr>
            <p:cNvPr id="42" name="矩形 4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52521" y="2178705"/>
            <a:ext cx="811790" cy="4158939"/>
            <a:chOff x="7210222" y="3140035"/>
            <a:chExt cx="1770664" cy="3272488"/>
          </a:xfrm>
        </p:grpSpPr>
        <p:sp>
          <p:nvSpPr>
            <p:cNvPr id="48" name="矩形 4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84127" y="2640409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项目背景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49635" y="2624147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项目技术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38262" y="2652078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项目介绍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10299077" y="4407772"/>
            <a:ext cx="1892923" cy="2450228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110463" y="2543347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项目技术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6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0" grpId="0"/>
      <p:bldP spid="52" grpId="0"/>
      <p:bldP spid="54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086774" y="881984"/>
            <a:ext cx="8660404" cy="4389254"/>
            <a:chOff x="7210222" y="3140035"/>
            <a:chExt cx="1826936" cy="3453713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66494" y="3321260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solidFill>
                    <a:schemeClr val="tx1"/>
                  </a:solidFill>
                </a:rPr>
                <a:t>·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当今社会，生活节奏快、生活压力大，人们时间碎片化严重。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b="1" dirty="0" smtClean="0">
                  <a:solidFill>
                    <a:schemeClr val="tx1"/>
                  </a:solidFill>
                </a:rPr>
                <a:t>·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人们往往将碎片化时间花费在段子、短视频、直播上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b="1" dirty="0" smtClean="0">
                  <a:solidFill>
                    <a:schemeClr val="tx1"/>
                  </a:solidFill>
                </a:rPr>
                <a:t>·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上述休闲方式内容浅薄低俗，泛娱乐化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b="1" dirty="0" smtClean="0">
                  <a:solidFill>
                    <a:schemeClr val="tx1"/>
                  </a:solidFill>
                </a:rPr>
                <a:t>·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人们对于好句子的需求大（如：知乎中关于好句子的提问）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b="1" dirty="0" smtClean="0">
                  <a:solidFill>
                    <a:schemeClr val="tx1"/>
                  </a:solidFill>
                </a:rPr>
                <a:t>·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现存相关网站仅有“句子迷”一家，但是界面不美观，不具吸引力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 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213641" y="3688197"/>
            <a:ext cx="2801815" cy="3626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 rot="14771547">
            <a:off x="8272730" y="-1987178"/>
            <a:ext cx="4415390" cy="605191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018737" y="1038778"/>
            <a:ext cx="4423779" cy="923330"/>
            <a:chOff x="4018737" y="1038778"/>
            <a:chExt cx="4423779" cy="923330"/>
          </a:xfrm>
        </p:grpSpPr>
        <p:sp>
          <p:nvSpPr>
            <p:cNvPr id="10" name="文本框 9"/>
            <p:cNvSpPr txBox="1"/>
            <p:nvPr/>
          </p:nvSpPr>
          <p:spPr>
            <a:xfrm>
              <a:off x="4813420" y="1038778"/>
              <a:ext cx="2940366" cy="9233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5400" dirty="0" smtClean="0">
                  <a:latin typeface="华文隶书" panose="02010800040101010101" pitchFamily="2" charset="-122"/>
                  <a:ea typeface="华文隶书" panose="02010800040101010101" pitchFamily="2" charset="-122"/>
                </a:rPr>
                <a:t>项目背景</a:t>
              </a:r>
              <a:endPara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018737" y="1595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753786" y="1595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96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图片 948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5400000">
            <a:off x="818260" y="-818260"/>
            <a:ext cx="4415390" cy="6051910"/>
          </a:xfrm>
          <a:prstGeom prst="rect">
            <a:avLst/>
          </a:prstGeom>
        </p:spPr>
      </p:pic>
      <p:pic>
        <p:nvPicPr>
          <p:cNvPr id="950" name="图片 9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1" y="971074"/>
            <a:ext cx="2731477" cy="2731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51" name="图片 9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5" y="993605"/>
            <a:ext cx="2708946" cy="2708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52" name="图片 9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98" y="666319"/>
            <a:ext cx="3363518" cy="3363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3" name="文本框 952"/>
          <p:cNvSpPr txBox="1"/>
          <p:nvPr/>
        </p:nvSpPr>
        <p:spPr>
          <a:xfrm>
            <a:off x="4190613" y="4696285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前端核心技术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955" name="直接连接符 954"/>
          <p:cNvCxnSpPr/>
          <p:nvPr/>
        </p:nvCxnSpPr>
        <p:spPr>
          <a:xfrm flipH="1">
            <a:off x="3777761" y="5196059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6600"/>
                    </a14:imgEffect>
                    <a14:imgEffect>
                      <a14:saturation sat="10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9" y="4627905"/>
            <a:ext cx="3238379" cy="947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37" y="3223919"/>
            <a:ext cx="3363518" cy="3363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877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11852788" flipH="1" flipV="1">
            <a:off x="3899268" y="-821296"/>
            <a:ext cx="6217748" cy="80483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36" name="组合 35"/>
          <p:cNvGrpSpPr/>
          <p:nvPr/>
        </p:nvGrpSpPr>
        <p:grpSpPr>
          <a:xfrm>
            <a:off x="1821920" y="5661740"/>
            <a:ext cx="8393653" cy="924043"/>
            <a:chOff x="7210222" y="3140035"/>
            <a:chExt cx="1770664" cy="3272488"/>
          </a:xfrm>
        </p:grpSpPr>
        <p:sp>
          <p:nvSpPr>
            <p:cNvPr id="37" name="矩形 3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DWR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：异步刷新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1"/>
          <a:stretch/>
        </p:blipFill>
        <p:spPr>
          <a:xfrm>
            <a:off x="10001345" y="4844910"/>
            <a:ext cx="2416274" cy="2452524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23387"/>
          <a:stretch/>
        </p:blipFill>
        <p:spPr>
          <a:xfrm>
            <a:off x="-472304" y="4525792"/>
            <a:ext cx="2461607" cy="2468116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组合 4"/>
          <p:cNvGrpSpPr/>
          <p:nvPr/>
        </p:nvGrpSpPr>
        <p:grpSpPr>
          <a:xfrm>
            <a:off x="574499" y="879230"/>
            <a:ext cx="3249895" cy="4560517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7945" y="879230"/>
            <a:ext cx="3249895" cy="4560517"/>
            <a:chOff x="7210222" y="3140035"/>
            <a:chExt cx="1770664" cy="3272488"/>
          </a:xfrm>
        </p:grpSpPr>
        <p:sp>
          <p:nvSpPr>
            <p:cNvPr id="9" name="矩形 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41392" y="879230"/>
            <a:ext cx="3249895" cy="4560517"/>
            <a:chOff x="7210222" y="3140035"/>
            <a:chExt cx="1770664" cy="3272488"/>
          </a:xfrm>
        </p:grpSpPr>
        <p:sp>
          <p:nvSpPr>
            <p:cNvPr id="12" name="矩形 1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/>
          <a:srcRect l="-856" t="45442" r="73283" b="11830"/>
          <a:stretch/>
        </p:blipFill>
        <p:spPr>
          <a:xfrm>
            <a:off x="1691454" y="1233400"/>
            <a:ext cx="1239315" cy="196947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/>
          <a:srcRect l="43742" t="13987" r="32523" b="39979"/>
          <a:stretch/>
        </p:blipFill>
        <p:spPr>
          <a:xfrm>
            <a:off x="5547206" y="1157199"/>
            <a:ext cx="1066800" cy="21218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8"/>
          <a:srcRect l="43742" t="43053" r="-2121" b="32531"/>
          <a:stretch/>
        </p:blipFill>
        <p:spPr>
          <a:xfrm rot="16200000">
            <a:off x="8602128" y="1906415"/>
            <a:ext cx="2623849" cy="112541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4039" y="3771786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rPr>
              <a:t>Spring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行楷繁体" panose="03000509000000000000" pitchFamily="65" charset="-122"/>
              <a:ea typeface="方正行楷繁体" panose="03000509000000000000" pitchFamily="65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85964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67334" y="4557233"/>
            <a:ext cx="877163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rPr>
              <a:t>业务层</a:t>
            </a:r>
          </a:p>
        </p:txBody>
      </p:sp>
      <p:sp>
        <p:nvSpPr>
          <p:cNvPr id="25" name="矩形 24"/>
          <p:cNvSpPr/>
          <p:nvPr/>
        </p:nvSpPr>
        <p:spPr>
          <a:xfrm>
            <a:off x="5512249" y="4568504"/>
            <a:ext cx="877163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rPr>
              <a:t>控制层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古隶简体" panose="03000509000000000000" pitchFamily="65" charset="-122"/>
              <a:ea typeface="方正古隶简体" panose="03000509000000000000" pitchFamily="65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8223" y="4597995"/>
            <a:ext cx="1338828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rPr>
              <a:t>数据访问层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古隶简体" panose="03000509000000000000" pitchFamily="65" charset="-122"/>
              <a:ea typeface="方正古隶简体" panose="03000509000000000000" pitchFamily="65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45424" y="3771786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rPr>
              <a:t>Struts 2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行楷繁体" panose="03000509000000000000" pitchFamily="65" charset="-122"/>
              <a:ea typeface="方正行楷繁体" panose="03000509000000000000" pitchFamily="65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537349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90593" y="3771786"/>
            <a:ext cx="293408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rPr>
              <a:t>Hibernate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行楷繁体" panose="03000509000000000000" pitchFamily="65" charset="-122"/>
              <a:ea typeface="方正行楷繁体" panose="03000509000000000000" pitchFamily="65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382518" y="4346510"/>
            <a:ext cx="2826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3042" y="178925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后端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核心技术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00190" y="678699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12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2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4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9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9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900"/>
                            </p:stCondLst>
                            <p:childTnLst>
                              <p:par>
                                <p:cTn id="7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9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300"/>
                            </p:stCondLst>
                            <p:childTnLst>
                              <p:par>
                                <p:cTn id="8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3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300"/>
                            </p:stCondLst>
                            <p:childTnLst>
                              <p:par>
                                <p:cTn id="9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uiExpand="1" build="p"/>
      <p:bldP spid="25" grpId="0" uiExpand="1" build="p"/>
      <p:bldP spid="26" grpId="0" uiExpand="1" build="p"/>
      <p:bldP spid="27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420758" y="2397968"/>
            <a:ext cx="8393653" cy="1464906"/>
            <a:chOff x="7210222" y="3140035"/>
            <a:chExt cx="1770664" cy="3272488"/>
          </a:xfrm>
        </p:grpSpPr>
        <p:sp>
          <p:nvSpPr>
            <p:cNvPr id="25" name="矩形 24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0"/>
            <a:ext cx="3249895" cy="6858000"/>
            <a:chOff x="7210222" y="3140035"/>
            <a:chExt cx="1770664" cy="3272488"/>
          </a:xfrm>
        </p:grpSpPr>
        <p:sp>
          <p:nvSpPr>
            <p:cNvPr id="16" name="矩形 1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lum bright="20000" contrast="-40000"/>
          </a:blip>
          <a:stretch>
            <a:fillRect/>
          </a:stretch>
        </p:blipFill>
        <p:spPr>
          <a:xfrm rot="12615590" flipV="1">
            <a:off x="-788510" y="-301195"/>
            <a:ext cx="5908430" cy="7647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615590" flipV="1">
            <a:off x="226910" y="2435370"/>
            <a:ext cx="3435417" cy="444685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87349" y="2530256"/>
            <a:ext cx="5122506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项目介绍</a:t>
            </a:r>
            <a:endParaRPr lang="zh-CN" alt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23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61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690" y="347023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项目介绍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5268" y="911696"/>
            <a:ext cx="3570208" cy="58477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谁家玉笛暗飞声，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散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入春风满洛城。 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此夜曲中闻折柳，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何人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不起故园情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41" name="图片 7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4383253" y="0"/>
            <a:ext cx="7808747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sharpenSoften amount="-100000"/>
                      </a14:imgEffect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508540" y="962494"/>
            <a:ext cx="3868208" cy="1700907"/>
            <a:chOff x="6508540" y="962494"/>
            <a:chExt cx="3868208" cy="1700907"/>
          </a:xfrm>
        </p:grpSpPr>
        <p:sp>
          <p:nvSpPr>
            <p:cNvPr id="9" name="文本框 8"/>
            <p:cNvSpPr txBox="1"/>
            <p:nvPr/>
          </p:nvSpPr>
          <p:spPr>
            <a:xfrm>
              <a:off x="6508540" y="962494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句子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08540" y="1444967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508540" y="1463072"/>
              <a:ext cx="3868208" cy="120032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句子发布、句子收藏、句子喜欢、句子评论、评论回复、句子集创建、句子集里收藏的句子、喜欢句子的用户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…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3895" y="2860934"/>
            <a:ext cx="3868208" cy="1661186"/>
            <a:chOff x="6433895" y="2860934"/>
            <a:chExt cx="3868208" cy="1661186"/>
          </a:xfrm>
        </p:grpSpPr>
        <p:sp>
          <p:nvSpPr>
            <p:cNvPr id="12" name="文本框 11"/>
            <p:cNvSpPr txBox="1"/>
            <p:nvPr/>
          </p:nvSpPr>
          <p:spPr>
            <a:xfrm>
              <a:off x="6508540" y="2860934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用户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6508540" y="3320660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433895" y="3321791"/>
              <a:ext cx="3868208" cy="120032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用户资料、创建的句子集、喜欢的句子集、喜欢的句子、喜欢的作者、喜欢的出处、发布的句子、原创的句子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…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54978" y="4701134"/>
            <a:ext cx="3921770" cy="1697809"/>
            <a:chOff x="6454978" y="4701134"/>
            <a:chExt cx="3921770" cy="1697809"/>
          </a:xfrm>
        </p:grpSpPr>
        <p:sp>
          <p:nvSpPr>
            <p:cNvPr id="15" name="文本框 14"/>
            <p:cNvSpPr txBox="1"/>
            <p:nvPr/>
          </p:nvSpPr>
          <p:spPr>
            <a:xfrm>
              <a:off x="6454978" y="4701134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作者和出处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508540" y="5161183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508540" y="5198614"/>
              <a:ext cx="3868208" cy="120032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作者的句子、喜欢作者的用户、作者的著作、作者的资料、出处的作者、出处的资料、喜欢出处的用户、出处里的句子、喜欢作者和出处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…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503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图片 94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0" y="4782658"/>
            <a:ext cx="550127" cy="1368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 flipV="1">
            <a:off x="9684782" y="3392488"/>
            <a:ext cx="2801815" cy="3626711"/>
          </a:xfrm>
          <a:prstGeom prst="rect">
            <a:avLst/>
          </a:prstGeom>
        </p:spPr>
      </p:pic>
      <p:sp>
        <p:nvSpPr>
          <p:cNvPr id="17" name="自由: 形状 16"/>
          <p:cNvSpPr/>
          <p:nvPr/>
        </p:nvSpPr>
        <p:spPr>
          <a:xfrm>
            <a:off x="1242818" y="0"/>
            <a:ext cx="9842872" cy="6858000"/>
          </a:xfrm>
          <a:custGeom>
            <a:avLst/>
            <a:gdLst>
              <a:gd name="connsiteX0" fmla="*/ 1358039 w 9842872"/>
              <a:gd name="connsiteY0" fmla="*/ 0 h 6858000"/>
              <a:gd name="connsiteX1" fmla="*/ 8484833 w 9842872"/>
              <a:gd name="connsiteY1" fmla="*/ 0 h 6858000"/>
              <a:gd name="connsiteX2" fmla="*/ 8564372 w 9842872"/>
              <a:gd name="connsiteY2" fmla="*/ 83426 h 6858000"/>
              <a:gd name="connsiteX3" fmla="*/ 9842872 w 9842872"/>
              <a:gd name="connsiteY3" fmla="*/ 3392488 h 6858000"/>
              <a:gd name="connsiteX4" fmla="*/ 8564372 w 9842872"/>
              <a:gd name="connsiteY4" fmla="*/ 6701551 h 6858000"/>
              <a:gd name="connsiteX5" fmla="*/ 8415211 w 9842872"/>
              <a:gd name="connsiteY5" fmla="*/ 6858000 h 6858000"/>
              <a:gd name="connsiteX6" fmla="*/ 1427661 w 9842872"/>
              <a:gd name="connsiteY6" fmla="*/ 6858000 h 6858000"/>
              <a:gd name="connsiteX7" fmla="*/ 1278500 w 9842872"/>
              <a:gd name="connsiteY7" fmla="*/ 6701551 h 6858000"/>
              <a:gd name="connsiteX8" fmla="*/ 0 w 9842872"/>
              <a:gd name="connsiteY8" fmla="*/ 3392488 h 6858000"/>
              <a:gd name="connsiteX9" fmla="*/ 1278500 w 9842872"/>
              <a:gd name="connsiteY9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42872" h="6858000">
                <a:moveTo>
                  <a:pt x="1358039" y="0"/>
                </a:moveTo>
                <a:lnTo>
                  <a:pt x="8484833" y="0"/>
                </a:lnTo>
                <a:lnTo>
                  <a:pt x="8564372" y="83426"/>
                </a:lnTo>
                <a:cubicBezTo>
                  <a:pt x="9358726" y="957410"/>
                  <a:pt x="9842872" y="2118410"/>
                  <a:pt x="9842872" y="3392488"/>
                </a:cubicBezTo>
                <a:cubicBezTo>
                  <a:pt x="9842872" y="4666567"/>
                  <a:pt x="9358726" y="5827567"/>
                  <a:pt x="8564372" y="6701551"/>
                </a:cubicBezTo>
                <a:lnTo>
                  <a:pt x="8415211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7">
              <a:alphaModFix amt="8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Texturizer/>
                      </a14:imgEffect>
                      <a14:imgEffect>
                        <a14:sharpenSoften amount="-100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 rot="1619601" flipH="1">
            <a:off x="1394065" y="-319301"/>
            <a:ext cx="6277368" cy="64374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 rot="5400000">
            <a:off x="6329119" y="2455612"/>
            <a:ext cx="4616648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254447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图片 94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400000">
            <a:off x="62749" y="-86198"/>
            <a:ext cx="6870233" cy="70426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52548" y="1452857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项目演示</a:t>
            </a:r>
            <a:endParaRPr lang="zh-CN" alt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6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408</Words>
  <Application>Microsoft Office PowerPoint</Application>
  <PresentationFormat>宽屏</PresentationFormat>
  <Paragraphs>58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方正姚体</vt:lpstr>
      <vt:lpstr>华文仿宋</vt:lpstr>
      <vt:lpstr>华文隶书</vt:lpstr>
      <vt:lpstr>Calibri</vt:lpstr>
      <vt:lpstr>等线 Light</vt:lpstr>
      <vt:lpstr>汉仪柏青体简</vt:lpstr>
      <vt:lpstr>华文琥珀</vt:lpstr>
      <vt:lpstr>方正古隶简体</vt:lpstr>
      <vt:lpstr>华文行楷</vt:lpstr>
      <vt:lpstr>Arial Black</vt:lpstr>
      <vt:lpstr>等线</vt:lpstr>
      <vt:lpstr>华文楷体</vt:lpstr>
      <vt:lpstr>Arial</vt:lpstr>
      <vt:lpstr>华文新魏</vt:lpstr>
      <vt:lpstr>方正行楷繁体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曾 凯</cp:lastModifiedBy>
  <cp:revision>151</cp:revision>
  <dcterms:created xsi:type="dcterms:W3CDTF">2016-07-26T07:52:43Z</dcterms:created>
  <dcterms:modified xsi:type="dcterms:W3CDTF">2018-07-17T00:18:39Z</dcterms:modified>
  <cp:category>锐旗设计；https://9ppt.taobao.com</cp:category>
</cp:coreProperties>
</file>