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317" r:id="rId2"/>
    <p:sldId id="361" r:id="rId3"/>
    <p:sldId id="366" r:id="rId4"/>
    <p:sldId id="368" r:id="rId5"/>
    <p:sldId id="365" r:id="rId6"/>
    <p:sldId id="342" r:id="rId7"/>
    <p:sldId id="369" r:id="rId8"/>
    <p:sldId id="370" r:id="rId9"/>
    <p:sldId id="37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cke" initials="MJv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388E9A"/>
    <a:srgbClr val="43ADBB"/>
    <a:srgbClr val="6CCDE4"/>
    <a:srgbClr val="62BCC7"/>
    <a:srgbClr val="FFD347"/>
    <a:srgbClr val="03FF11"/>
    <a:srgbClr val="AEE3F0"/>
    <a:srgbClr val="6CD5E4"/>
    <a:srgbClr val="5BC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1" autoAdjust="0"/>
    <p:restoredTop sz="94580" autoAdjust="0"/>
  </p:normalViewPr>
  <p:slideViewPr>
    <p:cSldViewPr snapToGrid="0" snapToObjects="1">
      <p:cViewPr varScale="1">
        <p:scale>
          <a:sx n="164" d="100"/>
          <a:sy n="164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>
        <p:scale>
          <a:sx n="66" d="100"/>
          <a:sy n="66" d="100"/>
        </p:scale>
        <p:origin x="-4200" y="-6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mes:Dropbox:Code.org%20files:Research%20and%20Data:Stats:graduates%20in%20CS%20until%202009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en-US" sz="4400" dirty="0" smtClean="0">
                <a:solidFill>
                  <a:schemeClr val="tx1"/>
                </a:solidFill>
              </a:rPr>
              <a:t>STUDENTS</a:t>
            </a:r>
            <a:endParaRPr lang="en-US" sz="44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57116351546153"/>
          <c:y val="0.4990027264639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5730077541674"/>
          <c:y val="0.221629431746452"/>
          <c:w val="0.776362954143781"/>
          <c:h val="0.71758612494755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Students</c:v>
                </c:pt>
              </c:strCache>
            </c:strRef>
          </c:tx>
          <c:dPt>
            <c:idx val="0"/>
            <c:bubble3D val="0"/>
            <c:spPr>
              <a:solidFill>
                <a:srgbClr val="4ABCF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AFF1D"/>
              </a:solidFill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Computer Science Students</c:v>
                </c:pt>
                <c:pt idx="1">
                  <c:v>All other math and sciences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0.98</c:v>
                </c:pt>
                <c:pt idx="1">
                  <c:v>0.02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4400">
                <a:solidFill>
                  <a:schemeClr val="tx1"/>
                </a:solidFill>
                <a:latin typeface=""/>
              </a:defRPr>
            </a:pPr>
            <a:r>
              <a:rPr lang="en-US" sz="4400" b="1" dirty="0" smtClean="0">
                <a:solidFill>
                  <a:schemeClr val="tx1"/>
                </a:solidFill>
                <a:latin typeface=""/>
              </a:rPr>
              <a:t>JOBS</a:t>
            </a:r>
            <a:endParaRPr lang="en-US" sz="4400" b="1" dirty="0">
              <a:solidFill>
                <a:schemeClr val="tx1"/>
              </a:solidFill>
              <a:latin typeface=""/>
            </a:endParaRPr>
          </a:p>
        </c:rich>
      </c:tx>
      <c:layout>
        <c:manualLayout>
          <c:xMode val="edge"/>
          <c:yMode val="edge"/>
          <c:x val="0.391503022349479"/>
          <c:y val="0.513339876633068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7929292929293"/>
          <c:y val="0.211951447245565"/>
          <c:w val="0.80959595959596"/>
          <c:h val="0.74836601307189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Jobs</c:v>
                </c:pt>
              </c:strCache>
            </c:strRef>
          </c:tx>
          <c:spPr>
            <a:solidFill>
              <a:srgbClr val="4ABCF1"/>
            </a:solidFill>
          </c:spPr>
          <c:dPt>
            <c:idx val="0"/>
            <c:bubble3D val="0"/>
            <c:spPr>
              <a:solidFill>
                <a:srgbClr val="FAFF1D"/>
              </a:solidFill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Computing Jobs</c:v>
                </c:pt>
                <c:pt idx="1">
                  <c:v>All other math and sciences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'at02-18'!$A$46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6CCDE4"/>
            </a:solidFill>
          </c:spPr>
          <c:invertIfNegative val="0"/>
          <c:cat>
            <c:numRef>
              <c:f>'at02-18'!$B$3:$K$3</c:f>
              <c:numCache>
                <c:formatCode>General</c:formatCode>
                <c:ptCount val="10"/>
                <c:pt idx="0">
                  <c:v>2000.0</c:v>
                </c:pt>
                <c:pt idx="1">
                  <c:v>2001.0</c:v>
                </c:pt>
                <c:pt idx="2">
                  <c:v>2002.0</c:v>
                </c:pt>
                <c:pt idx="3">
                  <c:v>2003.0</c:v>
                </c:pt>
                <c:pt idx="4">
                  <c:v>2004.0</c:v>
                </c:pt>
                <c:pt idx="5">
                  <c:v>2005.0</c:v>
                </c:pt>
                <c:pt idx="6">
                  <c:v>2006.0</c:v>
                </c:pt>
                <c:pt idx="7">
                  <c:v>2007.0</c:v>
                </c:pt>
                <c:pt idx="8">
                  <c:v>2008.0</c:v>
                </c:pt>
                <c:pt idx="9">
                  <c:v>2009.0</c:v>
                </c:pt>
              </c:numCache>
            </c:numRef>
          </c:cat>
          <c:val>
            <c:numRef>
              <c:f>'at02-18'!$B$67:$K$67</c:f>
              <c:numCache>
                <c:formatCode>#,##0</c:formatCode>
                <c:ptCount val="10"/>
                <c:pt idx="0">
                  <c:v>26997.0</c:v>
                </c:pt>
                <c:pt idx="1">
                  <c:v>31549.0</c:v>
                </c:pt>
                <c:pt idx="2">
                  <c:v>36016.0</c:v>
                </c:pt>
                <c:pt idx="3">
                  <c:v>42258.0</c:v>
                </c:pt>
                <c:pt idx="4">
                  <c:v>44902.0</c:v>
                </c:pt>
                <c:pt idx="5">
                  <c:v>42429.0</c:v>
                </c:pt>
                <c:pt idx="6">
                  <c:v>38061.0</c:v>
                </c:pt>
                <c:pt idx="7">
                  <c:v>34652.0</c:v>
                </c:pt>
                <c:pt idx="8">
                  <c:v>32038.0</c:v>
                </c:pt>
                <c:pt idx="9">
                  <c:v>31602.0</c:v>
                </c:pt>
              </c:numCache>
            </c:numRef>
          </c:val>
        </c:ser>
        <c:ser>
          <c:idx val="1"/>
          <c:order val="1"/>
          <c:tx>
            <c:strRef>
              <c:f>'at02-18'!$A$87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FFD347"/>
            </a:solidFill>
          </c:spPr>
          <c:invertIfNegative val="0"/>
          <c:val>
            <c:numRef>
              <c:f>'at02-18'!$B$108:$K$108</c:f>
              <c:numCache>
                <c:formatCode>#,##0</c:formatCode>
                <c:ptCount val="10"/>
                <c:pt idx="0">
                  <c:v>10522.0</c:v>
                </c:pt>
                <c:pt idx="1">
                  <c:v>12048.0</c:v>
                </c:pt>
                <c:pt idx="2">
                  <c:v>13690.0</c:v>
                </c:pt>
                <c:pt idx="3">
                  <c:v>15668.0</c:v>
                </c:pt>
                <c:pt idx="4">
                  <c:v>15066.0</c:v>
                </c:pt>
                <c:pt idx="5">
                  <c:v>12159.0</c:v>
                </c:pt>
                <c:pt idx="6">
                  <c:v>9939.0</c:v>
                </c:pt>
                <c:pt idx="7">
                  <c:v>7944.0</c:v>
                </c:pt>
                <c:pt idx="8">
                  <c:v>6884.0</c:v>
                </c:pt>
                <c:pt idx="9">
                  <c:v>6894.0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5255128"/>
        <c:axId val="2115252040"/>
      </c:barChart>
      <c:catAx>
        <c:axId val="2115255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2115252040"/>
        <c:crosses val="autoZero"/>
        <c:auto val="1"/>
        <c:lblAlgn val="ctr"/>
        <c:lblOffset val="100"/>
        <c:noMultiLvlLbl val="0"/>
      </c:catAx>
      <c:valAx>
        <c:axId val="2115252040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211525512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6CD5E4"/>
            </a:solidFill>
          </c:spPr>
          <c:cat>
            <c:numRef>
              <c:f>Sheet1!$A$2:$A$3</c:f>
              <c:numCache>
                <c:formatCode>0</c:formatCode>
                <c:ptCount val="2"/>
                <c:pt idx="0">
                  <c:v>2011.0</c:v>
                </c:pt>
                <c:pt idx="1">
                  <c:v>2020.0</c:v>
                </c:pt>
              </c:numCache>
            </c:numRef>
          </c:cat>
          <c:val>
            <c:numRef>
              <c:f>Sheet1!$B$2:$B$3</c:f>
              <c:numCache>
                <c:formatCode>_(* #,##0_);_(* \(#,##0\);_(* "-"??_);_(@_)</c:formatCode>
                <c:ptCount val="2"/>
                <c:pt idx="0">
                  <c:v>45714.2857142857</c:v>
                </c:pt>
                <c:pt idx="1">
                  <c:v>400000.0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D347"/>
            </a:solidFill>
          </c:spPr>
          <c:cat>
            <c:numRef>
              <c:f>Sheet1!$A$2:$A$3</c:f>
              <c:numCache>
                <c:formatCode>0</c:formatCode>
                <c:ptCount val="2"/>
                <c:pt idx="0">
                  <c:v>2011.0</c:v>
                </c:pt>
                <c:pt idx="1">
                  <c:v>2020.0</c:v>
                </c:pt>
              </c:numCache>
            </c:numRef>
          </c:cat>
          <c:val>
            <c:numRef>
              <c:f>Sheet1!$C$2:$C$3</c:f>
              <c:numCache>
                <c:formatCode>_(* #,##0_);_(* \(#,##0\);_(* "-"??_);_(@_)</c:formatCode>
                <c:ptCount val="2"/>
                <c:pt idx="0">
                  <c:v>114285.7142857143</c:v>
                </c:pt>
                <c:pt idx="1">
                  <c:v>1.0E6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5171688"/>
        <c:axId val="2115168664"/>
      </c:areaChart>
      <c:dateAx>
        <c:axId val="2115171688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crossAx val="2115168664"/>
        <c:crosses val="autoZero"/>
        <c:auto val="0"/>
        <c:lblOffset val="100"/>
        <c:baseTimeUnit val="days"/>
      </c:dateAx>
      <c:valAx>
        <c:axId val="2115168664"/>
        <c:scaling>
          <c:orientation val="minMax"/>
        </c:scaling>
        <c:delete val="0"/>
        <c:axPos val="l"/>
        <c:majorGridlines>
          <c:spPr>
            <a:ln>
              <a:solidFill>
                <a:schemeClr val="bg2"/>
              </a:solidFill>
            </a:ln>
          </c:spPr>
        </c:majorGridlines>
        <c:numFmt formatCode="_(* #,##0_);_(* \(#,##0\);_(* &quot;-&quot;??_);_(@_)" sourceLinked="1"/>
        <c:majorTickMark val="out"/>
        <c:minorTickMark val="none"/>
        <c:tickLblPos val="nextTo"/>
        <c:spPr>
          <a:ln>
            <a:solidFill>
              <a:schemeClr val="bg2"/>
            </a:solidFill>
          </a:ln>
        </c:spPr>
        <c:crossAx val="2115171688"/>
        <c:crosses val="autoZero"/>
        <c:crossBetween val="midCat"/>
      </c:valAx>
      <c:spPr>
        <a:ln>
          <a:solidFill>
            <a:schemeClr val="bg2"/>
          </a:solidFill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1FA17-7925-48B4-8677-4EB49F888FC4}" type="datetimeFigureOut">
              <a:rPr lang="en-US" smtClean="0"/>
              <a:t>9/4/13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8BAB7-6183-4E60-BB5F-45160380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3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4" y="1406021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7CFC-C3EB-1948-B2D8-FC2B38EC19E9}" type="datetimeFigureOut">
              <a:rPr lang="en-US" smtClean="0"/>
              <a:t>9/4/13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59D25D-6F65-E948-B91B-AF78ACC418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1"/>
            <a:ext cx="4222308" cy="3886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7CFC-C3EB-1948-B2D8-FC2B38EC19E9}" type="datetimeFigureOut">
              <a:rPr lang="en-US" smtClean="0"/>
              <a:t>9/4/13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D25D-6F65-E948-B91B-AF78ACC418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7CFC-C3EB-1948-B2D8-FC2B38EC19E9}" type="datetimeFigureOut">
              <a:rPr lang="en-US" smtClean="0"/>
              <a:t>9/4/13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D25D-6F65-E948-B91B-AF78ACC418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36921" y="1249281"/>
            <a:ext cx="5292095" cy="4941795"/>
          </a:xfrm>
        </p:spPr>
        <p:txBody>
          <a:bodyPr>
            <a:normAutofit/>
          </a:bodyPr>
          <a:lstStyle>
            <a:lvl1pPr>
              <a:defRPr sz="2400" i="0"/>
            </a:lvl1pPr>
            <a:lvl2pPr>
              <a:defRPr sz="2400" i="0"/>
            </a:lvl2pPr>
            <a:lvl3pPr>
              <a:defRPr sz="2400" i="0"/>
            </a:lvl3pPr>
            <a:lvl4pPr>
              <a:defRPr sz="2400" i="0"/>
            </a:lvl4pPr>
            <a:lvl5pPr>
              <a:defRPr sz="2400" i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859D25D-6F65-E948-B91B-AF78ACC418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36918" y="219545"/>
            <a:ext cx="7062172" cy="710547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0" y="855680"/>
            <a:ext cx="9144000" cy="1"/>
          </a:xfrm>
          <a:prstGeom prst="line">
            <a:avLst/>
          </a:prstGeom>
          <a:ln w="53975">
            <a:solidFill>
              <a:srgbClr val="6CD5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MattOct10\Pictures\code.org logo 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821" y="427116"/>
            <a:ext cx="838945" cy="83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7CFC-C3EB-1948-B2D8-FC2B38EC19E9}" type="datetimeFigureOut">
              <a:rPr lang="en-US" smtClean="0"/>
              <a:t>9/4/13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59D25D-6F65-E948-B91B-AF78ACC418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80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60"/>
            <a:ext cx="3646966" cy="28814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7" y="1915883"/>
            <a:ext cx="3639311" cy="28813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7CFC-C3EB-1948-B2D8-FC2B38EC19E9}" type="datetimeFigureOut">
              <a:rPr lang="en-US" smtClean="0"/>
              <a:t>9/4/13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59D25D-6F65-E948-B91B-AF78ACC418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2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2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7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9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8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7CFC-C3EB-1948-B2D8-FC2B38EC19E9}" type="datetimeFigureOut">
              <a:rPr lang="en-US" smtClean="0"/>
              <a:t>9/4/13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59D25D-6F65-E948-B91B-AF78ACC418B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2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4"/>
            <a:ext cx="1828800" cy="365125"/>
          </a:xfrm>
        </p:spPr>
        <p:txBody>
          <a:bodyPr/>
          <a:lstStyle/>
          <a:p>
            <a:fld id="{B82F7CFC-C3EB-1948-B2D8-FC2B38EC19E9}" type="datetimeFigureOut">
              <a:rPr lang="en-US" smtClean="0"/>
              <a:t>9/4/13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59D25D-6F65-E948-B91B-AF78ACC418B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7CFC-C3EB-1948-B2D8-FC2B38EC19E9}" type="datetimeFigureOut">
              <a:rPr lang="en-US" smtClean="0"/>
              <a:t>9/4/13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D25D-6F65-E948-B91B-AF78ACC418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4" y="1920878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9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2" y="1920876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7CFC-C3EB-1948-B2D8-FC2B38EC19E9}" type="datetimeFigureOut">
              <a:rPr lang="en-US" smtClean="0"/>
              <a:t>9/4/13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59D25D-6F65-E948-B91B-AF78ACC418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2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7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5" y="1651000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4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7CFC-C3EB-1948-B2D8-FC2B38EC19E9}" type="datetimeFigureOut">
              <a:rPr lang="en-US" smtClean="0"/>
              <a:t>9/4/13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59D25D-6F65-E948-B91B-AF78ACC418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2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DBCB7"/>
            </a:gs>
            <a:gs pos="70000">
              <a:srgbClr val="5BBCD5"/>
            </a:gs>
            <a:gs pos="85000">
              <a:srgbClr val="6CCDE4"/>
            </a:gs>
            <a:gs pos="100000">
              <a:srgbClr val="FFEBFA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1"/>
            <a:ext cx="2073348" cy="1979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7"/>
            <a:ext cx="4222308" cy="3886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F7CFC-C3EB-1948-B2D8-FC2B38EC19E9}" type="datetimeFigureOut">
              <a:rPr lang="en-US" smtClean="0"/>
              <a:t>9/4/13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2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2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9D25D-6F65-E948-B91B-AF78ACC418B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.collegeboard.org/sites/default/files/publications/2012/7/researchreport-2007-4-ap-students-college-analysis-five-year-academic-careers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7536" y="1533525"/>
            <a:ext cx="6172199" cy="2251579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America’s</a:t>
            </a:r>
            <a:br>
              <a:rPr lang="en-US" sz="5400" dirty="0" smtClean="0">
                <a:solidFill>
                  <a:srgbClr val="000000"/>
                </a:solidFill>
              </a:rPr>
            </a:br>
            <a:r>
              <a:rPr lang="en-US" sz="5400" dirty="0" smtClean="0">
                <a:solidFill>
                  <a:srgbClr val="000000"/>
                </a:solidFill>
              </a:rPr>
              <a:t>untapped OPPORTUNITY</a:t>
            </a:r>
            <a:endParaRPr lang="en-US" sz="5400" dirty="0">
              <a:solidFill>
                <a:srgbClr val="000000"/>
              </a:solidFill>
            </a:endParaRPr>
          </a:p>
        </p:txBody>
      </p:sp>
      <p:pic>
        <p:nvPicPr>
          <p:cNvPr id="6" name="Picture 2" descr="C:\Users\MattOct10\Pictures\code.org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3" y="1683419"/>
            <a:ext cx="1806997" cy="180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325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67471905"/>
              </p:ext>
            </p:extLst>
          </p:nvPr>
        </p:nvGraphicFramePr>
        <p:xfrm>
          <a:off x="0" y="762000"/>
          <a:ext cx="5021042" cy="5432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6639" y="1094192"/>
            <a:ext cx="3540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 Science Students </a:t>
            </a:r>
          </a:p>
          <a:p>
            <a:r>
              <a:rPr lang="en-US" dirty="0" smtClean="0"/>
              <a:t>(high school)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4431268"/>
            <a:ext cx="286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other </a:t>
            </a:r>
            <a:r>
              <a:rPr lang="en-US" b="1" dirty="0" smtClean="0"/>
              <a:t>math</a:t>
            </a:r>
            <a:r>
              <a:rPr lang="en-US" dirty="0" smtClean="0"/>
              <a:t> and </a:t>
            </a:r>
            <a:r>
              <a:rPr lang="en-US" b="1" dirty="0" smtClean="0"/>
              <a:t>science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67200" y="731020"/>
            <a:ext cx="5029200" cy="5440680"/>
            <a:chOff x="4267200" y="762000"/>
            <a:chExt cx="5029200" cy="5440680"/>
          </a:xfrm>
        </p:grpSpPr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2563449570"/>
                </p:ext>
              </p:extLst>
            </p:nvPr>
          </p:nvGraphicFramePr>
          <p:xfrm>
            <a:off x="4267200" y="762000"/>
            <a:ext cx="5029200" cy="54406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5010590" y="4000583"/>
              <a:ext cx="14494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All other </a:t>
              </a:r>
              <a:r>
                <a:rPr lang="en-US" b="1" dirty="0" smtClean="0"/>
                <a:t>math</a:t>
              </a:r>
              <a:r>
                <a:rPr lang="en-US" dirty="0" smtClean="0"/>
                <a:t> and </a:t>
              </a:r>
              <a:r>
                <a:rPr lang="en-US" b="1" dirty="0" smtClean="0"/>
                <a:t>science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80639" y="1073591"/>
              <a:ext cx="1785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Computer Science Jobs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stCxn id="10" idx="2"/>
            </p:cNvCxnSpPr>
            <p:nvPr/>
          </p:nvCxnSpPr>
          <p:spPr>
            <a:xfrm>
              <a:off x="7173352" y="1719922"/>
              <a:ext cx="0" cy="6751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>
            <a:off x="2376371" y="1496405"/>
            <a:ext cx="98847" cy="662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336918" y="219545"/>
            <a:ext cx="7062172" cy="710547"/>
          </a:xfrm>
        </p:spPr>
        <p:txBody>
          <a:bodyPr/>
          <a:lstStyle/>
          <a:p>
            <a:r>
              <a:rPr lang="en-US" dirty="0" smtClean="0"/>
              <a:t>The job/student gap in </a:t>
            </a:r>
            <a:r>
              <a:rPr lang="en-US" dirty="0" smtClean="0">
                <a:solidFill>
                  <a:srgbClr val="FF0000"/>
                </a:solidFill>
              </a:rPr>
              <a:t>computer science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598" y="6525102"/>
            <a:ext cx="503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Sources: College </a:t>
            </a:r>
            <a:r>
              <a:rPr lang="en-US" sz="1000" dirty="0"/>
              <a:t>Board, Bureau of Labor </a:t>
            </a:r>
            <a:r>
              <a:rPr lang="en-US" sz="1000" dirty="0" smtClean="0"/>
              <a:t>Statistics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8823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Fewer computer science majors than 2003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371929"/>
              </p:ext>
            </p:extLst>
          </p:nvPr>
        </p:nvGraphicFramePr>
        <p:xfrm>
          <a:off x="336918" y="1192976"/>
          <a:ext cx="7745279" cy="533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622754" y="65250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/>
              <a:t>Sources: National Science Foundation, ACM</a:t>
            </a:r>
            <a:endParaRPr lang="en-US" sz="900" dirty="0"/>
          </a:p>
        </p:txBody>
      </p:sp>
      <p:sp>
        <p:nvSpPr>
          <p:cNvPr id="2" name="Rounded Rectangle 1"/>
          <p:cNvSpPr/>
          <p:nvPr/>
        </p:nvSpPr>
        <p:spPr>
          <a:xfrm>
            <a:off x="5884348" y="1293576"/>
            <a:ext cx="2370869" cy="13722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 the decline in college? Because 17% fewer high schools teach 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7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2012 High School A.P. Enrollment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" y="1028184"/>
            <a:ext cx="7890796" cy="5552339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4597507" y="1703891"/>
            <a:ext cx="3306801" cy="15215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Exposure to CS leads to the best-paying jobs in the world.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But it’s only available in 5% of high schools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598" y="6525102"/>
            <a:ext cx="503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Source: College Board</a:t>
            </a:r>
            <a:endParaRPr lang="en-US" sz="1000" dirty="0"/>
          </a:p>
        </p:txBody>
      </p:sp>
      <p:sp>
        <p:nvSpPr>
          <p:cNvPr id="4" name="Down Arrow Callout 3"/>
          <p:cNvSpPr/>
          <p:nvPr/>
        </p:nvSpPr>
        <p:spPr>
          <a:xfrm>
            <a:off x="6512898" y="4243539"/>
            <a:ext cx="1293286" cy="1107347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Only 15% of these are women, and only 8% are students of color!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45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64546964"/>
              </p:ext>
            </p:extLst>
          </p:nvPr>
        </p:nvGraphicFramePr>
        <p:xfrm>
          <a:off x="336550" y="1142459"/>
          <a:ext cx="8265040" cy="4942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1,000,000 more jobs than students by 2020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2754" y="65753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/>
              <a:t>Sources: BLS, NSF, Bay </a:t>
            </a:r>
            <a:r>
              <a:rPr lang="en-US" sz="900" dirty="0"/>
              <a:t>Area Council Economic </a:t>
            </a:r>
            <a:r>
              <a:rPr lang="en-US" sz="900" dirty="0" smtClean="0"/>
              <a:t>Institute</a:t>
            </a:r>
            <a:endParaRPr 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6196147" y="4863966"/>
            <a:ext cx="2136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400,000</a:t>
            </a:r>
            <a:r>
              <a:rPr lang="en-US" dirty="0" smtClean="0"/>
              <a:t> computer science graduates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26814" y="3215763"/>
            <a:ext cx="2395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1,000,000</a:t>
            </a:r>
            <a:r>
              <a:rPr lang="en-US" sz="2000" dirty="0" smtClean="0"/>
              <a:t> unfilled programming jobs*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491960" y="1791893"/>
            <a:ext cx="204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$500 billion opportunity</a:t>
            </a:r>
            <a:endParaRPr lang="en-US" sz="2400" b="1" dirty="0"/>
          </a:p>
        </p:txBody>
      </p:sp>
      <p:cxnSp>
        <p:nvCxnSpPr>
          <p:cNvPr id="10" name="Straight Connector 9"/>
          <p:cNvCxnSpPr>
            <a:stCxn id="8" idx="2"/>
          </p:cNvCxnSpPr>
          <p:nvPr/>
        </p:nvCxnSpPr>
        <p:spPr>
          <a:xfrm>
            <a:off x="3516647" y="2622890"/>
            <a:ext cx="1159385" cy="15367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0312" y="6138523"/>
            <a:ext cx="7634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400"/>
              </a:spcAft>
            </a:pPr>
            <a:r>
              <a:rPr lang="en-US" dirty="0" smtClean="0"/>
              <a:t>* Each software </a:t>
            </a:r>
            <a:r>
              <a:rPr lang="en-US" dirty="0"/>
              <a:t>job </a:t>
            </a:r>
            <a:r>
              <a:rPr lang="en-US" dirty="0" smtClean="0"/>
              <a:t>supports 4.3 new neighborhood jobs!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1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015" y="3470654"/>
            <a:ext cx="3763987" cy="323021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36919" y="1249281"/>
            <a:ext cx="7731316" cy="4941795"/>
          </a:xfrm>
        </p:spPr>
        <p:txBody>
          <a:bodyPr>
            <a:normAutofit/>
          </a:bodyPr>
          <a:lstStyle/>
          <a:p>
            <a:r>
              <a:rPr lang="en-US" dirty="0" smtClean="0"/>
              <a:t>67% of software jobs are </a:t>
            </a:r>
            <a:r>
              <a:rPr lang="en-US" i="1" dirty="0" smtClean="0"/>
              <a:t>outside </a:t>
            </a:r>
            <a:r>
              <a:rPr lang="en-US" dirty="0" smtClean="0"/>
              <a:t>the tech industry – in banking, retail, government, entertainment,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China requires </a:t>
            </a:r>
            <a:r>
              <a:rPr lang="en-US" dirty="0" smtClean="0"/>
              <a:t>CS </a:t>
            </a:r>
            <a:r>
              <a:rPr lang="en-US" dirty="0"/>
              <a:t>to graduate. UK, </a:t>
            </a:r>
            <a:r>
              <a:rPr lang="en-US" dirty="0" smtClean="0"/>
              <a:t>Australia are </a:t>
            </a:r>
            <a:r>
              <a:rPr lang="en-US" dirty="0"/>
              <a:t>next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We need </a:t>
            </a:r>
            <a:r>
              <a:rPr lang="en-US" b="1" u="sng" dirty="0" smtClean="0">
                <a:solidFill>
                  <a:srgbClr val="008000"/>
                </a:solidFill>
              </a:rPr>
              <a:t>ALL</a:t>
            </a:r>
            <a:r>
              <a:rPr lang="en-US" b="1" dirty="0" smtClean="0">
                <a:solidFill>
                  <a:srgbClr val="008000"/>
                </a:solidFill>
              </a:rPr>
              <a:t> our children prepared for the 21</a:t>
            </a:r>
            <a:r>
              <a:rPr lang="en-US" b="1" baseline="30000" dirty="0" smtClean="0">
                <a:solidFill>
                  <a:srgbClr val="008000"/>
                </a:solidFill>
              </a:rPr>
              <a:t>st</a:t>
            </a:r>
            <a:r>
              <a:rPr lang="en-US" b="1" dirty="0" smtClean="0">
                <a:solidFill>
                  <a:srgbClr val="008000"/>
                </a:solidFill>
              </a:rPr>
              <a:t> century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u="sng" dirty="0" smtClean="0"/>
              <a:t>foundational</a:t>
            </a:r>
            <a:r>
              <a:rPr lang="en-US" dirty="0" smtClean="0"/>
              <a:t> skill, not just vocational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666" y="3811012"/>
            <a:ext cx="52015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“Knowledge of computer programming is as important as knowledge of anatomy when it comes to medical research or clinical care”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1600" dirty="0"/>
              <a:t>Larry Corey</a:t>
            </a:r>
            <a:r>
              <a:rPr lang="en-US" sz="1600" dirty="0" smtClean="0"/>
              <a:t>, </a:t>
            </a:r>
          </a:p>
          <a:p>
            <a:r>
              <a:rPr lang="en-US" sz="1600" dirty="0" smtClean="0"/>
              <a:t>President,</a:t>
            </a:r>
            <a:r>
              <a:rPr lang="en-US" sz="1600" dirty="0"/>
              <a:t> </a:t>
            </a:r>
            <a:r>
              <a:rPr lang="en-US" sz="1600" dirty="0" smtClean="0"/>
              <a:t>Fred </a:t>
            </a:r>
            <a:r>
              <a:rPr lang="en-US" sz="1600" dirty="0"/>
              <a:t>Hutchinson </a:t>
            </a:r>
            <a:br>
              <a:rPr lang="en-US" sz="1600" dirty="0"/>
            </a:br>
            <a:r>
              <a:rPr lang="en-US" sz="1600" dirty="0"/>
              <a:t>Cancer Research Center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848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229123" y="1440544"/>
            <a:ext cx="4359345" cy="494179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Everybody </a:t>
            </a:r>
            <a:r>
              <a:rPr lang="en-US" sz="2800" dirty="0">
                <a:solidFill>
                  <a:schemeClr val="bg1"/>
                </a:solidFill>
              </a:rPr>
              <a:t>in this country should learn how to program a </a:t>
            </a:r>
            <a:r>
              <a:rPr lang="en-US" sz="2800" dirty="0" smtClean="0">
                <a:solidFill>
                  <a:schemeClr val="bg1"/>
                </a:solidFill>
              </a:rPr>
              <a:t>computer…</a:t>
            </a:r>
          </a:p>
          <a:p>
            <a:pPr marL="0" lvl="1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…</a:t>
            </a:r>
            <a:r>
              <a:rPr lang="en-US" sz="2800" b="1" dirty="0" smtClean="0">
                <a:solidFill>
                  <a:srgbClr val="008000"/>
                </a:solidFill>
              </a:rPr>
              <a:t>because </a:t>
            </a:r>
            <a:r>
              <a:rPr lang="en-US" sz="2800" b="1" dirty="0">
                <a:solidFill>
                  <a:srgbClr val="008000"/>
                </a:solidFill>
              </a:rPr>
              <a:t>it teaches you how to think</a:t>
            </a:r>
            <a:r>
              <a:rPr lang="en-US" sz="2800" dirty="0" smtClean="0">
                <a:solidFill>
                  <a:srgbClr val="008000"/>
                </a:solidFill>
              </a:rPr>
              <a:t>.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pPr marL="0" lvl="1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Steve Jobs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 descr="stevejobs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41"/>
          <a:stretch/>
        </p:blipFill>
        <p:spPr>
          <a:xfrm>
            <a:off x="138308" y="1427648"/>
            <a:ext cx="3872604" cy="419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0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36921" y="1249281"/>
            <a:ext cx="7350389" cy="49417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Studying CS in HS = more likely to study in college</a:t>
            </a:r>
          </a:p>
          <a:p>
            <a:pPr lvl="1"/>
            <a:r>
              <a:rPr lang="en-US" dirty="0" smtClean="0"/>
              <a:t>Students who study AP CS in high school are twice as likely to take a class in college, and 6 times more likely to major in it in college. (Source: </a:t>
            </a:r>
            <a:r>
              <a:rPr lang="en-US" dirty="0" smtClean="0">
                <a:hlinkClick r:id="rId2"/>
              </a:rPr>
              <a:t>College Board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One study showed that students who study intro CS in high school are twice as likely to major in it in college. (Source: Springfield, PA)</a:t>
            </a:r>
          </a:p>
          <a:p>
            <a:r>
              <a:rPr lang="en-US" dirty="0" smtClean="0"/>
              <a:t>State policy can increase enrollment / representation</a:t>
            </a:r>
          </a:p>
          <a:p>
            <a:pPr lvl="1"/>
            <a:r>
              <a:rPr lang="en-US" dirty="0" smtClean="0"/>
              <a:t>In the states where CS courses can satisfy existing math/science graduation requirements, enrollment per AP CS class is 50% higher than the other states. In these states, representation by African Americans and Hispanics in AP CS is 37% higher than in the other states (Source: College Board)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23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36921" y="1249281"/>
            <a:ext cx="8553621" cy="560871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CS helps students with math</a:t>
            </a:r>
          </a:p>
          <a:p>
            <a:pPr lvl="1"/>
            <a:r>
              <a:rPr lang="en-US" sz="1800" dirty="0" smtClean="0"/>
              <a:t>Students exposed to Intro CS early on perform better at math. (Source: longitudinal study of students in Springfield PA, before/after CS was required of all students)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109" y="2506480"/>
            <a:ext cx="6123229" cy="41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51590"/>
      </p:ext>
    </p:extLst>
  </p:cSld>
  <p:clrMapOvr>
    <a:masterClrMapping/>
  </p:clrMapOvr>
</p:sld>
</file>

<file path=ppt/theme/theme1.xml><?xml version="1.0" encoding="utf-8"?>
<a:theme xmlns:a="http://schemas.openxmlformats.org/drawingml/2006/main" name="Tradeshow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33463</TotalTime>
  <Words>435</Words>
  <Application>Microsoft Macintosh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Tradeshow</vt:lpstr>
      <vt:lpstr>America’s untapped OPPORTUNITY</vt:lpstr>
      <vt:lpstr>The job/student gap in computer science</vt:lpstr>
      <vt:lpstr>Fewer computer science majors than 2003</vt:lpstr>
      <vt:lpstr>2012 High School A.P. Enrollment</vt:lpstr>
      <vt:lpstr>1,000,000 more jobs than students by 2020</vt:lpstr>
      <vt:lpstr>a foundational skill, not just vocational</vt:lpstr>
      <vt:lpstr>PowerPoint Presentation</vt:lpstr>
      <vt:lpstr>Appendix data</vt:lpstr>
      <vt:lpstr>Appendix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Code.org</dc:title>
  <dc:creator>Hadi Partovi</dc:creator>
  <cp:lastModifiedBy>Hadi Partovi</cp:lastModifiedBy>
  <cp:revision>222</cp:revision>
  <dcterms:created xsi:type="dcterms:W3CDTF">2013-01-23T18:01:26Z</dcterms:created>
  <dcterms:modified xsi:type="dcterms:W3CDTF">2013-09-04T07:06:25Z</dcterms:modified>
</cp:coreProperties>
</file>