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8" r:id="rId4"/>
    <p:sldId id="263" r:id="rId5"/>
    <p:sldId id="264" r:id="rId6"/>
    <p:sldId id="267" r:id="rId7"/>
    <p:sldId id="270" r:id="rId8"/>
    <p:sldId id="269" r:id="rId9"/>
    <p:sldId id="266" r:id="rId10"/>
    <p:sldId id="271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9DC5"/>
    <a:srgbClr val="F78B15"/>
    <a:srgbClr val="15BBD1"/>
    <a:srgbClr val="13ABBF"/>
    <a:srgbClr val="10C2BA"/>
    <a:srgbClr val="12D2C8"/>
    <a:srgbClr val="11B7CD"/>
    <a:srgbClr val="0CD2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29" autoAdjust="0"/>
  </p:normalViewPr>
  <p:slideViewPr>
    <p:cSldViewPr>
      <p:cViewPr varScale="1">
        <p:scale>
          <a:sx n="56" d="100"/>
          <a:sy n="56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B0CCB-BD73-482B-A08D-D672EE2ABFB1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5454D-0F82-44F8-B2E8-7A45B232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6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the elements of this statement:</a:t>
            </a:r>
          </a:p>
          <a:p>
            <a:r>
              <a:rPr lang="en-US" dirty="0" err="1" smtClean="0"/>
              <a:t>var</a:t>
            </a:r>
            <a:r>
              <a:rPr lang="en-US" baseline="0" dirty="0" smtClean="0"/>
              <a:t> = key word</a:t>
            </a:r>
          </a:p>
          <a:p>
            <a:r>
              <a:rPr lang="en-US" baseline="0" dirty="0" err="1" smtClean="0"/>
              <a:t>varibleName</a:t>
            </a:r>
            <a:endParaRPr lang="en-US" baseline="0" dirty="0" smtClean="0"/>
          </a:p>
          <a:p>
            <a:r>
              <a:rPr lang="en-US" baseline="0" dirty="0" smtClean="0"/>
              <a:t>= sign is part of the required syntax</a:t>
            </a:r>
          </a:p>
          <a:p>
            <a:r>
              <a:rPr lang="en-US" baseline="0" dirty="0" err="1" smtClean="0"/>
              <a:t>someValue</a:t>
            </a:r>
            <a:r>
              <a:rPr lang="en-US" baseline="0" dirty="0" smtClean="0"/>
              <a:t> is the data value to be stored.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5454D-0F82-44F8-B2E8-7A45B2320F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47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the syntax again,</a:t>
            </a:r>
            <a:r>
              <a:rPr lang="en-US" baseline="0" dirty="0" smtClean="0"/>
              <a:t> especially the use of quotation marks if the value is intended to be a string (non-numeric value)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5454D-0F82-44F8-B2E8-7A45B2320F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37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only the Phone Number should be a String</a:t>
            </a:r>
            <a:r>
              <a:rPr lang="en-US" baseline="0" dirty="0" smtClean="0"/>
              <a:t> because we often include punctuation like ( ) and – in phone numbers and a phone number is not something you would ever do a calculation with.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5454D-0F82-44F8-B2E8-7A45B2320F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87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students time to complete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Student Activity Guide before this Wrap-up activity at the end of the class 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for understanding, you can use a poll through Google doc or display this list and ask students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record their responses in their journals.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 students to ask themselves this question in trying to decide: “Are there calculations I might want to do with this information?” If the answer is yes, it is a number value. If the answer is no, it is a string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add a challenge to this, ask students to think of other information they might want to record about their music files and determine what type of variable would be best to use.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5454D-0F82-44F8-B2E8-7A45B2320F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8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E4276-99EC-4804-88D5-2BB530EAF37F}" type="datetimeFigureOut">
              <a:rPr lang="en-US"/>
              <a:pPr>
                <a:defRPr/>
              </a:pPr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91CC3-FEDE-4EDD-9668-D49C7C71EC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F5582-CE35-474C-A697-038C3B1CC516}" type="datetimeFigureOut">
              <a:rPr lang="en-US"/>
              <a:pPr>
                <a:defRPr/>
              </a:pPr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2DBCB-3BA2-4080-8F49-29277198F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C3AD7-CD18-48A4-991B-A1739BD2A7AF}" type="datetimeFigureOut">
              <a:rPr lang="en-US"/>
              <a:pPr>
                <a:defRPr/>
              </a:pPr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AEB81-687D-45F2-A895-0C4A7AC53D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5E739-8D7E-4276-B95C-CE3AFD460466}" type="datetimeFigureOut">
              <a:rPr lang="en-US"/>
              <a:pPr>
                <a:defRPr/>
              </a:pPr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7A434-25D1-41FB-9287-79D89B5F9B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9250F-5802-4E7B-9432-9C9D16059FEC}" type="datetimeFigureOut">
              <a:rPr lang="en-US"/>
              <a:pPr>
                <a:defRPr/>
              </a:pPr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1D99C-47CE-4CF5-A507-53CE7AB12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77309-000A-4F52-AD59-D787A3C9F2CC}" type="datetimeFigureOut">
              <a:rPr lang="en-US"/>
              <a:pPr>
                <a:defRPr/>
              </a:pPr>
              <a:t>5/27/2014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5F269-47DD-4AAF-ACE5-45EA950D8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F4212-18BD-41F3-A642-48D5D1D19C40}" type="datetimeFigureOut">
              <a:rPr lang="en-US"/>
              <a:pPr>
                <a:defRPr/>
              </a:pPr>
              <a:t>5/27/2014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42A7B-8CCB-49AF-9B72-2D916F2AD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6F13D-4C23-4DE4-9F14-F896D1409D6F}" type="datetimeFigureOut">
              <a:rPr lang="en-US"/>
              <a:pPr>
                <a:defRPr/>
              </a:pPr>
              <a:t>5/27/2014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858CD-9FFB-4F14-896D-50E38EF37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6F311-D79B-441D-A3E1-94804B68A50F}" type="datetimeFigureOut">
              <a:rPr lang="en-US"/>
              <a:pPr>
                <a:defRPr/>
              </a:pPr>
              <a:t>5/27/2014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1D3B6-A423-4D25-A15B-D5BA4897E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A40C0-B4D9-4554-82B9-549CDF0C3DAE}" type="datetimeFigureOut">
              <a:rPr lang="en-US"/>
              <a:pPr>
                <a:defRPr/>
              </a:pPr>
              <a:t>5/27/2014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12435-605D-4A17-834A-36686931A7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C91D3-7A02-4448-8950-A9273CAD7393}" type="datetimeFigureOut">
              <a:rPr lang="en-US"/>
              <a:pPr>
                <a:defRPr/>
              </a:pPr>
              <a:t>5/27/2014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32A64-9AF0-44E0-994F-26535D477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ABC7BE-BABF-4F54-9571-8DA25DE998C8}" type="datetimeFigureOut">
              <a:rPr lang="en-US"/>
              <a:pPr>
                <a:defRPr/>
              </a:pPr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6F8F022-06F9-48F7-B64E-ED7B1BF587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700" y="3175"/>
            <a:ext cx="9144000" cy="14478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0" y="6019800"/>
            <a:ext cx="9144000" cy="53340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US" sz="2400" smtClean="0">
                <a:solidFill>
                  <a:schemeClr val="bg1"/>
                </a:solidFill>
              </a:rPr>
              <a:t>Unit 3 Lesson 3</a:t>
            </a:r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itle 1"/>
          <p:cNvSpPr txBox="1">
            <a:spLocks/>
          </p:cNvSpPr>
          <p:nvPr/>
        </p:nvSpPr>
        <p:spPr bwMode="auto">
          <a:xfrm>
            <a:off x="12700" y="2335213"/>
            <a:ext cx="9144000" cy="14700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>
                <a:latin typeface="Calibri" pitchFamily="34" charset="0"/>
              </a:rPr>
              <a:t>String vs. Numeric Data Types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4478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8" name="TextBox 1"/>
          <p:cNvSpPr txBox="1">
            <a:spLocks noChangeArrowheads="1"/>
          </p:cNvSpPr>
          <p:nvPr/>
        </p:nvSpPr>
        <p:spPr bwMode="auto">
          <a:xfrm>
            <a:off x="0" y="6629400"/>
            <a:ext cx="3817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Code.org® and the CODE logo are trademarks of Code.org.</a:t>
            </a:r>
          </a:p>
        </p:txBody>
      </p:sp>
      <p:sp>
        <p:nvSpPr>
          <p:cNvPr id="13319" name="Title 1"/>
          <p:cNvSpPr txBox="1">
            <a:spLocks/>
          </p:cNvSpPr>
          <p:nvPr/>
        </p:nvSpPr>
        <p:spPr bwMode="auto">
          <a:xfrm>
            <a:off x="2133600" y="174625"/>
            <a:ext cx="6324600" cy="9144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>
                <a:latin typeface="Calibri" pitchFamily="34" charset="0"/>
              </a:rPr>
              <a:t>Computer Science Principles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1066800" y="76200"/>
            <a:ext cx="7467600" cy="73183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Wrap-up Poll	</a:t>
            </a:r>
          </a:p>
        </p:txBody>
      </p:sp>
      <p:pic>
        <p:nvPicPr>
          <p:cNvPr id="26629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Rectangle 6"/>
          <p:cNvSpPr>
            <a:spLocks/>
          </p:cNvSpPr>
          <p:nvPr/>
        </p:nvSpPr>
        <p:spPr bwMode="auto">
          <a:xfrm>
            <a:off x="457200" y="12954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 smtClean="0">
                <a:latin typeface="Calibri" pitchFamily="34" charset="0"/>
              </a:rPr>
              <a:t>Scenario: You are writing a program to save information about all of your music files.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Calibri" pitchFamily="34" charset="0"/>
              </a:rPr>
              <a:t>Challenge: </a:t>
            </a:r>
            <a:r>
              <a:rPr lang="en-US" sz="2400" smtClean="0">
                <a:latin typeface="Calibri" pitchFamily="34" charset="0"/>
              </a:rPr>
              <a:t>What data type </a:t>
            </a:r>
            <a:r>
              <a:rPr lang="en-US" sz="2400" dirty="0" smtClean="0">
                <a:latin typeface="Calibri" pitchFamily="34" charset="0"/>
              </a:rPr>
              <a:t>do you think the each of these pieces of information should be saved as?</a:t>
            </a:r>
          </a:p>
          <a:p>
            <a:pPr>
              <a:spcBef>
                <a:spcPct val="20000"/>
              </a:spcBef>
            </a:pPr>
            <a:endParaRPr lang="en-US" sz="900" dirty="0" smtClean="0">
              <a:latin typeface="Calibri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Song title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Song artist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Number of times played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Song length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Album title</a:t>
            </a:r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Genre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 ranking score reflecting how much you like it</a:t>
            </a:r>
            <a:endParaRPr lang="en-US" sz="2800" dirty="0"/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endParaRPr lang="en-US" sz="3200" dirty="0" smtClean="0">
              <a:latin typeface="Calibri" pitchFamily="34" charset="0"/>
            </a:endParaRP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90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1066800" y="76200"/>
            <a:ext cx="7467600" cy="731838"/>
          </a:xfrm>
        </p:spPr>
        <p:txBody>
          <a:bodyPr>
            <a:normAutofit/>
          </a:bodyPr>
          <a:lstStyle/>
          <a:p>
            <a:r>
              <a:rPr lang="en-US" sz="4000" b="1" dirty="0"/>
              <a:t>Definition: Variable</a:t>
            </a:r>
            <a:endParaRPr lang="en-US" sz="4000" b="1" dirty="0" smtClean="0"/>
          </a:p>
        </p:txBody>
      </p:sp>
      <p:pic>
        <p:nvPicPr>
          <p:cNvPr id="1741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Rectangle 7"/>
          <p:cNvSpPr>
            <a:spLocks/>
          </p:cNvSpPr>
          <p:nvPr/>
        </p:nvSpPr>
        <p:spPr bwMode="auto">
          <a:xfrm>
            <a:off x="457200" y="1524000"/>
            <a:ext cx="82296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b="1" dirty="0">
                <a:latin typeface="Calibri" pitchFamily="34" charset="0"/>
              </a:rPr>
              <a:t>name</a:t>
            </a:r>
            <a:r>
              <a:rPr lang="en-US" sz="3200" dirty="0">
                <a:latin typeface="Calibri" pitchFamily="34" charset="0"/>
              </a:rPr>
              <a:t> for a spot in the computer’s </a:t>
            </a:r>
            <a:r>
              <a:rPr lang="en-US" sz="3200" dirty="0" smtClean="0">
                <a:latin typeface="Calibri" pitchFamily="34" charset="0"/>
              </a:rPr>
              <a:t>memory.</a:t>
            </a:r>
            <a:endParaRPr lang="en-US" sz="32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 dirty="0" smtClean="0">
                <a:latin typeface="Calibri" pitchFamily="34" charset="0"/>
              </a:rPr>
              <a:t>The </a:t>
            </a:r>
            <a:r>
              <a:rPr lang="en-US" sz="3200" dirty="0">
                <a:latin typeface="Calibri" pitchFamily="34" charset="0"/>
              </a:rPr>
              <a:t>value </a:t>
            </a:r>
            <a:r>
              <a:rPr lang="en-US" sz="3200" dirty="0" smtClean="0">
                <a:latin typeface="Calibri" pitchFamily="34" charset="0"/>
              </a:rPr>
              <a:t>associated with a variable can </a:t>
            </a:r>
            <a:r>
              <a:rPr lang="en-US" sz="3200" dirty="0">
                <a:latin typeface="Calibri" pitchFamily="34" charset="0"/>
              </a:rPr>
              <a:t>change while the program </a:t>
            </a:r>
            <a:r>
              <a:rPr lang="en-US" sz="3200" dirty="0" smtClean="0">
                <a:latin typeface="Calibri" pitchFamily="34" charset="0"/>
              </a:rPr>
              <a:t>runs.</a:t>
            </a:r>
            <a:endParaRPr lang="en-US" sz="32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 dirty="0">
                <a:latin typeface="Calibri" pitchFamily="34" charset="0"/>
              </a:rPr>
              <a:t>This is </a:t>
            </a:r>
            <a:r>
              <a:rPr lang="en-US" sz="3200" dirty="0" smtClean="0">
                <a:latin typeface="Calibri" pitchFamily="34" charset="0"/>
              </a:rPr>
              <a:t>NOT the </a:t>
            </a:r>
            <a:r>
              <a:rPr lang="en-US" sz="3200" dirty="0">
                <a:latin typeface="Calibri" pitchFamily="34" charset="0"/>
              </a:rPr>
              <a:t>same as a variable in </a:t>
            </a:r>
            <a:r>
              <a:rPr lang="en-US" sz="3200" dirty="0" smtClean="0">
                <a:latin typeface="Calibri" pitchFamily="34" charset="0"/>
              </a:rPr>
              <a:t>Algebra.</a:t>
            </a:r>
            <a:endParaRPr lang="en-US" sz="32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1066800" y="76200"/>
            <a:ext cx="7467600" cy="73183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Good Variable Names</a:t>
            </a:r>
          </a:p>
        </p:txBody>
      </p:sp>
      <p:pic>
        <p:nvPicPr>
          <p:cNvPr id="1741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Rectangle 7"/>
          <p:cNvSpPr>
            <a:spLocks/>
          </p:cNvSpPr>
          <p:nvPr/>
        </p:nvSpPr>
        <p:spPr bwMode="auto">
          <a:xfrm>
            <a:off x="457200" y="1524000"/>
            <a:ext cx="82296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 dirty="0" smtClean="0">
                <a:latin typeface="Calibri" pitchFamily="34" charset="0"/>
              </a:rPr>
              <a:t>Can </a:t>
            </a:r>
            <a:r>
              <a:rPr lang="en-US" sz="3200" dirty="0">
                <a:latin typeface="Calibri" pitchFamily="34" charset="0"/>
              </a:rPr>
              <a:t>use letters &amp; numbers but no </a:t>
            </a:r>
            <a:r>
              <a:rPr lang="en-US" sz="3200" dirty="0" smtClean="0">
                <a:latin typeface="Calibri" pitchFamily="34" charset="0"/>
              </a:rPr>
              <a:t>spaces.</a:t>
            </a:r>
            <a:endParaRPr lang="en-US" sz="32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 dirty="0">
                <a:latin typeface="Calibri" pitchFamily="34" charset="0"/>
              </a:rPr>
              <a:t>M</a:t>
            </a:r>
            <a:r>
              <a:rPr lang="en-US" sz="3200" dirty="0" smtClean="0">
                <a:latin typeface="Calibri" pitchFamily="34" charset="0"/>
              </a:rPr>
              <a:t>ust </a:t>
            </a:r>
            <a:r>
              <a:rPr lang="en-US" sz="3200" dirty="0">
                <a:latin typeface="Calibri" pitchFamily="34" charset="0"/>
              </a:rPr>
              <a:t>start with a </a:t>
            </a:r>
            <a:r>
              <a:rPr lang="en-US" sz="3200" dirty="0" smtClean="0">
                <a:latin typeface="Calibri" pitchFamily="34" charset="0"/>
              </a:rPr>
              <a:t>letter.</a:t>
            </a:r>
            <a:endParaRPr lang="en-US" sz="32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3200" dirty="0" smtClean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 dirty="0" smtClean="0">
                <a:latin typeface="Calibri" pitchFamily="34" charset="0"/>
              </a:rPr>
              <a:t>Describes the data value </a:t>
            </a:r>
            <a:r>
              <a:rPr lang="en-US" sz="3200" dirty="0">
                <a:latin typeface="Calibri" pitchFamily="34" charset="0"/>
              </a:rPr>
              <a:t>it </a:t>
            </a:r>
            <a:r>
              <a:rPr lang="en-US" sz="3200" dirty="0" smtClean="0">
                <a:latin typeface="Calibri" pitchFamily="34" charset="0"/>
              </a:rPr>
              <a:t>holds.</a:t>
            </a:r>
            <a:endParaRPr lang="en-US" sz="32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2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1066800" y="76200"/>
            <a:ext cx="7467600" cy="731838"/>
          </a:xfrm>
        </p:spPr>
        <p:txBody>
          <a:bodyPr>
            <a:normAutofit/>
          </a:bodyPr>
          <a:lstStyle/>
          <a:p>
            <a:r>
              <a:rPr lang="en-US" sz="4000" b="1" dirty="0"/>
              <a:t>Data types</a:t>
            </a:r>
            <a:endParaRPr lang="en-US" sz="4000" b="1" dirty="0" smtClean="0"/>
          </a:p>
        </p:txBody>
      </p:sp>
      <p:pic>
        <p:nvPicPr>
          <p:cNvPr id="2355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Rectangle 6"/>
          <p:cNvSpPr>
            <a:spLocks/>
          </p:cNvSpPr>
          <p:nvPr/>
        </p:nvSpPr>
        <p:spPr bwMode="auto">
          <a:xfrm>
            <a:off x="457200" y="1524000"/>
            <a:ext cx="82296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 dirty="0" smtClean="0">
                <a:latin typeface="Calibri" pitchFamily="34" charset="0"/>
              </a:rPr>
              <a:t>In general we use two types of data: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 dirty="0" smtClean="0">
                <a:latin typeface="Calibri" pitchFamily="34" charset="0"/>
              </a:rPr>
              <a:t>Number 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 dirty="0" smtClean="0">
                <a:latin typeface="Calibri" pitchFamily="34" charset="0"/>
              </a:rPr>
              <a:t>String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1066800" y="76200"/>
            <a:ext cx="7467600" cy="73183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Definition: Number </a:t>
            </a:r>
          </a:p>
        </p:txBody>
      </p:sp>
      <p:pic>
        <p:nvPicPr>
          <p:cNvPr id="24581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Rectangle 6"/>
          <p:cNvSpPr>
            <a:spLocks/>
          </p:cNvSpPr>
          <p:nvPr/>
        </p:nvSpPr>
        <p:spPr bwMode="auto">
          <a:xfrm>
            <a:off x="457200" y="1524000"/>
            <a:ext cx="82296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 dirty="0" smtClean="0">
                <a:latin typeface="Calibri" pitchFamily="34" charset="0"/>
              </a:rPr>
              <a:t>Used to perform calculations.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 dirty="0" smtClean="0">
                <a:latin typeface="Calibri" pitchFamily="34" charset="0"/>
              </a:rPr>
              <a:t>Can be integers or decimals.</a:t>
            </a: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1066800" y="76200"/>
            <a:ext cx="7467600" cy="73183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Definition: String</a:t>
            </a:r>
          </a:p>
        </p:txBody>
      </p:sp>
      <p:pic>
        <p:nvPicPr>
          <p:cNvPr id="24581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Rectangle 6"/>
          <p:cNvSpPr>
            <a:spLocks/>
          </p:cNvSpPr>
          <p:nvPr/>
        </p:nvSpPr>
        <p:spPr bwMode="auto">
          <a:xfrm>
            <a:off x="457200" y="1524000"/>
            <a:ext cx="82296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 dirty="0" smtClean="0">
                <a:latin typeface="Calibri" pitchFamily="34" charset="0"/>
              </a:rPr>
              <a:t>NOT used </a:t>
            </a:r>
            <a:r>
              <a:rPr lang="en-US" sz="3200" dirty="0">
                <a:latin typeface="Calibri" pitchFamily="34" charset="0"/>
              </a:rPr>
              <a:t>for </a:t>
            </a:r>
            <a:r>
              <a:rPr lang="en-US" sz="3200" dirty="0" smtClean="0">
                <a:latin typeface="Calibri" pitchFamily="34" charset="0"/>
              </a:rPr>
              <a:t>calculations in the same way as number values.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 dirty="0" smtClean="0">
                <a:latin typeface="Calibri" pitchFamily="34" charset="0"/>
              </a:rPr>
              <a:t>Can hold data such letters</a:t>
            </a:r>
            <a:r>
              <a:rPr lang="en-US" sz="3200" dirty="0">
                <a:latin typeface="Calibri" pitchFamily="34" charset="0"/>
              </a:rPr>
              <a:t>, </a:t>
            </a:r>
            <a:r>
              <a:rPr lang="en-US" sz="3200" dirty="0" smtClean="0">
                <a:latin typeface="Calibri" pitchFamily="34" charset="0"/>
              </a:rPr>
              <a:t>numbers (like a zip code or Social Security number), </a:t>
            </a:r>
            <a:r>
              <a:rPr lang="en-US" sz="3200" dirty="0">
                <a:latin typeface="Calibri" pitchFamily="34" charset="0"/>
              </a:rPr>
              <a:t>and </a:t>
            </a:r>
            <a:r>
              <a:rPr lang="en-US" sz="3200" dirty="0" smtClean="0">
                <a:latin typeface="Calibri" pitchFamily="34" charset="0"/>
              </a:rPr>
              <a:t>words.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2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1066800" y="76200"/>
            <a:ext cx="7467600" cy="73183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Variable Syntax</a:t>
            </a:r>
          </a:p>
        </p:txBody>
      </p:sp>
      <p:pic>
        <p:nvPicPr>
          <p:cNvPr id="24581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Rectangle 6"/>
          <p:cNvSpPr>
            <a:spLocks/>
          </p:cNvSpPr>
          <p:nvPr/>
        </p:nvSpPr>
        <p:spPr bwMode="auto">
          <a:xfrm>
            <a:off x="457200" y="1524000"/>
            <a:ext cx="82296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32917" y="2285999"/>
            <a:ext cx="54781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Calibri" pitchFamily="34" charset="0"/>
              </a:rPr>
              <a:t>var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variableName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</a:rPr>
              <a:t>= </a:t>
            </a:r>
            <a:r>
              <a:rPr lang="en-US" sz="3200" dirty="0" err="1">
                <a:latin typeface="Calibri" pitchFamily="34" charset="0"/>
              </a:rPr>
              <a:t>s</a:t>
            </a:r>
            <a:r>
              <a:rPr lang="en-US" sz="3200" dirty="0" err="1" smtClean="0">
                <a:latin typeface="Calibri" pitchFamily="34" charset="0"/>
              </a:rPr>
              <a:t>omeValue</a:t>
            </a:r>
            <a:r>
              <a:rPr lang="en-US" sz="3200" dirty="0" smtClean="0">
                <a:latin typeface="Calibri" pitchFamily="34" charset="0"/>
              </a:rPr>
              <a:t>;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45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1066800" y="76200"/>
            <a:ext cx="7467600" cy="73183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Variables in JavaScript</a:t>
            </a:r>
          </a:p>
        </p:txBody>
      </p:sp>
      <p:pic>
        <p:nvPicPr>
          <p:cNvPr id="26629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Rectangle 6"/>
          <p:cNvSpPr>
            <a:spLocks/>
          </p:cNvSpPr>
          <p:nvPr/>
        </p:nvSpPr>
        <p:spPr bwMode="auto">
          <a:xfrm>
            <a:off x="457200" y="1524000"/>
            <a:ext cx="82296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 smtClean="0">
                <a:latin typeface="Calibri" pitchFamily="34" charset="0"/>
              </a:rPr>
              <a:t>JavaScript uses </a:t>
            </a:r>
            <a:r>
              <a:rPr lang="en-US" sz="3200" b="1" dirty="0" smtClean="0">
                <a:latin typeface="Calibri" pitchFamily="34" charset="0"/>
              </a:rPr>
              <a:t>dynamic</a:t>
            </a:r>
            <a:r>
              <a:rPr lang="en-US" sz="3200" dirty="0" smtClean="0">
                <a:latin typeface="Calibri" pitchFamily="34" charset="0"/>
              </a:rPr>
              <a:t> data typing.</a:t>
            </a:r>
          </a:p>
          <a:p>
            <a:pPr>
              <a:spcBef>
                <a:spcPct val="20000"/>
              </a:spcBef>
            </a:pPr>
            <a:endParaRPr lang="en-US" sz="3200" dirty="0">
              <a:latin typeface="Calibri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 smtClean="0">
                <a:latin typeface="Calibri" pitchFamily="34" charset="0"/>
              </a:rPr>
              <a:t>This means that the JavaScript language decides what data type to use based on what you type.</a:t>
            </a:r>
          </a:p>
          <a:p>
            <a:pPr>
              <a:spcBef>
                <a:spcPct val="20000"/>
              </a:spcBef>
            </a:pPr>
            <a:endParaRPr lang="en-US" sz="3200" dirty="0">
              <a:latin typeface="Calibri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 err="1" smtClean="0">
                <a:latin typeface="Calibri" pitchFamily="34" charset="0"/>
              </a:rPr>
              <a:t>var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val</a:t>
            </a:r>
            <a:r>
              <a:rPr lang="en-US" sz="3200" dirty="0" smtClean="0">
                <a:latin typeface="Calibri" pitchFamily="34" charset="0"/>
              </a:rPr>
              <a:t> = “JavaScript”;		//stores a String</a:t>
            </a:r>
          </a:p>
          <a:p>
            <a:pPr>
              <a:spcBef>
                <a:spcPct val="20000"/>
              </a:spcBef>
            </a:pPr>
            <a:r>
              <a:rPr lang="en-US" sz="3200" dirty="0" err="1" smtClean="0">
                <a:latin typeface="Calibri" pitchFamily="34" charset="0"/>
              </a:rPr>
              <a:t>var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num</a:t>
            </a:r>
            <a:r>
              <a:rPr lang="en-US" sz="3200" dirty="0" smtClean="0">
                <a:latin typeface="Calibri" pitchFamily="34" charset="0"/>
              </a:rPr>
              <a:t>  = 107;			//Stores a number</a:t>
            </a:r>
          </a:p>
        </p:txBody>
      </p:sp>
    </p:spTree>
    <p:extLst>
      <p:ext uri="{BB962C8B-B14F-4D97-AF65-F5344CB8AC3E}">
        <p14:creationId xmlns:p14="http://schemas.microsoft.com/office/powerpoint/2010/main" val="122790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1066800" y="76200"/>
            <a:ext cx="7467600" cy="73183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Quick Check</a:t>
            </a:r>
          </a:p>
        </p:txBody>
      </p:sp>
      <p:pic>
        <p:nvPicPr>
          <p:cNvPr id="26629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Rectangle 6"/>
          <p:cNvSpPr>
            <a:spLocks/>
          </p:cNvSpPr>
          <p:nvPr/>
        </p:nvSpPr>
        <p:spPr bwMode="auto">
          <a:xfrm>
            <a:off x="457200" y="1524000"/>
            <a:ext cx="82296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dirty="0" smtClean="0">
                <a:latin typeface="Calibri" pitchFamily="34" charset="0"/>
              </a:rPr>
              <a:t>Which of these should be stored as a String data type?</a:t>
            </a:r>
          </a:p>
          <a:p>
            <a:pPr>
              <a:spcBef>
                <a:spcPct val="20000"/>
              </a:spcBef>
            </a:pPr>
            <a:endParaRPr lang="en-US" sz="3200" dirty="0" smtClean="0">
              <a:latin typeface="Calibri" pitchFamily="34" charset="0"/>
            </a:endParaRP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3200" dirty="0" smtClean="0">
                <a:latin typeface="Calibri" pitchFamily="34" charset="0"/>
              </a:rPr>
              <a:t>Test Score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endParaRPr lang="en-US" sz="3200" dirty="0">
              <a:latin typeface="Calibri" pitchFamily="34" charset="0"/>
            </a:endParaRP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3200" dirty="0" smtClean="0">
                <a:latin typeface="Calibri" pitchFamily="34" charset="0"/>
              </a:rPr>
              <a:t>Phone Number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endParaRPr lang="en-US" sz="3200" dirty="0">
              <a:latin typeface="Calibri" pitchFamily="34" charset="0"/>
            </a:endParaRP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3200" dirty="0" smtClean="0">
                <a:latin typeface="Calibri" pitchFamily="34" charset="0"/>
              </a:rPr>
              <a:t>Temperature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endParaRPr lang="en-US" sz="3200" dirty="0">
              <a:latin typeface="Calibri" pitchFamily="34" charset="0"/>
            </a:endParaRP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497</Words>
  <Application>Microsoft Office PowerPoint</Application>
  <PresentationFormat>On-screen Show (4:3)</PresentationFormat>
  <Paragraphs>73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Definition: Variable</vt:lpstr>
      <vt:lpstr>Good Variable Names</vt:lpstr>
      <vt:lpstr>Data types</vt:lpstr>
      <vt:lpstr>Definition: Number </vt:lpstr>
      <vt:lpstr>Definition: String</vt:lpstr>
      <vt:lpstr>Variable Syntax</vt:lpstr>
      <vt:lpstr>Variables in JavaScript</vt:lpstr>
      <vt:lpstr>Quick Check</vt:lpstr>
      <vt:lpstr>Wrap-up Poll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30</cp:revision>
  <dcterms:created xsi:type="dcterms:W3CDTF">2014-03-10T20:26:50Z</dcterms:created>
  <dcterms:modified xsi:type="dcterms:W3CDTF">2014-05-27T19:00:07Z</dcterms:modified>
</cp:coreProperties>
</file>