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2" r:id="rId3"/>
    <p:sldId id="264" r:id="rId4"/>
    <p:sldId id="266" r:id="rId5"/>
    <p:sldId id="267" r:id="rId6"/>
    <p:sldId id="268" r:id="rId7"/>
    <p:sldId id="269" r:id="rId8"/>
    <p:sldId id="270" r:id="rId9"/>
    <p:sldId id="271" r:id="rId10"/>
    <p:sldId id="263"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9DC5"/>
    <a:srgbClr val="F78B15"/>
    <a:srgbClr val="15BBD1"/>
    <a:srgbClr val="13ABBF"/>
    <a:srgbClr val="10C2BA"/>
    <a:srgbClr val="12D2C8"/>
    <a:srgbClr val="11B7CD"/>
    <a:srgbClr val="0CD2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919" autoAdjust="0"/>
  </p:normalViewPr>
  <p:slideViewPr>
    <p:cSldViewPr>
      <p:cViewPr varScale="1">
        <p:scale>
          <a:sx n="44" d="100"/>
          <a:sy n="44" d="100"/>
        </p:scale>
        <p:origin x="-95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37620E0-B862-481A-BD8F-2368BEC3B0ED}" type="datetimeFigureOut">
              <a:rPr lang="en-US"/>
              <a:pPr>
                <a:defRPr/>
              </a:pPr>
              <a:t>5/27/2014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513F1650-0F9F-45E7-B8BF-71E09EF450A3}" type="slidenum">
              <a:rPr lang="en-US"/>
              <a:pPr>
                <a:defRPr/>
              </a:pPr>
              <a:t>‹#›</a:t>
            </a:fld>
            <a:endParaRPr lang="en-US"/>
          </a:p>
        </p:txBody>
      </p:sp>
    </p:spTree>
    <p:extLst>
      <p:ext uri="{BB962C8B-B14F-4D97-AF65-F5344CB8AC3E}">
        <p14:creationId xmlns:p14="http://schemas.microsoft.com/office/powerpoint/2010/main" val="42947079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3F1650-0F9F-45E7-B8BF-71E09EF450A3}" type="slidenum">
              <a:rPr lang="en-US" smtClean="0"/>
              <a:pPr>
                <a:defRPr/>
              </a:pPr>
              <a:t>1</a:t>
            </a:fld>
            <a:endParaRPr lang="en-US"/>
          </a:p>
        </p:txBody>
      </p:sp>
    </p:spTree>
    <p:extLst>
      <p:ext uri="{BB962C8B-B14F-4D97-AF65-F5344CB8AC3E}">
        <p14:creationId xmlns:p14="http://schemas.microsoft.com/office/powerpoint/2010/main" val="3831535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a:t>
            </a:r>
            <a:r>
              <a:rPr lang="en-US" baseline="0" dirty="0" smtClean="0"/>
              <a:t> sure they understand that the variable is holding the values and it can change. In Algebra they are used to variables having one fixed answer, and for some students it is hard to understand they the values of the variables can change as a program runs.</a:t>
            </a:r>
            <a:endParaRPr lang="en-US" dirty="0"/>
          </a:p>
        </p:txBody>
      </p:sp>
      <p:sp>
        <p:nvSpPr>
          <p:cNvPr id="4" name="Slide Number Placeholder 3"/>
          <p:cNvSpPr>
            <a:spLocks noGrp="1"/>
          </p:cNvSpPr>
          <p:nvPr>
            <p:ph type="sldNum" sz="quarter" idx="10"/>
          </p:nvPr>
        </p:nvSpPr>
        <p:spPr/>
        <p:txBody>
          <a:bodyPr/>
          <a:lstStyle/>
          <a:p>
            <a:pPr>
              <a:defRPr/>
            </a:pPr>
            <a:fld id="{513F1650-0F9F-45E7-B8BF-71E09EF450A3}" type="slidenum">
              <a:rPr lang="en-US" smtClean="0"/>
              <a:pPr>
                <a:defRPr/>
              </a:pPr>
              <a:t>3</a:t>
            </a:fld>
            <a:endParaRPr lang="en-US"/>
          </a:p>
        </p:txBody>
      </p:sp>
    </p:spTree>
    <p:extLst>
      <p:ext uri="{BB962C8B-B14F-4D97-AF65-F5344CB8AC3E}">
        <p14:creationId xmlns:p14="http://schemas.microsoft.com/office/powerpoint/2010/main" val="2514828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3F1650-0F9F-45E7-B8BF-71E09EF450A3}" type="slidenum">
              <a:rPr lang="en-US" smtClean="0"/>
              <a:pPr>
                <a:defRPr/>
              </a:pPr>
              <a:t>4</a:t>
            </a:fld>
            <a:endParaRPr lang="en-US"/>
          </a:p>
        </p:txBody>
      </p:sp>
    </p:spTree>
    <p:extLst>
      <p:ext uri="{BB962C8B-B14F-4D97-AF65-F5344CB8AC3E}">
        <p14:creationId xmlns:p14="http://schemas.microsoft.com/office/powerpoint/2010/main" val="759700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 to make sure the understand why the ( ) are</a:t>
            </a:r>
            <a:r>
              <a:rPr lang="en-US" baseline="0" dirty="0" smtClean="0"/>
              <a:t> needed.</a:t>
            </a:r>
            <a:endParaRPr lang="en-US" dirty="0"/>
          </a:p>
        </p:txBody>
      </p:sp>
      <p:sp>
        <p:nvSpPr>
          <p:cNvPr id="4" name="Slide Number Placeholder 3"/>
          <p:cNvSpPr>
            <a:spLocks noGrp="1"/>
          </p:cNvSpPr>
          <p:nvPr>
            <p:ph type="sldNum" sz="quarter" idx="10"/>
          </p:nvPr>
        </p:nvSpPr>
        <p:spPr/>
        <p:txBody>
          <a:bodyPr/>
          <a:lstStyle/>
          <a:p>
            <a:pPr>
              <a:defRPr/>
            </a:pPr>
            <a:fld id="{513F1650-0F9F-45E7-B8BF-71E09EF450A3}" type="slidenum">
              <a:rPr lang="en-US" smtClean="0"/>
              <a:pPr>
                <a:defRPr/>
              </a:pPr>
              <a:t>5</a:t>
            </a:fld>
            <a:endParaRPr lang="en-US"/>
          </a:p>
        </p:txBody>
      </p:sp>
    </p:spTree>
    <p:extLst>
      <p:ext uri="{BB962C8B-B14F-4D97-AF65-F5344CB8AC3E}">
        <p14:creationId xmlns:p14="http://schemas.microsoft.com/office/powerpoint/2010/main" val="2648806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 to make sure the understand why the ( ) </a:t>
            </a:r>
            <a:r>
              <a:rPr lang="en-US" smtClean="0"/>
              <a:t>are</a:t>
            </a:r>
            <a:r>
              <a:rPr lang="en-US" baseline="0" smtClean="0"/>
              <a:t> needed.</a:t>
            </a:r>
            <a:endParaRPr lang="en-US" dirty="0"/>
          </a:p>
        </p:txBody>
      </p:sp>
      <p:sp>
        <p:nvSpPr>
          <p:cNvPr id="4" name="Slide Number Placeholder 3"/>
          <p:cNvSpPr>
            <a:spLocks noGrp="1"/>
          </p:cNvSpPr>
          <p:nvPr>
            <p:ph type="sldNum" sz="quarter" idx="10"/>
          </p:nvPr>
        </p:nvSpPr>
        <p:spPr/>
        <p:txBody>
          <a:bodyPr/>
          <a:lstStyle/>
          <a:p>
            <a:pPr>
              <a:defRPr/>
            </a:pPr>
            <a:fld id="{513F1650-0F9F-45E7-B8BF-71E09EF450A3}" type="slidenum">
              <a:rPr lang="en-US" smtClean="0"/>
              <a:pPr>
                <a:defRPr/>
              </a:pPr>
              <a:t>6</a:t>
            </a:fld>
            <a:endParaRPr lang="en-US"/>
          </a:p>
        </p:txBody>
      </p:sp>
    </p:spTree>
    <p:extLst>
      <p:ext uri="{BB962C8B-B14F-4D97-AF65-F5344CB8AC3E}">
        <p14:creationId xmlns:p14="http://schemas.microsoft.com/office/powerpoint/2010/main" val="1313644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 to make sure the understand why the ( ) are</a:t>
            </a:r>
            <a:r>
              <a:rPr lang="en-US" baseline="0" dirty="0" smtClean="0"/>
              <a:t> needed.</a:t>
            </a:r>
            <a:endParaRPr lang="en-US" dirty="0"/>
          </a:p>
        </p:txBody>
      </p:sp>
      <p:sp>
        <p:nvSpPr>
          <p:cNvPr id="4" name="Slide Number Placeholder 3"/>
          <p:cNvSpPr>
            <a:spLocks noGrp="1"/>
          </p:cNvSpPr>
          <p:nvPr>
            <p:ph type="sldNum" sz="quarter" idx="10"/>
          </p:nvPr>
        </p:nvSpPr>
        <p:spPr/>
        <p:txBody>
          <a:bodyPr/>
          <a:lstStyle/>
          <a:p>
            <a:pPr>
              <a:defRPr/>
            </a:pPr>
            <a:fld id="{513F1650-0F9F-45E7-B8BF-71E09EF450A3}" type="slidenum">
              <a:rPr lang="en-US" smtClean="0"/>
              <a:pPr>
                <a:defRPr/>
              </a:pPr>
              <a:t>7</a:t>
            </a:fld>
            <a:endParaRPr lang="en-US"/>
          </a:p>
        </p:txBody>
      </p:sp>
    </p:spTree>
    <p:extLst>
      <p:ext uri="{BB962C8B-B14F-4D97-AF65-F5344CB8AC3E}">
        <p14:creationId xmlns:p14="http://schemas.microsoft.com/office/powerpoint/2010/main" val="2169573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should be three penalty inputs, one for each test.</a:t>
            </a:r>
            <a:endParaRPr lang="en-US" dirty="0"/>
          </a:p>
        </p:txBody>
      </p:sp>
      <p:sp>
        <p:nvSpPr>
          <p:cNvPr id="4" name="Slide Number Placeholder 3"/>
          <p:cNvSpPr>
            <a:spLocks noGrp="1"/>
          </p:cNvSpPr>
          <p:nvPr>
            <p:ph type="sldNum" sz="quarter" idx="10"/>
          </p:nvPr>
        </p:nvSpPr>
        <p:spPr/>
        <p:txBody>
          <a:bodyPr/>
          <a:lstStyle/>
          <a:p>
            <a:pPr>
              <a:defRPr/>
            </a:pPr>
            <a:fld id="{513F1650-0F9F-45E7-B8BF-71E09EF450A3}" type="slidenum">
              <a:rPr lang="en-US" smtClean="0"/>
              <a:pPr>
                <a:defRPr/>
              </a:pPr>
              <a:t>8</a:t>
            </a:fld>
            <a:endParaRPr lang="en-US"/>
          </a:p>
        </p:txBody>
      </p:sp>
    </p:spTree>
    <p:extLst>
      <p:ext uri="{BB962C8B-B14F-4D97-AF65-F5344CB8AC3E}">
        <p14:creationId xmlns:p14="http://schemas.microsoft.com/office/powerpoint/2010/main" val="4017791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3F1650-0F9F-45E7-B8BF-71E09EF450A3}" type="slidenum">
              <a:rPr lang="en-US" smtClean="0"/>
              <a:pPr>
                <a:defRPr/>
              </a:pPr>
              <a:t>9</a:t>
            </a:fld>
            <a:endParaRPr lang="en-US"/>
          </a:p>
        </p:txBody>
      </p:sp>
    </p:spTree>
    <p:extLst>
      <p:ext uri="{BB962C8B-B14F-4D97-AF65-F5344CB8AC3E}">
        <p14:creationId xmlns:p14="http://schemas.microsoft.com/office/powerpoint/2010/main" val="3143248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You might point out that the operations</a:t>
            </a:r>
            <a:r>
              <a:rPr lang="en-US" baseline="0" dirty="0" smtClean="0"/>
              <a:t> they are using look like number calculations do on graphing </a:t>
            </a:r>
            <a:r>
              <a:rPr lang="en-US" baseline="0" dirty="0" err="1" smtClean="0"/>
              <a:t>clculators</a:t>
            </a:r>
            <a:r>
              <a:rPr lang="en-US" baseline="0" smtClean="0"/>
              <a:t>.</a:t>
            </a: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43BF318-450C-43B3-AB94-B51D2B64B83B}" type="slidenum">
              <a:rPr lang="en-US">
                <a:cs typeface="Arial" charset="0"/>
              </a:rPr>
              <a:pPr fontAlgn="base">
                <a:spcBef>
                  <a:spcPct val="0"/>
                </a:spcBef>
                <a:spcAft>
                  <a:spcPct val="0"/>
                </a:spcAft>
              </a:pPr>
              <a:t>10</a:t>
            </a:fld>
            <a:endParaRPr lang="en-US">
              <a:cs typeface="Arial" charset="0"/>
            </a:endParaRPr>
          </a:p>
        </p:txBody>
      </p:sp>
    </p:spTree>
    <p:extLst>
      <p:ext uri="{BB962C8B-B14F-4D97-AF65-F5344CB8AC3E}">
        <p14:creationId xmlns:p14="http://schemas.microsoft.com/office/powerpoint/2010/main" val="2900298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326BA82-9713-463C-9E09-6E7B1E44EF16}" type="datetimeFigureOut">
              <a:rPr lang="en-US"/>
              <a:pPr>
                <a:defRPr/>
              </a:pPr>
              <a:t>5/27/2014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A4A005-01EB-41DC-86C4-DDEA0AB4A90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BB5D6BB-ABED-4B01-8F4B-FDA15F13B1F1}" type="datetimeFigureOut">
              <a:rPr lang="en-US"/>
              <a:pPr>
                <a:defRPr/>
              </a:pPr>
              <a:t>5/27/2014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F543DD-7B33-45E6-B35F-00F9376992C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DACA82E-9AE1-4364-A53C-C9ED95BF82D0}" type="datetimeFigureOut">
              <a:rPr lang="en-US"/>
              <a:pPr>
                <a:defRPr/>
              </a:pPr>
              <a:t>5/27/2014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21FE389-A23A-440B-8F77-E478157AC0B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A34DB06-5686-45A2-9546-E67E2A9E9A0C}" type="datetimeFigureOut">
              <a:rPr lang="en-US"/>
              <a:pPr>
                <a:defRPr/>
              </a:pPr>
              <a:t>5/27/2014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AD8362C-E17C-49C2-B2B9-3028DD66B7F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DB160B8-24B3-4345-B569-FA6F72B93DED}" type="datetimeFigureOut">
              <a:rPr lang="en-US"/>
              <a:pPr>
                <a:defRPr/>
              </a:pPr>
              <a:t>5/27/2014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454331F-79CC-4ADC-9209-90C496E8B4A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80D3E6-FE5A-46B3-B903-A10C5FD66540}" type="datetimeFigureOut">
              <a:rPr lang="en-US"/>
              <a:pPr>
                <a:defRPr/>
              </a:pPr>
              <a:t>5/27/2014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68C7071-ED18-4007-9722-29DF168FA51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AD1BDDC-C75D-412C-9DC9-D9A42576D444}" type="datetimeFigureOut">
              <a:rPr lang="en-US"/>
              <a:pPr>
                <a:defRPr/>
              </a:pPr>
              <a:t>5/27/2014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6657B4C-0F3B-4C38-A08A-4B2F6BFE53B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01F9ACB-3657-48FA-BC93-CB0894269795}" type="datetimeFigureOut">
              <a:rPr lang="en-US"/>
              <a:pPr>
                <a:defRPr/>
              </a:pPr>
              <a:t>5/27/2014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8428F46-596E-4D2E-88F2-C64871B0C9E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6ABEA82-2400-4D0E-BA82-EE0639326582}" type="datetimeFigureOut">
              <a:rPr lang="en-US"/>
              <a:pPr>
                <a:defRPr/>
              </a:pPr>
              <a:t>5/27/2014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D8A9029-F03A-44DC-A96B-9DA2A13AD0B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1D8FCBE-93B5-43A3-B594-E0FDDAF6404D}" type="datetimeFigureOut">
              <a:rPr lang="en-US"/>
              <a:pPr>
                <a:defRPr/>
              </a:pPr>
              <a:t>5/27/2014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56409E4-A156-4DD8-9990-311A353F8F7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FFD0C19-C352-4ABE-8E4C-2EDF6FE593F7}" type="datetimeFigureOut">
              <a:rPr lang="en-US"/>
              <a:pPr>
                <a:defRPr/>
              </a:pPr>
              <a:t>5/27/2014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B3885CC-61E7-4A6F-8B50-6F377FB8E6D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5744DD52-E285-4556-AB20-8E152DA2FB66}" type="datetimeFigureOut">
              <a:rPr lang="en-US"/>
              <a:pPr>
                <a:defRPr/>
              </a:pPr>
              <a:t>5/27/2014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7F626A2A-461E-4C32-BCBC-C4E1CB909E1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3175"/>
            <a:ext cx="9144000" cy="1447800"/>
          </a:xfrm>
          <a:prstGeom prst="rect">
            <a:avLst/>
          </a:prstGeom>
          <a:solidFill>
            <a:srgbClr val="15BBD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38" name="Subtitle 2"/>
          <p:cNvSpPr>
            <a:spLocks noGrp="1"/>
          </p:cNvSpPr>
          <p:nvPr>
            <p:ph type="subTitle" idx="1"/>
          </p:nvPr>
        </p:nvSpPr>
        <p:spPr>
          <a:xfrm>
            <a:off x="0" y="6019800"/>
            <a:ext cx="9144000" cy="533400"/>
          </a:xfrm>
          <a:solidFill>
            <a:schemeClr val="accent4">
              <a:lumMod val="75000"/>
            </a:schemeClr>
          </a:solidFill>
        </p:spPr>
        <p:txBody>
          <a:bodyPr/>
          <a:lstStyle/>
          <a:p>
            <a:r>
              <a:rPr lang="en-US" sz="2400" dirty="0" smtClean="0">
                <a:solidFill>
                  <a:schemeClr val="bg1"/>
                </a:solidFill>
              </a:rPr>
              <a:t>Unit 3 Lesson 5</a:t>
            </a:r>
          </a:p>
        </p:txBody>
      </p:sp>
      <p:pic>
        <p:nvPicPr>
          <p:cNvPr id="14339" name="Picture 3"/>
          <p:cNvPicPr>
            <a:picLocks noChangeAspect="1"/>
          </p:cNvPicPr>
          <p:nvPr/>
        </p:nvPicPr>
        <p:blipFill>
          <a:blip r:embed="rId3"/>
          <a:srcRect/>
          <a:stretch>
            <a:fillRect/>
          </a:stretch>
        </p:blipFill>
        <p:spPr bwMode="auto">
          <a:xfrm>
            <a:off x="228600" y="152400"/>
            <a:ext cx="1143000" cy="1143000"/>
          </a:xfrm>
          <a:prstGeom prst="rect">
            <a:avLst/>
          </a:prstGeom>
          <a:noFill/>
          <a:ln w="9525">
            <a:noFill/>
            <a:miter lim="800000"/>
            <a:headEnd/>
            <a:tailEnd/>
          </a:ln>
        </p:spPr>
      </p:pic>
      <p:sp>
        <p:nvSpPr>
          <p:cNvPr id="14340" name="Title 1"/>
          <p:cNvSpPr txBox="1">
            <a:spLocks/>
          </p:cNvSpPr>
          <p:nvPr/>
        </p:nvSpPr>
        <p:spPr bwMode="auto">
          <a:xfrm>
            <a:off x="12700" y="2335213"/>
            <a:ext cx="9144000" cy="1470025"/>
          </a:xfrm>
          <a:prstGeom prst="rect">
            <a:avLst/>
          </a:prstGeom>
          <a:noFill/>
          <a:ln w="31750">
            <a:noFill/>
            <a:miter lim="800000"/>
            <a:headEnd/>
            <a:tailEnd/>
          </a:ln>
        </p:spPr>
        <p:txBody>
          <a:bodyPr anchor="ctr"/>
          <a:lstStyle/>
          <a:p>
            <a:pPr algn="ctr"/>
            <a:r>
              <a:rPr lang="en-US" sz="4400" b="1" dirty="0" smtClean="0">
                <a:latin typeface="Calibri" pitchFamily="34" charset="0"/>
              </a:rPr>
              <a:t>Number Calculations</a:t>
            </a:r>
            <a:endParaRPr lang="en-US" sz="4400" b="1" dirty="0">
              <a:latin typeface="Calibri" pitchFamily="34" charset="0"/>
            </a:endParaRPr>
          </a:p>
        </p:txBody>
      </p:sp>
      <p:sp>
        <p:nvSpPr>
          <p:cNvPr id="8" name="Rectangle 7"/>
          <p:cNvSpPr/>
          <p:nvPr/>
        </p:nvSpPr>
        <p:spPr>
          <a:xfrm>
            <a:off x="0" y="1447800"/>
            <a:ext cx="9144000" cy="152400"/>
          </a:xfrm>
          <a:prstGeom prst="rect">
            <a:avLst/>
          </a:prstGeom>
          <a:solidFill>
            <a:schemeClr val="tx1">
              <a:lumMod val="50000"/>
              <a:lumOff val="5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42" name="TextBox 1"/>
          <p:cNvSpPr txBox="1">
            <a:spLocks noChangeArrowheads="1"/>
          </p:cNvSpPr>
          <p:nvPr/>
        </p:nvSpPr>
        <p:spPr bwMode="auto">
          <a:xfrm>
            <a:off x="0" y="6629400"/>
            <a:ext cx="3817938" cy="276225"/>
          </a:xfrm>
          <a:prstGeom prst="rect">
            <a:avLst/>
          </a:prstGeom>
          <a:noFill/>
          <a:ln w="9525">
            <a:noFill/>
            <a:miter lim="800000"/>
            <a:headEnd/>
            <a:tailEnd/>
          </a:ln>
        </p:spPr>
        <p:txBody>
          <a:bodyPr wrap="none">
            <a:spAutoFit/>
          </a:bodyPr>
          <a:lstStyle/>
          <a:p>
            <a:r>
              <a:rPr lang="en-US" sz="1200">
                <a:latin typeface="Calibri" pitchFamily="34" charset="0"/>
              </a:rPr>
              <a:t>Code.org® and the CODE logo are trademarks of Code.org.</a:t>
            </a:r>
          </a:p>
        </p:txBody>
      </p:sp>
      <p:sp>
        <p:nvSpPr>
          <p:cNvPr id="14343" name="Title 1"/>
          <p:cNvSpPr txBox="1">
            <a:spLocks/>
          </p:cNvSpPr>
          <p:nvPr/>
        </p:nvSpPr>
        <p:spPr bwMode="auto">
          <a:xfrm>
            <a:off x="2133600" y="174625"/>
            <a:ext cx="6324600" cy="914400"/>
          </a:xfrm>
          <a:prstGeom prst="rect">
            <a:avLst/>
          </a:prstGeom>
          <a:noFill/>
          <a:ln w="31750">
            <a:noFill/>
            <a:miter lim="800000"/>
            <a:headEnd/>
            <a:tailEnd/>
          </a:ln>
        </p:spPr>
        <p:txBody>
          <a:bodyPr anchor="ctr"/>
          <a:lstStyle/>
          <a:p>
            <a:pPr algn="ctr"/>
            <a:r>
              <a:rPr lang="en-US" sz="4000" b="1">
                <a:latin typeface="Calibri" pitchFamily="34" charset="0"/>
              </a:rPr>
              <a:t>Computer Science Principles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2"/>
          <p:cNvSpPr>
            <a:spLocks noGrp="1"/>
          </p:cNvSpPr>
          <p:nvPr>
            <p:ph idx="1"/>
          </p:nvPr>
        </p:nvSpPr>
        <p:spPr>
          <a:xfrm>
            <a:off x="457200" y="1981200"/>
            <a:ext cx="8153400" cy="4144963"/>
          </a:xfrm>
        </p:spPr>
        <p:txBody>
          <a:bodyPr rtlCol="0">
            <a:normAutofit/>
          </a:bodyPr>
          <a:lstStyle/>
          <a:p>
            <a:pPr marL="514350" indent="-514350" fontAlgn="auto">
              <a:spcAft>
                <a:spcPts val="0"/>
              </a:spcAft>
              <a:buFont typeface="+mj-lt"/>
              <a:buAutoNum type="arabicPeriod"/>
              <a:defRPr/>
            </a:pPr>
            <a:r>
              <a:rPr lang="en-US" dirty="0" smtClean="0"/>
              <a:t> What basic operations did we use today? </a:t>
            </a:r>
          </a:p>
          <a:p>
            <a:pPr marL="514350" indent="-514350" fontAlgn="auto">
              <a:spcAft>
                <a:spcPts val="0"/>
              </a:spcAft>
              <a:buFont typeface="+mj-lt"/>
              <a:buAutoNum type="arabicPeriod"/>
              <a:defRPr/>
            </a:pPr>
            <a:endParaRPr lang="en-US" dirty="0"/>
          </a:p>
          <a:p>
            <a:pPr marL="514350" indent="-514350" fontAlgn="auto">
              <a:spcAft>
                <a:spcPts val="0"/>
              </a:spcAft>
              <a:buFont typeface="+mj-lt"/>
              <a:buAutoNum type="arabicPeriod"/>
              <a:defRPr/>
            </a:pPr>
            <a:r>
              <a:rPr lang="en-US" dirty="0" smtClean="0"/>
              <a:t>How could </a:t>
            </a:r>
            <a:r>
              <a:rPr lang="en-US" dirty="0" err="1" smtClean="0"/>
              <a:t>rounoff</a:t>
            </a:r>
            <a:r>
              <a:rPr lang="en-US" dirty="0" smtClean="0"/>
              <a:t> error impact the calculations we </a:t>
            </a:r>
            <a:r>
              <a:rPr lang="en-US" smtClean="0"/>
              <a:t>did today?</a:t>
            </a:r>
            <a:endParaRPr lang="en-US" dirty="0" smtClean="0"/>
          </a:p>
          <a:p>
            <a:pPr marL="0" indent="0" fontAlgn="auto">
              <a:spcAft>
                <a:spcPts val="0"/>
              </a:spcAft>
              <a:buFont typeface="Arial" panose="020B0604020202020204" pitchFamily="34" charset="0"/>
              <a:buNone/>
              <a:defRPr/>
            </a:pPr>
            <a:endParaRPr lang="en-US" dirty="0"/>
          </a:p>
          <a:p>
            <a:pPr marL="0" indent="0" fontAlgn="auto">
              <a:spcAft>
                <a:spcPts val="0"/>
              </a:spcAft>
              <a:buFont typeface="Arial" panose="020B0604020202020204" pitchFamily="34" charset="0"/>
              <a:buNone/>
              <a:defRPr/>
            </a:pPr>
            <a:endParaRPr lang="en-US" dirty="0" smtClean="0"/>
          </a:p>
        </p:txBody>
      </p:sp>
      <p:sp>
        <p:nvSpPr>
          <p:cNvPr id="4" name="Rectangle 3"/>
          <p:cNvSpPr/>
          <p:nvPr/>
        </p:nvSpPr>
        <p:spPr>
          <a:xfrm>
            <a:off x="0" y="0"/>
            <a:ext cx="9144000" cy="838200"/>
          </a:xfrm>
          <a:prstGeom prst="rect">
            <a:avLst/>
          </a:prstGeom>
          <a:solidFill>
            <a:srgbClr val="15BBD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838200"/>
            <a:ext cx="9144000" cy="152400"/>
          </a:xfrm>
          <a:prstGeom prst="rect">
            <a:avLst/>
          </a:prstGeom>
          <a:solidFill>
            <a:schemeClr val="tx1">
              <a:lumMod val="50000"/>
              <a:lumOff val="5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itle 1"/>
          <p:cNvSpPr>
            <a:spLocks noGrp="1"/>
          </p:cNvSpPr>
          <p:nvPr>
            <p:ph type="title"/>
          </p:nvPr>
        </p:nvSpPr>
        <p:spPr>
          <a:xfrm>
            <a:off x="1066800" y="76200"/>
            <a:ext cx="7467600" cy="731838"/>
          </a:xfrm>
        </p:spPr>
        <p:txBody>
          <a:bodyPr rtlCol="0">
            <a:normAutofit fontScale="90000"/>
          </a:bodyPr>
          <a:lstStyle/>
          <a:p>
            <a:pPr fontAlgn="auto">
              <a:spcAft>
                <a:spcPts val="0"/>
              </a:spcAft>
              <a:defRPr/>
            </a:pPr>
            <a:r>
              <a:rPr lang="en-US" b="1" dirty="0" smtClean="0"/>
              <a:t>Discuss:</a:t>
            </a:r>
            <a:endParaRPr lang="en-US" b="1" dirty="0"/>
          </a:p>
        </p:txBody>
      </p:sp>
      <p:pic>
        <p:nvPicPr>
          <p:cNvPr id="17413" name="Picture 7"/>
          <p:cNvPicPr>
            <a:picLocks noChangeAspect="1"/>
          </p:cNvPicPr>
          <p:nvPr/>
        </p:nvPicPr>
        <p:blipFill>
          <a:blip r:embed="rId3"/>
          <a:srcRect/>
          <a:stretch>
            <a:fillRect/>
          </a:stretch>
        </p:blipFill>
        <p:spPr bwMode="auto">
          <a:xfrm>
            <a:off x="152400" y="171450"/>
            <a:ext cx="495300" cy="495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2"/>
          <p:cNvSpPr>
            <a:spLocks noGrp="1"/>
          </p:cNvSpPr>
          <p:nvPr>
            <p:ph idx="4294967295"/>
          </p:nvPr>
        </p:nvSpPr>
        <p:spPr>
          <a:xfrm>
            <a:off x="457200" y="1981200"/>
            <a:ext cx="8229600" cy="4144963"/>
          </a:xfrm>
        </p:spPr>
        <p:txBody>
          <a:bodyPr/>
          <a:lstStyle/>
          <a:p>
            <a:r>
              <a:rPr lang="en-US" smtClean="0"/>
              <a:t>Try each of these programs in JavaScript.</a:t>
            </a:r>
          </a:p>
        </p:txBody>
      </p:sp>
      <p:sp>
        <p:nvSpPr>
          <p:cNvPr id="4" name="Rectangle 3"/>
          <p:cNvSpPr/>
          <p:nvPr/>
        </p:nvSpPr>
        <p:spPr>
          <a:xfrm>
            <a:off x="0" y="0"/>
            <a:ext cx="9144000" cy="838200"/>
          </a:xfrm>
          <a:prstGeom prst="rect">
            <a:avLst/>
          </a:prstGeom>
          <a:solidFill>
            <a:srgbClr val="15BBD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838200"/>
            <a:ext cx="9144000" cy="152400"/>
          </a:xfrm>
          <a:prstGeom prst="rect">
            <a:avLst/>
          </a:prstGeom>
          <a:solidFill>
            <a:schemeClr val="tx1">
              <a:lumMod val="50000"/>
              <a:lumOff val="5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4" name="Title 1"/>
          <p:cNvSpPr>
            <a:spLocks noGrp="1"/>
          </p:cNvSpPr>
          <p:nvPr>
            <p:ph type="title" idx="4294967295"/>
          </p:nvPr>
        </p:nvSpPr>
        <p:spPr>
          <a:xfrm>
            <a:off x="1066800" y="76200"/>
            <a:ext cx="7467600" cy="731838"/>
          </a:xfrm>
        </p:spPr>
        <p:txBody>
          <a:bodyPr/>
          <a:lstStyle/>
          <a:p>
            <a:r>
              <a:rPr lang="en-US" sz="4000" b="1" smtClean="0"/>
              <a:t>Instructions</a:t>
            </a:r>
          </a:p>
        </p:txBody>
      </p:sp>
      <p:pic>
        <p:nvPicPr>
          <p:cNvPr id="15365" name="Picture 7"/>
          <p:cNvPicPr>
            <a:picLocks noChangeAspect="1"/>
          </p:cNvPicPr>
          <p:nvPr/>
        </p:nvPicPr>
        <p:blipFill>
          <a:blip r:embed="rId2"/>
          <a:srcRect/>
          <a:stretch>
            <a:fillRect/>
          </a:stretch>
        </p:blipFill>
        <p:spPr bwMode="auto">
          <a:xfrm>
            <a:off x="152400" y="171450"/>
            <a:ext cx="495300" cy="495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2"/>
          <p:cNvSpPr>
            <a:spLocks noGrp="1"/>
          </p:cNvSpPr>
          <p:nvPr>
            <p:ph idx="1"/>
          </p:nvPr>
        </p:nvSpPr>
        <p:spPr>
          <a:xfrm>
            <a:off x="457200" y="1981200"/>
            <a:ext cx="3962400" cy="4144963"/>
          </a:xfrm>
        </p:spPr>
        <p:txBody>
          <a:bodyPr/>
          <a:lstStyle/>
          <a:p>
            <a:pPr marL="0" indent="0">
              <a:buFont typeface="Arial" charset="0"/>
              <a:buNone/>
            </a:pPr>
            <a:r>
              <a:rPr lang="en-US" sz="2400" dirty="0" err="1" smtClean="0"/>
              <a:t>var</a:t>
            </a:r>
            <a:r>
              <a:rPr lang="en-US" sz="2400" dirty="0" smtClean="0"/>
              <a:t> </a:t>
            </a:r>
            <a:r>
              <a:rPr lang="en-US" sz="2400" dirty="0" err="1" smtClean="0"/>
              <a:t>testAverage</a:t>
            </a:r>
            <a:r>
              <a:rPr lang="en-US" sz="2400" dirty="0" smtClean="0"/>
              <a:t> = 92.7;</a:t>
            </a:r>
          </a:p>
          <a:p>
            <a:pPr marL="0" indent="0">
              <a:buFont typeface="Arial" charset="0"/>
              <a:buNone/>
            </a:pPr>
            <a:r>
              <a:rPr lang="en-US" sz="2400" dirty="0" err="1" smtClean="0"/>
              <a:t>var</a:t>
            </a:r>
            <a:r>
              <a:rPr lang="en-US" sz="2400" dirty="0" smtClean="0"/>
              <a:t> bonus = 2;</a:t>
            </a:r>
          </a:p>
          <a:p>
            <a:pPr marL="0" indent="0">
              <a:buFont typeface="Arial" charset="0"/>
              <a:buNone/>
            </a:pPr>
            <a:endParaRPr lang="en-US" sz="2400" dirty="0"/>
          </a:p>
          <a:p>
            <a:pPr marL="0" indent="0">
              <a:buFont typeface="Arial" charset="0"/>
              <a:buNone/>
            </a:pPr>
            <a:r>
              <a:rPr lang="en-US" sz="2400" dirty="0" smtClean="0">
                <a:solidFill>
                  <a:srgbClr val="FF0000"/>
                </a:solidFill>
              </a:rPr>
              <a:t>//output (x + y);</a:t>
            </a:r>
          </a:p>
          <a:p>
            <a:pPr marL="0" indent="0">
              <a:buFont typeface="Arial" charset="0"/>
              <a:buNone/>
            </a:pPr>
            <a:endParaRPr lang="en-US" sz="2400" dirty="0"/>
          </a:p>
          <a:p>
            <a:pPr marL="0" indent="0">
              <a:buFont typeface="Arial" charset="0"/>
              <a:buNone/>
            </a:pPr>
            <a:endParaRPr lang="en-US" sz="2400" dirty="0" smtClean="0"/>
          </a:p>
          <a:p>
            <a:pPr marL="0" indent="0">
              <a:buFont typeface="Arial" charset="0"/>
              <a:buNone/>
            </a:pPr>
            <a:endParaRPr lang="en-US" dirty="0" smtClean="0"/>
          </a:p>
          <a:p>
            <a:pPr marL="0" indent="0">
              <a:buFont typeface="Arial" charset="0"/>
              <a:buNone/>
            </a:pPr>
            <a:endParaRPr lang="en-US" dirty="0" smtClean="0"/>
          </a:p>
        </p:txBody>
      </p:sp>
      <p:sp>
        <p:nvSpPr>
          <p:cNvPr id="4" name="Rectangle 3"/>
          <p:cNvSpPr/>
          <p:nvPr/>
        </p:nvSpPr>
        <p:spPr>
          <a:xfrm>
            <a:off x="0" y="0"/>
            <a:ext cx="9144000" cy="838200"/>
          </a:xfrm>
          <a:prstGeom prst="rect">
            <a:avLst/>
          </a:prstGeom>
          <a:solidFill>
            <a:srgbClr val="15BBD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838200"/>
            <a:ext cx="9144000" cy="152400"/>
          </a:xfrm>
          <a:prstGeom prst="rect">
            <a:avLst/>
          </a:prstGeom>
          <a:solidFill>
            <a:schemeClr val="tx1">
              <a:lumMod val="50000"/>
              <a:lumOff val="5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itle 1"/>
          <p:cNvSpPr>
            <a:spLocks noGrp="1"/>
          </p:cNvSpPr>
          <p:nvPr>
            <p:ph type="title"/>
          </p:nvPr>
        </p:nvSpPr>
        <p:spPr>
          <a:xfrm>
            <a:off x="1066800" y="76200"/>
            <a:ext cx="7467600" cy="731838"/>
          </a:xfrm>
        </p:spPr>
        <p:txBody>
          <a:bodyPr rtlCol="0">
            <a:normAutofit fontScale="90000"/>
          </a:bodyPr>
          <a:lstStyle/>
          <a:p>
            <a:pPr fontAlgn="auto">
              <a:spcAft>
                <a:spcPts val="0"/>
              </a:spcAft>
              <a:defRPr/>
            </a:pPr>
            <a:r>
              <a:rPr lang="en-US" b="1" dirty="0" smtClean="0"/>
              <a:t>Try This:</a:t>
            </a:r>
            <a:endParaRPr lang="en-US" b="1" dirty="0"/>
          </a:p>
        </p:txBody>
      </p:sp>
      <p:pic>
        <p:nvPicPr>
          <p:cNvPr id="16389" name="Picture 7"/>
          <p:cNvPicPr>
            <a:picLocks noChangeAspect="1"/>
          </p:cNvPicPr>
          <p:nvPr/>
        </p:nvPicPr>
        <p:blipFill>
          <a:blip r:embed="rId3"/>
          <a:srcRect/>
          <a:stretch>
            <a:fillRect/>
          </a:stretch>
        </p:blipFill>
        <p:spPr bwMode="auto">
          <a:xfrm>
            <a:off x="152400" y="171450"/>
            <a:ext cx="495300" cy="495300"/>
          </a:xfrm>
          <a:prstGeom prst="rect">
            <a:avLst/>
          </a:prstGeom>
          <a:noFill/>
          <a:ln w="9525">
            <a:noFill/>
            <a:miter lim="800000"/>
            <a:headEnd/>
            <a:tailEnd/>
          </a:ln>
        </p:spPr>
      </p:pic>
      <p:sp>
        <p:nvSpPr>
          <p:cNvPr id="8" name="Content Placeholder 2"/>
          <p:cNvSpPr txBox="1">
            <a:spLocks/>
          </p:cNvSpPr>
          <p:nvPr/>
        </p:nvSpPr>
        <p:spPr bwMode="auto">
          <a:xfrm>
            <a:off x="4811713" y="1981200"/>
            <a:ext cx="3962400" cy="4144963"/>
          </a:xfrm>
          <a:prstGeom prst="rect">
            <a:avLst/>
          </a:prstGeom>
          <a:noFill/>
          <a:ln w="9525">
            <a:noFill/>
            <a:miter lim="800000"/>
            <a:headEnd/>
            <a:tailEnd/>
          </a:ln>
        </p:spPr>
        <p:txBody>
          <a:bodyPr/>
          <a:lstStyle/>
          <a:p>
            <a:pPr>
              <a:spcBef>
                <a:spcPct val="20000"/>
              </a:spcBef>
              <a:buFont typeface="Arial" charset="0"/>
              <a:buNone/>
            </a:pPr>
            <a:r>
              <a:rPr lang="en-US" sz="2400" dirty="0" smtClean="0">
                <a:latin typeface="Calibri" pitchFamily="34" charset="0"/>
              </a:rPr>
              <a:t>What is output?</a:t>
            </a:r>
          </a:p>
          <a:p>
            <a:pPr>
              <a:spcBef>
                <a:spcPct val="20000"/>
              </a:spcBef>
              <a:buFont typeface="Arial" charset="0"/>
              <a:buNone/>
            </a:pPr>
            <a:endParaRPr lang="en-US" sz="2400" dirty="0" smtClean="0">
              <a:latin typeface="Calibri" pitchFamily="34" charset="0"/>
            </a:endParaRPr>
          </a:p>
          <a:p>
            <a:pPr>
              <a:spcBef>
                <a:spcPct val="20000"/>
              </a:spcBef>
              <a:buFont typeface="Arial" charset="0"/>
              <a:buNone/>
            </a:pPr>
            <a:r>
              <a:rPr lang="en-US" sz="2400" dirty="0" smtClean="0">
                <a:latin typeface="Calibri" pitchFamily="34" charset="0"/>
              </a:rPr>
              <a:t>94.7</a:t>
            </a:r>
            <a:endParaRPr lang="en-US" sz="2400" dirty="0">
              <a:latin typeface="Calibri" pitchFamily="34" charset="0"/>
            </a:endParaRPr>
          </a:p>
          <a:p>
            <a:pPr>
              <a:spcBef>
                <a:spcPct val="20000"/>
              </a:spcBef>
              <a:buFont typeface="Arial" charset="0"/>
              <a:buNone/>
            </a:pPr>
            <a:endParaRPr lang="en-US" sz="2400" dirty="0" smtClean="0">
              <a:latin typeface="Calibri" pitchFamily="34" charset="0"/>
            </a:endParaRPr>
          </a:p>
          <a:p>
            <a:pPr>
              <a:spcBef>
                <a:spcPct val="20000"/>
              </a:spcBef>
              <a:buFont typeface="Arial" charset="0"/>
              <a:buNone/>
            </a:pPr>
            <a:r>
              <a:rPr lang="en-US" sz="2400" dirty="0" smtClean="0">
                <a:latin typeface="Calibri" pitchFamily="34" charset="0"/>
              </a:rPr>
              <a:t>Change </a:t>
            </a:r>
            <a:r>
              <a:rPr lang="en-US" sz="2400" dirty="0" err="1" smtClean="0">
                <a:latin typeface="Calibri" pitchFamily="34" charset="0"/>
              </a:rPr>
              <a:t>testAverage</a:t>
            </a:r>
            <a:r>
              <a:rPr lang="en-US" sz="2400" dirty="0" smtClean="0">
                <a:latin typeface="Calibri" pitchFamily="34" charset="0"/>
              </a:rPr>
              <a:t> to equal 85.55</a:t>
            </a:r>
          </a:p>
          <a:p>
            <a:pPr>
              <a:spcBef>
                <a:spcPct val="20000"/>
              </a:spcBef>
              <a:buFont typeface="Arial" charset="0"/>
              <a:buNone/>
            </a:pPr>
            <a:endParaRPr lang="en-US" sz="2400" dirty="0">
              <a:latin typeface="Calibri" pitchFamily="34" charset="0"/>
            </a:endParaRPr>
          </a:p>
          <a:p>
            <a:pPr>
              <a:spcBef>
                <a:spcPct val="20000"/>
              </a:spcBef>
              <a:buFont typeface="Arial" charset="0"/>
              <a:buNone/>
            </a:pPr>
            <a:r>
              <a:rPr lang="en-US" sz="2400" dirty="0" smtClean="0">
                <a:latin typeface="Calibri" pitchFamily="34" charset="0"/>
              </a:rPr>
              <a:t>What is output?</a:t>
            </a:r>
          </a:p>
          <a:p>
            <a:pPr>
              <a:spcBef>
                <a:spcPct val="20000"/>
              </a:spcBef>
              <a:buFont typeface="Arial" charset="0"/>
              <a:buNone/>
            </a:pPr>
            <a:endParaRPr lang="en-US" sz="2400" dirty="0">
              <a:latin typeface="Calibri" pitchFamily="34" charset="0"/>
            </a:endParaRPr>
          </a:p>
          <a:p>
            <a:pPr>
              <a:spcBef>
                <a:spcPct val="20000"/>
              </a:spcBef>
              <a:buFont typeface="Arial" charset="0"/>
              <a:buNone/>
            </a:pPr>
            <a:r>
              <a:rPr lang="en-US" sz="2400" dirty="0" smtClean="0">
                <a:latin typeface="Calibri" pitchFamily="34" charset="0"/>
              </a:rPr>
              <a:t>87.55</a:t>
            </a:r>
            <a:endParaRPr lang="en-US" sz="2400" dirty="0">
              <a:latin typeface="Calibri" pitchFamily="34" charset="0"/>
            </a:endParaRPr>
          </a:p>
        </p:txBody>
      </p:sp>
    </p:spTree>
    <p:extLst>
      <p:ext uri="{BB962C8B-B14F-4D97-AF65-F5344CB8AC3E}">
        <p14:creationId xmlns:p14="http://schemas.microsoft.com/office/powerpoint/2010/main" val="163507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2"/>
          <p:cNvSpPr>
            <a:spLocks noGrp="1"/>
          </p:cNvSpPr>
          <p:nvPr>
            <p:ph idx="1"/>
          </p:nvPr>
        </p:nvSpPr>
        <p:spPr>
          <a:xfrm>
            <a:off x="457200" y="1981200"/>
            <a:ext cx="3962400" cy="4144963"/>
          </a:xfrm>
        </p:spPr>
        <p:txBody>
          <a:bodyPr/>
          <a:lstStyle/>
          <a:p>
            <a:pPr marL="0" indent="0">
              <a:buNone/>
            </a:pPr>
            <a:r>
              <a:rPr lang="en-US" sz="2400" dirty="0" smtClean="0">
                <a:solidFill>
                  <a:srgbClr val="FF0000"/>
                </a:solidFill>
              </a:rPr>
              <a:t>Correct Code here</a:t>
            </a:r>
            <a:endParaRPr lang="en-US" sz="2400" dirty="0">
              <a:solidFill>
                <a:srgbClr val="FF0000"/>
              </a:solidFill>
            </a:endParaRPr>
          </a:p>
          <a:p>
            <a:pPr marL="0" indent="0">
              <a:buFont typeface="Arial" charset="0"/>
              <a:buNone/>
            </a:pPr>
            <a:endParaRPr lang="en-US" sz="2400" dirty="0" smtClean="0"/>
          </a:p>
          <a:p>
            <a:pPr marL="0" indent="0">
              <a:buFont typeface="Arial" charset="0"/>
              <a:buNone/>
            </a:pPr>
            <a:endParaRPr lang="en-US" dirty="0" smtClean="0"/>
          </a:p>
          <a:p>
            <a:pPr marL="0" indent="0">
              <a:buFont typeface="Arial" charset="0"/>
              <a:buNone/>
            </a:pPr>
            <a:endParaRPr lang="en-US" dirty="0" smtClean="0"/>
          </a:p>
        </p:txBody>
      </p:sp>
      <p:sp>
        <p:nvSpPr>
          <p:cNvPr id="4" name="Rectangle 3"/>
          <p:cNvSpPr/>
          <p:nvPr/>
        </p:nvSpPr>
        <p:spPr>
          <a:xfrm>
            <a:off x="0" y="0"/>
            <a:ext cx="9144000" cy="838200"/>
          </a:xfrm>
          <a:prstGeom prst="rect">
            <a:avLst/>
          </a:prstGeom>
          <a:solidFill>
            <a:srgbClr val="15BBD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838200"/>
            <a:ext cx="9144000" cy="152400"/>
          </a:xfrm>
          <a:prstGeom prst="rect">
            <a:avLst/>
          </a:prstGeom>
          <a:solidFill>
            <a:schemeClr val="tx1">
              <a:lumMod val="50000"/>
              <a:lumOff val="5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itle 1"/>
          <p:cNvSpPr>
            <a:spLocks noGrp="1"/>
          </p:cNvSpPr>
          <p:nvPr>
            <p:ph type="title"/>
          </p:nvPr>
        </p:nvSpPr>
        <p:spPr>
          <a:xfrm>
            <a:off x="1066800" y="76200"/>
            <a:ext cx="7467600" cy="731838"/>
          </a:xfrm>
        </p:spPr>
        <p:txBody>
          <a:bodyPr rtlCol="0">
            <a:normAutofit fontScale="90000"/>
          </a:bodyPr>
          <a:lstStyle/>
          <a:p>
            <a:pPr fontAlgn="auto">
              <a:spcAft>
                <a:spcPts val="0"/>
              </a:spcAft>
              <a:defRPr/>
            </a:pPr>
            <a:r>
              <a:rPr lang="en-US" b="1" dirty="0" smtClean="0"/>
              <a:t>Try This:</a:t>
            </a:r>
            <a:endParaRPr lang="en-US" b="1" dirty="0"/>
          </a:p>
        </p:txBody>
      </p:sp>
      <p:pic>
        <p:nvPicPr>
          <p:cNvPr id="16389" name="Picture 7"/>
          <p:cNvPicPr>
            <a:picLocks noChangeAspect="1"/>
          </p:cNvPicPr>
          <p:nvPr/>
        </p:nvPicPr>
        <p:blipFill>
          <a:blip r:embed="rId3"/>
          <a:srcRect/>
          <a:stretch>
            <a:fillRect/>
          </a:stretch>
        </p:blipFill>
        <p:spPr bwMode="auto">
          <a:xfrm>
            <a:off x="152400" y="171450"/>
            <a:ext cx="495300" cy="495300"/>
          </a:xfrm>
          <a:prstGeom prst="rect">
            <a:avLst/>
          </a:prstGeom>
          <a:noFill/>
          <a:ln w="9525">
            <a:noFill/>
            <a:miter lim="800000"/>
            <a:headEnd/>
            <a:tailEnd/>
          </a:ln>
        </p:spPr>
      </p:pic>
      <p:sp>
        <p:nvSpPr>
          <p:cNvPr id="8" name="Content Placeholder 2"/>
          <p:cNvSpPr txBox="1">
            <a:spLocks/>
          </p:cNvSpPr>
          <p:nvPr/>
        </p:nvSpPr>
        <p:spPr bwMode="auto">
          <a:xfrm>
            <a:off x="4811713" y="1981200"/>
            <a:ext cx="3962400" cy="4144963"/>
          </a:xfrm>
          <a:prstGeom prst="rect">
            <a:avLst/>
          </a:prstGeom>
          <a:noFill/>
          <a:ln w="9525">
            <a:noFill/>
            <a:miter lim="800000"/>
            <a:headEnd/>
            <a:tailEnd/>
          </a:ln>
        </p:spPr>
        <p:txBody>
          <a:bodyPr/>
          <a:lstStyle/>
          <a:p>
            <a:pPr>
              <a:spcBef>
                <a:spcPct val="20000"/>
              </a:spcBef>
              <a:buFont typeface="Arial" charset="0"/>
              <a:buNone/>
            </a:pPr>
            <a:r>
              <a:rPr lang="en-US" sz="2400" dirty="0" smtClean="0"/>
              <a:t>Change the last problem so you input the student’s test average and how many bonus points to add.</a:t>
            </a:r>
            <a:endParaRPr lang="en-US" sz="2400" dirty="0">
              <a:latin typeface="Calibri" pitchFamily="34" charset="0"/>
            </a:endParaRPr>
          </a:p>
        </p:txBody>
      </p:sp>
    </p:spTree>
    <p:extLst>
      <p:ext uri="{BB962C8B-B14F-4D97-AF65-F5344CB8AC3E}">
        <p14:creationId xmlns:p14="http://schemas.microsoft.com/office/powerpoint/2010/main" val="4081053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2"/>
          <p:cNvSpPr>
            <a:spLocks noGrp="1"/>
          </p:cNvSpPr>
          <p:nvPr>
            <p:ph idx="1"/>
          </p:nvPr>
        </p:nvSpPr>
        <p:spPr>
          <a:xfrm>
            <a:off x="457200" y="1981200"/>
            <a:ext cx="3962400" cy="4144963"/>
          </a:xfrm>
        </p:spPr>
        <p:txBody>
          <a:bodyPr/>
          <a:lstStyle/>
          <a:p>
            <a:pPr marL="0" indent="0">
              <a:buNone/>
            </a:pPr>
            <a:r>
              <a:rPr lang="en-US" sz="2400" dirty="0" smtClean="0">
                <a:solidFill>
                  <a:srgbClr val="FF0000"/>
                </a:solidFill>
              </a:rPr>
              <a:t>Correct Code here</a:t>
            </a:r>
            <a:endParaRPr lang="en-US" sz="2400" dirty="0">
              <a:solidFill>
                <a:srgbClr val="FF0000"/>
              </a:solidFill>
            </a:endParaRPr>
          </a:p>
          <a:p>
            <a:pPr marL="0" indent="0">
              <a:buFont typeface="Arial" charset="0"/>
              <a:buNone/>
            </a:pPr>
            <a:endParaRPr lang="en-US" sz="2400" dirty="0" smtClean="0"/>
          </a:p>
          <a:p>
            <a:pPr marL="0" indent="0">
              <a:buFont typeface="Arial" charset="0"/>
              <a:buNone/>
            </a:pPr>
            <a:endParaRPr lang="en-US" dirty="0" smtClean="0"/>
          </a:p>
          <a:p>
            <a:pPr marL="0" indent="0">
              <a:buFont typeface="Arial" charset="0"/>
              <a:buNone/>
            </a:pPr>
            <a:endParaRPr lang="en-US" dirty="0" smtClean="0"/>
          </a:p>
        </p:txBody>
      </p:sp>
      <p:sp>
        <p:nvSpPr>
          <p:cNvPr id="4" name="Rectangle 3"/>
          <p:cNvSpPr/>
          <p:nvPr/>
        </p:nvSpPr>
        <p:spPr>
          <a:xfrm>
            <a:off x="0" y="0"/>
            <a:ext cx="9144000" cy="838200"/>
          </a:xfrm>
          <a:prstGeom prst="rect">
            <a:avLst/>
          </a:prstGeom>
          <a:solidFill>
            <a:srgbClr val="15BBD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838200"/>
            <a:ext cx="9144000" cy="152400"/>
          </a:xfrm>
          <a:prstGeom prst="rect">
            <a:avLst/>
          </a:prstGeom>
          <a:solidFill>
            <a:schemeClr val="tx1">
              <a:lumMod val="50000"/>
              <a:lumOff val="5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itle 1"/>
          <p:cNvSpPr>
            <a:spLocks noGrp="1"/>
          </p:cNvSpPr>
          <p:nvPr>
            <p:ph type="title"/>
          </p:nvPr>
        </p:nvSpPr>
        <p:spPr>
          <a:xfrm>
            <a:off x="1066800" y="76200"/>
            <a:ext cx="7467600" cy="731838"/>
          </a:xfrm>
        </p:spPr>
        <p:txBody>
          <a:bodyPr rtlCol="0">
            <a:normAutofit fontScale="90000"/>
          </a:bodyPr>
          <a:lstStyle/>
          <a:p>
            <a:pPr fontAlgn="auto">
              <a:spcAft>
                <a:spcPts val="0"/>
              </a:spcAft>
              <a:defRPr/>
            </a:pPr>
            <a:r>
              <a:rPr lang="en-US" b="1" dirty="0" smtClean="0"/>
              <a:t>Try This:</a:t>
            </a:r>
            <a:endParaRPr lang="en-US" b="1" dirty="0"/>
          </a:p>
        </p:txBody>
      </p:sp>
      <p:pic>
        <p:nvPicPr>
          <p:cNvPr id="16389" name="Picture 7"/>
          <p:cNvPicPr>
            <a:picLocks noChangeAspect="1"/>
          </p:cNvPicPr>
          <p:nvPr/>
        </p:nvPicPr>
        <p:blipFill>
          <a:blip r:embed="rId3"/>
          <a:srcRect/>
          <a:stretch>
            <a:fillRect/>
          </a:stretch>
        </p:blipFill>
        <p:spPr bwMode="auto">
          <a:xfrm>
            <a:off x="152400" y="171450"/>
            <a:ext cx="495300" cy="495300"/>
          </a:xfrm>
          <a:prstGeom prst="rect">
            <a:avLst/>
          </a:prstGeom>
          <a:noFill/>
          <a:ln w="9525">
            <a:noFill/>
            <a:miter lim="800000"/>
            <a:headEnd/>
            <a:tailEnd/>
          </a:ln>
        </p:spPr>
      </p:pic>
      <p:sp>
        <p:nvSpPr>
          <p:cNvPr id="8" name="Content Placeholder 2"/>
          <p:cNvSpPr txBox="1">
            <a:spLocks/>
          </p:cNvSpPr>
          <p:nvPr/>
        </p:nvSpPr>
        <p:spPr bwMode="auto">
          <a:xfrm>
            <a:off x="4811713" y="1981200"/>
            <a:ext cx="3962400" cy="4144963"/>
          </a:xfrm>
          <a:prstGeom prst="rect">
            <a:avLst/>
          </a:prstGeom>
          <a:noFill/>
          <a:ln w="9525">
            <a:noFill/>
            <a:miter lim="800000"/>
            <a:headEnd/>
            <a:tailEnd/>
          </a:ln>
        </p:spPr>
        <p:txBody>
          <a:bodyPr/>
          <a:lstStyle/>
          <a:p>
            <a:pPr>
              <a:spcBef>
                <a:spcPct val="20000"/>
              </a:spcBef>
              <a:buFont typeface="Arial" charset="0"/>
              <a:buNone/>
            </a:pPr>
            <a:r>
              <a:rPr lang="en-US" sz="2400" dirty="0" smtClean="0"/>
              <a:t>Change the last problem so you input the three test scores and how many bonus points to add.</a:t>
            </a:r>
          </a:p>
          <a:p>
            <a:pPr>
              <a:spcBef>
                <a:spcPct val="20000"/>
              </a:spcBef>
              <a:buFont typeface="Arial" charset="0"/>
              <a:buNone/>
            </a:pPr>
            <a:endParaRPr lang="en-US" sz="2400" dirty="0">
              <a:latin typeface="Calibri" pitchFamily="34" charset="0"/>
            </a:endParaRPr>
          </a:p>
          <a:p>
            <a:pPr>
              <a:spcBef>
                <a:spcPct val="20000"/>
              </a:spcBef>
              <a:buFont typeface="Arial" charset="0"/>
              <a:buNone/>
            </a:pPr>
            <a:r>
              <a:rPr lang="en-US" sz="2400" dirty="0" smtClean="0">
                <a:latin typeface="Calibri" pitchFamily="34" charset="0"/>
              </a:rPr>
              <a:t>Calculate the </a:t>
            </a:r>
            <a:r>
              <a:rPr lang="en-US" sz="2400" dirty="0"/>
              <a:t>average </a:t>
            </a:r>
            <a:r>
              <a:rPr lang="en-US" sz="2400" dirty="0" smtClean="0"/>
              <a:t>and display the </a:t>
            </a:r>
            <a:r>
              <a:rPr lang="en-US" sz="2400" dirty="0" err="1" smtClean="0"/>
              <a:t>testAverage</a:t>
            </a:r>
            <a:r>
              <a:rPr lang="en-US" sz="2400" dirty="0" smtClean="0"/>
              <a:t> and the </a:t>
            </a:r>
            <a:r>
              <a:rPr lang="en-US" sz="2400" dirty="0" err="1" smtClean="0"/>
              <a:t>testAverage</a:t>
            </a:r>
            <a:r>
              <a:rPr lang="en-US" sz="2400" dirty="0" smtClean="0"/>
              <a:t> after adding the bonus points.</a:t>
            </a:r>
            <a:endParaRPr lang="en-US" sz="2400" dirty="0">
              <a:latin typeface="Calibri" pitchFamily="34" charset="0"/>
            </a:endParaRPr>
          </a:p>
        </p:txBody>
      </p:sp>
    </p:spTree>
    <p:extLst>
      <p:ext uri="{BB962C8B-B14F-4D97-AF65-F5344CB8AC3E}">
        <p14:creationId xmlns:p14="http://schemas.microsoft.com/office/powerpoint/2010/main" val="1329850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2"/>
          <p:cNvSpPr>
            <a:spLocks noGrp="1"/>
          </p:cNvSpPr>
          <p:nvPr>
            <p:ph idx="1"/>
          </p:nvPr>
        </p:nvSpPr>
        <p:spPr>
          <a:xfrm>
            <a:off x="457200" y="1981200"/>
            <a:ext cx="3962400" cy="4144963"/>
          </a:xfrm>
        </p:spPr>
        <p:txBody>
          <a:bodyPr/>
          <a:lstStyle/>
          <a:p>
            <a:pPr marL="0" indent="0">
              <a:buNone/>
            </a:pPr>
            <a:r>
              <a:rPr lang="en-US" sz="2400" dirty="0" smtClean="0">
                <a:solidFill>
                  <a:srgbClr val="FF0000"/>
                </a:solidFill>
              </a:rPr>
              <a:t>Correct Code here</a:t>
            </a:r>
            <a:endParaRPr lang="en-US" sz="2400" dirty="0">
              <a:solidFill>
                <a:srgbClr val="FF0000"/>
              </a:solidFill>
            </a:endParaRPr>
          </a:p>
          <a:p>
            <a:pPr marL="0" indent="0">
              <a:buFont typeface="Arial" charset="0"/>
              <a:buNone/>
            </a:pPr>
            <a:endParaRPr lang="en-US" sz="2400" dirty="0" smtClean="0"/>
          </a:p>
          <a:p>
            <a:pPr marL="0" indent="0">
              <a:buFont typeface="Arial" charset="0"/>
              <a:buNone/>
            </a:pPr>
            <a:endParaRPr lang="en-US" dirty="0" smtClean="0"/>
          </a:p>
          <a:p>
            <a:pPr marL="0" indent="0">
              <a:buFont typeface="Arial" charset="0"/>
              <a:buNone/>
            </a:pPr>
            <a:endParaRPr lang="en-US" dirty="0" smtClean="0"/>
          </a:p>
        </p:txBody>
      </p:sp>
      <p:sp>
        <p:nvSpPr>
          <p:cNvPr id="4" name="Rectangle 3"/>
          <p:cNvSpPr/>
          <p:nvPr/>
        </p:nvSpPr>
        <p:spPr>
          <a:xfrm>
            <a:off x="0" y="0"/>
            <a:ext cx="9144000" cy="838200"/>
          </a:xfrm>
          <a:prstGeom prst="rect">
            <a:avLst/>
          </a:prstGeom>
          <a:solidFill>
            <a:srgbClr val="15BBD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838200"/>
            <a:ext cx="9144000" cy="152400"/>
          </a:xfrm>
          <a:prstGeom prst="rect">
            <a:avLst/>
          </a:prstGeom>
          <a:solidFill>
            <a:schemeClr val="tx1">
              <a:lumMod val="50000"/>
              <a:lumOff val="5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itle 1"/>
          <p:cNvSpPr>
            <a:spLocks noGrp="1"/>
          </p:cNvSpPr>
          <p:nvPr>
            <p:ph type="title"/>
          </p:nvPr>
        </p:nvSpPr>
        <p:spPr>
          <a:xfrm>
            <a:off x="1066800" y="76200"/>
            <a:ext cx="7467600" cy="731838"/>
          </a:xfrm>
        </p:spPr>
        <p:txBody>
          <a:bodyPr rtlCol="0">
            <a:normAutofit fontScale="90000"/>
          </a:bodyPr>
          <a:lstStyle/>
          <a:p>
            <a:pPr fontAlgn="auto">
              <a:spcAft>
                <a:spcPts val="0"/>
              </a:spcAft>
              <a:defRPr/>
            </a:pPr>
            <a:r>
              <a:rPr lang="en-US" b="1" dirty="0" smtClean="0"/>
              <a:t>Try This:</a:t>
            </a:r>
            <a:endParaRPr lang="en-US" b="1" dirty="0"/>
          </a:p>
        </p:txBody>
      </p:sp>
      <p:pic>
        <p:nvPicPr>
          <p:cNvPr id="16389" name="Picture 7"/>
          <p:cNvPicPr>
            <a:picLocks noChangeAspect="1"/>
          </p:cNvPicPr>
          <p:nvPr/>
        </p:nvPicPr>
        <p:blipFill>
          <a:blip r:embed="rId3"/>
          <a:srcRect/>
          <a:stretch>
            <a:fillRect/>
          </a:stretch>
        </p:blipFill>
        <p:spPr bwMode="auto">
          <a:xfrm>
            <a:off x="152400" y="171450"/>
            <a:ext cx="495300" cy="495300"/>
          </a:xfrm>
          <a:prstGeom prst="rect">
            <a:avLst/>
          </a:prstGeom>
          <a:noFill/>
          <a:ln w="9525">
            <a:noFill/>
            <a:miter lim="800000"/>
            <a:headEnd/>
            <a:tailEnd/>
          </a:ln>
        </p:spPr>
      </p:pic>
      <p:sp>
        <p:nvSpPr>
          <p:cNvPr id="8" name="Content Placeholder 2"/>
          <p:cNvSpPr txBox="1">
            <a:spLocks/>
          </p:cNvSpPr>
          <p:nvPr/>
        </p:nvSpPr>
        <p:spPr bwMode="auto">
          <a:xfrm>
            <a:off x="4811713" y="1981200"/>
            <a:ext cx="3962400" cy="4144963"/>
          </a:xfrm>
          <a:prstGeom prst="rect">
            <a:avLst/>
          </a:prstGeom>
          <a:noFill/>
          <a:ln w="9525">
            <a:noFill/>
            <a:miter lim="800000"/>
            <a:headEnd/>
            <a:tailEnd/>
          </a:ln>
        </p:spPr>
        <p:txBody>
          <a:bodyPr/>
          <a:lstStyle/>
          <a:p>
            <a:pPr>
              <a:spcBef>
                <a:spcPct val="20000"/>
              </a:spcBef>
              <a:buFont typeface="Arial" charset="0"/>
              <a:buNone/>
            </a:pPr>
            <a:r>
              <a:rPr lang="en-US" sz="2400" dirty="0" smtClean="0"/>
              <a:t>Remove the ( ) from the  the last problem.</a:t>
            </a:r>
          </a:p>
          <a:p>
            <a:pPr>
              <a:spcBef>
                <a:spcPct val="20000"/>
              </a:spcBef>
              <a:buFont typeface="Arial" charset="0"/>
              <a:buNone/>
            </a:pPr>
            <a:endParaRPr lang="en-US" sz="2400" dirty="0">
              <a:latin typeface="Calibri" pitchFamily="34" charset="0"/>
            </a:endParaRPr>
          </a:p>
          <a:p>
            <a:pPr>
              <a:spcBef>
                <a:spcPct val="20000"/>
              </a:spcBef>
              <a:buFont typeface="Arial" charset="0"/>
              <a:buNone/>
            </a:pPr>
            <a:r>
              <a:rPr lang="en-US" sz="2400" dirty="0" smtClean="0">
                <a:latin typeface="Calibri" pitchFamily="34" charset="0"/>
              </a:rPr>
              <a:t>How does this change the answers?</a:t>
            </a:r>
            <a:endParaRPr lang="en-US" sz="2400" dirty="0">
              <a:latin typeface="Calibri" pitchFamily="34" charset="0"/>
            </a:endParaRPr>
          </a:p>
        </p:txBody>
      </p:sp>
    </p:spTree>
    <p:extLst>
      <p:ext uri="{BB962C8B-B14F-4D97-AF65-F5344CB8AC3E}">
        <p14:creationId xmlns:p14="http://schemas.microsoft.com/office/powerpoint/2010/main" val="3098691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2"/>
          <p:cNvSpPr>
            <a:spLocks noGrp="1"/>
          </p:cNvSpPr>
          <p:nvPr>
            <p:ph idx="1"/>
          </p:nvPr>
        </p:nvSpPr>
        <p:spPr>
          <a:xfrm>
            <a:off x="457200" y="1981200"/>
            <a:ext cx="3962400" cy="4144963"/>
          </a:xfrm>
        </p:spPr>
        <p:txBody>
          <a:bodyPr/>
          <a:lstStyle/>
          <a:p>
            <a:pPr marL="0" indent="0">
              <a:buNone/>
            </a:pPr>
            <a:r>
              <a:rPr lang="en-US" sz="2400" dirty="0" smtClean="0">
                <a:solidFill>
                  <a:srgbClr val="FF0000"/>
                </a:solidFill>
              </a:rPr>
              <a:t>Correct Code here</a:t>
            </a:r>
            <a:endParaRPr lang="en-US" sz="2400" dirty="0">
              <a:solidFill>
                <a:srgbClr val="FF0000"/>
              </a:solidFill>
            </a:endParaRPr>
          </a:p>
          <a:p>
            <a:pPr marL="0" indent="0">
              <a:buFont typeface="Arial" charset="0"/>
              <a:buNone/>
            </a:pPr>
            <a:endParaRPr lang="en-US" sz="2400" dirty="0" smtClean="0"/>
          </a:p>
          <a:p>
            <a:pPr marL="0" indent="0">
              <a:buFont typeface="Arial" charset="0"/>
              <a:buNone/>
            </a:pPr>
            <a:endParaRPr lang="en-US" dirty="0" smtClean="0"/>
          </a:p>
          <a:p>
            <a:pPr marL="0" indent="0">
              <a:buFont typeface="Arial" charset="0"/>
              <a:buNone/>
            </a:pPr>
            <a:endParaRPr lang="en-US" dirty="0" smtClean="0"/>
          </a:p>
        </p:txBody>
      </p:sp>
      <p:sp>
        <p:nvSpPr>
          <p:cNvPr id="4" name="Rectangle 3"/>
          <p:cNvSpPr/>
          <p:nvPr/>
        </p:nvSpPr>
        <p:spPr>
          <a:xfrm>
            <a:off x="0" y="0"/>
            <a:ext cx="9144000" cy="838200"/>
          </a:xfrm>
          <a:prstGeom prst="rect">
            <a:avLst/>
          </a:prstGeom>
          <a:solidFill>
            <a:srgbClr val="15BBD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838200"/>
            <a:ext cx="9144000" cy="152400"/>
          </a:xfrm>
          <a:prstGeom prst="rect">
            <a:avLst/>
          </a:prstGeom>
          <a:solidFill>
            <a:schemeClr val="tx1">
              <a:lumMod val="50000"/>
              <a:lumOff val="5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itle 1"/>
          <p:cNvSpPr>
            <a:spLocks noGrp="1"/>
          </p:cNvSpPr>
          <p:nvPr>
            <p:ph type="title"/>
          </p:nvPr>
        </p:nvSpPr>
        <p:spPr>
          <a:xfrm>
            <a:off x="1066800" y="76200"/>
            <a:ext cx="7467600" cy="731838"/>
          </a:xfrm>
        </p:spPr>
        <p:txBody>
          <a:bodyPr rtlCol="0">
            <a:normAutofit fontScale="90000"/>
          </a:bodyPr>
          <a:lstStyle/>
          <a:p>
            <a:pPr fontAlgn="auto">
              <a:spcAft>
                <a:spcPts val="0"/>
              </a:spcAft>
              <a:defRPr/>
            </a:pPr>
            <a:r>
              <a:rPr lang="en-US" b="1" dirty="0" smtClean="0"/>
              <a:t>Try This:</a:t>
            </a:r>
            <a:endParaRPr lang="en-US" b="1" dirty="0"/>
          </a:p>
        </p:txBody>
      </p:sp>
      <p:pic>
        <p:nvPicPr>
          <p:cNvPr id="16389" name="Picture 7"/>
          <p:cNvPicPr>
            <a:picLocks noChangeAspect="1"/>
          </p:cNvPicPr>
          <p:nvPr/>
        </p:nvPicPr>
        <p:blipFill>
          <a:blip r:embed="rId3"/>
          <a:srcRect/>
          <a:stretch>
            <a:fillRect/>
          </a:stretch>
        </p:blipFill>
        <p:spPr bwMode="auto">
          <a:xfrm>
            <a:off x="152400" y="171450"/>
            <a:ext cx="495300" cy="495300"/>
          </a:xfrm>
          <a:prstGeom prst="rect">
            <a:avLst/>
          </a:prstGeom>
          <a:noFill/>
          <a:ln w="9525">
            <a:noFill/>
            <a:miter lim="800000"/>
            <a:headEnd/>
            <a:tailEnd/>
          </a:ln>
        </p:spPr>
      </p:pic>
      <p:sp>
        <p:nvSpPr>
          <p:cNvPr id="8" name="Content Placeholder 2"/>
          <p:cNvSpPr txBox="1">
            <a:spLocks/>
          </p:cNvSpPr>
          <p:nvPr/>
        </p:nvSpPr>
        <p:spPr bwMode="auto">
          <a:xfrm>
            <a:off x="4811713" y="1981200"/>
            <a:ext cx="3962400" cy="4144963"/>
          </a:xfrm>
          <a:prstGeom prst="rect">
            <a:avLst/>
          </a:prstGeom>
          <a:noFill/>
          <a:ln w="9525">
            <a:noFill/>
            <a:miter lim="800000"/>
            <a:headEnd/>
            <a:tailEnd/>
          </a:ln>
        </p:spPr>
        <p:txBody>
          <a:bodyPr/>
          <a:lstStyle/>
          <a:p>
            <a:pPr>
              <a:spcBef>
                <a:spcPct val="20000"/>
              </a:spcBef>
              <a:buFont typeface="Arial" charset="0"/>
              <a:buNone/>
            </a:pPr>
            <a:r>
              <a:rPr lang="en-US" sz="2400" dirty="0" smtClean="0"/>
              <a:t>Replace the ( ) and make sure you are getting the correct answer again.</a:t>
            </a:r>
          </a:p>
          <a:p>
            <a:pPr>
              <a:spcBef>
                <a:spcPct val="20000"/>
              </a:spcBef>
              <a:buFont typeface="Arial" charset="0"/>
              <a:buNone/>
            </a:pPr>
            <a:endParaRPr lang="en-US" sz="2400" dirty="0">
              <a:latin typeface="Calibri" pitchFamily="34" charset="0"/>
            </a:endParaRPr>
          </a:p>
        </p:txBody>
      </p:sp>
    </p:spTree>
    <p:extLst>
      <p:ext uri="{BB962C8B-B14F-4D97-AF65-F5344CB8AC3E}">
        <p14:creationId xmlns:p14="http://schemas.microsoft.com/office/powerpoint/2010/main" val="2565909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2"/>
          <p:cNvSpPr>
            <a:spLocks noGrp="1"/>
          </p:cNvSpPr>
          <p:nvPr>
            <p:ph idx="1"/>
          </p:nvPr>
        </p:nvSpPr>
        <p:spPr>
          <a:xfrm>
            <a:off x="457200" y="1981200"/>
            <a:ext cx="3962400" cy="4144963"/>
          </a:xfrm>
        </p:spPr>
        <p:txBody>
          <a:bodyPr/>
          <a:lstStyle/>
          <a:p>
            <a:pPr marL="0" indent="0">
              <a:buNone/>
            </a:pPr>
            <a:r>
              <a:rPr lang="en-US" sz="2400" dirty="0" smtClean="0">
                <a:solidFill>
                  <a:srgbClr val="FF0000"/>
                </a:solidFill>
              </a:rPr>
              <a:t>Correct Code here</a:t>
            </a:r>
            <a:endParaRPr lang="en-US" sz="2400" dirty="0">
              <a:solidFill>
                <a:srgbClr val="FF0000"/>
              </a:solidFill>
            </a:endParaRPr>
          </a:p>
          <a:p>
            <a:pPr marL="0" indent="0">
              <a:buFont typeface="Arial" charset="0"/>
              <a:buNone/>
            </a:pPr>
            <a:endParaRPr lang="en-US" sz="2400" dirty="0" smtClean="0"/>
          </a:p>
          <a:p>
            <a:pPr marL="0" indent="0">
              <a:buFont typeface="Arial" charset="0"/>
              <a:buNone/>
            </a:pPr>
            <a:endParaRPr lang="en-US" dirty="0" smtClean="0"/>
          </a:p>
          <a:p>
            <a:pPr marL="0" indent="0">
              <a:buFont typeface="Arial" charset="0"/>
              <a:buNone/>
            </a:pPr>
            <a:endParaRPr lang="en-US" dirty="0" smtClean="0"/>
          </a:p>
        </p:txBody>
      </p:sp>
      <p:sp>
        <p:nvSpPr>
          <p:cNvPr id="4" name="Rectangle 3"/>
          <p:cNvSpPr/>
          <p:nvPr/>
        </p:nvSpPr>
        <p:spPr>
          <a:xfrm>
            <a:off x="0" y="0"/>
            <a:ext cx="9144000" cy="838200"/>
          </a:xfrm>
          <a:prstGeom prst="rect">
            <a:avLst/>
          </a:prstGeom>
          <a:solidFill>
            <a:srgbClr val="15BBD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838200"/>
            <a:ext cx="9144000" cy="152400"/>
          </a:xfrm>
          <a:prstGeom prst="rect">
            <a:avLst/>
          </a:prstGeom>
          <a:solidFill>
            <a:schemeClr val="tx1">
              <a:lumMod val="50000"/>
              <a:lumOff val="5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itle 1"/>
          <p:cNvSpPr>
            <a:spLocks noGrp="1"/>
          </p:cNvSpPr>
          <p:nvPr>
            <p:ph type="title"/>
          </p:nvPr>
        </p:nvSpPr>
        <p:spPr>
          <a:xfrm>
            <a:off x="1066800" y="76200"/>
            <a:ext cx="7467600" cy="731838"/>
          </a:xfrm>
        </p:spPr>
        <p:txBody>
          <a:bodyPr rtlCol="0">
            <a:normAutofit fontScale="90000"/>
          </a:bodyPr>
          <a:lstStyle/>
          <a:p>
            <a:pPr fontAlgn="auto">
              <a:spcAft>
                <a:spcPts val="0"/>
              </a:spcAft>
              <a:defRPr/>
            </a:pPr>
            <a:r>
              <a:rPr lang="en-US" b="1" dirty="0" smtClean="0"/>
              <a:t>Try This:</a:t>
            </a:r>
            <a:endParaRPr lang="en-US" b="1" dirty="0"/>
          </a:p>
        </p:txBody>
      </p:sp>
      <p:pic>
        <p:nvPicPr>
          <p:cNvPr id="16389" name="Picture 7"/>
          <p:cNvPicPr>
            <a:picLocks noChangeAspect="1"/>
          </p:cNvPicPr>
          <p:nvPr/>
        </p:nvPicPr>
        <p:blipFill>
          <a:blip r:embed="rId3"/>
          <a:srcRect/>
          <a:stretch>
            <a:fillRect/>
          </a:stretch>
        </p:blipFill>
        <p:spPr bwMode="auto">
          <a:xfrm>
            <a:off x="152400" y="171450"/>
            <a:ext cx="495300" cy="495300"/>
          </a:xfrm>
          <a:prstGeom prst="rect">
            <a:avLst/>
          </a:prstGeom>
          <a:noFill/>
          <a:ln w="9525">
            <a:noFill/>
            <a:miter lim="800000"/>
            <a:headEnd/>
            <a:tailEnd/>
          </a:ln>
        </p:spPr>
      </p:pic>
      <p:sp>
        <p:nvSpPr>
          <p:cNvPr id="8" name="Content Placeholder 2"/>
          <p:cNvSpPr txBox="1">
            <a:spLocks/>
          </p:cNvSpPr>
          <p:nvPr/>
        </p:nvSpPr>
        <p:spPr bwMode="auto">
          <a:xfrm>
            <a:off x="4811713" y="1981200"/>
            <a:ext cx="3962400" cy="4144963"/>
          </a:xfrm>
          <a:prstGeom prst="rect">
            <a:avLst/>
          </a:prstGeom>
          <a:noFill/>
          <a:ln w="9525">
            <a:noFill/>
            <a:miter lim="800000"/>
            <a:headEnd/>
            <a:tailEnd/>
          </a:ln>
        </p:spPr>
        <p:txBody>
          <a:bodyPr/>
          <a:lstStyle/>
          <a:p>
            <a:pPr>
              <a:spcBef>
                <a:spcPct val="20000"/>
              </a:spcBef>
              <a:buFont typeface="Arial" charset="0"/>
              <a:buNone/>
            </a:pPr>
            <a:r>
              <a:rPr lang="en-US" sz="2400" dirty="0" smtClean="0"/>
              <a:t>Lets assume you have a week to make us a test if you are absent, then a ten point late penalty is assigned. </a:t>
            </a:r>
          </a:p>
          <a:p>
            <a:pPr>
              <a:spcBef>
                <a:spcPct val="20000"/>
              </a:spcBef>
              <a:buFont typeface="Arial" charset="0"/>
              <a:buNone/>
            </a:pPr>
            <a:endParaRPr lang="en-US" sz="2400" dirty="0"/>
          </a:p>
          <a:p>
            <a:pPr>
              <a:spcBef>
                <a:spcPct val="20000"/>
              </a:spcBef>
              <a:buFont typeface="Arial" charset="0"/>
              <a:buNone/>
            </a:pPr>
            <a:r>
              <a:rPr lang="en-US" sz="2400" dirty="0" smtClean="0"/>
              <a:t>Write the code to ask for a late penalty for each test.</a:t>
            </a:r>
          </a:p>
          <a:p>
            <a:pPr>
              <a:spcBef>
                <a:spcPct val="20000"/>
              </a:spcBef>
              <a:buFont typeface="Arial" charset="0"/>
              <a:buNone/>
            </a:pPr>
            <a:endParaRPr lang="en-US" sz="2400" dirty="0"/>
          </a:p>
          <a:p>
            <a:pPr>
              <a:spcBef>
                <a:spcPct val="20000"/>
              </a:spcBef>
              <a:buFont typeface="Arial" charset="0"/>
              <a:buNone/>
            </a:pPr>
            <a:r>
              <a:rPr lang="en-US" sz="2400" dirty="0" smtClean="0"/>
              <a:t>How many inputs will you need?</a:t>
            </a:r>
          </a:p>
        </p:txBody>
      </p:sp>
    </p:spTree>
    <p:extLst>
      <p:ext uri="{BB962C8B-B14F-4D97-AF65-F5344CB8AC3E}">
        <p14:creationId xmlns:p14="http://schemas.microsoft.com/office/powerpoint/2010/main" val="4290201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2"/>
          <p:cNvSpPr>
            <a:spLocks noGrp="1"/>
          </p:cNvSpPr>
          <p:nvPr>
            <p:ph idx="1"/>
          </p:nvPr>
        </p:nvSpPr>
        <p:spPr>
          <a:xfrm>
            <a:off x="457200" y="1981200"/>
            <a:ext cx="3962400" cy="4144963"/>
          </a:xfrm>
        </p:spPr>
        <p:txBody>
          <a:bodyPr/>
          <a:lstStyle/>
          <a:p>
            <a:pPr marL="0" indent="0">
              <a:buNone/>
            </a:pPr>
            <a:r>
              <a:rPr lang="en-US" sz="2400" dirty="0" smtClean="0">
                <a:solidFill>
                  <a:srgbClr val="FF0000"/>
                </a:solidFill>
              </a:rPr>
              <a:t>Correct Code here</a:t>
            </a:r>
            <a:endParaRPr lang="en-US" sz="2400" dirty="0">
              <a:solidFill>
                <a:srgbClr val="FF0000"/>
              </a:solidFill>
            </a:endParaRPr>
          </a:p>
          <a:p>
            <a:pPr marL="0" indent="0">
              <a:buFont typeface="Arial" charset="0"/>
              <a:buNone/>
            </a:pPr>
            <a:endParaRPr lang="en-US" sz="2400" dirty="0" smtClean="0"/>
          </a:p>
          <a:p>
            <a:pPr marL="0" indent="0">
              <a:buFont typeface="Arial" charset="0"/>
              <a:buNone/>
            </a:pPr>
            <a:endParaRPr lang="en-US" dirty="0" smtClean="0"/>
          </a:p>
          <a:p>
            <a:pPr marL="0" indent="0">
              <a:buFont typeface="Arial" charset="0"/>
              <a:buNone/>
            </a:pPr>
            <a:endParaRPr lang="en-US" dirty="0" smtClean="0"/>
          </a:p>
        </p:txBody>
      </p:sp>
      <p:sp>
        <p:nvSpPr>
          <p:cNvPr id="4" name="Rectangle 3"/>
          <p:cNvSpPr/>
          <p:nvPr/>
        </p:nvSpPr>
        <p:spPr>
          <a:xfrm>
            <a:off x="0" y="0"/>
            <a:ext cx="9144000" cy="838200"/>
          </a:xfrm>
          <a:prstGeom prst="rect">
            <a:avLst/>
          </a:prstGeom>
          <a:solidFill>
            <a:srgbClr val="15BBD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838200"/>
            <a:ext cx="9144000" cy="152400"/>
          </a:xfrm>
          <a:prstGeom prst="rect">
            <a:avLst/>
          </a:prstGeom>
          <a:solidFill>
            <a:schemeClr val="tx1">
              <a:lumMod val="50000"/>
              <a:lumOff val="5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itle 1"/>
          <p:cNvSpPr>
            <a:spLocks noGrp="1"/>
          </p:cNvSpPr>
          <p:nvPr>
            <p:ph type="title"/>
          </p:nvPr>
        </p:nvSpPr>
        <p:spPr>
          <a:xfrm>
            <a:off x="1066800" y="76200"/>
            <a:ext cx="7467600" cy="731838"/>
          </a:xfrm>
        </p:spPr>
        <p:txBody>
          <a:bodyPr rtlCol="0">
            <a:normAutofit fontScale="90000"/>
          </a:bodyPr>
          <a:lstStyle/>
          <a:p>
            <a:pPr fontAlgn="auto">
              <a:spcAft>
                <a:spcPts val="0"/>
              </a:spcAft>
              <a:defRPr/>
            </a:pPr>
            <a:r>
              <a:rPr lang="en-US" b="1" dirty="0" smtClean="0"/>
              <a:t>Try This:</a:t>
            </a:r>
            <a:endParaRPr lang="en-US" b="1" dirty="0"/>
          </a:p>
        </p:txBody>
      </p:sp>
      <p:pic>
        <p:nvPicPr>
          <p:cNvPr id="16389" name="Picture 7"/>
          <p:cNvPicPr>
            <a:picLocks noChangeAspect="1"/>
          </p:cNvPicPr>
          <p:nvPr/>
        </p:nvPicPr>
        <p:blipFill>
          <a:blip r:embed="rId3"/>
          <a:srcRect/>
          <a:stretch>
            <a:fillRect/>
          </a:stretch>
        </p:blipFill>
        <p:spPr bwMode="auto">
          <a:xfrm>
            <a:off x="152400" y="171450"/>
            <a:ext cx="495300" cy="495300"/>
          </a:xfrm>
          <a:prstGeom prst="rect">
            <a:avLst/>
          </a:prstGeom>
          <a:noFill/>
          <a:ln w="9525">
            <a:noFill/>
            <a:miter lim="800000"/>
            <a:headEnd/>
            <a:tailEnd/>
          </a:ln>
        </p:spPr>
      </p:pic>
      <p:sp>
        <p:nvSpPr>
          <p:cNvPr id="8" name="Content Placeholder 2"/>
          <p:cNvSpPr txBox="1">
            <a:spLocks/>
          </p:cNvSpPr>
          <p:nvPr/>
        </p:nvSpPr>
        <p:spPr bwMode="auto">
          <a:xfrm>
            <a:off x="4811713" y="1981200"/>
            <a:ext cx="3962400" cy="4144963"/>
          </a:xfrm>
          <a:prstGeom prst="rect">
            <a:avLst/>
          </a:prstGeom>
          <a:noFill/>
          <a:ln w="9525">
            <a:noFill/>
            <a:miter lim="800000"/>
            <a:headEnd/>
            <a:tailEnd/>
          </a:ln>
        </p:spPr>
        <p:txBody>
          <a:bodyPr/>
          <a:lstStyle/>
          <a:p>
            <a:pPr>
              <a:spcBef>
                <a:spcPct val="20000"/>
              </a:spcBef>
              <a:buFont typeface="Arial" charset="0"/>
              <a:buNone/>
            </a:pPr>
            <a:r>
              <a:rPr lang="en-US" sz="2400" dirty="0" smtClean="0"/>
              <a:t>Correct the calculation of the test average so that the late penalty is correctly applied. </a:t>
            </a:r>
          </a:p>
        </p:txBody>
      </p:sp>
    </p:spTree>
    <p:extLst>
      <p:ext uri="{BB962C8B-B14F-4D97-AF65-F5344CB8AC3E}">
        <p14:creationId xmlns:p14="http://schemas.microsoft.com/office/powerpoint/2010/main" val="3888147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398</Words>
  <Application>Microsoft Office PowerPoint</Application>
  <PresentationFormat>On-screen Show (4:3)</PresentationFormat>
  <Paragraphs>73</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Instructions</vt:lpstr>
      <vt:lpstr>Try This:</vt:lpstr>
      <vt:lpstr>Try This:</vt:lpstr>
      <vt:lpstr>Try This:</vt:lpstr>
      <vt:lpstr>Try This:</vt:lpstr>
      <vt:lpstr>Try This:</vt:lpstr>
      <vt:lpstr>Try This:</vt:lpstr>
      <vt:lpstr>Try This:</vt:lpstr>
      <vt:lpstr>Discuss: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25</cp:revision>
  <dcterms:created xsi:type="dcterms:W3CDTF">2014-03-10T20:26:50Z</dcterms:created>
  <dcterms:modified xsi:type="dcterms:W3CDTF">2014-05-27T20:12:31Z</dcterms:modified>
</cp:coreProperties>
</file>