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64" r:id="rId4"/>
    <p:sldId id="278" r:id="rId5"/>
    <p:sldId id="275" r:id="rId6"/>
    <p:sldId id="279" r:id="rId7"/>
    <p:sldId id="273" r:id="rId8"/>
    <p:sldId id="280" r:id="rId9"/>
    <p:sldId id="27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9DC5"/>
    <a:srgbClr val="F78B15"/>
    <a:srgbClr val="15BBD1"/>
    <a:srgbClr val="13ABBF"/>
    <a:srgbClr val="10C2BA"/>
    <a:srgbClr val="12D2C8"/>
    <a:srgbClr val="11B7CD"/>
    <a:srgbClr val="0CD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919" autoAdjust="0"/>
  </p:normalViewPr>
  <p:slideViewPr>
    <p:cSldViewPr>
      <p:cViewPr varScale="1">
        <p:scale>
          <a:sx n="44" d="100"/>
          <a:sy n="44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37620E0-B862-481A-BD8F-2368BEC3B0ED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13F1650-0F9F-45E7-B8BF-71E09EF45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0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F1650-0F9F-45E7-B8BF-71E09EF450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8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with students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F1650-0F9F-45E7-B8BF-71E09EF450A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F1650-0F9F-45E7-B8BF-71E09EF450A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2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that there are no numbers that can be both &lt; 0 AND &gt; 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F1650-0F9F-45E7-B8BF-71E09EF450A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0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 students</a:t>
            </a:r>
            <a:r>
              <a:rPr lang="en-US" baseline="0" dirty="0" smtClean="0"/>
              <a:t> have a hard time finding the |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F1650-0F9F-45E7-B8BF-71E09EF450A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33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F1650-0F9F-45E7-B8BF-71E09EF450A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85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here to point out the pattern – we</a:t>
            </a:r>
            <a:r>
              <a:rPr lang="en-US" baseline="0" dirty="0" smtClean="0"/>
              <a:t> are getting 0, 1, 2, 3, 0, 1, 2, 3…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F1650-0F9F-45E7-B8BF-71E09EF450A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9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often think they can only put the variable in once – point out that the computer is very literal. By the time is gets</a:t>
            </a:r>
            <a:r>
              <a:rPr lang="en-US" baseline="0" dirty="0" smtClean="0"/>
              <a:t> to the &lt;= 100 it has “forgotten” it was working with g. People can remember things like this and infer we meant g &lt;= 100.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F1650-0F9F-45E7-B8BF-71E09EF450A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81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F1650-0F9F-45E7-B8BF-71E09EF450A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5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6BA82-9713-463C-9E09-6E7B1E44EF16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4A005-01EB-41DC-86C4-DDEA0AB4A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5D6BB-ABED-4B01-8F4B-FDA15F13B1F1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543DD-7B33-45E6-B35F-00F937699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CA82E-9AE1-4364-A53C-C9ED95BF82D0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FE389-A23A-440B-8F77-E478157AC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4DB06-5686-45A2-9546-E67E2A9E9A0C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8362C-E17C-49C2-B2B9-3028DD66B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160B8-24B3-4345-B569-FA6F72B93DED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4331F-79CC-4ADC-9209-90C496E8B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0D3E6-FE5A-46B3-B903-A10C5FD66540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C7071-ED18-4007-9722-29DF168FA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1BDDC-C75D-412C-9DC9-D9A42576D444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57B4C-0F3B-4C38-A08A-4B2F6BFE5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F9ACB-3657-48FA-BC93-CB0894269795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28F46-596E-4D2E-88F2-C64871B0C9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BEA82-2400-4D0E-BA82-EE0639326582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A9029-F03A-44DC-A96B-9DA2A13AD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8FCBE-93B5-43A3-B594-E0FDDAF6404D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409E4-A156-4DD8-9990-311A353F8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0C19-C352-4ABE-8E4C-2EDF6FE593F7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885CC-61E7-4A6F-8B50-6F377FB8E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44DD52-E285-4556-AB20-8E152DA2FB66}" type="datetimeFigureOut">
              <a:rPr lang="en-US"/>
              <a:pPr>
                <a:defRPr/>
              </a:pPr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626A2A-461E-4C32-BCBC-C4E1CB909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700" y="3175"/>
            <a:ext cx="9144000" cy="14478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0" y="6019800"/>
            <a:ext cx="9144000" cy="533400"/>
          </a:xfr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Unit 3 Lesson 11 </a:t>
            </a: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itle 1"/>
          <p:cNvSpPr txBox="1">
            <a:spLocks/>
          </p:cNvSpPr>
          <p:nvPr/>
        </p:nvSpPr>
        <p:spPr bwMode="auto">
          <a:xfrm>
            <a:off x="12700" y="2335213"/>
            <a:ext cx="9144000" cy="14700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dirty="0" smtClean="0">
                <a:latin typeface="Calibri" pitchFamily="34" charset="0"/>
              </a:rPr>
              <a:t>Logic with Boolean Statements</a:t>
            </a:r>
            <a:endParaRPr lang="en-US" sz="4400" b="1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4478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2" name="TextBox 1"/>
          <p:cNvSpPr txBox="1">
            <a:spLocks noChangeArrowheads="1"/>
          </p:cNvSpPr>
          <p:nvPr/>
        </p:nvSpPr>
        <p:spPr bwMode="auto">
          <a:xfrm>
            <a:off x="0" y="6629400"/>
            <a:ext cx="3817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Code.org® and the CODE logo are trademarks of Code.org.</a:t>
            </a:r>
          </a:p>
        </p:txBody>
      </p:sp>
      <p:sp>
        <p:nvSpPr>
          <p:cNvPr id="14343" name="Title 1"/>
          <p:cNvSpPr txBox="1">
            <a:spLocks/>
          </p:cNvSpPr>
          <p:nvPr/>
        </p:nvSpPr>
        <p:spPr bwMode="auto">
          <a:xfrm>
            <a:off x="2133600" y="174625"/>
            <a:ext cx="6324600" cy="9144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 smtClean="0">
                <a:latin typeface="Calibri" pitchFamily="34" charset="0"/>
              </a:rPr>
              <a:t>Computer Science Principles</a:t>
            </a:r>
            <a:endParaRPr lang="en-US" sz="40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1" y="4114800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//we need a JavaScript program that will allow students to input a number and store it in a variable 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Try this</a:t>
            </a:r>
            <a:endParaRPr lang="en-US" b="1" dirty="0"/>
          </a:p>
        </p:txBody>
      </p:sp>
      <p:pic>
        <p:nvPicPr>
          <p:cNvPr id="16389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1981200"/>
            <a:ext cx="78867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 g &gt;=70 &amp;&amp; g &lt; 80)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grade = “C”;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What happens when g = </a:t>
            </a:r>
          </a:p>
          <a:p>
            <a:pPr eaLnBrk="0" hangingPunct="0"/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anose="02070309020205020404" pitchFamily="49" charset="0"/>
              </a:rPr>
              <a:t>75?</a:t>
            </a:r>
          </a:p>
          <a:p>
            <a:pPr eaLnBrk="0" hangingPunct="0"/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70?</a:t>
            </a:r>
          </a:p>
          <a:p>
            <a:pPr eaLnBrk="0" hangingPunct="0"/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anose="02070309020205020404" pitchFamily="49" charset="0"/>
              </a:rPr>
              <a:t>80?</a:t>
            </a:r>
          </a:p>
          <a:p>
            <a:pPr eaLnBrk="0" hangingPunct="0"/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90?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733800" cy="4343400"/>
          </a:xfrm>
        </p:spPr>
        <p:txBody>
          <a:bodyPr/>
          <a:lstStyle/>
          <a:p>
            <a:r>
              <a:rPr lang="en-US" sz="2400" dirty="0" smtClean="0"/>
              <a:t>Let’s  </a:t>
            </a:r>
            <a:r>
              <a:rPr lang="en-US" sz="2400" dirty="0" smtClean="0"/>
              <a:t>combine conditional statements to test more than one </a:t>
            </a:r>
            <a:r>
              <a:rPr lang="en-US" sz="2400" dirty="0" smtClean="0"/>
              <a:t>condition at </a:t>
            </a:r>
            <a:r>
              <a:rPr lang="en-US" sz="2400" dirty="0" smtClean="0"/>
              <a:t>a </a:t>
            </a:r>
            <a:r>
              <a:rPr lang="en-US" sz="2400" dirty="0" smtClean="0"/>
              <a:t>time with “AND”.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&amp;&amp; is an AND – </a:t>
            </a:r>
            <a:r>
              <a:rPr lang="en-US" sz="2400" dirty="0" smtClean="0"/>
              <a:t>it means that both </a:t>
            </a:r>
            <a:r>
              <a:rPr lang="en-US" sz="2400" dirty="0" smtClean="0"/>
              <a:t>sides have to be true for the whole thing to be true.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Font typeface="Arial" charset="0"/>
              <a:buNone/>
            </a:pPr>
            <a:endParaRPr lang="en-US" sz="2400" dirty="0" smtClean="0"/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Boolean</a:t>
            </a:r>
            <a:endParaRPr lang="en-US" b="1" dirty="0"/>
          </a:p>
        </p:txBody>
      </p:sp>
      <p:pic>
        <p:nvPicPr>
          <p:cNvPr id="16389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Boo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2667000" cy="3238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43600" y="571500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George Boole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Try this</a:t>
            </a:r>
            <a:endParaRPr lang="en-US" b="1" dirty="0"/>
          </a:p>
        </p:txBody>
      </p:sp>
      <p:pic>
        <p:nvPicPr>
          <p:cNvPr id="16389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1981200"/>
            <a:ext cx="78867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 g &lt; 0 || g &gt;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grade = “not valid”;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What happens when g = </a:t>
            </a:r>
          </a:p>
          <a:p>
            <a:pPr eaLnBrk="0" hangingPunct="0"/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anose="02070309020205020404" pitchFamily="49" charset="0"/>
              </a:rPr>
              <a:t>75?</a:t>
            </a:r>
          </a:p>
          <a:p>
            <a:pPr eaLnBrk="0" hangingPunct="0"/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100?</a:t>
            </a:r>
          </a:p>
          <a:p>
            <a:pPr eaLnBrk="0" hangingPunct="0"/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101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anose="02070309020205020404" pitchFamily="49" charset="0"/>
              </a:rPr>
              <a:t>?</a:t>
            </a:r>
          </a:p>
          <a:p>
            <a:pPr eaLnBrk="0" hangingPunct="0"/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-5?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9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Boolean</a:t>
            </a:r>
            <a:endParaRPr lang="en-US" b="1" dirty="0"/>
          </a:p>
        </p:txBody>
      </p:sp>
      <p:pic>
        <p:nvPicPr>
          <p:cNvPr id="16389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5725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3"/>
          <p:cNvSpPr>
            <a:spLocks noChangeArrowheads="1"/>
          </p:cNvSpPr>
          <p:nvPr/>
        </p:nvSpPr>
        <p:spPr bwMode="auto">
          <a:xfrm rot="9131402">
            <a:off x="3657600" y="3200400"/>
            <a:ext cx="1752600" cy="609600"/>
          </a:xfrm>
          <a:prstGeom prst="leftArrow">
            <a:avLst>
              <a:gd name="adj1" fmla="val 50000"/>
              <a:gd name="adj2" fmla="val 71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3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419600" cy="4343400"/>
          </a:xfrm>
        </p:spPr>
        <p:txBody>
          <a:bodyPr/>
          <a:lstStyle/>
          <a:p>
            <a:r>
              <a:rPr lang="en-US" sz="2400" dirty="0"/>
              <a:t>Let’s  combine conditional statements to test more than one condition at a </a:t>
            </a:r>
            <a:r>
              <a:rPr lang="en-US" sz="2400" dirty="0" smtClean="0"/>
              <a:t>time with “OR”.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The || is an OR– means </a:t>
            </a:r>
            <a:r>
              <a:rPr lang="en-US" sz="2400" dirty="0" smtClean="0"/>
              <a:t>that the statement </a:t>
            </a:r>
            <a:r>
              <a:rPr lang="en-US" sz="2400" dirty="0" smtClean="0"/>
              <a:t> </a:t>
            </a:r>
            <a:r>
              <a:rPr lang="en-US" sz="2400" dirty="0" smtClean="0"/>
              <a:t>is only false when </a:t>
            </a:r>
            <a:r>
              <a:rPr lang="en-US" sz="2400" u="sng" dirty="0" smtClean="0"/>
              <a:t>both</a:t>
            </a:r>
            <a:r>
              <a:rPr lang="en-US" sz="2400" dirty="0" smtClean="0"/>
              <a:t> sides are </a:t>
            </a:r>
            <a:r>
              <a:rPr lang="en-US" sz="2400" dirty="0" smtClean="0"/>
              <a:t>false. The statement is true even if  only 1 of the conditions is true.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Font typeface="Arial" charset="0"/>
              <a:buNone/>
            </a:pPr>
            <a:endParaRPr lang="en-US" sz="2400" dirty="0" smtClean="0"/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Boolean</a:t>
            </a:r>
            <a:endParaRPr lang="en-US" b="1" dirty="0"/>
          </a:p>
        </p:txBody>
      </p:sp>
      <p:pic>
        <p:nvPicPr>
          <p:cNvPr id="16389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Boo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2667000" cy="3238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43600" y="571500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George Boole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Boolean</a:t>
            </a:r>
            <a:endParaRPr lang="en-US" b="1" dirty="0"/>
          </a:p>
        </p:txBody>
      </p:sp>
      <p:pic>
        <p:nvPicPr>
          <p:cNvPr id="16389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1981200"/>
            <a:ext cx="78867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AND		&amp;&amp;	Both must be true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OR		||	One or both is true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NOT		!	takes the opposite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smtClean="0">
                <a:latin typeface="Calibri" panose="020F0502020204030204" pitchFamily="34" charset="0"/>
              </a:rPr>
              <a:t>Example: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 x &gt;=77 &amp;&amp; x &lt; 85)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grade = “C”;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Try this</a:t>
            </a:r>
            <a:endParaRPr lang="en-US" b="1" dirty="0"/>
          </a:p>
        </p:txBody>
      </p:sp>
      <p:pic>
        <p:nvPicPr>
          <p:cNvPr id="16389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1981200"/>
            <a:ext cx="78867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 g &gt;=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9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&amp;&amp; &lt;=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grade = “A”;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What happens?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Used to: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Which programs have </a:t>
            </a:r>
            <a:r>
              <a:rPr lang="en-US" sz="2400" dirty="0" smtClean="0"/>
              <a:t>you created in this class that </a:t>
            </a:r>
            <a:r>
              <a:rPr lang="en-US" sz="2400" dirty="0" smtClean="0"/>
              <a:t>would </a:t>
            </a:r>
            <a:r>
              <a:rPr lang="en-US" sz="2400" dirty="0" smtClean="0"/>
              <a:t>have been easier to program </a:t>
            </a:r>
            <a:r>
              <a:rPr lang="en-US" sz="2400" dirty="0" smtClean="0"/>
              <a:t>if </a:t>
            </a:r>
            <a:r>
              <a:rPr lang="en-US" sz="2400" dirty="0" smtClean="0"/>
              <a:t>you had used Boolean </a:t>
            </a:r>
            <a:r>
              <a:rPr lang="en-US" sz="2400" dirty="0" smtClean="0"/>
              <a:t>conditions?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Font typeface="Arial" charset="0"/>
              <a:buNone/>
            </a:pPr>
            <a:endParaRPr lang="en-US" sz="2400" dirty="0" smtClean="0"/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Discuss:</a:t>
            </a:r>
            <a:endParaRPr lang="en-US" b="1" dirty="0"/>
          </a:p>
        </p:txBody>
      </p:sp>
      <p:pic>
        <p:nvPicPr>
          <p:cNvPr id="16389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74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296</Words>
  <Application>Microsoft Office PowerPoint</Application>
  <PresentationFormat>On-screen Show (4:3)</PresentationFormat>
  <Paragraphs>84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Try this</vt:lpstr>
      <vt:lpstr>Boolean</vt:lpstr>
      <vt:lpstr>Try this</vt:lpstr>
      <vt:lpstr>Boolean</vt:lpstr>
      <vt:lpstr>Boolean</vt:lpstr>
      <vt:lpstr>Boolean</vt:lpstr>
      <vt:lpstr>Try this</vt:lpstr>
      <vt:lpstr>Discuss: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41</cp:revision>
  <dcterms:created xsi:type="dcterms:W3CDTF">2014-03-10T20:26:50Z</dcterms:created>
  <dcterms:modified xsi:type="dcterms:W3CDTF">2014-05-29T18:56:45Z</dcterms:modified>
</cp:coreProperties>
</file>