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7" r:id="rId6"/>
    <p:sldId id="262" r:id="rId7"/>
    <p:sldId id="268" r:id="rId8"/>
    <p:sldId id="261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D86"/>
    <a:srgbClr val="E6C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1E3A3-A45C-4F6B-B599-BCA9BED73FCC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12C7-654F-4800-BCB6-BC99A33C3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8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pdf</a:t>
            </a:r>
            <a:r>
              <a:rPr lang="zh-CN" altLang="en-US" dirty="0"/>
              <a:t>是半结构化数据的特点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312C7-654F-4800-BCB6-BC99A33C37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7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312C7-654F-4800-BCB6-BC99A33C37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6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0F0DE3-D224-4138-9393-2D053D0F149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32790E-C88B-4DD7-9203-313511C4240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24196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DE3-D224-4138-9393-2D053D0F149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90E-C88B-4DD7-9203-313511C42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76498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DE3-D224-4138-9393-2D053D0F149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90E-C88B-4DD7-9203-313511C42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628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DE3-D224-4138-9393-2D053D0F149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90E-C88B-4DD7-9203-313511C42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165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0F0DE3-D224-4138-9393-2D053D0F149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32790E-C88B-4DD7-9203-313511C424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03424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DE3-D224-4138-9393-2D053D0F149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90E-C88B-4DD7-9203-313511C42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874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DE3-D224-4138-9393-2D053D0F149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90E-C88B-4DD7-9203-313511C42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7434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DE3-D224-4138-9393-2D053D0F149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90E-C88B-4DD7-9203-313511C42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0044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0DE3-D224-4138-9393-2D053D0F149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90E-C88B-4DD7-9203-313511C42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237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0F0DE3-D224-4138-9393-2D053D0F149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32790E-C88B-4DD7-9203-313511C424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211054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0F0DE3-D224-4138-9393-2D053D0F149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32790E-C88B-4DD7-9203-313511C424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22845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0F0DE3-D224-4138-9393-2D053D0F149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B32790E-C88B-4DD7-9203-313511C424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412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6.75.237.104:3000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.baidu.com/s/1H4TsqELVMQgOzRXX-qCCWw" TargetMode="External"/><Relationship Id="rId4" Type="http://schemas.openxmlformats.org/officeDocument/2006/relationships/hyperlink" Target="http://gitea.shuishan.net.cn/10174503110/pdfTableDet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Pdf Table Detection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5" y="4325930"/>
            <a:ext cx="6831673" cy="1086237"/>
          </a:xfrm>
        </p:spPr>
        <p:txBody>
          <a:bodyPr/>
          <a:lstStyle/>
          <a:p>
            <a:r>
              <a:rPr lang="zh-CN" altLang="en-US" dirty="0"/>
              <a:t>印张悦  牛悦安  梅佳奕</a:t>
            </a:r>
          </a:p>
        </p:txBody>
      </p:sp>
    </p:spTree>
    <p:extLst>
      <p:ext uri="{BB962C8B-B14F-4D97-AF65-F5344CB8AC3E}">
        <p14:creationId xmlns:p14="http://schemas.microsoft.com/office/powerpoint/2010/main" val="338785831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功能方面</a:t>
            </a:r>
            <a:endParaRPr lang="en-US" altLang="zh-CN" sz="2400" dirty="0"/>
          </a:p>
          <a:p>
            <a:pPr lvl="1"/>
            <a:r>
              <a:rPr lang="zh-CN" altLang="en-US" sz="2400" dirty="0"/>
              <a:t>用户注册、登录</a:t>
            </a:r>
            <a:endParaRPr lang="en-US" altLang="zh-CN" sz="2400" dirty="0"/>
          </a:p>
          <a:p>
            <a:pPr lvl="1"/>
            <a:r>
              <a:rPr lang="zh-CN" altLang="en-US" sz="2400" dirty="0"/>
              <a:t>查看历史记录</a:t>
            </a:r>
            <a:endParaRPr lang="en-US" altLang="zh-CN" sz="2400" dirty="0"/>
          </a:p>
          <a:p>
            <a:r>
              <a:rPr lang="zh-CN" altLang="en-US" sz="2400" dirty="0"/>
              <a:t>模型方面：</a:t>
            </a:r>
            <a:endParaRPr lang="en-US" altLang="zh-CN" sz="2400" dirty="0"/>
          </a:p>
          <a:p>
            <a:pPr lvl="1"/>
            <a:r>
              <a:rPr lang="zh-CN" altLang="en-US" sz="2400" dirty="0"/>
              <a:t>模型蒸馏，压缩模型大小、加快推理速度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63643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5550" y="1676793"/>
            <a:ext cx="2719633" cy="49490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PDF</a:t>
            </a:r>
            <a:r>
              <a:rPr lang="zh-CN" altLang="en-US" sz="2400" dirty="0"/>
              <a:t>表格提取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1E66B-438A-4AA2-BD23-30496B88F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66" y="2171700"/>
            <a:ext cx="7491109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646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475" y="410584"/>
            <a:ext cx="10515600" cy="840926"/>
          </a:xfrm>
        </p:spPr>
        <p:txBody>
          <a:bodyPr/>
          <a:lstStyle/>
          <a:p>
            <a:r>
              <a:rPr lang="zh-CN" altLang="en-US" dirty="0"/>
              <a:t>项目框架</a:t>
            </a:r>
          </a:p>
        </p:txBody>
      </p:sp>
      <p:sp>
        <p:nvSpPr>
          <p:cNvPr id="13" name="左右箭头 21">
            <a:extLst>
              <a:ext uri="{FF2B5EF4-FFF2-40B4-BE49-F238E27FC236}">
                <a16:creationId xmlns:a16="http://schemas.microsoft.com/office/drawing/2014/main" id="{C05BD994-84EC-45C9-8425-9080AE28AB1F}"/>
              </a:ext>
            </a:extLst>
          </p:cNvPr>
          <p:cNvSpPr/>
          <p:nvPr/>
        </p:nvSpPr>
        <p:spPr>
          <a:xfrm>
            <a:off x="5997105" y="3884627"/>
            <a:ext cx="860551" cy="268744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http</a:t>
            </a:r>
            <a:r>
              <a:rPr lang="zh-CN" altLang="en-US" sz="900" dirty="0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6C5D6BD-B856-4258-A42F-F36A7BE9C55E}"/>
              </a:ext>
            </a:extLst>
          </p:cNvPr>
          <p:cNvSpPr/>
          <p:nvPr/>
        </p:nvSpPr>
        <p:spPr>
          <a:xfrm>
            <a:off x="6821876" y="3138736"/>
            <a:ext cx="1058202" cy="1604302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Load Balance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722308" y="3341133"/>
            <a:ext cx="628849" cy="1294707"/>
            <a:chOff x="7722308" y="3341133"/>
            <a:chExt cx="628849" cy="1294707"/>
          </a:xfrm>
        </p:grpSpPr>
        <p:sp>
          <p:nvSpPr>
            <p:cNvPr id="15" name="左右箭头 23">
              <a:extLst>
                <a:ext uri="{FF2B5EF4-FFF2-40B4-BE49-F238E27FC236}">
                  <a16:creationId xmlns:a16="http://schemas.microsoft.com/office/drawing/2014/main" id="{6B29DA13-AC6C-4037-9311-D7D4A06184E9}"/>
                </a:ext>
              </a:extLst>
            </p:cNvPr>
            <p:cNvSpPr/>
            <p:nvPr/>
          </p:nvSpPr>
          <p:spPr>
            <a:xfrm rot="1390990">
              <a:off x="7723742" y="4402505"/>
              <a:ext cx="627415" cy="233335"/>
            </a:xfrm>
            <a:prstGeom prst="left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100"/>
            </a:p>
          </p:txBody>
        </p:sp>
        <p:sp>
          <p:nvSpPr>
            <p:cNvPr id="16" name="左右箭头 24">
              <a:extLst>
                <a:ext uri="{FF2B5EF4-FFF2-40B4-BE49-F238E27FC236}">
                  <a16:creationId xmlns:a16="http://schemas.microsoft.com/office/drawing/2014/main" id="{481916AF-BA16-4948-BC5F-AC69BEF350FE}"/>
                </a:ext>
              </a:extLst>
            </p:cNvPr>
            <p:cNvSpPr/>
            <p:nvPr/>
          </p:nvSpPr>
          <p:spPr>
            <a:xfrm rot="19977285">
              <a:off x="7722308" y="3341133"/>
              <a:ext cx="627415" cy="233335"/>
            </a:xfrm>
            <a:prstGeom prst="left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249557" y="2488929"/>
            <a:ext cx="1669955" cy="2747492"/>
            <a:chOff x="8249557" y="2488929"/>
            <a:chExt cx="1669955" cy="2747492"/>
          </a:xfrm>
        </p:grpSpPr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4667ACC2-DA92-4FA4-8190-0A32935C2647}"/>
                </a:ext>
              </a:extLst>
            </p:cNvPr>
            <p:cNvSpPr/>
            <p:nvPr/>
          </p:nvSpPr>
          <p:spPr>
            <a:xfrm>
              <a:off x="8249557" y="2488929"/>
              <a:ext cx="1669955" cy="1288662"/>
            </a:xfrm>
            <a:prstGeom prst="cub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Model Server</a:t>
              </a: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图: 多文档 17">
              <a:extLst>
                <a:ext uri="{FF2B5EF4-FFF2-40B4-BE49-F238E27FC236}">
                  <a16:creationId xmlns:a16="http://schemas.microsoft.com/office/drawing/2014/main" id="{A4CCC84A-798C-4AD8-90DB-A8FC1A76E9D2}"/>
                </a:ext>
              </a:extLst>
            </p:cNvPr>
            <p:cNvSpPr/>
            <p:nvPr/>
          </p:nvSpPr>
          <p:spPr>
            <a:xfrm>
              <a:off x="8464432" y="3150228"/>
              <a:ext cx="896256" cy="597444"/>
            </a:xfrm>
            <a:prstGeom prst="flowChartMultidocument">
              <a:avLst/>
            </a:prstGeom>
            <a:noFill/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Flask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APIs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id="{085E672E-DF89-469A-BE3F-F044E5F02FA7}"/>
                </a:ext>
              </a:extLst>
            </p:cNvPr>
            <p:cNvSpPr/>
            <p:nvPr/>
          </p:nvSpPr>
          <p:spPr>
            <a:xfrm>
              <a:off x="8249557" y="3947759"/>
              <a:ext cx="1669955" cy="1288662"/>
            </a:xfrm>
            <a:prstGeom prst="cub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Model Server</a:t>
              </a: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流程图: 多文档 19">
              <a:extLst>
                <a:ext uri="{FF2B5EF4-FFF2-40B4-BE49-F238E27FC236}">
                  <a16:creationId xmlns:a16="http://schemas.microsoft.com/office/drawing/2014/main" id="{25545DF8-E494-4AEE-980C-9F1D94723BAA}"/>
                </a:ext>
              </a:extLst>
            </p:cNvPr>
            <p:cNvSpPr/>
            <p:nvPr/>
          </p:nvSpPr>
          <p:spPr>
            <a:xfrm>
              <a:off x="8464432" y="4609059"/>
              <a:ext cx="896256" cy="597444"/>
            </a:xfrm>
            <a:prstGeom prst="flowChartMultidocument">
              <a:avLst/>
            </a:prstGeom>
            <a:noFill/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Flask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APIs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852810" y="2221588"/>
            <a:ext cx="1239566" cy="3185681"/>
            <a:chOff x="10852810" y="2221588"/>
            <a:chExt cx="1239566" cy="3185681"/>
          </a:xfrm>
        </p:grpSpPr>
        <p:sp>
          <p:nvSpPr>
            <p:cNvPr id="21" name="流程图: 磁盘 20">
              <a:extLst>
                <a:ext uri="{FF2B5EF4-FFF2-40B4-BE49-F238E27FC236}">
                  <a16:creationId xmlns:a16="http://schemas.microsoft.com/office/drawing/2014/main" id="{AB822441-130C-4258-B523-761E74EF906D}"/>
                </a:ext>
              </a:extLst>
            </p:cNvPr>
            <p:cNvSpPr/>
            <p:nvPr/>
          </p:nvSpPr>
          <p:spPr>
            <a:xfrm>
              <a:off x="10852810" y="2221588"/>
              <a:ext cx="1239566" cy="95641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Secondary</a:t>
              </a:r>
            </a:p>
            <a:p>
              <a:pPr algn="ctr"/>
              <a:endParaRPr lang="en-US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波形 21">
              <a:extLst>
                <a:ext uri="{FF2B5EF4-FFF2-40B4-BE49-F238E27FC236}">
                  <a16:creationId xmlns:a16="http://schemas.microsoft.com/office/drawing/2014/main" id="{77A49008-D4D8-4035-ADF7-1EAA7F869E3F}"/>
                </a:ext>
              </a:extLst>
            </p:cNvPr>
            <p:cNvSpPr/>
            <p:nvPr/>
          </p:nvSpPr>
          <p:spPr>
            <a:xfrm>
              <a:off x="11058149" y="2797836"/>
              <a:ext cx="825286" cy="296143"/>
            </a:xfrm>
            <a:prstGeom prst="wav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MongoDB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流程图: 磁盘 22">
              <a:extLst>
                <a:ext uri="{FF2B5EF4-FFF2-40B4-BE49-F238E27FC236}">
                  <a16:creationId xmlns:a16="http://schemas.microsoft.com/office/drawing/2014/main" id="{712DEAE6-CEC8-4A61-AAE8-F6EA8BDB2922}"/>
                </a:ext>
              </a:extLst>
            </p:cNvPr>
            <p:cNvSpPr/>
            <p:nvPr/>
          </p:nvSpPr>
          <p:spPr>
            <a:xfrm>
              <a:off x="10852810" y="3336222"/>
              <a:ext cx="1239566" cy="95641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Primary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波形 23">
              <a:extLst>
                <a:ext uri="{FF2B5EF4-FFF2-40B4-BE49-F238E27FC236}">
                  <a16:creationId xmlns:a16="http://schemas.microsoft.com/office/drawing/2014/main" id="{D74EC8D6-2131-428C-BE1D-F5E94A3863FE}"/>
                </a:ext>
              </a:extLst>
            </p:cNvPr>
            <p:cNvSpPr/>
            <p:nvPr/>
          </p:nvSpPr>
          <p:spPr>
            <a:xfrm>
              <a:off x="11035092" y="3922199"/>
              <a:ext cx="871399" cy="296143"/>
            </a:xfrm>
            <a:prstGeom prst="wav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MongoDB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图: 磁盘 24">
              <a:extLst>
                <a:ext uri="{FF2B5EF4-FFF2-40B4-BE49-F238E27FC236}">
                  <a16:creationId xmlns:a16="http://schemas.microsoft.com/office/drawing/2014/main" id="{EBB33214-BE70-4F9B-89D7-F971A873D2ED}"/>
                </a:ext>
              </a:extLst>
            </p:cNvPr>
            <p:cNvSpPr/>
            <p:nvPr/>
          </p:nvSpPr>
          <p:spPr>
            <a:xfrm>
              <a:off x="10852810" y="4450856"/>
              <a:ext cx="1239566" cy="95641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Arbiter</a:t>
              </a:r>
            </a:p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波形 25">
              <a:extLst>
                <a:ext uri="{FF2B5EF4-FFF2-40B4-BE49-F238E27FC236}">
                  <a16:creationId xmlns:a16="http://schemas.microsoft.com/office/drawing/2014/main" id="{7ADC7CBC-849C-408C-BAB4-9D591866B6A3}"/>
                </a:ext>
              </a:extLst>
            </p:cNvPr>
            <p:cNvSpPr/>
            <p:nvPr/>
          </p:nvSpPr>
          <p:spPr>
            <a:xfrm>
              <a:off x="11058149" y="5028786"/>
              <a:ext cx="864812" cy="296143"/>
            </a:xfrm>
            <a:prstGeom prst="wav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MongoDB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895740" y="3391832"/>
            <a:ext cx="952242" cy="856319"/>
            <a:chOff x="9895740" y="3391832"/>
            <a:chExt cx="952242" cy="856319"/>
          </a:xfrm>
        </p:grpSpPr>
        <p:sp>
          <p:nvSpPr>
            <p:cNvPr id="27" name="左右箭头 36">
              <a:extLst>
                <a:ext uri="{FF2B5EF4-FFF2-40B4-BE49-F238E27FC236}">
                  <a16:creationId xmlns:a16="http://schemas.microsoft.com/office/drawing/2014/main" id="{09BD7725-CA5A-4C4C-9344-A5EF95B6C66B}"/>
                </a:ext>
              </a:extLst>
            </p:cNvPr>
            <p:cNvSpPr/>
            <p:nvPr/>
          </p:nvSpPr>
          <p:spPr>
            <a:xfrm rot="2465868">
              <a:off x="9895740" y="3391832"/>
              <a:ext cx="952242" cy="233336"/>
            </a:xfrm>
            <a:prstGeom prst="left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100"/>
            </a:p>
          </p:txBody>
        </p:sp>
        <p:sp>
          <p:nvSpPr>
            <p:cNvPr id="28" name="左右箭头 37">
              <a:extLst>
                <a:ext uri="{FF2B5EF4-FFF2-40B4-BE49-F238E27FC236}">
                  <a16:creationId xmlns:a16="http://schemas.microsoft.com/office/drawing/2014/main" id="{835656EC-2BD6-4CB2-8E32-9FB2FF998B81}"/>
                </a:ext>
              </a:extLst>
            </p:cNvPr>
            <p:cNvSpPr/>
            <p:nvPr/>
          </p:nvSpPr>
          <p:spPr>
            <a:xfrm rot="8788015">
              <a:off x="9925154" y="4014815"/>
              <a:ext cx="893012" cy="233336"/>
            </a:xfrm>
            <a:prstGeom prst="left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71661" y="2616723"/>
            <a:ext cx="419485" cy="2412063"/>
            <a:chOff x="10371661" y="2616723"/>
            <a:chExt cx="419485" cy="2412063"/>
          </a:xfrm>
        </p:grpSpPr>
        <p:sp>
          <p:nvSpPr>
            <p:cNvPr id="29" name="左弧形箭头 14">
              <a:extLst>
                <a:ext uri="{FF2B5EF4-FFF2-40B4-BE49-F238E27FC236}">
                  <a16:creationId xmlns:a16="http://schemas.microsoft.com/office/drawing/2014/main" id="{ABF1A910-A5B4-4D10-88A5-3E5F9ADB92D1}"/>
                </a:ext>
              </a:extLst>
            </p:cNvPr>
            <p:cNvSpPr/>
            <p:nvPr/>
          </p:nvSpPr>
          <p:spPr>
            <a:xfrm>
              <a:off x="10388327" y="4074276"/>
              <a:ext cx="402819" cy="954510"/>
            </a:xfrm>
            <a:prstGeom prst="curved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0" name="左弧形箭头 40">
              <a:extLst>
                <a:ext uri="{FF2B5EF4-FFF2-40B4-BE49-F238E27FC236}">
                  <a16:creationId xmlns:a16="http://schemas.microsoft.com/office/drawing/2014/main" id="{77E4D6CA-5A7A-4FB3-B285-198CF10D8EFB}"/>
                </a:ext>
              </a:extLst>
            </p:cNvPr>
            <p:cNvSpPr/>
            <p:nvPr/>
          </p:nvSpPr>
          <p:spPr>
            <a:xfrm rot="10800000" flipH="1">
              <a:off x="10371661" y="2616723"/>
              <a:ext cx="411858" cy="954510"/>
            </a:xfrm>
            <a:prstGeom prst="curved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</a:endParaRPr>
            </a:p>
          </p:txBody>
        </p:sp>
      </p:grpSp>
      <p:sp>
        <p:nvSpPr>
          <p:cNvPr id="31" name="左右箭头 41">
            <a:extLst>
              <a:ext uri="{FF2B5EF4-FFF2-40B4-BE49-F238E27FC236}">
                <a16:creationId xmlns:a16="http://schemas.microsoft.com/office/drawing/2014/main" id="{84E95232-7B02-490B-9E81-08DC971670A9}"/>
              </a:ext>
            </a:extLst>
          </p:cNvPr>
          <p:cNvSpPr/>
          <p:nvPr/>
        </p:nvSpPr>
        <p:spPr>
          <a:xfrm>
            <a:off x="1915136" y="3785663"/>
            <a:ext cx="751566" cy="233336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/>
          </a:p>
        </p:txBody>
      </p:sp>
      <p:sp>
        <p:nvSpPr>
          <p:cNvPr id="32" name="对角圆角矩形 19">
            <a:extLst>
              <a:ext uri="{FF2B5EF4-FFF2-40B4-BE49-F238E27FC236}">
                <a16:creationId xmlns:a16="http://schemas.microsoft.com/office/drawing/2014/main" id="{7C950025-18EA-4BC1-BAAF-F1C6A42741BF}"/>
              </a:ext>
            </a:extLst>
          </p:cNvPr>
          <p:cNvSpPr/>
          <p:nvPr/>
        </p:nvSpPr>
        <p:spPr>
          <a:xfrm>
            <a:off x="844062" y="3463737"/>
            <a:ext cx="1056187" cy="916925"/>
          </a:xfrm>
          <a:prstGeom prst="round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Browser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472744" y="2790034"/>
            <a:ext cx="3893392" cy="2224595"/>
            <a:chOff x="2472744" y="2790034"/>
            <a:chExt cx="3893392" cy="22245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BD22A9-2ACE-4C21-83F1-D20F37A2E6E4}"/>
                </a:ext>
              </a:extLst>
            </p:cNvPr>
            <p:cNvSpPr/>
            <p:nvPr/>
          </p:nvSpPr>
          <p:spPr>
            <a:xfrm>
              <a:off x="2472744" y="2790034"/>
              <a:ext cx="3893392" cy="2224595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1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93E8399-47F8-42EC-9D2F-F98D4FA82DC6}"/>
                </a:ext>
              </a:extLst>
            </p:cNvPr>
            <p:cNvSpPr/>
            <p:nvPr/>
          </p:nvSpPr>
          <p:spPr>
            <a:xfrm>
              <a:off x="2811628" y="3662805"/>
              <a:ext cx="1234859" cy="10651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Frontend</a:t>
              </a: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左右箭头 6">
              <a:extLst>
                <a:ext uri="{FF2B5EF4-FFF2-40B4-BE49-F238E27FC236}">
                  <a16:creationId xmlns:a16="http://schemas.microsoft.com/office/drawing/2014/main" id="{FEA4B933-6A4A-4B6C-BBC5-01D5822FDA66}"/>
                </a:ext>
              </a:extLst>
            </p:cNvPr>
            <p:cNvSpPr/>
            <p:nvPr/>
          </p:nvSpPr>
          <p:spPr>
            <a:xfrm>
              <a:off x="4037129" y="4102944"/>
              <a:ext cx="733113" cy="230793"/>
            </a:xfrm>
            <a:prstGeom prst="left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JQuery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折角形 11">
              <a:extLst>
                <a:ext uri="{FF2B5EF4-FFF2-40B4-BE49-F238E27FC236}">
                  <a16:creationId xmlns:a16="http://schemas.microsoft.com/office/drawing/2014/main" id="{63025986-1AEA-483F-BE72-E041EF52C221}"/>
                </a:ext>
              </a:extLst>
            </p:cNvPr>
            <p:cNvSpPr/>
            <p:nvPr/>
          </p:nvSpPr>
          <p:spPr>
            <a:xfrm>
              <a:off x="3099498" y="4161636"/>
              <a:ext cx="685409" cy="477480"/>
            </a:xfrm>
            <a:prstGeom prst="foldedCorner">
              <a:avLst/>
            </a:prstGeom>
            <a:noFill/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HTML</a:t>
              </a:r>
              <a:endParaRPr lang="zh-CN" altLang="en-US" sz="11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AAEDCD8-63E3-42F9-A990-DF3920DFA856}"/>
                </a:ext>
              </a:extLst>
            </p:cNvPr>
            <p:cNvSpPr/>
            <p:nvPr/>
          </p:nvSpPr>
          <p:spPr>
            <a:xfrm>
              <a:off x="4735566" y="3662804"/>
              <a:ext cx="1234859" cy="106515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Backend</a:t>
              </a: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1">
              <a:extLst>
                <a:ext uri="{FF2B5EF4-FFF2-40B4-BE49-F238E27FC236}">
                  <a16:creationId xmlns:a16="http://schemas.microsoft.com/office/drawing/2014/main" id="{385C66F4-5CD5-4C05-8D18-CE616A38A02D}"/>
                </a:ext>
              </a:extLst>
            </p:cNvPr>
            <p:cNvSpPr/>
            <p:nvPr/>
          </p:nvSpPr>
          <p:spPr>
            <a:xfrm>
              <a:off x="2855342" y="3085922"/>
              <a:ext cx="3096690" cy="33050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Express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折角形 35">
              <a:extLst>
                <a:ext uri="{FF2B5EF4-FFF2-40B4-BE49-F238E27FC236}">
                  <a16:creationId xmlns:a16="http://schemas.microsoft.com/office/drawing/2014/main" id="{ED3BD51A-4666-4C1A-9AEC-3473A28B166F}"/>
                </a:ext>
              </a:extLst>
            </p:cNvPr>
            <p:cNvSpPr/>
            <p:nvPr/>
          </p:nvSpPr>
          <p:spPr>
            <a:xfrm>
              <a:off x="5012785" y="4161033"/>
              <a:ext cx="685409" cy="477480"/>
            </a:xfrm>
            <a:prstGeom prst="foldedCorner">
              <a:avLst/>
            </a:prstGeom>
            <a:noFill/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Node.js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406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前端实现细节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E9EAD23-1F43-42D9-A112-6F95A5DB3E9D}"/>
              </a:ext>
            </a:extLst>
          </p:cNvPr>
          <p:cNvGrpSpPr/>
          <p:nvPr/>
        </p:nvGrpSpPr>
        <p:grpSpPr>
          <a:xfrm>
            <a:off x="2586821" y="1936029"/>
            <a:ext cx="7510123" cy="3695677"/>
            <a:chOff x="3783188" y="2851226"/>
            <a:chExt cx="8521824" cy="5407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022E14-3631-4DA2-9C6A-E478CC832E11}"/>
                </a:ext>
              </a:extLst>
            </p:cNvPr>
            <p:cNvSpPr/>
            <p:nvPr/>
          </p:nvSpPr>
          <p:spPr>
            <a:xfrm>
              <a:off x="3783188" y="2851226"/>
              <a:ext cx="8521824" cy="5407024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49F3462-5A4A-49A4-96D0-258ACBDE272D}"/>
                </a:ext>
              </a:extLst>
            </p:cNvPr>
            <p:cNvSpPr/>
            <p:nvPr/>
          </p:nvSpPr>
          <p:spPr>
            <a:xfrm>
              <a:off x="4524934" y="4972554"/>
              <a:ext cx="2702849" cy="258892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Frontend</a:t>
              </a:r>
            </a:p>
            <a:p>
              <a:pPr algn="ctr"/>
              <a:endParaRPr lang="en-US" altLang="zh-CN" sz="2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2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左右箭头 6">
              <a:extLst>
                <a:ext uri="{FF2B5EF4-FFF2-40B4-BE49-F238E27FC236}">
                  <a16:creationId xmlns:a16="http://schemas.microsoft.com/office/drawing/2014/main" id="{3AF90249-2899-4441-8B20-D568D40DA6AA}"/>
                </a:ext>
              </a:extLst>
            </p:cNvPr>
            <p:cNvSpPr/>
            <p:nvPr/>
          </p:nvSpPr>
          <p:spPr>
            <a:xfrm>
              <a:off x="7362749" y="5942438"/>
              <a:ext cx="1182888" cy="567138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JQuery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折角形 11">
              <a:extLst>
                <a:ext uri="{FF2B5EF4-FFF2-40B4-BE49-F238E27FC236}">
                  <a16:creationId xmlns:a16="http://schemas.microsoft.com/office/drawing/2014/main" id="{23823822-B467-4CFA-9AA1-B438A7872786}"/>
                </a:ext>
              </a:extLst>
            </p:cNvPr>
            <p:cNvSpPr/>
            <p:nvPr/>
          </p:nvSpPr>
          <p:spPr>
            <a:xfrm>
              <a:off x="5155021" y="6184995"/>
              <a:ext cx="1500218" cy="1160547"/>
            </a:xfrm>
            <a:prstGeom prst="foldedCorner">
              <a:avLst/>
            </a:prstGeom>
            <a:noFill/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HTML</a:t>
              </a:r>
              <a:endParaRPr lang="zh-CN" altLang="en-US" sz="20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2B32EA-10D1-430B-A466-F1674FB4397D}"/>
                </a:ext>
              </a:extLst>
            </p:cNvPr>
            <p:cNvSpPr/>
            <p:nvPr/>
          </p:nvSpPr>
          <p:spPr>
            <a:xfrm>
              <a:off x="8736033" y="4972554"/>
              <a:ext cx="2702849" cy="258892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Backend</a:t>
              </a:r>
            </a:p>
            <a:p>
              <a:pPr algn="ctr"/>
              <a:endParaRPr lang="en-US" altLang="zh-CN" sz="2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">
              <a:extLst>
                <a:ext uri="{FF2B5EF4-FFF2-40B4-BE49-F238E27FC236}">
                  <a16:creationId xmlns:a16="http://schemas.microsoft.com/office/drawing/2014/main" id="{6D3EBDC0-6FD4-4D1C-BBA0-3F43C6176040}"/>
                </a:ext>
              </a:extLst>
            </p:cNvPr>
            <p:cNvSpPr/>
            <p:nvPr/>
          </p:nvSpPr>
          <p:spPr>
            <a:xfrm>
              <a:off x="4524934" y="3472482"/>
              <a:ext cx="6778010" cy="80330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6682" tIns="53341" rIns="106682" bIns="533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Express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" name="折角形 35">
              <a:extLst>
                <a:ext uri="{FF2B5EF4-FFF2-40B4-BE49-F238E27FC236}">
                  <a16:creationId xmlns:a16="http://schemas.microsoft.com/office/drawing/2014/main" id="{5E13E6EE-D1CD-4304-9726-870A067B0ECD}"/>
                </a:ext>
              </a:extLst>
            </p:cNvPr>
            <p:cNvSpPr/>
            <p:nvPr/>
          </p:nvSpPr>
          <p:spPr>
            <a:xfrm>
              <a:off x="9342808" y="6183529"/>
              <a:ext cx="1500218" cy="1160547"/>
            </a:xfrm>
            <a:prstGeom prst="foldedCorner">
              <a:avLst/>
            </a:prstGeom>
            <a:noFill/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Node.js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2269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后端实现细节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B47F620-84FD-4570-B2D2-14522C7925C2}"/>
              </a:ext>
            </a:extLst>
          </p:cNvPr>
          <p:cNvGrpSpPr/>
          <p:nvPr/>
        </p:nvGrpSpPr>
        <p:grpSpPr>
          <a:xfrm>
            <a:off x="2726753" y="1630836"/>
            <a:ext cx="7501330" cy="4625647"/>
            <a:chOff x="13302534" y="1469581"/>
            <a:chExt cx="11536026" cy="7743008"/>
          </a:xfrm>
        </p:grpSpPr>
        <p:sp>
          <p:nvSpPr>
            <p:cNvPr id="37" name="圆角矩形 13">
              <a:extLst>
                <a:ext uri="{FF2B5EF4-FFF2-40B4-BE49-F238E27FC236}">
                  <a16:creationId xmlns:a16="http://schemas.microsoft.com/office/drawing/2014/main" id="{4BDD581C-3FFC-45C7-8E02-28D7D91451B3}"/>
                </a:ext>
              </a:extLst>
            </p:cNvPr>
            <p:cNvSpPr/>
            <p:nvPr/>
          </p:nvSpPr>
          <p:spPr>
            <a:xfrm>
              <a:off x="13302534" y="3698771"/>
              <a:ext cx="1798519" cy="3899363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Load Balance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左右箭头 23">
              <a:extLst>
                <a:ext uri="{FF2B5EF4-FFF2-40B4-BE49-F238E27FC236}">
                  <a16:creationId xmlns:a16="http://schemas.microsoft.com/office/drawing/2014/main" id="{6FC4BAB7-E40E-4D80-B7D7-15E09C4FF563}"/>
                </a:ext>
              </a:extLst>
            </p:cNvPr>
            <p:cNvSpPr/>
            <p:nvPr/>
          </p:nvSpPr>
          <p:spPr>
            <a:xfrm rot="1390990">
              <a:off x="15082396" y="6746929"/>
              <a:ext cx="1373282" cy="567138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39" name="左右箭头 24">
              <a:extLst>
                <a:ext uri="{FF2B5EF4-FFF2-40B4-BE49-F238E27FC236}">
                  <a16:creationId xmlns:a16="http://schemas.microsoft.com/office/drawing/2014/main" id="{3BAA3813-25A6-48CA-8005-88564B3520E3}"/>
                </a:ext>
              </a:extLst>
            </p:cNvPr>
            <p:cNvSpPr/>
            <p:nvPr/>
          </p:nvSpPr>
          <p:spPr>
            <a:xfrm rot="19977285">
              <a:off x="15025988" y="4075407"/>
              <a:ext cx="1373282" cy="567138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40" name="立方体 39">
              <a:extLst>
                <a:ext uri="{FF2B5EF4-FFF2-40B4-BE49-F238E27FC236}">
                  <a16:creationId xmlns:a16="http://schemas.microsoft.com/office/drawing/2014/main" id="{D77E54BE-D008-47FD-8DBC-0B2FC75227B8}"/>
                </a:ext>
              </a:extLst>
            </p:cNvPr>
            <p:cNvSpPr/>
            <p:nvPr/>
          </p:nvSpPr>
          <p:spPr>
            <a:xfrm>
              <a:off x="16427428" y="2119370"/>
              <a:ext cx="3655185" cy="3132177"/>
            </a:xfrm>
            <a:prstGeom prst="cub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Model Server</a:t>
              </a: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流程图: 多文档 40">
              <a:extLst>
                <a:ext uri="{FF2B5EF4-FFF2-40B4-BE49-F238E27FC236}">
                  <a16:creationId xmlns:a16="http://schemas.microsoft.com/office/drawing/2014/main" id="{C07D1E9A-BD55-40B0-A977-756C8EDACAC9}"/>
                </a:ext>
              </a:extLst>
            </p:cNvPr>
            <p:cNvSpPr/>
            <p:nvPr/>
          </p:nvSpPr>
          <p:spPr>
            <a:xfrm>
              <a:off x="16897746" y="3726703"/>
              <a:ext cx="1961718" cy="1452127"/>
            </a:xfrm>
            <a:prstGeom prst="flowChartMultidocument">
              <a:avLst/>
            </a:prstGeom>
            <a:noFill/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Flask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APIs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2" name="立方体 41">
              <a:extLst>
                <a:ext uri="{FF2B5EF4-FFF2-40B4-BE49-F238E27FC236}">
                  <a16:creationId xmlns:a16="http://schemas.microsoft.com/office/drawing/2014/main" id="{64BF1213-CB3F-4A66-BADC-A25195A99739}"/>
                </a:ext>
              </a:extLst>
            </p:cNvPr>
            <p:cNvSpPr/>
            <p:nvPr/>
          </p:nvSpPr>
          <p:spPr>
            <a:xfrm>
              <a:off x="16427428" y="5665154"/>
              <a:ext cx="3655185" cy="3132177"/>
            </a:xfrm>
            <a:prstGeom prst="cub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Model Server</a:t>
              </a: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流程图: 多文档 42">
              <a:extLst>
                <a:ext uri="{FF2B5EF4-FFF2-40B4-BE49-F238E27FC236}">
                  <a16:creationId xmlns:a16="http://schemas.microsoft.com/office/drawing/2014/main" id="{FB34A5D4-D5CD-4CF5-B18E-1A29D397B2B4}"/>
                </a:ext>
              </a:extLst>
            </p:cNvPr>
            <p:cNvSpPr/>
            <p:nvPr/>
          </p:nvSpPr>
          <p:spPr>
            <a:xfrm>
              <a:off x="16897746" y="7272487"/>
              <a:ext cx="1961718" cy="1452127"/>
            </a:xfrm>
            <a:prstGeom prst="flowChartMultidocument">
              <a:avLst/>
            </a:prstGeom>
            <a:noFill/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Flask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APIs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4" name="流程图: 磁盘 43">
              <a:extLst>
                <a:ext uri="{FF2B5EF4-FFF2-40B4-BE49-F238E27FC236}">
                  <a16:creationId xmlns:a16="http://schemas.microsoft.com/office/drawing/2014/main" id="{96F59A66-49BB-4C28-85F0-2F238743653A}"/>
                </a:ext>
              </a:extLst>
            </p:cNvPr>
            <p:cNvSpPr/>
            <p:nvPr/>
          </p:nvSpPr>
          <p:spPr>
            <a:xfrm>
              <a:off x="22125407" y="1469581"/>
              <a:ext cx="2713153" cy="232462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Secondary</a:t>
              </a:r>
            </a:p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波形 44">
              <a:extLst>
                <a:ext uri="{FF2B5EF4-FFF2-40B4-BE49-F238E27FC236}">
                  <a16:creationId xmlns:a16="http://schemas.microsoft.com/office/drawing/2014/main" id="{62270B01-862D-425B-8E2E-935D8247B563}"/>
                </a:ext>
              </a:extLst>
            </p:cNvPr>
            <p:cNvSpPr/>
            <p:nvPr/>
          </p:nvSpPr>
          <p:spPr>
            <a:xfrm>
              <a:off x="22693337" y="2870189"/>
              <a:ext cx="1569411" cy="719795"/>
            </a:xfrm>
            <a:prstGeom prst="wav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MongoDB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流程图: 磁盘 45">
              <a:extLst>
                <a:ext uri="{FF2B5EF4-FFF2-40B4-BE49-F238E27FC236}">
                  <a16:creationId xmlns:a16="http://schemas.microsoft.com/office/drawing/2014/main" id="{356DD1DF-8453-4DE1-953B-4E47DFF1EFE7}"/>
                </a:ext>
              </a:extLst>
            </p:cNvPr>
            <p:cNvSpPr/>
            <p:nvPr/>
          </p:nvSpPr>
          <p:spPr>
            <a:xfrm>
              <a:off x="22125407" y="4178773"/>
              <a:ext cx="2713153" cy="232462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Primary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波形 46">
              <a:extLst>
                <a:ext uri="{FF2B5EF4-FFF2-40B4-BE49-F238E27FC236}">
                  <a16:creationId xmlns:a16="http://schemas.microsoft.com/office/drawing/2014/main" id="{0532DB75-5F0D-4D4F-AD2B-062AC6DA7E0E}"/>
                </a:ext>
              </a:extLst>
            </p:cNvPr>
            <p:cNvSpPr/>
            <p:nvPr/>
          </p:nvSpPr>
          <p:spPr>
            <a:xfrm>
              <a:off x="22693337" y="5603030"/>
              <a:ext cx="1569411" cy="719795"/>
            </a:xfrm>
            <a:prstGeom prst="wav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MongoDB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流程图: 磁盘 47">
              <a:extLst>
                <a:ext uri="{FF2B5EF4-FFF2-40B4-BE49-F238E27FC236}">
                  <a16:creationId xmlns:a16="http://schemas.microsoft.com/office/drawing/2014/main" id="{6FB81D0B-2939-433F-9636-C96777C8B003}"/>
                </a:ext>
              </a:extLst>
            </p:cNvPr>
            <p:cNvSpPr/>
            <p:nvPr/>
          </p:nvSpPr>
          <p:spPr>
            <a:xfrm>
              <a:off x="22125407" y="6887965"/>
              <a:ext cx="2713153" cy="232462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Arbiter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波形 48">
              <a:extLst>
                <a:ext uri="{FF2B5EF4-FFF2-40B4-BE49-F238E27FC236}">
                  <a16:creationId xmlns:a16="http://schemas.microsoft.com/office/drawing/2014/main" id="{B07893E2-8B5A-4FDB-BD64-3861B98E5815}"/>
                </a:ext>
              </a:extLst>
            </p:cNvPr>
            <p:cNvSpPr/>
            <p:nvPr/>
          </p:nvSpPr>
          <p:spPr>
            <a:xfrm>
              <a:off x="22693337" y="8323124"/>
              <a:ext cx="1569411" cy="719795"/>
            </a:xfrm>
            <a:prstGeom prst="wav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MongoDB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左右箭头 36">
              <a:extLst>
                <a:ext uri="{FF2B5EF4-FFF2-40B4-BE49-F238E27FC236}">
                  <a16:creationId xmlns:a16="http://schemas.microsoft.com/office/drawing/2014/main" id="{6F9303EC-D307-4382-A8AF-5AD682959B36}"/>
                </a:ext>
              </a:extLst>
            </p:cNvPr>
            <p:cNvSpPr/>
            <p:nvPr/>
          </p:nvSpPr>
          <p:spPr>
            <a:xfrm rot="2465868">
              <a:off x="20030580" y="4313937"/>
              <a:ext cx="2084260" cy="567138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51" name="左右箭头 37">
              <a:extLst>
                <a:ext uri="{FF2B5EF4-FFF2-40B4-BE49-F238E27FC236}">
                  <a16:creationId xmlns:a16="http://schemas.microsoft.com/office/drawing/2014/main" id="{11DD56EA-C9F9-4E5D-9BA3-9EEACEEA058B}"/>
                </a:ext>
              </a:extLst>
            </p:cNvPr>
            <p:cNvSpPr/>
            <p:nvPr/>
          </p:nvSpPr>
          <p:spPr>
            <a:xfrm rot="8788015">
              <a:off x="20094963" y="5828138"/>
              <a:ext cx="1954618" cy="567138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2" tIns="64006" rIns="128012" bIns="64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52" name="左弧形箭头 14">
              <a:extLst>
                <a:ext uri="{FF2B5EF4-FFF2-40B4-BE49-F238E27FC236}">
                  <a16:creationId xmlns:a16="http://schemas.microsoft.com/office/drawing/2014/main" id="{6432712E-9EB5-4B42-BDCE-61E7DE11712F}"/>
                </a:ext>
              </a:extLst>
            </p:cNvPr>
            <p:cNvSpPr/>
            <p:nvPr/>
          </p:nvSpPr>
          <p:spPr>
            <a:xfrm>
              <a:off x="21108751" y="5972661"/>
              <a:ext cx="881687" cy="2320000"/>
            </a:xfrm>
            <a:prstGeom prst="curved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3" name="左弧形箭头 40">
              <a:extLst>
                <a:ext uri="{FF2B5EF4-FFF2-40B4-BE49-F238E27FC236}">
                  <a16:creationId xmlns:a16="http://schemas.microsoft.com/office/drawing/2014/main" id="{508A074D-8F69-45BC-A551-B22517F9D3A5}"/>
                </a:ext>
              </a:extLst>
            </p:cNvPr>
            <p:cNvSpPr/>
            <p:nvPr/>
          </p:nvSpPr>
          <p:spPr>
            <a:xfrm rot="10800000" flipH="1">
              <a:off x="21072273" y="2429983"/>
              <a:ext cx="901471" cy="2320000"/>
            </a:xfrm>
            <a:prstGeom prst="curved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3218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模型结构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02FBCB-76BA-4E42-A5BD-898F42FEEC01}"/>
              </a:ext>
            </a:extLst>
          </p:cNvPr>
          <p:cNvSpPr/>
          <p:nvPr/>
        </p:nvSpPr>
        <p:spPr>
          <a:xfrm>
            <a:off x="4089583" y="2223153"/>
            <a:ext cx="2034799" cy="1640736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205" dirty="0">
                <a:solidFill>
                  <a:schemeClr val="tx1"/>
                </a:solidFill>
              </a:rPr>
              <a:t>使用</a:t>
            </a:r>
            <a:r>
              <a:rPr lang="en-US" altLang="zh-CN" sz="2205" dirty="0">
                <a:solidFill>
                  <a:schemeClr val="tx1"/>
                </a:solidFill>
              </a:rPr>
              <a:t>MMdetection</a:t>
            </a:r>
            <a:r>
              <a:rPr lang="zh-CN" altLang="en-US" sz="2205" dirty="0">
                <a:solidFill>
                  <a:schemeClr val="tx1"/>
                </a:solidFill>
              </a:rPr>
              <a:t>检测图片中的表格位置</a:t>
            </a:r>
            <a:endParaRPr lang="en-US" altLang="zh-CN" sz="2205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91E2FEE-DF31-4FA8-850A-51AF3896A4E0}"/>
              </a:ext>
            </a:extLst>
          </p:cNvPr>
          <p:cNvSpPr/>
          <p:nvPr/>
        </p:nvSpPr>
        <p:spPr>
          <a:xfrm>
            <a:off x="6939144" y="2214607"/>
            <a:ext cx="2060948" cy="1640736"/>
          </a:xfrm>
          <a:prstGeom prst="roundRect">
            <a:avLst/>
          </a:prstGeom>
          <a:noFill/>
          <a:ln w="571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2205" dirty="0">
                <a:solidFill>
                  <a:schemeClr val="tx1"/>
                </a:solidFill>
              </a:rPr>
              <a:t>根据表格位置从</a:t>
            </a:r>
            <a:r>
              <a:rPr lang="en-US" altLang="zh-CN" sz="2205" dirty="0">
                <a:solidFill>
                  <a:schemeClr val="tx1"/>
                </a:solidFill>
              </a:rPr>
              <a:t>PDF</a:t>
            </a:r>
            <a:r>
              <a:rPr lang="zh-CN" altLang="en-US" sz="2205" dirty="0">
                <a:solidFill>
                  <a:schemeClr val="tx1"/>
                </a:solidFill>
              </a:rPr>
              <a:t>中提取对应的内容和内容位置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12A45C4-5CAB-4761-8C58-BA719DA5EC10}"/>
              </a:ext>
            </a:extLst>
          </p:cNvPr>
          <p:cNvSpPr/>
          <p:nvPr/>
        </p:nvSpPr>
        <p:spPr>
          <a:xfrm>
            <a:off x="9943707" y="2223153"/>
            <a:ext cx="1892432" cy="1640736"/>
          </a:xfrm>
          <a:prstGeom prst="round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根据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内容位置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重构表格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FA36BA-E989-4C4C-BE6D-DB2FB89C17D2}"/>
              </a:ext>
            </a:extLst>
          </p:cNvPr>
          <p:cNvSpPr/>
          <p:nvPr/>
        </p:nvSpPr>
        <p:spPr>
          <a:xfrm>
            <a:off x="1286759" y="2214607"/>
            <a:ext cx="1909022" cy="1650667"/>
          </a:xfrm>
          <a:prstGeom prst="round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2205" dirty="0">
                <a:solidFill>
                  <a:schemeClr val="tx1"/>
                </a:solidFill>
              </a:rPr>
              <a:t>将</a:t>
            </a:r>
            <a:r>
              <a:rPr lang="en-US" altLang="zh-CN" sz="2205" dirty="0">
                <a:solidFill>
                  <a:schemeClr val="tx1"/>
                </a:solidFill>
              </a:rPr>
              <a:t>PDF</a:t>
            </a:r>
            <a:r>
              <a:rPr lang="zh-CN" altLang="en-US" sz="2205" dirty="0">
                <a:solidFill>
                  <a:schemeClr val="tx1"/>
                </a:solidFill>
              </a:rPr>
              <a:t>页面</a:t>
            </a:r>
            <a:endParaRPr lang="en-US" altLang="zh-CN" sz="2205" dirty="0">
              <a:solidFill>
                <a:schemeClr val="tx1"/>
              </a:solidFill>
            </a:endParaRPr>
          </a:p>
          <a:p>
            <a:pPr algn="ctr"/>
            <a:r>
              <a:rPr lang="zh-CN" altLang="en-US" sz="2205" dirty="0">
                <a:solidFill>
                  <a:schemeClr val="tx1"/>
                </a:solidFill>
              </a:rPr>
              <a:t>导出为</a:t>
            </a:r>
            <a:endParaRPr lang="en-US" altLang="zh-CN" sz="2205" dirty="0">
              <a:solidFill>
                <a:schemeClr val="tx1"/>
              </a:solidFill>
            </a:endParaRPr>
          </a:p>
          <a:p>
            <a:pPr algn="ctr"/>
            <a:r>
              <a:rPr lang="zh-CN" altLang="en-US" sz="2205" dirty="0">
                <a:solidFill>
                  <a:schemeClr val="tx1"/>
                </a:solidFill>
              </a:rPr>
              <a:t>高清图片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FA2E107-0AD7-416C-92AC-7F9739A8EB57}"/>
              </a:ext>
            </a:extLst>
          </p:cNvPr>
          <p:cNvSpPr/>
          <p:nvPr/>
        </p:nvSpPr>
        <p:spPr>
          <a:xfrm>
            <a:off x="3401560" y="2806742"/>
            <a:ext cx="559171" cy="319053"/>
          </a:xfrm>
          <a:prstGeom prst="rightArrow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18">
              <a:solidFill>
                <a:schemeClr val="tx1"/>
              </a:solidFill>
            </a:endParaRP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7EACE642-EFC7-43D5-B2DE-6B4B272C13BF}"/>
              </a:ext>
            </a:extLst>
          </p:cNvPr>
          <p:cNvSpPr/>
          <p:nvPr/>
        </p:nvSpPr>
        <p:spPr>
          <a:xfrm>
            <a:off x="2038672" y="4004422"/>
            <a:ext cx="405193" cy="659592"/>
          </a:xfrm>
          <a:prstGeom prst="upArrow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gimg2.baidu.com/image_search/src=http%3A%2F%2Fbpic.588ku.com%2Felement_origin_min_pic%2F00%2F86%2F51%2F4756eb8d4618491.jpg&amp;refer=http%3A%2F%2Fbpic.588ku.com&amp;app=2002&amp;size=f9999,10000&amp;q=a80&amp;n=0&amp;g=0n&amp;fmt=jpeg?sec=1613011335&amp;t=96612ec9510c0681839d3cc74327c22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97" y="4803162"/>
            <a:ext cx="893341" cy="1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s0.bdstatic.com/70cFuHSh_Q1YnxGkpoWK1HF6hhy/it/u=812437680,4239373388&amp;fm=26&amp;gp=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10627" r="3774" b="8603"/>
          <a:stretch/>
        </p:blipFill>
        <p:spPr bwMode="auto">
          <a:xfrm>
            <a:off x="10440861" y="4916179"/>
            <a:ext cx="1063871" cy="9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箭头: 上 14">
            <a:extLst>
              <a:ext uri="{FF2B5EF4-FFF2-40B4-BE49-F238E27FC236}">
                <a16:creationId xmlns:a16="http://schemas.microsoft.com/office/drawing/2014/main" id="{7EACE642-EFC7-43D5-B2DE-6B4B272C13BF}"/>
              </a:ext>
            </a:extLst>
          </p:cNvPr>
          <p:cNvSpPr/>
          <p:nvPr/>
        </p:nvSpPr>
        <p:spPr>
          <a:xfrm flipV="1">
            <a:off x="10770201" y="4002105"/>
            <a:ext cx="405193" cy="659592"/>
          </a:xfrm>
          <a:prstGeom prst="upArrow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1">
            <a:extLst>
              <a:ext uri="{FF2B5EF4-FFF2-40B4-BE49-F238E27FC236}">
                <a16:creationId xmlns:a16="http://schemas.microsoft.com/office/drawing/2014/main" id="{7FA2E107-0AD7-416C-92AC-7F9739A8EB57}"/>
              </a:ext>
            </a:extLst>
          </p:cNvPr>
          <p:cNvSpPr/>
          <p:nvPr/>
        </p:nvSpPr>
        <p:spPr>
          <a:xfrm>
            <a:off x="6273205" y="2806741"/>
            <a:ext cx="559171" cy="319053"/>
          </a:xfrm>
          <a:prstGeom prst="rightArrow">
            <a:avLst/>
          </a:prstGeom>
          <a:noFill/>
          <a:ln w="57150" cap="flat" cmpd="sng" algn="ctr">
            <a:solidFill>
              <a:srgbClr val="E6C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18">
              <a:solidFill>
                <a:schemeClr val="tx1"/>
              </a:solidFill>
            </a:endParaRPr>
          </a:p>
        </p:txBody>
      </p:sp>
      <p:sp>
        <p:nvSpPr>
          <p:cNvPr id="20" name="箭头: 右 11">
            <a:extLst>
              <a:ext uri="{FF2B5EF4-FFF2-40B4-BE49-F238E27FC236}">
                <a16:creationId xmlns:a16="http://schemas.microsoft.com/office/drawing/2014/main" id="{7FA2E107-0AD7-416C-92AC-7F9739A8EB57}"/>
              </a:ext>
            </a:extLst>
          </p:cNvPr>
          <p:cNvSpPr/>
          <p:nvPr/>
        </p:nvSpPr>
        <p:spPr>
          <a:xfrm>
            <a:off x="9192314" y="2806741"/>
            <a:ext cx="559171" cy="319053"/>
          </a:xfrm>
          <a:prstGeom prst="rightArrow">
            <a:avLst/>
          </a:prstGeom>
          <a:noFill/>
          <a:ln w="571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1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7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7BED1-4AC8-4334-A230-773E4159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13453-D4EA-4F8A-83C5-8DAF0FE7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模型训练</a:t>
            </a:r>
            <a:endParaRPr lang="en-US" altLang="zh-CN" sz="2400" dirty="0"/>
          </a:p>
          <a:p>
            <a:pPr lvl="1"/>
            <a:r>
              <a:rPr lang="zh-CN" altLang="en-US" sz="2400" i="0" dirty="0"/>
              <a:t>基于目标识别模型</a:t>
            </a:r>
            <a:r>
              <a:rPr lang="en-US" altLang="zh-CN" sz="2400" i="0" dirty="0" err="1"/>
              <a:t>MMdetection</a:t>
            </a:r>
            <a:r>
              <a:rPr lang="en-US" altLang="zh-CN" sz="2400" i="0" dirty="0"/>
              <a:t> </a:t>
            </a:r>
            <a:r>
              <a:rPr lang="zh-CN" altLang="en-US" sz="2400" i="0" dirty="0"/>
              <a:t>，在数据集</a:t>
            </a:r>
            <a:r>
              <a:rPr lang="en-US" altLang="zh-CN" sz="2400" i="0" dirty="0"/>
              <a:t>ICDAR2013</a:t>
            </a:r>
            <a:r>
              <a:rPr lang="zh-CN" altLang="en-US" sz="2400" i="0" dirty="0"/>
              <a:t>、</a:t>
            </a:r>
            <a:r>
              <a:rPr lang="en-US" altLang="zh-CN" sz="2400" i="0" dirty="0"/>
              <a:t>ICDAR2019</a:t>
            </a:r>
            <a:r>
              <a:rPr lang="zh-CN" altLang="en-US" sz="2400" i="0" dirty="0"/>
              <a:t>进行训练，提取表格位置，单元格位置</a:t>
            </a:r>
            <a:endParaRPr lang="en-US" altLang="zh-CN" sz="2400" i="0" dirty="0"/>
          </a:p>
          <a:p>
            <a:pPr lvl="1"/>
            <a:r>
              <a:rPr lang="zh-CN" altLang="en-US" sz="2400" i="0" dirty="0"/>
              <a:t>利用</a:t>
            </a:r>
            <a:r>
              <a:rPr lang="en-US" altLang="zh-CN" sz="2400" i="0" dirty="0" err="1"/>
              <a:t>PyMuPDF</a:t>
            </a:r>
            <a:r>
              <a:rPr lang="zh-CN" altLang="en-US" sz="2400" i="0" dirty="0"/>
              <a:t>解析</a:t>
            </a:r>
            <a:r>
              <a:rPr lang="en-US" altLang="zh-CN" sz="2400" i="0" dirty="0"/>
              <a:t>pdf</a:t>
            </a:r>
            <a:r>
              <a:rPr lang="zh-CN" altLang="en-US" sz="2400" i="0" dirty="0"/>
              <a:t>页面中的内容</a:t>
            </a:r>
            <a:endParaRPr lang="en-US" altLang="zh-CN" sz="2400" i="0" dirty="0"/>
          </a:p>
          <a:p>
            <a:pPr lvl="1"/>
            <a:r>
              <a:rPr lang="zh-CN" altLang="en-US" sz="2400" i="0" dirty="0"/>
              <a:t>利用单元格位置以及</a:t>
            </a:r>
            <a:r>
              <a:rPr lang="en-US" altLang="zh-CN" sz="2400" i="0" dirty="0"/>
              <a:t>pdf</a:t>
            </a:r>
            <a:r>
              <a:rPr lang="zh-CN" altLang="en-US" sz="2400" i="0" dirty="0"/>
              <a:t>的元信息还原表格，生成</a:t>
            </a:r>
            <a:r>
              <a:rPr lang="en-US" altLang="zh-CN" sz="2400" i="0" dirty="0"/>
              <a:t>xlsx</a:t>
            </a:r>
          </a:p>
          <a:p>
            <a:endParaRPr lang="en-US" altLang="zh-CN" sz="2400" dirty="0"/>
          </a:p>
          <a:p>
            <a:r>
              <a:rPr lang="zh-CN" altLang="en-US" sz="2400" dirty="0"/>
              <a:t>模型推理</a:t>
            </a:r>
            <a:endParaRPr lang="en-US" altLang="zh-CN" sz="2400" dirty="0"/>
          </a:p>
          <a:p>
            <a:pPr lvl="1"/>
            <a:r>
              <a:rPr lang="zh-CN" altLang="en-US" sz="2400" i="0" dirty="0"/>
              <a:t>将</a:t>
            </a:r>
            <a:r>
              <a:rPr lang="en-US" altLang="zh-CN" sz="2400" i="0" dirty="0"/>
              <a:t>MMdetection</a:t>
            </a:r>
            <a:r>
              <a:rPr lang="zh-CN" altLang="en-US" sz="2400" i="0" dirty="0"/>
              <a:t>迁移到</a:t>
            </a:r>
            <a:r>
              <a:rPr lang="en-US" altLang="zh-CN" sz="2400" i="0" dirty="0"/>
              <a:t>CPU</a:t>
            </a:r>
            <a:r>
              <a:rPr lang="zh-CN" altLang="en-US" sz="2400" i="0" dirty="0"/>
              <a:t>进行推理</a:t>
            </a:r>
          </a:p>
        </p:txBody>
      </p:sp>
    </p:spTree>
    <p:extLst>
      <p:ext uri="{BB962C8B-B14F-4D97-AF65-F5344CB8AC3E}">
        <p14:creationId xmlns:p14="http://schemas.microsoft.com/office/powerpoint/2010/main" val="4793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云上实际部署情况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前端服务器配置</a:t>
            </a:r>
            <a:endParaRPr lang="en-US" altLang="zh-CN" sz="2400" dirty="0"/>
          </a:p>
          <a:p>
            <a:pPr lvl="1"/>
            <a:r>
              <a:rPr lang="zh-CN" altLang="en-US" sz="2400" dirty="0"/>
              <a:t>云主机</a:t>
            </a:r>
            <a:r>
              <a:rPr lang="en-US" altLang="zh-CN" sz="2400" dirty="0"/>
              <a:t> *1</a:t>
            </a:r>
          </a:p>
          <a:p>
            <a:r>
              <a:rPr lang="zh-CN" altLang="en-US" sz="2400" dirty="0"/>
              <a:t>后端服务器配置</a:t>
            </a:r>
            <a:endParaRPr lang="en-US" altLang="zh-CN" sz="2400" dirty="0"/>
          </a:p>
          <a:p>
            <a:pPr lvl="1"/>
            <a:r>
              <a:rPr lang="zh-CN" altLang="en-US" sz="2400" dirty="0"/>
              <a:t>负载均衡 </a:t>
            </a:r>
            <a:r>
              <a:rPr lang="en-US" altLang="zh-CN" sz="2400" dirty="0"/>
              <a:t>*1</a:t>
            </a:r>
          </a:p>
          <a:p>
            <a:pPr lvl="1"/>
            <a:r>
              <a:rPr lang="zh-CN" altLang="en-US" sz="2400" dirty="0"/>
              <a:t>模型 ：云主机</a:t>
            </a:r>
            <a:r>
              <a:rPr lang="en-US" altLang="zh-CN" sz="2400" dirty="0"/>
              <a:t> *2</a:t>
            </a:r>
          </a:p>
          <a:p>
            <a:r>
              <a:rPr lang="zh-CN" altLang="en-US" sz="2400" dirty="0"/>
              <a:t>数据库服务器配置</a:t>
            </a:r>
            <a:endParaRPr lang="en-US" altLang="zh-CN" sz="2400" dirty="0"/>
          </a:p>
          <a:p>
            <a:pPr lvl="1"/>
            <a:r>
              <a:rPr lang="en-US" altLang="zh-CN" sz="2400" dirty="0"/>
              <a:t>MongoDB *3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77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演示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79374" cy="358140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网址：</a:t>
            </a:r>
            <a:r>
              <a:rPr lang="en-US" altLang="zh-CN" dirty="0">
                <a:hlinkClick r:id="rId3"/>
              </a:rPr>
              <a:t>http://106.75.237.104:3000/index.html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水杉在线仓库链接：</a:t>
            </a:r>
            <a:r>
              <a:rPr lang="zh-CN" altLang="en-US" dirty="0">
                <a:hlinkClick r:id="rId4"/>
              </a:rPr>
              <a:t>http://gitea.shuishan.net.cn/10174503110/pdfTableDetection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演示视频链接：</a:t>
            </a:r>
            <a:r>
              <a:rPr lang="en-US" altLang="zh-CN" dirty="0">
                <a:hlinkClick r:id="rId5"/>
              </a:rPr>
              <a:t>https://pan.baidu.com/s/1H4TsqELVMQgOzRXX-qCCWw</a:t>
            </a:r>
            <a:endParaRPr lang="en-US" altLang="zh-CN" dirty="0"/>
          </a:p>
          <a:p>
            <a:pPr lvl="1"/>
            <a:r>
              <a:rPr lang="zh-CN" altLang="en-US" dirty="0"/>
              <a:t>提取码：</a:t>
            </a:r>
            <a:r>
              <a:rPr lang="en-US" altLang="zh-CN" dirty="0"/>
              <a:t>1234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2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1250</TotalTime>
  <Words>276</Words>
  <Application>Microsoft Office PowerPoint</Application>
  <PresentationFormat>宽屏</PresentationFormat>
  <Paragraphs>96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等线</vt:lpstr>
      <vt:lpstr>Franklin Gothic Book</vt:lpstr>
      <vt:lpstr>剪切</vt:lpstr>
      <vt:lpstr>Pdf Table Detection</vt:lpstr>
      <vt:lpstr>项目简介</vt:lpstr>
      <vt:lpstr>项目框架</vt:lpstr>
      <vt:lpstr>前端实现细节</vt:lpstr>
      <vt:lpstr>后端实现细节</vt:lpstr>
      <vt:lpstr>模型结构</vt:lpstr>
      <vt:lpstr>模型介绍</vt:lpstr>
      <vt:lpstr>云上实际部署情况</vt:lpstr>
      <vt:lpstr>Demo演示</vt:lpstr>
      <vt:lpstr>未来展望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pdfTableDetection</dc:title>
  <dc:creator>印 张悦</dc:creator>
  <cp:lastModifiedBy>印 张悦</cp:lastModifiedBy>
  <cp:revision>71</cp:revision>
  <dcterms:created xsi:type="dcterms:W3CDTF">2021-01-11T02:16:33Z</dcterms:created>
  <dcterms:modified xsi:type="dcterms:W3CDTF">2021-01-13T06:58:39Z</dcterms:modified>
</cp:coreProperties>
</file>