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3"/>
    <p:sldId id="275" r:id="rId4"/>
    <p:sldId id="266" r:id="rId5"/>
    <p:sldId id="259" r:id="rId6"/>
    <p:sldId id="257" r:id="rId7"/>
    <p:sldId id="261" r:id="rId8"/>
    <p:sldId id="260" r:id="rId9"/>
    <p:sldId id="276" r:id="rId11"/>
    <p:sldId id="262" r:id="rId12"/>
    <p:sldId id="263" r:id="rId13"/>
    <p:sldId id="264" r:id="rId14"/>
    <p:sldId id="265"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6" autoAdjust="0"/>
    <p:restoredTop sz="93525" autoAdjust="0"/>
  </p:normalViewPr>
  <p:slideViewPr>
    <p:cSldViewPr snapToGrid="0">
      <p:cViewPr varScale="1">
        <p:scale>
          <a:sx n="69" d="100"/>
          <a:sy n="69"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5A2EB-6BCE-4826-98A3-B82E0B450B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Patch</a:t>
            </a:r>
            <a:r>
              <a:rPr lang="zh-CN" altLang="en-US" dirty="0" smtClean="0"/>
              <a:t>大小（</a:t>
            </a:r>
            <a:r>
              <a:rPr lang="en-US" altLang="zh-CN" dirty="0" smtClean="0"/>
              <a:t>28,28</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E75A2EB-6BCE-4826-98A3-B82E0B450B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Type5 </a:t>
            </a:r>
            <a:r>
              <a:rPr lang="zh-CN" altLang="en-US" dirty="0" smtClean="0"/>
              <a:t>直接取垂直方向</a:t>
            </a:r>
            <a:r>
              <a:rPr lang="en-US" altLang="zh-CN" dirty="0" smtClean="0"/>
              <a:t>1-36</a:t>
            </a:r>
            <a:r>
              <a:rPr lang="zh-CN" altLang="en-US" dirty="0" smtClean="0"/>
              <a:t>像素，水平宽度为</a:t>
            </a:r>
            <a:r>
              <a:rPr lang="en-US" altLang="zh-CN" dirty="0" smtClean="0"/>
              <a:t>20</a:t>
            </a:r>
            <a:r>
              <a:rPr lang="zh-CN" altLang="en-US" dirty="0" smtClean="0"/>
              <a:t>，（</a:t>
            </a:r>
            <a:r>
              <a:rPr lang="en-US" altLang="zh-CN" dirty="0" smtClean="0"/>
              <a:t>36</a:t>
            </a:r>
            <a:r>
              <a:rPr lang="zh-CN" altLang="en-US" dirty="0" smtClean="0"/>
              <a:t>，</a:t>
            </a:r>
            <a:r>
              <a:rPr lang="en-US" altLang="zh-CN" dirty="0" smtClean="0"/>
              <a:t>20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E75A2EB-6BCE-4826-98A3-B82E0B450B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en-US" altLang="zh-CN" dirty="0" smtClean="0"/>
              <a:t>Type6 </a:t>
            </a:r>
            <a:r>
              <a:rPr lang="zh-CN" altLang="en-US" dirty="0" smtClean="0"/>
              <a:t>直接取垂直方向</a:t>
            </a:r>
            <a:r>
              <a:rPr lang="en-US" altLang="zh-CN" dirty="0" smtClean="0"/>
              <a:t>9-60</a:t>
            </a:r>
            <a:r>
              <a:rPr lang="zh-CN" altLang="en-US" dirty="0" smtClean="0"/>
              <a:t>共</a:t>
            </a:r>
            <a:r>
              <a:rPr lang="en-US" altLang="zh-CN" dirty="0" smtClean="0"/>
              <a:t>52</a:t>
            </a:r>
            <a:r>
              <a:rPr lang="zh-CN" altLang="en-US" dirty="0" smtClean="0"/>
              <a:t>像素，然后保持宽高比缩放到原来的</a:t>
            </a:r>
            <a:r>
              <a:rPr lang="en-US" altLang="zh-CN" dirty="0" smtClean="0"/>
              <a:t>0.75</a:t>
            </a:r>
            <a:r>
              <a:rPr lang="zh-CN" altLang="en-US" dirty="0" smtClean="0"/>
              <a:t>倍大小，每个字符大小（</a:t>
            </a:r>
            <a:r>
              <a:rPr lang="en-US" altLang="zh-CN" dirty="0" smtClean="0"/>
              <a:t>39</a:t>
            </a:r>
            <a:r>
              <a:rPr lang="zh-CN" altLang="en-US"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E75A2EB-6BCE-4826-98A3-B82E0B450B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75A2EB-6BCE-4826-98A3-B82E0B450B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3180-07B3-4591-BE14-9E99EBA440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D3180-07B3-4591-BE14-9E99EBA440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265" y="985886"/>
            <a:ext cx="7772400" cy="2387600"/>
          </a:xfrm>
        </p:spPr>
        <p:txBody>
          <a:bodyPr/>
          <a:lstStyle/>
          <a:p>
            <a:r>
              <a:rPr lang="zh-CN" altLang="en-US" dirty="0"/>
              <a:t>职位预测竞赛</a:t>
            </a:r>
            <a:endParaRPr lang="zh-CN" altLang="en-US" dirty="0"/>
          </a:p>
        </p:txBody>
      </p:sp>
      <p:sp>
        <p:nvSpPr>
          <p:cNvPr id="4" name="副标题 2"/>
          <p:cNvSpPr txBox="1"/>
          <p:nvPr/>
        </p:nvSpPr>
        <p:spPr>
          <a:xfrm>
            <a:off x="1047465" y="3735577"/>
            <a:ext cx="6858000" cy="2068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r>
              <a:rPr lang="zh-CN" altLang="en-US" dirty="0" smtClean="0"/>
              <a:t>队名：</a:t>
            </a:r>
            <a:r>
              <a:rPr lang="en-US" altLang="zh-CN" dirty="0" smtClean="0"/>
              <a:t>Team</a:t>
            </a:r>
            <a:endParaRPr lang="en-US" altLang="zh-CN" dirty="0" smtClean="0"/>
          </a:p>
          <a:p>
            <a:endParaRPr lang="en-US" altLang="zh-CN" dirty="0" smtClean="0"/>
          </a:p>
          <a:p>
            <a:endParaRPr lang="en-US" altLang="zh-CN" dirty="0"/>
          </a:p>
          <a:p>
            <a:r>
              <a:rPr lang="zh-CN" altLang="en-US" dirty="0"/>
              <a:t>电子科技大学</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p>
            <a:r>
              <a:rPr lang="en-US" altLang="zh-CN" dirty="0" smtClean="0">
                <a:ea typeface="宋体" charset="0"/>
              </a:rPr>
              <a:t>2.2</a:t>
            </a:r>
            <a:r>
              <a:rPr lang="zh-CN" altLang="en-US" dirty="0" smtClean="0">
                <a:ea typeface="宋体" charset="0"/>
              </a:rPr>
              <a:t>、特征重要性排序</a:t>
            </a:r>
            <a:endParaRPr lang="zh-CN" altLang="en-US" dirty="0"/>
          </a:p>
        </p:txBody>
      </p:sp>
      <p:sp>
        <p:nvSpPr>
          <p:cNvPr id="34" name="文本框 33"/>
          <p:cNvSpPr txBox="1"/>
          <p:nvPr/>
        </p:nvSpPr>
        <p:spPr>
          <a:xfrm>
            <a:off x="637540" y="2183130"/>
            <a:ext cx="7336790" cy="1191260"/>
          </a:xfrm>
          <a:prstGeom prst="rect">
            <a:avLst/>
          </a:prstGeom>
          <a:noFill/>
        </p:spPr>
        <p:txBody>
          <a:bodyPr wrap="square" rtlCol="0">
            <a:spAutoFit/>
          </a:bodyPr>
          <a:p>
            <a:pPr indent="457200"/>
            <a:r>
              <a:rPr lang="zh-CN" altLang="en-US">
                <a:ea typeface="宋体" charset="0"/>
              </a:rPr>
              <a:t>在特征训练之前，我们在预测某一项数据时均分别用</a:t>
            </a:r>
            <a:r>
              <a:rPr lang="en-US" altLang="zh-CN">
                <a:ea typeface="宋体" charset="0"/>
              </a:rPr>
              <a:t>GBDT</a:t>
            </a:r>
            <a:r>
              <a:rPr lang="zh-CN" altLang="en-US">
                <a:ea typeface="宋体" charset="0"/>
              </a:rPr>
              <a:t>对以上特征的重要性进行了排序。如图</a:t>
            </a:r>
            <a:r>
              <a:rPr lang="en-US" altLang="zh-CN">
                <a:ea typeface="宋体" charset="0"/>
              </a:rPr>
              <a:t>5</a:t>
            </a:r>
            <a:r>
              <a:rPr lang="zh-CN" altLang="en-US">
                <a:ea typeface="宋体" charset="0"/>
              </a:rPr>
              <a:t>所示，我们通过</a:t>
            </a:r>
            <a:r>
              <a:rPr lang="en-US" altLang="zh-CN">
                <a:ea typeface="宋体" charset="0"/>
              </a:rPr>
              <a:t>gbdt.feature_importances</a:t>
            </a:r>
            <a:r>
              <a:rPr lang="zh-CN" altLang="en-US">
                <a:ea typeface="宋体" charset="0"/>
              </a:rPr>
              <a:t>函数得到特征的权重值，并对特征进行了排序。</a:t>
            </a:r>
            <a:endParaRPr lang="zh-CN" altLang="en-US">
              <a:ea typeface="宋体" charset="0"/>
            </a:endParaRPr>
          </a:p>
          <a:p>
            <a:pPr indent="457200"/>
            <a:r>
              <a:rPr lang="zh-CN" altLang="en-US">
                <a:ea typeface="宋体" charset="0"/>
              </a:rPr>
              <a:t>然后将特征按照单双号分成了两组。</a:t>
            </a:r>
            <a:endParaRPr lang="zh-CN" altLang="en-US">
              <a:ea typeface="宋体" charset="0"/>
            </a:endParaRPr>
          </a:p>
        </p:txBody>
      </p:sp>
      <p:grpSp>
        <p:nvGrpSpPr>
          <p:cNvPr id="3" name="组合 2"/>
          <p:cNvGrpSpPr/>
          <p:nvPr/>
        </p:nvGrpSpPr>
        <p:grpSpPr>
          <a:xfrm>
            <a:off x="898525" y="3788410"/>
            <a:ext cx="7033260" cy="1705610"/>
            <a:chOff x="1415" y="5966"/>
            <a:chExt cx="11076" cy="2686"/>
          </a:xfrm>
        </p:grpSpPr>
        <p:pic>
          <p:nvPicPr>
            <p:cNvPr id="2" name="图片 1" descr=")SLG8%M88R[KN~4HC9)WEWG"/>
            <p:cNvPicPr>
              <a:picLocks noChangeAspect="1"/>
            </p:cNvPicPr>
            <p:nvPr/>
          </p:nvPicPr>
          <p:blipFill>
            <a:blip r:embed="rId1"/>
            <a:srcRect/>
            <a:stretch>
              <a:fillRect/>
            </a:stretch>
          </p:blipFill>
          <p:spPr>
            <a:xfrm>
              <a:off x="1415" y="5966"/>
              <a:ext cx="11077" cy="1325"/>
            </a:xfrm>
            <a:prstGeom prst="rect">
              <a:avLst/>
            </a:prstGeom>
          </p:spPr>
        </p:pic>
        <p:sp>
          <p:nvSpPr>
            <p:cNvPr id="10" name="文本框 9"/>
            <p:cNvSpPr txBox="1"/>
            <p:nvPr/>
          </p:nvSpPr>
          <p:spPr>
            <a:xfrm>
              <a:off x="5757" y="8072"/>
              <a:ext cx="1206" cy="580"/>
            </a:xfrm>
            <a:prstGeom prst="rect">
              <a:avLst/>
            </a:prstGeom>
            <a:noFill/>
          </p:spPr>
          <p:txBody>
            <a:bodyPr wrap="square" rtlCol="0">
              <a:spAutoFit/>
            </a:bodyPr>
            <a:p>
              <a:r>
                <a:rPr lang="zh-CN" altLang="en-US"/>
                <a:t>图</a:t>
              </a:r>
              <a:r>
                <a:rPr lang="en-US" altLang="zh-CN"/>
                <a:t>5</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p>
            <a:r>
              <a:rPr lang="en-US" altLang="zh-CN" dirty="0" smtClean="0">
                <a:ea typeface="宋体" charset="0"/>
              </a:rPr>
              <a:t>3</a:t>
            </a:r>
            <a:r>
              <a:rPr lang="zh-CN" altLang="en-US" dirty="0" smtClean="0">
                <a:ea typeface="宋体" charset="0"/>
              </a:rPr>
              <a:t>、算法实现</a:t>
            </a:r>
            <a:endParaRPr lang="en-US" altLang="zh-CN" dirty="0"/>
          </a:p>
        </p:txBody>
      </p:sp>
      <p:sp>
        <p:nvSpPr>
          <p:cNvPr id="34" name="文本框 33"/>
          <p:cNvSpPr txBox="1"/>
          <p:nvPr/>
        </p:nvSpPr>
        <p:spPr>
          <a:xfrm>
            <a:off x="648335" y="1904365"/>
            <a:ext cx="7336790" cy="642620"/>
          </a:xfrm>
          <a:prstGeom prst="rect">
            <a:avLst/>
          </a:prstGeom>
          <a:noFill/>
        </p:spPr>
        <p:txBody>
          <a:bodyPr wrap="square" rtlCol="0">
            <a:spAutoFit/>
          </a:bodyPr>
          <a:p>
            <a:pPr indent="457200"/>
            <a:r>
              <a:rPr lang="zh-CN">
                <a:ea typeface="宋体" charset="0"/>
              </a:rPr>
              <a:t>通过</a:t>
            </a:r>
            <a:r>
              <a:rPr lang="en-US" altLang="zh-CN">
                <a:ea typeface="宋体" charset="0"/>
              </a:rPr>
              <a:t>RF</a:t>
            </a:r>
            <a:r>
              <a:rPr lang="zh-CN" altLang="en-US">
                <a:ea typeface="宋体" charset="0"/>
              </a:rPr>
              <a:t>、</a:t>
            </a:r>
            <a:r>
              <a:rPr lang="en-US" altLang="zh-CN">
                <a:ea typeface="宋体" charset="0"/>
              </a:rPr>
              <a:t>GBDT</a:t>
            </a:r>
            <a:r>
              <a:rPr lang="zh-CN" altLang="en-US">
                <a:ea typeface="宋体" charset="0"/>
              </a:rPr>
              <a:t>、</a:t>
            </a:r>
            <a:r>
              <a:rPr lang="en-US" altLang="zh-CN">
                <a:ea typeface="宋体" charset="0"/>
              </a:rPr>
              <a:t>XGBOOST</a:t>
            </a:r>
            <a:r>
              <a:rPr lang="zh-CN" altLang="en-US">
                <a:ea typeface="宋体" charset="0"/>
              </a:rPr>
              <a:t>三种模型分别根据上述两组特征分开进行训练，并且不断调整参数尽量得到最大</a:t>
            </a:r>
            <a:r>
              <a:rPr lang="en-US" altLang="zh-CN">
                <a:ea typeface="宋体" charset="0"/>
              </a:rPr>
              <a:t>local</a:t>
            </a:r>
            <a:r>
              <a:rPr lang="zh-CN" altLang="en-US">
                <a:ea typeface="宋体" charset="0"/>
              </a:rPr>
              <a:t>值，最终进行模型融合。</a:t>
            </a:r>
            <a:endParaRPr lang="zh-CN" altLang="en-US">
              <a:ea typeface="宋体" charset="0"/>
            </a:endParaRPr>
          </a:p>
        </p:txBody>
      </p:sp>
      <p:sp>
        <p:nvSpPr>
          <p:cNvPr id="16" name="文本框 15"/>
          <p:cNvSpPr txBox="1"/>
          <p:nvPr/>
        </p:nvSpPr>
        <p:spPr>
          <a:xfrm>
            <a:off x="617220" y="3289300"/>
            <a:ext cx="7366000" cy="368300"/>
          </a:xfrm>
          <a:prstGeom prst="rect">
            <a:avLst/>
          </a:prstGeom>
          <a:noFill/>
        </p:spPr>
        <p:txBody>
          <a:bodyPr wrap="square" rtlCol="0">
            <a:spAutoFit/>
          </a:bodyPr>
          <a:p>
            <a:pPr indent="457200"/>
            <a:r>
              <a:rPr lang="zh-CN" altLang="en-US"/>
              <a:t>通过以上算法，最终的总成绩为54.405%的预测准确率。</a:t>
            </a:r>
            <a:endParaRPr lang="zh-CN" altLang="en-US"/>
          </a:p>
        </p:txBody>
      </p:sp>
      <p:sp>
        <p:nvSpPr>
          <p:cNvPr id="17" name="文本框 16"/>
          <p:cNvSpPr txBox="1"/>
          <p:nvPr/>
        </p:nvSpPr>
        <p:spPr>
          <a:xfrm>
            <a:off x="642620" y="4368800"/>
            <a:ext cx="5664200" cy="368300"/>
          </a:xfrm>
          <a:prstGeom prst="rect">
            <a:avLst/>
          </a:prstGeom>
          <a:noFill/>
        </p:spPr>
        <p:txBody>
          <a:bodyPr wrap="square" rtlCol="0">
            <a:spAutoFit/>
          </a:bodyPr>
          <a:p>
            <a:pPr indent="457200"/>
            <a:r>
              <a:rPr lang="zh-CN" altLang="en-US"/>
              <a:t>所有实验均基于</a:t>
            </a:r>
            <a:r>
              <a:rPr lang="en-US" altLang="zh-CN"/>
              <a:t>python语</a:t>
            </a:r>
            <a:r>
              <a:rPr lang="zh-CN" altLang="en-US">
                <a:ea typeface="宋体" charset="0"/>
              </a:rPr>
              <a:t>言实现。</a:t>
            </a:r>
            <a:endParaRPr lang="zh-CN" altLang="en-US">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788" y="858839"/>
            <a:ext cx="7886700" cy="2852737"/>
          </a:xfrm>
        </p:spPr>
        <p:txBody>
          <a:bodyPr/>
          <a:lstStyle/>
          <a:p>
            <a:pPr algn="ctr"/>
            <a:r>
              <a:rPr lang="en-US" altLang="zh-CN" dirty="0" smtClean="0"/>
              <a:t>Thank you</a:t>
            </a:r>
            <a:endParaRPr lang="zh-CN" altLang="en-US" dirty="0"/>
          </a:p>
        </p:txBody>
      </p:sp>
      <p:sp>
        <p:nvSpPr>
          <p:cNvPr id="3" name="文本占位符 2"/>
          <p:cNvSpPr>
            <a:spLocks noGrp="1"/>
          </p:cNvSpPr>
          <p:nvPr>
            <p:ph type="body" idx="1"/>
          </p:nvPr>
        </p:nvSpPr>
        <p:spPr/>
        <p:txBody>
          <a:bodyPr/>
          <a:lstStyle/>
          <a:p>
            <a:pPr algn="ctr"/>
            <a:r>
              <a:rPr lang="en-US" altLang="zh-CN" dirty="0" smtClean="0"/>
              <a:t>Q&amp;A</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1985" y="378461"/>
            <a:ext cx="7886700" cy="1325563"/>
          </a:xfrm>
        </p:spPr>
        <p:txBody>
          <a:bodyPr/>
          <a:p>
            <a:r>
              <a:rPr lang="zh-CN" altLang="en-US"/>
              <a:t>思路流程：</a:t>
            </a:r>
            <a:endParaRPr lang="zh-CN" altLang="en-US"/>
          </a:p>
        </p:txBody>
      </p:sp>
      <p:grpSp>
        <p:nvGrpSpPr>
          <p:cNvPr id="17" name="组合 16"/>
          <p:cNvGrpSpPr/>
          <p:nvPr/>
        </p:nvGrpSpPr>
        <p:grpSpPr>
          <a:xfrm>
            <a:off x="3966482" y="1323340"/>
            <a:ext cx="1721283" cy="5416511"/>
            <a:chOff x="4545" y="2315"/>
            <a:chExt cx="2711" cy="8530"/>
          </a:xfrm>
        </p:grpSpPr>
        <p:grpSp>
          <p:nvGrpSpPr>
            <p:cNvPr id="10" name="组合 9"/>
            <p:cNvGrpSpPr/>
            <p:nvPr/>
          </p:nvGrpSpPr>
          <p:grpSpPr>
            <a:xfrm>
              <a:off x="4545" y="2315"/>
              <a:ext cx="2659" cy="4819"/>
              <a:chOff x="4559" y="2714"/>
              <a:chExt cx="3270" cy="5478"/>
            </a:xfrm>
          </p:grpSpPr>
          <p:sp>
            <p:nvSpPr>
              <p:cNvPr id="5" name="流程图: 终止 4"/>
              <p:cNvSpPr/>
              <p:nvPr/>
            </p:nvSpPr>
            <p:spPr>
              <a:xfrm>
                <a:off x="4559" y="2714"/>
                <a:ext cx="3270" cy="118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职位标准化规整</a:t>
                </a:r>
                <a:endParaRPr lang="zh-CN" altLang="en-US"/>
              </a:p>
            </p:txBody>
          </p:sp>
          <p:cxnSp>
            <p:nvCxnSpPr>
              <p:cNvPr id="6" name="直接箭头连接符 5"/>
              <p:cNvCxnSpPr>
                <a:stCxn id="5" idx="2"/>
              </p:cNvCxnSpPr>
              <p:nvPr/>
            </p:nvCxnSpPr>
            <p:spPr>
              <a:xfrm>
                <a:off x="6194" y="3903"/>
                <a:ext cx="0" cy="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流程图: 过程 6"/>
              <p:cNvSpPr/>
              <p:nvPr/>
            </p:nvSpPr>
            <p:spPr>
              <a:xfrm>
                <a:off x="4673" y="4687"/>
                <a:ext cx="3037" cy="12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分析简历，进行特征选取</a:t>
                </a:r>
                <a:endParaRPr lang="zh-CN" altLang="en-US"/>
              </a:p>
            </p:txBody>
          </p:sp>
          <p:cxnSp>
            <p:nvCxnSpPr>
              <p:cNvPr id="8" name="直接箭头连接符 7"/>
              <p:cNvCxnSpPr/>
              <p:nvPr/>
            </p:nvCxnSpPr>
            <p:spPr>
              <a:xfrm>
                <a:off x="6148" y="5993"/>
                <a:ext cx="0" cy="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流程图: 过程 8"/>
              <p:cNvSpPr/>
              <p:nvPr/>
            </p:nvSpPr>
            <p:spPr>
              <a:xfrm>
                <a:off x="4693" y="6791"/>
                <a:ext cx="3080" cy="14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通过</a:t>
                </a:r>
                <a:r>
                  <a:rPr lang="en-US" altLang="zh-CN"/>
                  <a:t>GBDT</a:t>
                </a:r>
                <a:r>
                  <a:rPr lang="zh-CN" altLang="en-US">
                    <a:ea typeface="宋体" charset="0"/>
                  </a:rPr>
                  <a:t>进行重要特征选取</a:t>
                </a:r>
                <a:endParaRPr lang="zh-CN" altLang="en-US">
                  <a:ea typeface="宋体" charset="0"/>
                </a:endParaRPr>
              </a:p>
            </p:txBody>
          </p:sp>
        </p:grpSp>
        <p:cxnSp>
          <p:nvCxnSpPr>
            <p:cNvPr id="11" name="直接箭头连接符 10"/>
            <p:cNvCxnSpPr/>
            <p:nvPr/>
          </p:nvCxnSpPr>
          <p:spPr>
            <a:xfrm>
              <a:off x="5886" y="7138"/>
              <a:ext cx="0" cy="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4663" y="7907"/>
              <a:ext cx="2505" cy="13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a typeface="宋体" charset="0"/>
                </a:rPr>
                <a:t>选取特征，运用不同模型分别进行训练</a:t>
              </a:r>
              <a:endParaRPr lang="zh-CN" altLang="en-US">
                <a:ea typeface="宋体" charset="0"/>
              </a:endParaRPr>
            </a:p>
          </p:txBody>
        </p:sp>
        <p:sp>
          <p:nvSpPr>
            <p:cNvPr id="15" name="流程图: 终止 14"/>
            <p:cNvSpPr/>
            <p:nvPr/>
          </p:nvSpPr>
          <p:spPr>
            <a:xfrm>
              <a:off x="4597" y="9799"/>
              <a:ext cx="2659" cy="104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模型融合</a:t>
              </a:r>
              <a:endParaRPr lang="zh-CN" altLang="en-US"/>
            </a:p>
          </p:txBody>
        </p:sp>
        <p:cxnSp>
          <p:nvCxnSpPr>
            <p:cNvPr id="16" name="直接箭头连接符 15"/>
            <p:cNvCxnSpPr>
              <a:stCxn id="13" idx="2"/>
              <a:endCxn id="15" idx="0"/>
            </p:cNvCxnSpPr>
            <p:nvPr/>
          </p:nvCxnSpPr>
          <p:spPr>
            <a:xfrm>
              <a:off x="5916" y="9224"/>
              <a:ext cx="11" cy="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ea typeface="宋体" charset="0"/>
              </a:rPr>
              <a:t>、</a:t>
            </a:r>
            <a:r>
              <a:rPr lang="zh-CN" altLang="en-US" dirty="0" smtClean="0"/>
              <a:t>先进行职位标准化规整</a:t>
            </a:r>
            <a:endParaRPr lang="zh-CN" altLang="en-US" dirty="0"/>
          </a:p>
        </p:txBody>
      </p:sp>
      <p:sp>
        <p:nvSpPr>
          <p:cNvPr id="3" name="文本框 2"/>
          <p:cNvSpPr txBox="1"/>
          <p:nvPr/>
        </p:nvSpPr>
        <p:spPr>
          <a:xfrm>
            <a:off x="248920" y="1478915"/>
            <a:ext cx="8535670" cy="1219200"/>
          </a:xfrm>
          <a:prstGeom prst="rect">
            <a:avLst/>
          </a:prstGeom>
          <a:noFill/>
        </p:spPr>
        <p:txBody>
          <a:bodyPr wrap="square" rtlCol="0">
            <a:spAutoFit/>
          </a:bodyPr>
          <a:p>
            <a:pPr indent="457200"/>
            <a:r>
              <a:rPr lang="zh-CN" altLang="en-US" sz="1400"/>
              <a:t>职位的标准化规整是我们小组认为本次竞赛最为关键的一个部分，我们首先把标准职位全部按照基本类划分，即取消所有的总监、经理、专员、助理等字眼如图</a:t>
            </a:r>
            <a:r>
              <a:rPr lang="en-US" altLang="zh-CN" sz="1400"/>
              <a:t>1</a:t>
            </a:r>
            <a:r>
              <a:rPr lang="zh-CN" altLang="en-US" sz="1400">
                <a:ea typeface="宋体" charset="0"/>
              </a:rPr>
              <a:t>所示</a:t>
            </a:r>
            <a:r>
              <a:rPr lang="zh-CN" altLang="en-US" sz="1400"/>
              <a:t>，然后把这些基本职位类进行扩充，比如把车间归为生产，绩效归为人力资源如图</a:t>
            </a:r>
            <a:r>
              <a:rPr lang="en-US" altLang="zh-CN" sz="1400"/>
              <a:t>2</a:t>
            </a:r>
            <a:r>
              <a:rPr lang="zh-CN" altLang="en-US" sz="1400">
                <a:ea typeface="宋体" charset="0"/>
              </a:rPr>
              <a:t>所示</a:t>
            </a:r>
            <a:r>
              <a:rPr lang="zh-CN" altLang="en-US" sz="1400"/>
              <a:t>；然后再进行细分，把总监、经理、专员、助理等词进行扩充，比如把主任归为经理如图</a:t>
            </a:r>
            <a:r>
              <a:rPr lang="en-US" altLang="zh-CN" sz="1400"/>
              <a:t>3</a:t>
            </a:r>
            <a:r>
              <a:rPr lang="zh-CN" altLang="en-US" sz="1400">
                <a:ea typeface="宋体" charset="0"/>
              </a:rPr>
              <a:t>所示</a:t>
            </a:r>
            <a:r>
              <a:rPr lang="zh-CN" altLang="en-US" sz="1400"/>
              <a:t>，因而车间主任、绩效主任，我们会匹配为生产经理和人力资源经理。最近尽量的可能把训练集和测试集中的所有职位都规整为题目数据映射关系里的可预测的</a:t>
            </a:r>
            <a:r>
              <a:rPr lang="en-US" altLang="zh-CN" sz="1400"/>
              <a:t>32</a:t>
            </a:r>
            <a:r>
              <a:rPr lang="zh-CN" altLang="en-US" sz="1400">
                <a:ea typeface="宋体" charset="0"/>
              </a:rPr>
              <a:t>种职位当中去</a:t>
            </a:r>
            <a:r>
              <a:rPr lang="zh-CN" altLang="en-US">
                <a:ea typeface="宋体" charset="0"/>
              </a:rPr>
              <a:t>。</a:t>
            </a:r>
            <a:endParaRPr lang="zh-CN" altLang="en-US">
              <a:ea typeface="宋体" charset="0"/>
            </a:endParaRPr>
          </a:p>
        </p:txBody>
      </p:sp>
      <p:grpSp>
        <p:nvGrpSpPr>
          <p:cNvPr id="18" name="组合 17"/>
          <p:cNvGrpSpPr/>
          <p:nvPr/>
        </p:nvGrpSpPr>
        <p:grpSpPr>
          <a:xfrm>
            <a:off x="344170" y="2969260"/>
            <a:ext cx="1010920" cy="3756660"/>
            <a:chOff x="458" y="4676"/>
            <a:chExt cx="1592" cy="5916"/>
          </a:xfrm>
        </p:grpSpPr>
        <p:sp>
          <p:nvSpPr>
            <p:cNvPr id="6" name="文本框 5"/>
            <p:cNvSpPr txBox="1"/>
            <p:nvPr/>
          </p:nvSpPr>
          <p:spPr>
            <a:xfrm>
              <a:off x="577" y="10110"/>
              <a:ext cx="1101" cy="483"/>
            </a:xfrm>
            <a:prstGeom prst="rect">
              <a:avLst/>
            </a:prstGeom>
            <a:noFill/>
          </p:spPr>
          <p:txBody>
            <a:bodyPr wrap="square" rtlCol="0">
              <a:spAutoFit/>
            </a:bodyPr>
            <a:p>
              <a:r>
                <a:rPr lang="zh-CN" altLang="en-US" sz="1400"/>
                <a:t>图</a:t>
              </a:r>
              <a:r>
                <a:rPr lang="en-US" altLang="zh-CN" sz="1400"/>
                <a:t>1</a:t>
              </a:r>
              <a:endParaRPr lang="en-US" altLang="zh-CN" sz="1400"/>
            </a:p>
          </p:txBody>
        </p:sp>
        <p:pic>
          <p:nvPicPr>
            <p:cNvPr id="8" name="图片 7"/>
            <p:cNvPicPr>
              <a:picLocks noChangeAspect="1"/>
            </p:cNvPicPr>
            <p:nvPr/>
          </p:nvPicPr>
          <p:blipFill>
            <a:blip r:embed="rId1"/>
            <a:srcRect/>
            <a:stretch>
              <a:fillRect/>
            </a:stretch>
          </p:blipFill>
          <p:spPr>
            <a:xfrm>
              <a:off x="458" y="4676"/>
              <a:ext cx="1593" cy="5305"/>
            </a:xfrm>
            <a:prstGeom prst="rect">
              <a:avLst/>
            </a:prstGeom>
          </p:spPr>
        </p:pic>
      </p:grpSp>
      <p:grpSp>
        <p:nvGrpSpPr>
          <p:cNvPr id="20" name="组合 19"/>
          <p:cNvGrpSpPr/>
          <p:nvPr/>
        </p:nvGrpSpPr>
        <p:grpSpPr>
          <a:xfrm>
            <a:off x="1463040" y="5208270"/>
            <a:ext cx="7352030" cy="1238250"/>
            <a:chOff x="1989" y="8202"/>
            <a:chExt cx="11578" cy="1950"/>
          </a:xfrm>
        </p:grpSpPr>
        <p:sp>
          <p:nvSpPr>
            <p:cNvPr id="14" name="文本框 13"/>
            <p:cNvSpPr txBox="1"/>
            <p:nvPr/>
          </p:nvSpPr>
          <p:spPr>
            <a:xfrm>
              <a:off x="6304" y="9670"/>
              <a:ext cx="1101" cy="483"/>
            </a:xfrm>
            <a:prstGeom prst="rect">
              <a:avLst/>
            </a:prstGeom>
            <a:noFill/>
          </p:spPr>
          <p:txBody>
            <a:bodyPr wrap="square" rtlCol="0">
              <a:spAutoFit/>
            </a:bodyPr>
            <a:p>
              <a:r>
                <a:rPr lang="zh-CN" altLang="en-US" sz="1400"/>
                <a:t>图</a:t>
              </a:r>
              <a:r>
                <a:rPr lang="en-US" altLang="zh-CN" sz="1400"/>
                <a:t>3</a:t>
              </a:r>
              <a:endParaRPr lang="en-US" altLang="zh-CN" sz="1400"/>
            </a:p>
          </p:txBody>
        </p:sp>
        <p:pic>
          <p:nvPicPr>
            <p:cNvPr id="15" name="图片 14"/>
            <p:cNvPicPr>
              <a:picLocks noChangeAspect="1"/>
            </p:cNvPicPr>
            <p:nvPr/>
          </p:nvPicPr>
          <p:blipFill>
            <a:blip r:embed="rId2"/>
            <a:srcRect/>
            <a:stretch>
              <a:fillRect/>
            </a:stretch>
          </p:blipFill>
          <p:spPr>
            <a:xfrm>
              <a:off x="1989" y="8202"/>
              <a:ext cx="11579" cy="1080"/>
            </a:xfrm>
            <a:prstGeom prst="rect">
              <a:avLst/>
            </a:prstGeom>
          </p:spPr>
        </p:pic>
      </p:grpSp>
      <p:grpSp>
        <p:nvGrpSpPr>
          <p:cNvPr id="19" name="组合 18"/>
          <p:cNvGrpSpPr/>
          <p:nvPr/>
        </p:nvGrpSpPr>
        <p:grpSpPr>
          <a:xfrm>
            <a:off x="1415415" y="2995295"/>
            <a:ext cx="7371080" cy="2028825"/>
            <a:chOff x="1914" y="4717"/>
            <a:chExt cx="11608" cy="3195"/>
          </a:xfrm>
        </p:grpSpPr>
        <p:sp>
          <p:nvSpPr>
            <p:cNvPr id="10" name="文本框 9"/>
            <p:cNvSpPr txBox="1"/>
            <p:nvPr/>
          </p:nvSpPr>
          <p:spPr>
            <a:xfrm>
              <a:off x="6281" y="7430"/>
              <a:ext cx="1101" cy="483"/>
            </a:xfrm>
            <a:prstGeom prst="rect">
              <a:avLst/>
            </a:prstGeom>
            <a:noFill/>
          </p:spPr>
          <p:txBody>
            <a:bodyPr wrap="square" rtlCol="0">
              <a:spAutoFit/>
            </a:bodyPr>
            <a:p>
              <a:r>
                <a:rPr lang="zh-CN" altLang="en-US" sz="1400"/>
                <a:t>图</a:t>
              </a:r>
              <a:r>
                <a:rPr lang="en-US" altLang="zh-CN" sz="1400"/>
                <a:t>2</a:t>
              </a:r>
              <a:endParaRPr lang="en-US" altLang="zh-CN" sz="1400"/>
            </a:p>
          </p:txBody>
        </p:sp>
        <p:pic>
          <p:nvPicPr>
            <p:cNvPr id="17" name="图片 16"/>
            <p:cNvPicPr>
              <a:picLocks noChangeAspect="1"/>
            </p:cNvPicPr>
            <p:nvPr/>
          </p:nvPicPr>
          <p:blipFill>
            <a:blip r:embed="rId3"/>
            <a:srcRect/>
            <a:stretch>
              <a:fillRect/>
            </a:stretch>
          </p:blipFill>
          <p:spPr>
            <a:xfrm>
              <a:off x="1914" y="4717"/>
              <a:ext cx="11608" cy="2480"/>
            </a:xfrm>
            <a:prstGeom prst="rect">
              <a:avLst/>
            </a:prstGeom>
          </p:spPr>
        </p:pic>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hidden="1"/>
          <p:cNvCxnSpPr/>
          <p:nvPr/>
        </p:nvCxnSpPr>
        <p:spPr>
          <a:xfrm>
            <a:off x="1121959" y="3359150"/>
            <a:ext cx="3365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hidden="1"/>
          <p:cNvCxnSpPr/>
          <p:nvPr/>
        </p:nvCxnSpPr>
        <p:spPr>
          <a:xfrm>
            <a:off x="1083705" y="4029710"/>
            <a:ext cx="3365027"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82955" y="454025"/>
            <a:ext cx="7606030" cy="1737360"/>
          </a:xfrm>
          <a:prstGeom prst="rect">
            <a:avLst/>
          </a:prstGeom>
          <a:noFill/>
        </p:spPr>
        <p:txBody>
          <a:bodyPr wrap="square" rtlCol="0">
            <a:spAutoFit/>
          </a:bodyPr>
          <a:p>
            <a:pPr indent="457200"/>
            <a:r>
              <a:rPr lang="zh-CN" altLang="en-US">
                <a:ea typeface="宋体" charset="0"/>
              </a:rPr>
              <a:t>然后，对于一些模棱两可的职位，或者是概念不太清晰的职位，我们采用的是统计的办法，统计出现该职位的时候该求职者前后的工作职位大多是什么样的职位，然后就把这种概念不太清晰的职位直接归为统计出来最有可能属于的那个职位，比如经过统计我们把跟单员归为采购助理。之所以这么做，是因为如果把这些职位全都归为其他职位的话，原本是可以产生良好的训练影响的数据，最后的影响都变成一样的了。</a:t>
            </a:r>
            <a:endParaRPr lang="zh-CN" altLang="en-US">
              <a:ea typeface="宋体" charset="0"/>
            </a:endParaRPr>
          </a:p>
        </p:txBody>
      </p:sp>
      <p:sp>
        <p:nvSpPr>
          <p:cNvPr id="4" name="文本框 3"/>
          <p:cNvSpPr txBox="1"/>
          <p:nvPr/>
        </p:nvSpPr>
        <p:spPr>
          <a:xfrm>
            <a:off x="803275" y="2501900"/>
            <a:ext cx="7606030" cy="1465580"/>
          </a:xfrm>
          <a:prstGeom prst="rect">
            <a:avLst/>
          </a:prstGeom>
          <a:noFill/>
        </p:spPr>
        <p:txBody>
          <a:bodyPr wrap="square" rtlCol="0">
            <a:spAutoFit/>
          </a:bodyPr>
          <a:p>
            <a:pPr indent="457200"/>
            <a:r>
              <a:rPr lang="zh-CN" altLang="en-US">
                <a:ea typeface="宋体" charset="0"/>
              </a:rPr>
              <a:t>接着我们还进一步进行了处理，对一些确实没有办法归为</a:t>
            </a:r>
            <a:r>
              <a:rPr lang="en-US" altLang="zh-CN">
                <a:ea typeface="宋体" charset="0"/>
              </a:rPr>
              <a:t>32</a:t>
            </a:r>
            <a:r>
              <a:rPr lang="zh-CN" altLang="en-US">
                <a:ea typeface="宋体" charset="0"/>
              </a:rPr>
              <a:t>个职位中去但又确实还算比较常见的一些职位，比如职位名直接就是经理、技术员、经理助理、副总等职位，我们把这些职位又进行了归类，大致分成了经理类、总经理类、助理类、技术类，如图</a:t>
            </a:r>
            <a:r>
              <a:rPr lang="en-US" altLang="zh-CN">
                <a:ea typeface="宋体" charset="0"/>
              </a:rPr>
              <a:t>4</a:t>
            </a:r>
            <a:r>
              <a:rPr lang="zh-CN" altLang="en-US">
                <a:ea typeface="宋体" charset="0"/>
              </a:rPr>
              <a:t>所示。之所以这样归类，也是为了有助于判断该求职者的总体水平。</a:t>
            </a:r>
            <a:endParaRPr lang="zh-CN" altLang="en-US">
              <a:ea typeface="宋体" charset="0"/>
            </a:endParaRPr>
          </a:p>
        </p:txBody>
      </p:sp>
      <p:sp>
        <p:nvSpPr>
          <p:cNvPr id="2" name="文本框 1"/>
          <p:cNvSpPr txBox="1"/>
          <p:nvPr/>
        </p:nvSpPr>
        <p:spPr>
          <a:xfrm>
            <a:off x="828040" y="5857240"/>
            <a:ext cx="7606030" cy="640080"/>
          </a:xfrm>
          <a:prstGeom prst="rect">
            <a:avLst/>
          </a:prstGeom>
          <a:noFill/>
        </p:spPr>
        <p:txBody>
          <a:bodyPr wrap="square" rtlCol="0">
            <a:spAutoFit/>
          </a:bodyPr>
          <a:p>
            <a:pPr indent="457200"/>
            <a:r>
              <a:rPr lang="zh-CN">
                <a:ea typeface="宋体" charset="0"/>
              </a:rPr>
              <a:t>最后对于一些通过以上办法还是没有办法归为哪一类标准职位中去的职位，比如教师，我们会将其归为其他职位。</a:t>
            </a:r>
            <a:endParaRPr lang="zh-CN">
              <a:ea typeface="宋体" charset="0"/>
            </a:endParaRPr>
          </a:p>
        </p:txBody>
      </p:sp>
      <p:grpSp>
        <p:nvGrpSpPr>
          <p:cNvPr id="8" name="组合 7"/>
          <p:cNvGrpSpPr/>
          <p:nvPr/>
        </p:nvGrpSpPr>
        <p:grpSpPr>
          <a:xfrm>
            <a:off x="807720" y="4072255"/>
            <a:ext cx="7847330" cy="1692275"/>
            <a:chOff x="1335" y="7688"/>
            <a:chExt cx="12358" cy="2665"/>
          </a:xfrm>
        </p:grpSpPr>
        <p:pic>
          <p:nvPicPr>
            <p:cNvPr id="7" name="图片 6"/>
            <p:cNvPicPr>
              <a:picLocks noChangeAspect="1"/>
            </p:cNvPicPr>
            <p:nvPr/>
          </p:nvPicPr>
          <p:blipFill>
            <a:blip r:embed="rId1"/>
            <a:srcRect/>
            <a:stretch>
              <a:fillRect/>
            </a:stretch>
          </p:blipFill>
          <p:spPr>
            <a:xfrm>
              <a:off x="1335" y="7688"/>
              <a:ext cx="12358" cy="1890"/>
            </a:xfrm>
            <a:prstGeom prst="rect">
              <a:avLst/>
            </a:prstGeom>
          </p:spPr>
        </p:pic>
        <p:sp>
          <p:nvSpPr>
            <p:cNvPr id="10" name="文本框 9"/>
            <p:cNvSpPr txBox="1"/>
            <p:nvPr/>
          </p:nvSpPr>
          <p:spPr>
            <a:xfrm>
              <a:off x="6037" y="9871"/>
              <a:ext cx="1101" cy="483"/>
            </a:xfrm>
            <a:prstGeom prst="rect">
              <a:avLst/>
            </a:prstGeom>
            <a:noFill/>
          </p:spPr>
          <p:txBody>
            <a:bodyPr wrap="square" rtlCol="0">
              <a:spAutoFit/>
            </a:bodyPr>
            <a:p>
              <a:r>
                <a:rPr lang="zh-CN" altLang="en-US" sz="1400"/>
                <a:t>图</a:t>
              </a:r>
              <a:r>
                <a:rPr lang="en-US" altLang="zh-CN" sz="1400"/>
                <a:t>4</a:t>
              </a:r>
              <a:endParaRPr lang="en-US" altLang="zh-CN"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hidden="1"/>
          <p:cNvSpPr/>
          <p:nvPr/>
        </p:nvSpPr>
        <p:spPr>
          <a:xfrm rot="5400000">
            <a:off x="4480786" y="3069352"/>
            <a:ext cx="2594857" cy="909202"/>
          </a:xfrm>
          <a:prstGeom prst="ellipse">
            <a:avLst/>
          </a:prstGeom>
          <a:noFill/>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22" name="椭圆 21" hidden="1"/>
          <p:cNvSpPr/>
          <p:nvPr/>
        </p:nvSpPr>
        <p:spPr>
          <a:xfrm rot="5400000">
            <a:off x="6151044" y="2512205"/>
            <a:ext cx="2810778" cy="1998369"/>
          </a:xfrm>
          <a:prstGeom prst="ellipse">
            <a:avLst/>
          </a:prstGeom>
          <a:noFill/>
          <a:ln w="9525" cap="flat" cmpd="sng" algn="ctr">
            <a:solidFill>
              <a:srgbClr val="002060"/>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9" name="标题 8"/>
          <p:cNvSpPr>
            <a:spLocks noGrp="1"/>
          </p:cNvSpPr>
          <p:nvPr>
            <p:ph type="title"/>
          </p:nvPr>
        </p:nvSpPr>
        <p:spPr/>
        <p:txBody>
          <a:bodyPr/>
          <a:p>
            <a:r>
              <a:rPr lang="en-US" altLang="zh-CN" dirty="0" smtClean="0">
                <a:ea typeface="宋体" charset="0"/>
              </a:rPr>
              <a:t>2.1</a:t>
            </a:r>
            <a:r>
              <a:rPr lang="zh-CN" altLang="en-US" dirty="0" smtClean="0">
                <a:ea typeface="宋体" charset="0"/>
              </a:rPr>
              <a:t>、特征选取</a:t>
            </a:r>
            <a:endParaRPr lang="zh-CN" altLang="en-US" dirty="0"/>
          </a:p>
        </p:txBody>
      </p:sp>
      <p:sp>
        <p:nvSpPr>
          <p:cNvPr id="10" name="文本框 9"/>
          <p:cNvSpPr txBox="1"/>
          <p:nvPr/>
        </p:nvSpPr>
        <p:spPr>
          <a:xfrm>
            <a:off x="606425" y="1762760"/>
            <a:ext cx="7404100" cy="916940"/>
          </a:xfrm>
          <a:prstGeom prst="rect">
            <a:avLst/>
          </a:prstGeom>
          <a:noFill/>
        </p:spPr>
        <p:txBody>
          <a:bodyPr wrap="square" rtlCol="0">
            <a:spAutoFit/>
          </a:bodyPr>
          <a:p>
            <a:pPr indent="457200"/>
            <a:r>
              <a:rPr lang="zh-CN" altLang="en-US"/>
              <a:t>对于不同的预测数据我们也选取了不同的特征，并且通过GBDT对其进行的排序。总的来说我们选取了以下这些特征（以下只着重介绍我们认为比较重要的特征进行具体描述）：</a:t>
            </a:r>
            <a:endParaRPr lang="zh-CN" altLang="en-US"/>
          </a:p>
        </p:txBody>
      </p:sp>
      <p:sp>
        <p:nvSpPr>
          <p:cNvPr id="18" name="文本框 17"/>
          <p:cNvSpPr txBox="1"/>
          <p:nvPr/>
        </p:nvSpPr>
        <p:spPr>
          <a:xfrm>
            <a:off x="673735" y="3098165"/>
            <a:ext cx="7336790" cy="3111500"/>
          </a:xfrm>
          <a:prstGeom prst="rect">
            <a:avLst/>
          </a:prstGeom>
          <a:noFill/>
        </p:spPr>
        <p:txBody>
          <a:bodyPr wrap="square" rtlCol="0">
            <a:spAutoFit/>
          </a:bodyPr>
          <a:p>
            <a:r>
              <a:rPr lang="en-US" altLang="zh-CN"/>
              <a:t>1. </a:t>
            </a:r>
            <a:r>
              <a:rPr lang="zh-CN" altLang="en-US"/>
              <a:t>首先要说的是我们觉得最为重要的特征之一：</a:t>
            </a:r>
            <a:endParaRPr lang="zh-CN" altLang="en-US"/>
          </a:p>
          <a:p>
            <a:pPr indent="457200"/>
            <a:r>
              <a:rPr lang="zh-CN" altLang="en-US"/>
              <a:t>将简历中的求职者倒数第二份工作前后的工作与规整后的</a:t>
            </a:r>
            <a:r>
              <a:rPr lang="en-US" altLang="zh-CN"/>
              <a:t>32</a:t>
            </a:r>
            <a:r>
              <a:rPr lang="zh-CN" altLang="en-US">
                <a:ea typeface="宋体" charset="0"/>
              </a:rPr>
              <a:t>种职位是否相同作为特征，且每项特征的值按照倒数第二份工作为该工作的可能性大小排列。</a:t>
            </a:r>
            <a:endParaRPr lang="zh-CN" altLang="en-US">
              <a:ea typeface="宋体" charset="0"/>
            </a:endParaRPr>
          </a:p>
          <a:p>
            <a:pPr indent="457200"/>
            <a:r>
              <a:rPr lang="zh-CN" altLang="en-US">
                <a:ea typeface="宋体" charset="0"/>
              </a:rPr>
              <a:t>下面以0表示该份工作职位与某一规整职位不一样，1表示该份工作职位与某一规整职位一样，且从左往右第一个数字表示倒数第一份工作是否与某一规整职位一样，第二个数字表示倒数第三份工作是否与某一规整职位，第三个数字表示倒数第三份工作之前的所有工作是否有与某一规整职位一样的工作，第四个数字表示第二份工作为某一职位的可能性特征值。暂时假设每个求职者的工作经历都在四份以上（如果只有三份工作经历，第三个数字人为设定为0）：</a:t>
            </a:r>
            <a:endParaRPr lang="zh-CN" altLang="en-US">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28650" y="106046"/>
            <a:ext cx="7886700" cy="1325563"/>
          </a:xfrm>
        </p:spPr>
        <p:txBody>
          <a:bodyPr/>
          <a:p>
            <a:r>
              <a:rPr lang="en-US" altLang="zh-CN" dirty="0" smtClean="0">
                <a:ea typeface="宋体" charset="0"/>
              </a:rPr>
              <a:t>2.1</a:t>
            </a:r>
            <a:r>
              <a:rPr lang="zh-CN" altLang="en-US" dirty="0" smtClean="0">
                <a:ea typeface="宋体" charset="0"/>
              </a:rPr>
              <a:t>、特征选取</a:t>
            </a:r>
            <a:endParaRPr lang="zh-CN" altLang="en-US" dirty="0"/>
          </a:p>
        </p:txBody>
      </p:sp>
      <p:sp>
        <p:nvSpPr>
          <p:cNvPr id="100" name="文本框 99"/>
          <p:cNvSpPr txBox="1"/>
          <p:nvPr/>
        </p:nvSpPr>
        <p:spPr>
          <a:xfrm>
            <a:off x="736600" y="1017270"/>
            <a:ext cx="7454900" cy="2042160"/>
          </a:xfrm>
          <a:prstGeom prst="rect">
            <a:avLst/>
          </a:prstGeom>
          <a:noFill/>
          <a:ln w="9525">
            <a:noFill/>
            <a:miter/>
          </a:ln>
        </p:spPr>
        <p:txBody>
          <a:bodyPr wrap="square">
            <a:spAutoFit/>
          </a:bodyPr>
          <a:p>
            <a:pPr marL="0" indent="457200" algn="l"/>
            <a:r>
              <a:rPr lang="zh-CN" altLang="en-US" sz="1600" b="0" u="none">
                <a:solidFill>
                  <a:srgbClr val="000000"/>
                </a:solidFill>
                <a:latin typeface="宋体" charset="0"/>
                <a:ea typeface="宋体" charset="0"/>
                <a:cs typeface="宋体" charset="0"/>
              </a:rPr>
              <a:t>我们的特征选取为：</a:t>
            </a:r>
            <a:r>
              <a:rPr lang="en-US" altLang="zh-CN" sz="1600" b="0" u="none">
                <a:solidFill>
                  <a:srgbClr val="000000"/>
                </a:solidFill>
                <a:latin typeface="宋体" charset="0"/>
                <a:ea typeface="宋体" charset="0"/>
                <a:cs typeface="宋体" charset="0"/>
              </a:rPr>
              <a:t>0 0 0 0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0 0 1 1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0 1 0 2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1 0 0 3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0 1 1 4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1 0 1 5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1 1 0 6                  </a:t>
            </a:r>
            <a:endParaRPr lang="en-US" altLang="zh-CN" sz="1600" b="0" u="none">
              <a:solidFill>
                <a:srgbClr val="000000"/>
              </a:solidFill>
              <a:latin typeface="宋体" charset="0"/>
              <a:ea typeface="宋体" charset="0"/>
              <a:cs typeface="宋体" charset="0"/>
            </a:endParaRPr>
          </a:p>
          <a:p>
            <a:pPr marL="0" indent="457200" algn="l"/>
            <a:r>
              <a:rPr lang="en-US" altLang="zh-CN" sz="1600" b="0" u="none">
                <a:solidFill>
                  <a:srgbClr val="000000"/>
                </a:solidFill>
                <a:latin typeface="宋体" charset="0"/>
                <a:ea typeface="宋体" charset="0"/>
                <a:cs typeface="宋体" charset="0"/>
              </a:rPr>
              <a:t>                  1 1 1 7</a:t>
            </a:r>
            <a:endParaRPr lang="zh-CN" altLang="en-US" sz="1600"/>
          </a:p>
        </p:txBody>
      </p:sp>
      <p:sp>
        <p:nvSpPr>
          <p:cNvPr id="4" name="文本框 3"/>
          <p:cNvSpPr txBox="1"/>
          <p:nvPr/>
        </p:nvSpPr>
        <p:spPr>
          <a:xfrm>
            <a:off x="749300" y="3223895"/>
            <a:ext cx="7467600" cy="337820"/>
          </a:xfrm>
          <a:prstGeom prst="rect">
            <a:avLst/>
          </a:prstGeom>
          <a:noFill/>
        </p:spPr>
        <p:txBody>
          <a:bodyPr wrap="square" rtlCol="0">
            <a:spAutoFit/>
          </a:bodyPr>
          <a:p>
            <a:r>
              <a:rPr lang="zh-CN" altLang="en-US" sz="1600"/>
              <a:t>一共有32个标准化后的职位加一个其他职位，所有此过程得到一个3</a:t>
            </a:r>
            <a:r>
              <a:rPr lang="en-US" altLang="zh-CN" sz="1600"/>
              <a:t>3</a:t>
            </a:r>
            <a:r>
              <a:rPr lang="zh-CN" altLang="en-US" sz="1600"/>
              <a:t>维的特征</a:t>
            </a:r>
            <a:endParaRPr lang="zh-CN" altLang="en-US" sz="1600"/>
          </a:p>
        </p:txBody>
      </p:sp>
      <p:sp>
        <p:nvSpPr>
          <p:cNvPr id="7" name="文本框 6"/>
          <p:cNvSpPr txBox="1"/>
          <p:nvPr/>
        </p:nvSpPr>
        <p:spPr>
          <a:xfrm>
            <a:off x="800100" y="5308600"/>
            <a:ext cx="7467600" cy="1066800"/>
          </a:xfrm>
          <a:prstGeom prst="rect">
            <a:avLst/>
          </a:prstGeom>
          <a:noFill/>
        </p:spPr>
        <p:txBody>
          <a:bodyPr wrap="square" rtlCol="0">
            <a:spAutoFit/>
          </a:bodyPr>
          <a:p>
            <a:pPr indent="457200"/>
            <a:r>
              <a:rPr lang="zh-CN" altLang="en-US" sz="1600"/>
              <a:t>比如对于训练集中的第一个求职者的工作经历，如上图，他的所有工作经历中的职位从最近到最远分别为：电子商务经理（运营经理）、运营经理（倒数第二份）、运营经理、运营专员，我们可以得到这样的一个</a:t>
            </a:r>
            <a:r>
              <a:rPr lang="en-US" altLang="zh-CN" sz="1600"/>
              <a:t>33</a:t>
            </a:r>
            <a:r>
              <a:rPr lang="zh-CN" altLang="en-US" sz="1600">
                <a:ea typeface="宋体" charset="0"/>
              </a:rPr>
              <a:t>维的特征：</a:t>
            </a:r>
            <a:r>
              <a:rPr lang="en-US" altLang="zh-CN" sz="1600">
                <a:ea typeface="宋体" charset="0"/>
              </a:rPr>
              <a:t>0 0 0 0 0 0 0 0 0 0 0 0 0 0 0 0 0 0 0 0 0 0 0 0 0 0 0 6 1 0 0 0 0 0</a:t>
            </a:r>
            <a:endParaRPr lang="en-US" altLang="zh-CN" sz="1600">
              <a:ea typeface="宋体" charset="0"/>
            </a:endParaRPr>
          </a:p>
        </p:txBody>
      </p:sp>
      <p:grpSp>
        <p:nvGrpSpPr>
          <p:cNvPr id="3" name="组合 2"/>
          <p:cNvGrpSpPr/>
          <p:nvPr/>
        </p:nvGrpSpPr>
        <p:grpSpPr>
          <a:xfrm>
            <a:off x="544830" y="3559175"/>
            <a:ext cx="7790180" cy="1772285"/>
            <a:chOff x="858" y="5605"/>
            <a:chExt cx="12268" cy="2791"/>
          </a:xfrm>
        </p:grpSpPr>
        <p:pic>
          <p:nvPicPr>
            <p:cNvPr id="2" name="图片 1"/>
            <p:cNvPicPr>
              <a:picLocks noChangeAspect="1"/>
            </p:cNvPicPr>
            <p:nvPr/>
          </p:nvPicPr>
          <p:blipFill>
            <a:blip r:embed="rId1"/>
            <a:srcRect/>
            <a:stretch>
              <a:fillRect/>
            </a:stretch>
          </p:blipFill>
          <p:spPr>
            <a:xfrm>
              <a:off x="858" y="5605"/>
              <a:ext cx="12268" cy="2295"/>
            </a:xfrm>
            <a:prstGeom prst="rect">
              <a:avLst/>
            </a:prstGeom>
          </p:spPr>
        </p:pic>
        <p:sp>
          <p:nvSpPr>
            <p:cNvPr id="10" name="文本框 9"/>
            <p:cNvSpPr txBox="1"/>
            <p:nvPr/>
          </p:nvSpPr>
          <p:spPr>
            <a:xfrm>
              <a:off x="5827" y="7914"/>
              <a:ext cx="1101" cy="483"/>
            </a:xfrm>
            <a:prstGeom prst="rect">
              <a:avLst/>
            </a:prstGeom>
            <a:noFill/>
          </p:spPr>
          <p:txBody>
            <a:bodyPr wrap="square" rtlCol="0">
              <a:spAutoFit/>
            </a:bodyPr>
            <a:p>
              <a:r>
                <a:rPr lang="zh-CN" altLang="en-US" sz="1400"/>
                <a:t>图</a:t>
              </a:r>
              <a:r>
                <a:rPr lang="en-US" altLang="zh-CN" sz="1400"/>
                <a:t>5</a:t>
              </a:r>
              <a:endParaRPr lang="en-US" altLang="zh-CN"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en-US" altLang="zh-CN" dirty="0" smtClean="0">
                <a:ea typeface="宋体" charset="0"/>
              </a:rPr>
              <a:t>2.1</a:t>
            </a:r>
            <a:r>
              <a:rPr lang="zh-CN" altLang="en-US" dirty="0" smtClean="0">
                <a:ea typeface="宋体" charset="0"/>
              </a:rPr>
              <a:t>、特征选取</a:t>
            </a:r>
            <a:endParaRPr lang="zh-CN" altLang="en-US" dirty="0"/>
          </a:p>
        </p:txBody>
      </p:sp>
      <p:sp>
        <p:nvSpPr>
          <p:cNvPr id="13" name="文本框 12"/>
          <p:cNvSpPr txBox="1"/>
          <p:nvPr/>
        </p:nvSpPr>
        <p:spPr>
          <a:xfrm>
            <a:off x="699135" y="1612265"/>
            <a:ext cx="7336790" cy="2288540"/>
          </a:xfrm>
          <a:prstGeom prst="rect">
            <a:avLst/>
          </a:prstGeom>
          <a:noFill/>
        </p:spPr>
        <p:txBody>
          <a:bodyPr wrap="square" rtlCol="0">
            <a:spAutoFit/>
          </a:bodyPr>
          <a:p>
            <a:r>
              <a:rPr lang="en-US" altLang="zh-CN"/>
              <a:t>2. </a:t>
            </a:r>
            <a:r>
              <a:rPr lang="zh-CN" altLang="en-US"/>
              <a:t>我们觉得较为重要的另一特征：</a:t>
            </a:r>
            <a:endParaRPr lang="zh-CN" altLang="en-US"/>
          </a:p>
          <a:p>
            <a:r>
              <a:rPr lang="zh-CN" altLang="en-US"/>
              <a:t>          将简历中求职者工作薪水在当年总体经济情况下的水平作为特征。</a:t>
            </a:r>
            <a:endParaRPr lang="zh-CN" altLang="en-US"/>
          </a:p>
          <a:p>
            <a:r>
              <a:rPr lang="zh-CN" altLang="en-US"/>
              <a:t>         首先我们统计了所有简历中对应的每一年的所有职位收入的中位数，比如2008年的所有职位的工资中位数是5000，然后如果该求职者在2008年的工作的工资为3，即6000-8000，我们取中间值7000，最后得到一个该求职者的工资水平为7/4=1.75，此过程分别得到求职者倒数第一份工作和倒数第三份工作的截止时间的年份和该求职者该份工作的工资水平，从而组成的两个2维的特征</a:t>
            </a:r>
            <a:endParaRPr lang="zh-CN" altLang="en-US"/>
          </a:p>
        </p:txBody>
      </p:sp>
      <p:sp>
        <p:nvSpPr>
          <p:cNvPr id="14" name="文本框 13"/>
          <p:cNvSpPr txBox="1"/>
          <p:nvPr/>
        </p:nvSpPr>
        <p:spPr>
          <a:xfrm>
            <a:off x="736600" y="4203700"/>
            <a:ext cx="7175500" cy="2011680"/>
          </a:xfrm>
          <a:prstGeom prst="rect">
            <a:avLst/>
          </a:prstGeom>
          <a:noFill/>
        </p:spPr>
        <p:txBody>
          <a:bodyPr wrap="square" rtlCol="0">
            <a:spAutoFit/>
          </a:bodyPr>
          <a:p>
            <a:pPr indent="457200"/>
            <a:r>
              <a:rPr lang="zh-CN" altLang="en-US"/>
              <a:t>如训练集中的第一个求职者：</a:t>
            </a:r>
            <a:endParaRPr lang="zh-CN" altLang="en-US"/>
          </a:p>
          <a:p>
            <a:pPr indent="457200"/>
            <a:r>
              <a:rPr lang="zh-CN" altLang="en-US"/>
              <a:t>该求职者倒数第二份工作的截止时间是</a:t>
            </a:r>
            <a:r>
              <a:rPr lang="en-US" altLang="zh-CN"/>
              <a:t>2015</a:t>
            </a:r>
            <a:r>
              <a:rPr lang="zh-CN" altLang="en-US">
                <a:ea typeface="宋体" charset="0"/>
              </a:rPr>
              <a:t>年，</a:t>
            </a:r>
            <a:r>
              <a:rPr lang="en-US" altLang="zh-CN">
                <a:ea typeface="宋体" charset="0"/>
              </a:rPr>
              <a:t>2015</a:t>
            </a:r>
            <a:r>
              <a:rPr lang="zh-CN" altLang="en-US">
                <a:ea typeface="宋体" charset="0"/>
              </a:rPr>
              <a:t>年所有职位的工资的中位数是</a:t>
            </a:r>
            <a:r>
              <a:rPr lang="en-US" altLang="zh-CN">
                <a:ea typeface="宋体" charset="0"/>
              </a:rPr>
              <a:t>7000</a:t>
            </a:r>
            <a:r>
              <a:rPr lang="zh-CN" altLang="en-US">
                <a:ea typeface="宋体" charset="0"/>
              </a:rPr>
              <a:t>，该求职者的倒数第一份工作的工资为</a:t>
            </a:r>
            <a:r>
              <a:rPr lang="en-US" altLang="zh-CN">
                <a:ea typeface="宋体" charset="0"/>
              </a:rPr>
              <a:t>4</a:t>
            </a:r>
            <a:r>
              <a:rPr lang="zh-CN" altLang="en-US">
                <a:ea typeface="宋体" charset="0"/>
              </a:rPr>
              <a:t>，即</a:t>
            </a:r>
            <a:r>
              <a:rPr lang="en-US" altLang="zh-CN">
                <a:ea typeface="宋体" charset="0"/>
              </a:rPr>
              <a:t>8000-10000</a:t>
            </a:r>
            <a:r>
              <a:rPr lang="zh-CN" altLang="en-US">
                <a:ea typeface="宋体" charset="0"/>
              </a:rPr>
              <a:t>以上，取中间值</a:t>
            </a:r>
            <a:r>
              <a:rPr lang="en-US" altLang="zh-CN">
                <a:ea typeface="宋体" charset="0"/>
              </a:rPr>
              <a:t>9000</a:t>
            </a:r>
            <a:r>
              <a:rPr lang="zh-CN" altLang="en-US">
                <a:ea typeface="宋体" charset="0"/>
              </a:rPr>
              <a:t>，则得到一个</a:t>
            </a:r>
            <a:r>
              <a:rPr lang="en-US" altLang="zh-CN">
                <a:ea typeface="宋体" charset="0"/>
              </a:rPr>
              <a:t>2</a:t>
            </a:r>
            <a:r>
              <a:rPr lang="zh-CN" altLang="en-US">
                <a:ea typeface="宋体" charset="0"/>
              </a:rPr>
              <a:t>维特征</a:t>
            </a:r>
            <a:r>
              <a:rPr lang="en-US" altLang="zh-CN">
                <a:ea typeface="宋体" charset="0"/>
              </a:rPr>
              <a:t>7000</a:t>
            </a:r>
            <a:r>
              <a:rPr lang="zh-CN" altLang="en-US">
                <a:ea typeface="宋体" charset="0"/>
              </a:rPr>
              <a:t>， </a:t>
            </a:r>
            <a:r>
              <a:rPr lang="en-US" altLang="zh-CN">
                <a:ea typeface="宋体" charset="0"/>
              </a:rPr>
              <a:t>1.2857</a:t>
            </a:r>
            <a:r>
              <a:rPr lang="zh-CN" altLang="en-US">
                <a:ea typeface="宋体" charset="0"/>
              </a:rPr>
              <a:t>；该求职者的倒数第三份工作的</a:t>
            </a:r>
            <a:r>
              <a:rPr lang="zh-CN">
                <a:ea typeface="宋体" charset="0"/>
              </a:rPr>
              <a:t>截止时间是</a:t>
            </a:r>
            <a:r>
              <a:rPr lang="en-US" altLang="zh-CN">
                <a:ea typeface="宋体" charset="0"/>
              </a:rPr>
              <a:t>2010</a:t>
            </a:r>
            <a:r>
              <a:rPr lang="zh-CN" altLang="en-US">
                <a:ea typeface="宋体" charset="0"/>
              </a:rPr>
              <a:t>年，</a:t>
            </a:r>
            <a:r>
              <a:rPr lang="en-US" altLang="zh-CN">
                <a:ea typeface="宋体" charset="0"/>
              </a:rPr>
              <a:t>2010</a:t>
            </a:r>
            <a:r>
              <a:rPr lang="zh-CN" altLang="en-US">
                <a:ea typeface="宋体" charset="0"/>
              </a:rPr>
              <a:t>年所有职位的工资的中位数是</a:t>
            </a:r>
            <a:r>
              <a:rPr lang="en-US" altLang="zh-CN">
                <a:ea typeface="宋体" charset="0"/>
              </a:rPr>
              <a:t>5000</a:t>
            </a:r>
            <a:r>
              <a:rPr lang="zh-CN" altLang="en-US">
                <a:ea typeface="宋体" charset="0"/>
              </a:rPr>
              <a:t>，该求职者倒数第三份工作的工资为</a:t>
            </a:r>
            <a:r>
              <a:rPr lang="en-US" altLang="zh-CN">
                <a:ea typeface="宋体" charset="0"/>
              </a:rPr>
              <a:t>2</a:t>
            </a:r>
            <a:r>
              <a:rPr lang="zh-CN" altLang="en-US">
                <a:ea typeface="宋体" charset="0"/>
              </a:rPr>
              <a:t>，即</a:t>
            </a:r>
            <a:r>
              <a:rPr lang="en-US" altLang="zh-CN">
                <a:ea typeface="宋体" charset="0"/>
              </a:rPr>
              <a:t>4000-6000</a:t>
            </a:r>
            <a:r>
              <a:rPr lang="zh-CN" altLang="en-US">
                <a:ea typeface="宋体" charset="0"/>
              </a:rPr>
              <a:t>，去中间值</a:t>
            </a:r>
            <a:r>
              <a:rPr lang="en-US" altLang="zh-CN">
                <a:ea typeface="宋体" charset="0"/>
              </a:rPr>
              <a:t>5000</a:t>
            </a:r>
            <a:r>
              <a:rPr lang="zh-CN" altLang="en-US">
                <a:ea typeface="宋体" charset="0"/>
              </a:rPr>
              <a:t>，则得到另一个</a:t>
            </a:r>
            <a:r>
              <a:rPr lang="en-US" altLang="zh-CN">
                <a:ea typeface="宋体" charset="0"/>
              </a:rPr>
              <a:t>2</a:t>
            </a:r>
            <a:r>
              <a:rPr lang="zh-CN" altLang="en-US">
                <a:ea typeface="宋体" charset="0"/>
              </a:rPr>
              <a:t>维特征</a:t>
            </a:r>
            <a:r>
              <a:rPr lang="en-US" altLang="zh-CN">
                <a:ea typeface="宋体" charset="0"/>
              </a:rPr>
              <a:t>5000</a:t>
            </a:r>
            <a:r>
              <a:rPr lang="zh-CN" altLang="en-US">
                <a:ea typeface="宋体" charset="0"/>
              </a:rPr>
              <a:t>，</a:t>
            </a:r>
            <a:r>
              <a:rPr lang="en-US" altLang="zh-CN">
                <a:ea typeface="宋体" charset="0"/>
              </a:rPr>
              <a:t>1.0</a:t>
            </a:r>
            <a:r>
              <a:rPr lang="zh-CN" altLang="en-US">
                <a:ea typeface="宋体" charset="0"/>
              </a:rPr>
              <a:t>。</a:t>
            </a:r>
            <a:endParaRPr lang="zh-CN" altLang="en-US">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dirty="0" smtClean="0">
                <a:ea typeface="宋体" charset="0"/>
              </a:rPr>
              <a:t>2.1</a:t>
            </a:r>
            <a:r>
              <a:rPr lang="zh-CN" altLang="en-US" dirty="0" smtClean="0">
                <a:ea typeface="宋体" charset="0"/>
              </a:rPr>
              <a:t>、特征选取</a:t>
            </a:r>
            <a:endParaRPr lang="zh-CN" altLang="en-US" dirty="0"/>
          </a:p>
        </p:txBody>
      </p:sp>
      <p:sp>
        <p:nvSpPr>
          <p:cNvPr id="13" name="文本框 12"/>
          <p:cNvSpPr txBox="1"/>
          <p:nvPr/>
        </p:nvSpPr>
        <p:spPr>
          <a:xfrm>
            <a:off x="699135" y="1612265"/>
            <a:ext cx="7336790" cy="3385820"/>
          </a:xfrm>
          <a:prstGeom prst="rect">
            <a:avLst/>
          </a:prstGeom>
          <a:noFill/>
        </p:spPr>
        <p:txBody>
          <a:bodyPr wrap="square" rtlCol="0">
            <a:spAutoFit/>
          </a:bodyPr>
          <a:p>
            <a:r>
              <a:rPr lang="en-US" altLang="zh-CN"/>
              <a:t>3. </a:t>
            </a:r>
            <a:r>
              <a:rPr lang="zh-CN" altLang="en-US"/>
              <a:t>我们觉得对预测</a:t>
            </a:r>
            <a:r>
              <a:rPr lang="en-US" altLang="zh-CN"/>
              <a:t>degree</a:t>
            </a:r>
            <a:r>
              <a:rPr lang="zh-CN" altLang="en-US"/>
              <a:t>较为重要的另一特征：</a:t>
            </a:r>
            <a:endParaRPr lang="zh-CN" altLang="en-US"/>
          </a:p>
          <a:p>
            <a:pPr indent="457200"/>
            <a:r>
              <a:rPr lang="zh-CN" altLang="en-US"/>
              <a:t>将简历中求职者的</a:t>
            </a:r>
            <a:r>
              <a:rPr lang="en-US" altLang="zh-CN"/>
              <a:t>major(</a:t>
            </a:r>
            <a:r>
              <a:rPr lang="zh-CN" altLang="en-US">
                <a:ea typeface="宋体" charset="0"/>
              </a:rPr>
              <a:t>专业</a:t>
            </a:r>
            <a:r>
              <a:rPr lang="en-US" altLang="zh-CN">
                <a:ea typeface="宋体" charset="0"/>
              </a:rPr>
              <a:t>)</a:t>
            </a:r>
            <a:r>
              <a:rPr lang="zh-CN" altLang="en-US"/>
              <a:t>作为特征。</a:t>
            </a:r>
            <a:endParaRPr lang="zh-CN" altLang="en-US"/>
          </a:p>
          <a:p>
            <a:pPr indent="457200"/>
            <a:r>
              <a:rPr lang="zh-CN" altLang="en-US"/>
              <a:t>首先我们统计了训练集中所有简历中的每个求职者的专业</a:t>
            </a:r>
            <a:r>
              <a:rPr lang="zh-CN" altLang="en-US">
                <a:ea typeface="宋体" charset="0"/>
              </a:rPr>
              <a:t>对应的</a:t>
            </a:r>
            <a:r>
              <a:rPr lang="en-US" altLang="zh-CN">
                <a:ea typeface="宋体" charset="0"/>
              </a:rPr>
              <a:t>degree</a:t>
            </a:r>
            <a:r>
              <a:rPr lang="zh-CN" altLang="en-US">
                <a:ea typeface="宋体" charset="0"/>
              </a:rPr>
              <a:t>，发现不同学历间的专业有很多是不重合的，所以我们对专业进行了统计和规整，共分为以下两个部分：</a:t>
            </a:r>
            <a:endParaRPr lang="zh-CN" altLang="en-US">
              <a:ea typeface="宋体" charset="0"/>
            </a:endParaRPr>
          </a:p>
          <a:p>
            <a:pPr indent="457200"/>
            <a:r>
              <a:rPr lang="en-US" altLang="zh-CN">
                <a:ea typeface="宋体" charset="0"/>
              </a:rPr>
              <a:t>(1) </a:t>
            </a:r>
            <a:r>
              <a:rPr lang="zh-CN" altLang="en-US">
                <a:ea typeface="宋体" charset="0"/>
              </a:rPr>
              <a:t>从训练集中统计出现三次以上且只出现在某一类</a:t>
            </a:r>
            <a:r>
              <a:rPr lang="en-US" altLang="zh-CN">
                <a:ea typeface="宋体" charset="0"/>
              </a:rPr>
              <a:t>degree</a:t>
            </a:r>
            <a:r>
              <a:rPr lang="zh-CN" altLang="en-US">
                <a:ea typeface="宋体" charset="0"/>
              </a:rPr>
              <a:t>中的概率大于</a:t>
            </a:r>
            <a:r>
              <a:rPr lang="en-US" altLang="zh-CN">
                <a:ea typeface="宋体" charset="0"/>
              </a:rPr>
              <a:t>80%</a:t>
            </a:r>
            <a:r>
              <a:rPr lang="zh-CN" altLang="en-US">
                <a:ea typeface="宋体" charset="0"/>
              </a:rPr>
              <a:t>的专业，我们给赋予相应的</a:t>
            </a:r>
            <a:r>
              <a:rPr lang="en-US" altLang="zh-CN">
                <a:ea typeface="宋体" charset="0"/>
              </a:rPr>
              <a:t>degree</a:t>
            </a:r>
            <a:r>
              <a:rPr lang="zh-CN" altLang="en-US">
                <a:ea typeface="宋体" charset="0"/>
              </a:rPr>
              <a:t>特征值，比如某一专业出现三次以上且只出现在</a:t>
            </a:r>
            <a:r>
              <a:rPr lang="en-US" altLang="zh-CN">
                <a:ea typeface="宋体" charset="0"/>
              </a:rPr>
              <a:t>degree</a:t>
            </a:r>
            <a:r>
              <a:rPr lang="zh-CN" altLang="en-US">
                <a:ea typeface="宋体" charset="0"/>
              </a:rPr>
              <a:t>为</a:t>
            </a:r>
            <a:r>
              <a:rPr lang="en-US" altLang="zh-CN">
                <a:ea typeface="宋体" charset="0"/>
              </a:rPr>
              <a:t>1</a:t>
            </a:r>
            <a:r>
              <a:rPr lang="zh-CN" altLang="en-US">
                <a:ea typeface="宋体" charset="0"/>
              </a:rPr>
              <a:t>中的概率大于</a:t>
            </a:r>
            <a:r>
              <a:rPr lang="en-US" altLang="zh-CN">
                <a:ea typeface="宋体" charset="0"/>
              </a:rPr>
              <a:t>80%</a:t>
            </a:r>
            <a:r>
              <a:rPr lang="zh-CN" altLang="en-US">
                <a:ea typeface="宋体" charset="0"/>
              </a:rPr>
              <a:t>，我们设定这一特征值为</a:t>
            </a:r>
            <a:r>
              <a:rPr lang="en-US" altLang="zh-CN">
                <a:ea typeface="宋体" charset="0"/>
              </a:rPr>
              <a:t>1</a:t>
            </a:r>
            <a:r>
              <a:rPr lang="zh-CN" altLang="en-US">
                <a:ea typeface="宋体" charset="0"/>
              </a:rPr>
              <a:t>；对出现</a:t>
            </a:r>
            <a:r>
              <a:rPr lang="en-US" altLang="zh-CN">
                <a:ea typeface="宋体" charset="0"/>
              </a:rPr>
              <a:t>10</a:t>
            </a:r>
            <a:r>
              <a:rPr lang="zh-CN" altLang="en-US">
                <a:ea typeface="宋体" charset="0"/>
              </a:rPr>
              <a:t>次以上的专业，计算该专业在不同</a:t>
            </a:r>
            <a:r>
              <a:rPr lang="en-US" altLang="zh-CN">
                <a:ea typeface="宋体" charset="0"/>
              </a:rPr>
              <a:t>degree</a:t>
            </a:r>
            <a:r>
              <a:rPr lang="zh-CN" altLang="en-US">
                <a:ea typeface="宋体" charset="0"/>
              </a:rPr>
              <a:t>分布的均值，比如某一专业出现在</a:t>
            </a:r>
            <a:r>
              <a:rPr lang="en-US" altLang="zh-CN">
                <a:ea typeface="宋体" charset="0"/>
              </a:rPr>
              <a:t>degree</a:t>
            </a:r>
            <a:r>
              <a:rPr lang="zh-CN" altLang="en-US">
                <a:ea typeface="宋体" charset="0"/>
              </a:rPr>
              <a:t>为</a:t>
            </a:r>
            <a:r>
              <a:rPr lang="en-US" altLang="zh-CN">
                <a:ea typeface="宋体" charset="0"/>
              </a:rPr>
              <a:t>0</a:t>
            </a:r>
            <a:r>
              <a:rPr lang="zh-CN" altLang="en-US">
                <a:ea typeface="宋体" charset="0"/>
              </a:rPr>
              <a:t>中为</a:t>
            </a:r>
            <a:r>
              <a:rPr lang="en-US" altLang="zh-CN">
                <a:ea typeface="宋体" charset="0"/>
              </a:rPr>
              <a:t>40%</a:t>
            </a:r>
            <a:r>
              <a:rPr lang="zh-CN" altLang="en-US">
                <a:ea typeface="宋体" charset="0"/>
              </a:rPr>
              <a:t>，</a:t>
            </a:r>
            <a:r>
              <a:rPr lang="en-US" altLang="zh-CN">
                <a:ea typeface="宋体" charset="0"/>
              </a:rPr>
              <a:t>degree</a:t>
            </a:r>
            <a:r>
              <a:rPr lang="zh-CN" altLang="en-US">
                <a:ea typeface="宋体" charset="0"/>
              </a:rPr>
              <a:t>为</a:t>
            </a:r>
            <a:r>
              <a:rPr lang="en-US" altLang="zh-CN">
                <a:ea typeface="宋体" charset="0"/>
              </a:rPr>
              <a:t>1</a:t>
            </a:r>
            <a:r>
              <a:rPr lang="zh-CN" altLang="en-US">
                <a:ea typeface="宋体" charset="0"/>
              </a:rPr>
              <a:t>中为</a:t>
            </a:r>
            <a:r>
              <a:rPr lang="en-US" altLang="zh-CN">
                <a:ea typeface="宋体" charset="0"/>
              </a:rPr>
              <a:t>50%</a:t>
            </a:r>
            <a:r>
              <a:rPr lang="zh-CN" altLang="en-US">
                <a:ea typeface="宋体" charset="0"/>
              </a:rPr>
              <a:t>，</a:t>
            </a:r>
            <a:r>
              <a:rPr lang="en-US" altLang="zh-CN">
                <a:ea typeface="宋体" charset="0"/>
              </a:rPr>
              <a:t>degree</a:t>
            </a:r>
            <a:r>
              <a:rPr lang="zh-CN" altLang="en-US">
                <a:ea typeface="宋体" charset="0"/>
              </a:rPr>
              <a:t>为</a:t>
            </a:r>
            <a:r>
              <a:rPr lang="en-US" altLang="zh-CN">
                <a:ea typeface="宋体" charset="0"/>
              </a:rPr>
              <a:t>2</a:t>
            </a:r>
            <a:r>
              <a:rPr lang="zh-CN" altLang="en-US">
                <a:ea typeface="宋体" charset="0"/>
              </a:rPr>
              <a:t>中为</a:t>
            </a:r>
            <a:r>
              <a:rPr lang="en-US" altLang="zh-CN">
                <a:ea typeface="宋体" charset="0"/>
              </a:rPr>
              <a:t>10%</a:t>
            </a:r>
            <a:r>
              <a:rPr lang="zh-CN" altLang="en-US">
                <a:ea typeface="宋体" charset="0"/>
              </a:rPr>
              <a:t>，我们设定这一特征值为</a:t>
            </a:r>
            <a:r>
              <a:rPr lang="en-US" altLang="zh-CN">
                <a:ea typeface="宋体" charset="0"/>
              </a:rPr>
              <a:t>0.5+0.2=0.7</a:t>
            </a:r>
            <a:r>
              <a:rPr lang="zh-CN" altLang="en-US">
                <a:ea typeface="宋体" charset="0"/>
              </a:rPr>
              <a:t>。</a:t>
            </a:r>
            <a:endParaRPr lang="zh-CN" altLang="en-US">
              <a:ea typeface="宋体" charset="0"/>
            </a:endParaRPr>
          </a:p>
          <a:p>
            <a:pPr indent="457200"/>
            <a:r>
              <a:rPr lang="en-US" altLang="zh-CN">
                <a:ea typeface="宋体" charset="0"/>
              </a:rPr>
              <a:t>(2) </a:t>
            </a:r>
            <a:r>
              <a:rPr lang="zh-CN" altLang="en-US">
                <a:ea typeface="宋体" charset="0"/>
              </a:rPr>
              <a:t>在网上寻找相应的专业所在的学位，进行部分人工分类。</a:t>
            </a:r>
            <a:endParaRPr lang="zh-CN" altLang="en-US">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p>
            <a:r>
              <a:rPr lang="en-US" altLang="zh-CN" dirty="0" smtClean="0">
                <a:ea typeface="宋体" charset="0"/>
              </a:rPr>
              <a:t>2.1</a:t>
            </a:r>
            <a:r>
              <a:rPr lang="zh-CN" altLang="en-US" dirty="0" smtClean="0">
                <a:ea typeface="宋体" charset="0"/>
              </a:rPr>
              <a:t>、特征选取</a:t>
            </a:r>
            <a:endParaRPr lang="zh-CN" altLang="en-US" dirty="0"/>
          </a:p>
        </p:txBody>
      </p:sp>
      <p:sp>
        <p:nvSpPr>
          <p:cNvPr id="28" name="文本框 27"/>
          <p:cNvSpPr txBox="1"/>
          <p:nvPr/>
        </p:nvSpPr>
        <p:spPr>
          <a:xfrm>
            <a:off x="699135" y="1612265"/>
            <a:ext cx="7336790" cy="4483100"/>
          </a:xfrm>
          <a:prstGeom prst="rect">
            <a:avLst/>
          </a:prstGeom>
          <a:noFill/>
        </p:spPr>
        <p:txBody>
          <a:bodyPr wrap="square" rtlCol="0">
            <a:spAutoFit/>
          </a:bodyPr>
          <a:p>
            <a:r>
              <a:rPr lang="en-US" altLang="zh-CN"/>
              <a:t>4.</a:t>
            </a:r>
            <a:r>
              <a:rPr lang="zh-CN" altLang="en-US">
                <a:ea typeface="宋体" charset="0"/>
              </a:rPr>
              <a:t>将简历中求职者的倒数第一次工作的总时间、倒数第二次工作的总时间、倒数第三次工作的总时间、倒数第三次工作之前的所有工作的总时间分别作为特征；</a:t>
            </a:r>
            <a:endParaRPr lang="en-US" altLang="zh-CN"/>
          </a:p>
          <a:p>
            <a:r>
              <a:rPr lang="en-US" altLang="zh-CN"/>
              <a:t>5. </a:t>
            </a:r>
            <a:r>
              <a:rPr lang="zh-CN" altLang="en-US"/>
              <a:t>将简历中求职者的第一次工作的年龄作为特征，通过求职者第一次工作的时间和求职者的年龄算得；</a:t>
            </a:r>
            <a:endParaRPr lang="zh-CN" altLang="en-US"/>
          </a:p>
          <a:p>
            <a:r>
              <a:rPr lang="en-US" altLang="zh-CN"/>
              <a:t>6. </a:t>
            </a:r>
            <a:r>
              <a:rPr lang="zh-CN" altLang="en-US">
                <a:ea typeface="宋体" charset="0"/>
              </a:rPr>
              <a:t>将简历中求职者的倒数第一份工作职位规整后的名称、倒数第三份工作职位规整后的名称作为特征；</a:t>
            </a:r>
            <a:endParaRPr lang="zh-CN" altLang="en-US">
              <a:ea typeface="宋体" charset="0"/>
            </a:endParaRPr>
          </a:p>
          <a:p>
            <a:r>
              <a:rPr lang="en-US" altLang="zh-CN">
                <a:ea typeface="宋体" charset="0"/>
              </a:rPr>
              <a:t>7. </a:t>
            </a:r>
            <a:r>
              <a:rPr lang="zh-CN" altLang="en-US">
                <a:ea typeface="宋体" charset="0"/>
              </a:rPr>
              <a:t>将简历中求职者的倒数第一次工作的薪水、倒数第三次工作的薪水作为特征；</a:t>
            </a:r>
            <a:endParaRPr lang="zh-CN" altLang="en-US">
              <a:ea typeface="宋体" charset="0"/>
            </a:endParaRPr>
          </a:p>
          <a:p>
            <a:r>
              <a:rPr lang="en-US" altLang="zh-CN">
                <a:ea typeface="宋体" charset="0"/>
              </a:rPr>
              <a:t>8. </a:t>
            </a:r>
            <a:r>
              <a:rPr lang="zh-CN" altLang="en-US">
                <a:ea typeface="宋体" charset="0"/>
              </a:rPr>
              <a:t>将奖励中求职者的倒数第一次工作的公司规模、倒数第三次工作的公司规模作为特征；</a:t>
            </a:r>
            <a:endParaRPr lang="zh-CN" altLang="en-US">
              <a:ea typeface="宋体" charset="0"/>
            </a:endParaRPr>
          </a:p>
          <a:p>
            <a:r>
              <a:rPr lang="en-US" altLang="zh-CN">
                <a:ea typeface="宋体" charset="0"/>
              </a:rPr>
              <a:t>9. </a:t>
            </a:r>
            <a:r>
              <a:rPr lang="zh-CN" altLang="en-US">
                <a:ea typeface="宋体" charset="0"/>
              </a:rPr>
              <a:t>将简历中求职者的性别作为特征；</a:t>
            </a:r>
            <a:endParaRPr lang="zh-CN" altLang="en-US">
              <a:ea typeface="宋体" charset="0"/>
            </a:endParaRPr>
          </a:p>
          <a:p>
            <a:r>
              <a:rPr lang="en-US" altLang="zh-CN">
                <a:ea typeface="宋体" charset="0"/>
              </a:rPr>
              <a:t>10. </a:t>
            </a:r>
            <a:r>
              <a:rPr lang="zh-CN" altLang="en-US">
                <a:ea typeface="宋体" charset="0"/>
              </a:rPr>
              <a:t>将建立中求职者的年龄作为特征；</a:t>
            </a:r>
            <a:endParaRPr lang="zh-CN" altLang="en-US">
              <a:ea typeface="宋体" charset="0"/>
            </a:endParaRPr>
          </a:p>
          <a:p>
            <a:r>
              <a:rPr lang="en-US" altLang="zh-CN">
                <a:ea typeface="宋体" charset="0"/>
              </a:rPr>
              <a:t>11. </a:t>
            </a:r>
            <a:r>
              <a:rPr lang="zh-CN" altLang="en-US">
                <a:ea typeface="宋体" charset="0"/>
              </a:rPr>
              <a:t>将简历中求职者的第一次工作时间作为特征；</a:t>
            </a:r>
            <a:endParaRPr lang="zh-CN" altLang="en-US">
              <a:ea typeface="宋体" charset="0"/>
            </a:endParaRPr>
          </a:p>
          <a:p>
            <a:r>
              <a:rPr lang="en-US" altLang="zh-CN">
                <a:ea typeface="宋体" charset="0"/>
              </a:rPr>
              <a:t>12. </a:t>
            </a:r>
            <a:r>
              <a:rPr lang="zh-CN" altLang="en-US">
                <a:ea typeface="宋体" charset="0"/>
              </a:rPr>
              <a:t>将简历中求职者倒数第一次工作的</a:t>
            </a:r>
            <a:r>
              <a:rPr lang="en-US" altLang="zh-CN">
                <a:ea typeface="宋体" charset="0"/>
              </a:rPr>
              <a:t>industry</a:t>
            </a:r>
            <a:r>
              <a:rPr lang="zh-CN" altLang="en-US">
                <a:ea typeface="宋体" charset="0"/>
              </a:rPr>
              <a:t>、倒数第三次工作的</a:t>
            </a:r>
            <a:r>
              <a:rPr lang="en-US" altLang="zh-CN">
                <a:ea typeface="宋体" charset="0"/>
              </a:rPr>
              <a:t>industry</a:t>
            </a:r>
            <a:r>
              <a:rPr lang="zh-CN" altLang="en-US">
                <a:ea typeface="宋体" charset="0"/>
              </a:rPr>
              <a:t>作为特征</a:t>
            </a:r>
            <a:endParaRPr lang="zh-CN" altLang="en-US">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3096</Words>
  <Application>Kingsoft Office WPP</Application>
  <PresentationFormat>全屏显示(4:3)</PresentationFormat>
  <Paragraphs>111</Paragraphs>
  <Slides>12</Slides>
  <Notes>4</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职位预测竞赛</vt:lpstr>
      <vt:lpstr>思路流程：</vt:lpstr>
      <vt:lpstr>1、先进行职位标准化规整</vt:lpstr>
      <vt:lpstr>PowerPoint 演示文稿</vt:lpstr>
      <vt:lpstr>2.1、特征选取</vt:lpstr>
      <vt:lpstr>2.1、特征选取</vt:lpstr>
      <vt:lpstr>2.1、特征选取</vt:lpstr>
      <vt:lpstr>2.1、特征选取</vt:lpstr>
      <vt:lpstr>2.1、特征选取</vt:lpstr>
      <vt:lpstr>2.2、特征重要性排序</vt:lpstr>
      <vt:lpstr>3、算法实现</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验证码识别</dc:title>
  <dc:creator>Chao Li</dc:creator>
  <cp:lastModifiedBy>skearth</cp:lastModifiedBy>
  <cp:revision>94</cp:revision>
  <dcterms:created xsi:type="dcterms:W3CDTF">2015-10-22T12:01:00Z</dcterms:created>
  <dcterms:modified xsi:type="dcterms:W3CDTF">2016-01-05T14:37:14Z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