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4" r:id="rId1"/>
  </p:sldMasterIdLst>
  <p:notesMasterIdLst>
    <p:notesMasterId r:id="rId13"/>
  </p:notesMasterIdLst>
  <p:sldIdLst>
    <p:sldId id="336" r:id="rId2"/>
    <p:sldId id="339" r:id="rId3"/>
    <p:sldId id="338" r:id="rId4"/>
    <p:sldId id="337" r:id="rId5"/>
    <p:sldId id="328" r:id="rId6"/>
    <p:sldId id="330" r:id="rId7"/>
    <p:sldId id="331" r:id="rId8"/>
    <p:sldId id="332" r:id="rId9"/>
    <p:sldId id="333" r:id="rId10"/>
    <p:sldId id="334" r:id="rId11"/>
    <p:sldId id="335" r:id="rId12"/>
  </p:sldIdLst>
  <p:sldSz cx="9144000" cy="5143500" type="screen16x9"/>
  <p:notesSz cx="6858000" cy="9144000"/>
  <p:embeddedFontLst>
    <p:embeddedFont>
      <p:font typeface="Open Sans" panose="020B0604020202020204" charset="0"/>
      <p:regular r:id="rId14"/>
      <p:bold r:id="rId15"/>
      <p:italic r:id="rId16"/>
      <p:boldItalic r:id="rId17"/>
    </p:embeddedFont>
    <p:embeddedFont>
      <p:font typeface="Open Sans" panose="020B0604020202020204" charset="0"/>
      <p:regular r:id="rId14"/>
      <p:bold r:id="rId15"/>
      <p:italic r:id="rId16"/>
      <p:boldItalic r:id="rId17"/>
    </p:embeddedFont>
    <p:embeddedFont>
      <p:font typeface="Calibri" panose="020F0502020204030204" pitchFamily="34" charset="0"/>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4BC79"/>
    <a:srgbClr val="CC3300"/>
    <a:srgbClr val="F1A64E"/>
    <a:srgbClr val="02B3E4"/>
    <a:srgbClr val="FFFFFF"/>
    <a:srgbClr val="6699FF"/>
    <a:srgbClr val="8DD8F3"/>
    <a:srgbClr val="83C3FD"/>
    <a:srgbClr val="CCFF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D6E49E7-1558-469B-B3EF-B5DFE3E53DF0}">
  <a:tblStyle styleId="{3D6E49E7-1558-469B-B3EF-B5DFE3E53DF0}" styleName="Table_0">
    <a:wholeTbl>
      <a:tcTxStyle b="off" i="off">
        <a:font>
          <a:latin typeface="Open Sans"/>
          <a:ea typeface="Open Sans"/>
          <a:cs typeface="Open Sans"/>
        </a:font>
        <a:srgbClr val="2D3D4A"/>
      </a:tcTxStyle>
      <a:tcStyle>
        <a:tcBdr>
          <a:left>
            <a:ln w="12700" cap="flat" cmpd="sng">
              <a:solidFill>
                <a:srgbClr val="7C97AE"/>
              </a:solidFill>
              <a:prstDash val="solid"/>
              <a:round/>
              <a:headEnd type="none" w="med" len="med"/>
              <a:tailEnd type="none" w="med" len="med"/>
            </a:ln>
          </a:left>
          <a:right>
            <a:ln w="12700" cap="flat" cmpd="sng">
              <a:solidFill>
                <a:srgbClr val="7C97AE"/>
              </a:solidFill>
              <a:prstDash val="solid"/>
              <a:round/>
              <a:headEnd type="none" w="med" len="med"/>
              <a:tailEnd type="none" w="med" len="med"/>
            </a:ln>
          </a:right>
          <a:top>
            <a:ln w="12700" cap="flat" cmpd="sng">
              <a:solidFill>
                <a:srgbClr val="7C97AE"/>
              </a:solidFill>
              <a:prstDash val="solid"/>
              <a:round/>
              <a:headEnd type="none" w="med" len="med"/>
              <a:tailEnd type="none" w="med" len="med"/>
            </a:ln>
          </a:top>
          <a:bottom>
            <a:ln w="12700" cap="flat" cmpd="sng">
              <a:solidFill>
                <a:srgbClr val="7C97AE"/>
              </a:solidFill>
              <a:prstDash val="solid"/>
              <a:round/>
              <a:headEnd type="none" w="med" len="med"/>
              <a:tailEnd type="none" w="med" len="med"/>
            </a:ln>
          </a:bottom>
          <a:insideH>
            <a:ln w="12700" cap="flat" cmpd="sng">
              <a:solidFill>
                <a:srgbClr val="7C97AE"/>
              </a:solidFill>
              <a:prstDash val="solid"/>
              <a:round/>
              <a:headEnd type="none" w="med" len="med"/>
              <a:tailEnd type="none" w="med" len="med"/>
            </a:ln>
          </a:insideH>
          <a:insideV>
            <a:ln w="12700" cap="flat" cmpd="sng">
              <a:solidFill>
                <a:srgbClr val="7C97AE"/>
              </a:solidFill>
              <a:prstDash val="solid"/>
              <a:round/>
              <a:headEnd type="none" w="med" len="med"/>
              <a:tailEnd type="none" w="med" len="med"/>
            </a:ln>
          </a:insideV>
        </a:tcBdr>
        <a:fill>
          <a:solidFill>
            <a:srgbClr val="FFFFFF">
              <a:alpha val="0"/>
            </a:srgbClr>
          </a:solidFill>
        </a:fill>
      </a:tcStyle>
    </a:wholeTbl>
    <a:band2H>
      <a:tcTxStyle b="off" i="off"/>
      <a:tcStyle>
        <a:tcBdr/>
        <a:fill>
          <a:solidFill>
            <a:srgbClr val="DBE2E8">
              <a:alpha val="49411"/>
            </a:srgbClr>
          </a:solidFill>
        </a:fill>
      </a:tcStyle>
    </a:band2H>
    <a:firstCol>
      <a:tcTxStyle b="off" i="off">
        <a:font>
          <a:latin typeface="Open Sans"/>
          <a:ea typeface="Open Sans"/>
          <a:cs typeface="Open Sans"/>
        </a:font>
        <a:srgbClr val="FFFFFF"/>
      </a:tcTxStyle>
      <a:tcStyle>
        <a:tcBdr>
          <a:left>
            <a:ln w="12700" cap="flat" cmpd="sng">
              <a:solidFill>
                <a:srgbClr val="FFFFFF"/>
              </a:solidFill>
              <a:prstDash val="solid"/>
              <a:round/>
              <a:headEnd type="none" w="med" len="med"/>
              <a:tailEnd type="none" w="med" len="med"/>
            </a:ln>
          </a:left>
          <a:right>
            <a:ln w="12700" cap="flat" cmpd="sng">
              <a:solidFill>
                <a:srgbClr val="FFFFFF"/>
              </a:solidFill>
              <a:prstDash val="solid"/>
              <a:round/>
              <a:headEnd type="none" w="med" len="med"/>
              <a:tailEnd type="none" w="med" len="med"/>
            </a:ln>
          </a:right>
          <a:top>
            <a:ln w="12700" cap="flat" cmpd="sng">
              <a:solidFill>
                <a:srgbClr val="FFFFFF"/>
              </a:solidFill>
              <a:prstDash val="solid"/>
              <a:round/>
              <a:headEnd type="none" w="med" len="med"/>
              <a:tailEnd type="none" w="med" len="med"/>
            </a:ln>
          </a:top>
          <a:bottom>
            <a:ln w="12700" cap="flat" cmpd="sng">
              <a:solidFill>
                <a:srgbClr val="FFFFFF"/>
              </a:solidFill>
              <a:prstDash val="solid"/>
              <a:round/>
              <a:headEnd type="none" w="med" len="med"/>
              <a:tailEnd type="none" w="med" len="med"/>
            </a:ln>
          </a:bottom>
          <a:insideH>
            <a:ln w="12700" cap="flat" cmpd="sng">
              <a:solidFill>
                <a:srgbClr val="FFFFFF"/>
              </a:solidFill>
              <a:prstDash val="solid"/>
              <a:round/>
              <a:headEnd type="none" w="med" len="med"/>
              <a:tailEnd type="none" w="med" len="med"/>
            </a:ln>
          </a:insideH>
          <a:insideV>
            <a:ln w="12700" cap="flat" cmpd="sng">
              <a:solidFill>
                <a:srgbClr val="FFFFFF"/>
              </a:solidFill>
              <a:prstDash val="solid"/>
              <a:round/>
              <a:headEnd type="none" w="med" len="med"/>
              <a:tailEnd type="none" w="med" len="med"/>
            </a:ln>
          </a:insideV>
        </a:tcBdr>
        <a:fill>
          <a:solidFill>
            <a:srgbClr val="7D97AD"/>
          </a:solidFill>
        </a:fill>
      </a:tcStyle>
    </a:firstCol>
    <a:lastRow>
      <a:tcTxStyle b="off" i="off">
        <a:font>
          <a:latin typeface="Open Sans"/>
          <a:ea typeface="Open Sans"/>
          <a:cs typeface="Open Sans"/>
        </a:font>
        <a:srgbClr val="FFFFFF"/>
      </a:tcTxStyle>
      <a:tcStyle>
        <a:tcBdr>
          <a:left>
            <a:ln w="12700" cap="flat" cmpd="sng">
              <a:solidFill>
                <a:srgbClr val="FFFFFF"/>
              </a:solidFill>
              <a:prstDash val="solid"/>
              <a:round/>
              <a:headEnd type="none" w="med" len="med"/>
              <a:tailEnd type="none" w="med" len="med"/>
            </a:ln>
          </a:left>
          <a:right>
            <a:ln w="12700" cap="flat" cmpd="sng">
              <a:solidFill>
                <a:srgbClr val="FFFFFF"/>
              </a:solidFill>
              <a:prstDash val="solid"/>
              <a:round/>
              <a:headEnd type="none" w="med" len="med"/>
              <a:tailEnd type="none" w="med" len="med"/>
            </a:ln>
          </a:right>
          <a:top>
            <a:ln w="12700" cap="flat" cmpd="sng">
              <a:solidFill>
                <a:srgbClr val="FFFFFF"/>
              </a:solidFill>
              <a:prstDash val="solid"/>
              <a:round/>
              <a:headEnd type="none" w="med" len="med"/>
              <a:tailEnd type="none" w="med" len="med"/>
            </a:ln>
          </a:top>
          <a:bottom>
            <a:ln w="12700" cap="flat" cmpd="sng">
              <a:solidFill>
                <a:srgbClr val="FFFFFF"/>
              </a:solidFill>
              <a:prstDash val="solid"/>
              <a:round/>
              <a:headEnd type="none" w="med" len="med"/>
              <a:tailEnd type="none" w="med" len="med"/>
            </a:ln>
          </a:bottom>
          <a:insideH>
            <a:ln w="12700" cap="flat" cmpd="sng">
              <a:solidFill>
                <a:srgbClr val="FFFFFF"/>
              </a:solidFill>
              <a:prstDash val="solid"/>
              <a:round/>
              <a:headEnd type="none" w="med" len="med"/>
              <a:tailEnd type="none" w="med" len="med"/>
            </a:ln>
          </a:insideH>
          <a:insideV>
            <a:ln w="12700" cap="flat" cmpd="sng">
              <a:solidFill>
                <a:srgbClr val="FFFFFF"/>
              </a:solidFill>
              <a:prstDash val="solid"/>
              <a:round/>
              <a:headEnd type="none" w="med" len="med"/>
              <a:tailEnd type="none" w="med" len="med"/>
            </a:ln>
          </a:insideV>
        </a:tcBdr>
        <a:fill>
          <a:solidFill>
            <a:srgbClr val="7D97AD"/>
          </a:solidFill>
        </a:fill>
      </a:tcStyle>
    </a:lastRow>
    <a:firstRow>
      <a:tcTxStyle b="off" i="off">
        <a:font>
          <a:latin typeface="Open Sans"/>
          <a:ea typeface="Open Sans"/>
          <a:cs typeface="Open Sans"/>
        </a:font>
        <a:srgbClr val="FFFFFF"/>
      </a:tcTxStyle>
      <a:tcStyle>
        <a:tcBdr>
          <a:left>
            <a:ln w="12700" cap="flat" cmpd="sng">
              <a:solidFill>
                <a:srgbClr val="FFFFFF"/>
              </a:solidFill>
              <a:prstDash val="solid"/>
              <a:round/>
              <a:headEnd type="none" w="med" len="med"/>
              <a:tailEnd type="none" w="med" len="med"/>
            </a:ln>
          </a:left>
          <a:right>
            <a:ln w="12700" cap="flat" cmpd="sng">
              <a:solidFill>
                <a:srgbClr val="FFFFFF"/>
              </a:solidFill>
              <a:prstDash val="solid"/>
              <a:round/>
              <a:headEnd type="none" w="med" len="med"/>
              <a:tailEnd type="none" w="med" len="med"/>
            </a:ln>
          </a:right>
          <a:top>
            <a:ln w="12700" cap="flat" cmpd="sng">
              <a:solidFill>
                <a:srgbClr val="FFFFFF"/>
              </a:solidFill>
              <a:prstDash val="solid"/>
              <a:round/>
              <a:headEnd type="none" w="med" len="med"/>
              <a:tailEnd type="none" w="med" len="med"/>
            </a:ln>
          </a:top>
          <a:bottom>
            <a:ln w="12700" cap="flat" cmpd="sng">
              <a:solidFill>
                <a:srgbClr val="FFFFFF"/>
              </a:solidFill>
              <a:prstDash val="solid"/>
              <a:round/>
              <a:headEnd type="none" w="med" len="med"/>
              <a:tailEnd type="none" w="med" len="med"/>
            </a:ln>
          </a:bottom>
          <a:insideH>
            <a:ln w="12700" cap="flat" cmpd="sng">
              <a:solidFill>
                <a:srgbClr val="FFFFFF"/>
              </a:solidFill>
              <a:prstDash val="solid"/>
              <a:round/>
              <a:headEnd type="none" w="med" len="med"/>
              <a:tailEnd type="none" w="med" len="med"/>
            </a:ln>
          </a:insideH>
          <a:insideV>
            <a:ln w="12700" cap="flat" cmpd="sng">
              <a:solidFill>
                <a:srgbClr val="FFFFFF"/>
              </a:solidFill>
              <a:prstDash val="solid"/>
              <a:round/>
              <a:headEnd type="none" w="med" len="med"/>
              <a:tailEnd type="none" w="med" len="med"/>
            </a:ln>
          </a:insideV>
        </a:tcBdr>
        <a:fill>
          <a:solidFill>
            <a:srgbClr val="7C97AE"/>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758" y="7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Shape 81"/>
          <p:cNvSpPr txBox="1">
            <a:spLocks noGrp="1"/>
          </p:cNvSpPr>
          <p:nvPr>
            <p:ph type="body" idx="1"/>
          </p:nvPr>
        </p:nvSpPr>
        <p:spPr>
          <a:xfrm>
            <a:off x="914400" y="4343400"/>
            <a:ext cx="50291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82" name="Shape 8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018693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7120636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Shape 9"/>
        <p:cNvGrpSpPr/>
        <p:nvPr/>
      </p:nvGrpSpPr>
      <p:grpSpPr>
        <a:xfrm>
          <a:off x="0" y="0"/>
          <a:ext cx="0" cy="0"/>
          <a:chOff x="0" y="0"/>
          <a:chExt cx="0" cy="0"/>
        </a:xfrm>
      </p:grpSpPr>
      <p:pic>
        <p:nvPicPr>
          <p:cNvPr id="10" name="Shape 10"/>
          <p:cNvPicPr preferRelativeResize="0"/>
          <p:nvPr/>
        </p:nvPicPr>
        <p:blipFill rotWithShape="1">
          <a:blip r:embed="rId2">
            <a:alphaModFix/>
          </a:blip>
          <a:srcRect r="7800" b="7535"/>
          <a:stretch/>
        </p:blipFill>
        <p:spPr>
          <a:xfrm>
            <a:off x="6579650" y="2571750"/>
            <a:ext cx="2564399" cy="2571899"/>
          </a:xfrm>
          <a:prstGeom prst="rect">
            <a:avLst/>
          </a:prstGeom>
          <a:noFill/>
          <a:ln>
            <a:noFill/>
          </a:ln>
        </p:spPr>
      </p:pic>
      <p:sp>
        <p:nvSpPr>
          <p:cNvPr id="11" name="Shape 11"/>
          <p:cNvSpPr txBox="1">
            <a:spLocks noGrp="1"/>
          </p:cNvSpPr>
          <p:nvPr>
            <p:ph type="title"/>
          </p:nvPr>
        </p:nvSpPr>
        <p:spPr>
          <a:xfrm>
            <a:off x="457200" y="834727"/>
            <a:ext cx="8229600" cy="1389299"/>
          </a:xfrm>
          <a:prstGeom prst="rect">
            <a:avLst/>
          </a:prstGeom>
          <a:noFill/>
          <a:ln>
            <a:noFill/>
          </a:ln>
        </p:spPr>
        <p:txBody>
          <a:bodyPr lIns="34275" tIns="34275" rIns="34275" bIns="34275" anchor="b" anchorCtr="0"/>
          <a:lstStyle>
            <a:lvl1pPr marL="0" marR="0" lvl="0" indent="0" algn="l" rtl="0">
              <a:lnSpc>
                <a:spcPct val="120000"/>
              </a:lnSpc>
              <a:spcBef>
                <a:spcPts val="0"/>
              </a:spcBef>
              <a:spcAft>
                <a:spcPts val="0"/>
              </a:spcAft>
              <a:buClr>
                <a:srgbClr val="FFFFFF"/>
              </a:buClr>
              <a:buFont typeface="Open Sans"/>
              <a:buNone/>
              <a:defRPr sz="4500" b="0" i="0" u="none" strike="noStrike" cap="none">
                <a:solidFill>
                  <a:srgbClr val="FFFFFF"/>
                </a:solidFill>
                <a:latin typeface="Open Sans"/>
                <a:ea typeface="Open Sans"/>
                <a:cs typeface="Open Sans"/>
                <a:sym typeface="Open Sans"/>
              </a:defRPr>
            </a:lvl1pPr>
            <a:lvl2pPr marL="0" marR="0" lvl="1" indent="88900" algn="l" rtl="0">
              <a:lnSpc>
                <a:spcPct val="120000"/>
              </a:lnSpc>
              <a:spcBef>
                <a:spcPts val="0"/>
              </a:spcBef>
              <a:spcAft>
                <a:spcPts val="0"/>
              </a:spcAft>
              <a:buClr>
                <a:srgbClr val="FFFFFF"/>
              </a:buClr>
              <a:buFont typeface="Open Sans"/>
              <a:buNone/>
              <a:defRPr sz="4500" b="0" i="0" u="none" strike="noStrike" cap="none">
                <a:solidFill>
                  <a:srgbClr val="FFFFFF"/>
                </a:solidFill>
                <a:latin typeface="Open Sans"/>
                <a:ea typeface="Open Sans"/>
                <a:cs typeface="Open Sans"/>
                <a:sym typeface="Open Sans"/>
              </a:defRPr>
            </a:lvl2pPr>
            <a:lvl3pPr marL="0" marR="0" lvl="2" indent="177800" algn="l" rtl="0">
              <a:lnSpc>
                <a:spcPct val="120000"/>
              </a:lnSpc>
              <a:spcBef>
                <a:spcPts val="0"/>
              </a:spcBef>
              <a:spcAft>
                <a:spcPts val="0"/>
              </a:spcAft>
              <a:buClr>
                <a:srgbClr val="FFFFFF"/>
              </a:buClr>
              <a:buFont typeface="Open Sans"/>
              <a:buNone/>
              <a:defRPr sz="4500" b="0" i="0" u="none" strike="noStrike" cap="none">
                <a:solidFill>
                  <a:srgbClr val="FFFFFF"/>
                </a:solidFill>
                <a:latin typeface="Open Sans"/>
                <a:ea typeface="Open Sans"/>
                <a:cs typeface="Open Sans"/>
                <a:sym typeface="Open Sans"/>
              </a:defRPr>
            </a:lvl3pPr>
            <a:lvl4pPr marL="0" marR="0" lvl="3" indent="254000" algn="l" rtl="0">
              <a:lnSpc>
                <a:spcPct val="120000"/>
              </a:lnSpc>
              <a:spcBef>
                <a:spcPts val="0"/>
              </a:spcBef>
              <a:spcAft>
                <a:spcPts val="0"/>
              </a:spcAft>
              <a:buClr>
                <a:srgbClr val="FFFFFF"/>
              </a:buClr>
              <a:buFont typeface="Open Sans"/>
              <a:buNone/>
              <a:defRPr sz="4500" b="0" i="0" u="none" strike="noStrike" cap="none">
                <a:solidFill>
                  <a:srgbClr val="FFFFFF"/>
                </a:solidFill>
                <a:latin typeface="Open Sans"/>
                <a:ea typeface="Open Sans"/>
                <a:cs typeface="Open Sans"/>
                <a:sym typeface="Open Sans"/>
              </a:defRPr>
            </a:lvl4pPr>
            <a:lvl5pPr marL="0" marR="0" lvl="4" indent="342900" algn="l" rtl="0">
              <a:lnSpc>
                <a:spcPct val="120000"/>
              </a:lnSpc>
              <a:spcBef>
                <a:spcPts val="0"/>
              </a:spcBef>
              <a:spcAft>
                <a:spcPts val="0"/>
              </a:spcAft>
              <a:buClr>
                <a:srgbClr val="FFFFFF"/>
              </a:buClr>
              <a:buFont typeface="Open Sans"/>
              <a:buNone/>
              <a:defRPr sz="4500" b="0" i="0" u="none" strike="noStrike" cap="none">
                <a:solidFill>
                  <a:srgbClr val="FFFFFF"/>
                </a:solidFill>
                <a:latin typeface="Open Sans"/>
                <a:ea typeface="Open Sans"/>
                <a:cs typeface="Open Sans"/>
                <a:sym typeface="Open Sans"/>
              </a:defRPr>
            </a:lvl5pPr>
            <a:lvl6pPr marL="0" marR="0" lvl="5" indent="431800" algn="l" rtl="0">
              <a:lnSpc>
                <a:spcPct val="120000"/>
              </a:lnSpc>
              <a:spcBef>
                <a:spcPts val="0"/>
              </a:spcBef>
              <a:spcAft>
                <a:spcPts val="0"/>
              </a:spcAft>
              <a:buClr>
                <a:srgbClr val="FFFFFF"/>
              </a:buClr>
              <a:buFont typeface="Open Sans"/>
              <a:buNone/>
              <a:defRPr sz="4500" b="0" i="0" u="none" strike="noStrike" cap="none">
                <a:solidFill>
                  <a:srgbClr val="FFFFFF"/>
                </a:solidFill>
                <a:latin typeface="Open Sans"/>
                <a:ea typeface="Open Sans"/>
                <a:cs typeface="Open Sans"/>
                <a:sym typeface="Open Sans"/>
              </a:defRPr>
            </a:lvl6pPr>
            <a:lvl7pPr marL="0" marR="0" lvl="6" indent="520700" algn="l" rtl="0">
              <a:lnSpc>
                <a:spcPct val="120000"/>
              </a:lnSpc>
              <a:spcBef>
                <a:spcPts val="0"/>
              </a:spcBef>
              <a:spcAft>
                <a:spcPts val="0"/>
              </a:spcAft>
              <a:buClr>
                <a:srgbClr val="FFFFFF"/>
              </a:buClr>
              <a:buFont typeface="Open Sans"/>
              <a:buNone/>
              <a:defRPr sz="4500" b="0" i="0" u="none" strike="noStrike" cap="none">
                <a:solidFill>
                  <a:srgbClr val="FFFFFF"/>
                </a:solidFill>
                <a:latin typeface="Open Sans"/>
                <a:ea typeface="Open Sans"/>
                <a:cs typeface="Open Sans"/>
                <a:sym typeface="Open Sans"/>
              </a:defRPr>
            </a:lvl7pPr>
            <a:lvl8pPr marL="0" marR="0" lvl="7" indent="596900" algn="l" rtl="0">
              <a:lnSpc>
                <a:spcPct val="120000"/>
              </a:lnSpc>
              <a:spcBef>
                <a:spcPts val="0"/>
              </a:spcBef>
              <a:spcAft>
                <a:spcPts val="0"/>
              </a:spcAft>
              <a:buClr>
                <a:srgbClr val="FFFFFF"/>
              </a:buClr>
              <a:buFont typeface="Open Sans"/>
              <a:buNone/>
              <a:defRPr sz="4500" b="0" i="0" u="none" strike="noStrike" cap="none">
                <a:solidFill>
                  <a:srgbClr val="FFFFFF"/>
                </a:solidFill>
                <a:latin typeface="Open Sans"/>
                <a:ea typeface="Open Sans"/>
                <a:cs typeface="Open Sans"/>
                <a:sym typeface="Open Sans"/>
              </a:defRPr>
            </a:lvl8pPr>
            <a:lvl9pPr marL="0" marR="0" lvl="8" indent="685800" algn="l" rtl="0">
              <a:lnSpc>
                <a:spcPct val="120000"/>
              </a:lnSpc>
              <a:spcBef>
                <a:spcPts val="0"/>
              </a:spcBef>
              <a:spcAft>
                <a:spcPts val="0"/>
              </a:spcAft>
              <a:buClr>
                <a:srgbClr val="FFFFFF"/>
              </a:buClr>
              <a:buFont typeface="Open Sans"/>
              <a:buNone/>
              <a:defRPr sz="4500" b="0" i="0" u="none" strike="noStrike" cap="none">
                <a:solidFill>
                  <a:srgbClr val="FFFFFF"/>
                </a:solidFill>
                <a:latin typeface="Open Sans"/>
                <a:ea typeface="Open Sans"/>
                <a:cs typeface="Open Sans"/>
                <a:sym typeface="Open Sans"/>
              </a:defRPr>
            </a:lvl9pPr>
          </a:lstStyle>
          <a:p>
            <a:endParaRPr/>
          </a:p>
        </p:txBody>
      </p:sp>
      <p:sp>
        <p:nvSpPr>
          <p:cNvPr id="12" name="Shape 12"/>
          <p:cNvSpPr txBox="1">
            <a:spLocks noGrp="1"/>
          </p:cNvSpPr>
          <p:nvPr>
            <p:ph type="body" idx="1"/>
          </p:nvPr>
        </p:nvSpPr>
        <p:spPr>
          <a:xfrm>
            <a:off x="457200" y="2195512"/>
            <a:ext cx="5038800" cy="1003500"/>
          </a:xfrm>
          <a:prstGeom prst="rect">
            <a:avLst/>
          </a:prstGeom>
          <a:noFill/>
          <a:ln>
            <a:noFill/>
          </a:ln>
        </p:spPr>
        <p:txBody>
          <a:bodyPr lIns="34275" tIns="34275" rIns="34275" bIns="34275" anchor="t" anchorCtr="0"/>
          <a:lstStyle>
            <a:lvl1pPr marL="0" marR="0" lvl="0" indent="0" algn="l" rtl="0">
              <a:lnSpc>
                <a:spcPct val="131250"/>
              </a:lnSpc>
              <a:spcBef>
                <a:spcPts val="0"/>
              </a:spcBef>
              <a:spcAft>
                <a:spcPts val="0"/>
              </a:spcAft>
              <a:buClr>
                <a:srgbClr val="9CBDD8"/>
              </a:buClr>
              <a:buFont typeface="Open Sans"/>
              <a:buNone/>
              <a:defRPr sz="2400" b="0" i="0" u="none" strike="noStrike" cap="none">
                <a:solidFill>
                  <a:srgbClr val="9CBDD8"/>
                </a:solidFill>
                <a:latin typeface="Open Sans"/>
                <a:ea typeface="Open Sans"/>
                <a:cs typeface="Open Sans"/>
                <a:sym typeface="Open Sans"/>
              </a:defRPr>
            </a:lvl1pPr>
            <a:lvl2pPr marL="0" marR="0" lvl="1" indent="0" algn="l" rtl="0">
              <a:lnSpc>
                <a:spcPct val="131250"/>
              </a:lnSpc>
              <a:spcBef>
                <a:spcPts val="0"/>
              </a:spcBef>
              <a:spcAft>
                <a:spcPts val="0"/>
              </a:spcAft>
              <a:buClr>
                <a:srgbClr val="9CBDD8"/>
              </a:buClr>
              <a:buFont typeface="Open Sans"/>
              <a:buNone/>
              <a:defRPr sz="2400" b="0" i="0" u="none" strike="noStrike" cap="none">
                <a:solidFill>
                  <a:srgbClr val="9CBDD8"/>
                </a:solidFill>
                <a:latin typeface="Open Sans"/>
                <a:ea typeface="Open Sans"/>
                <a:cs typeface="Open Sans"/>
                <a:sym typeface="Open Sans"/>
              </a:defRPr>
            </a:lvl2pPr>
            <a:lvl3pPr marL="0" marR="0" lvl="2" indent="0" algn="l" rtl="0">
              <a:lnSpc>
                <a:spcPct val="131250"/>
              </a:lnSpc>
              <a:spcBef>
                <a:spcPts val="0"/>
              </a:spcBef>
              <a:spcAft>
                <a:spcPts val="0"/>
              </a:spcAft>
              <a:buClr>
                <a:srgbClr val="9CBDD8"/>
              </a:buClr>
              <a:buFont typeface="Open Sans"/>
              <a:buNone/>
              <a:defRPr sz="2400" b="0" i="0" u="none" strike="noStrike" cap="none">
                <a:solidFill>
                  <a:srgbClr val="9CBDD8"/>
                </a:solidFill>
                <a:latin typeface="Open Sans"/>
                <a:ea typeface="Open Sans"/>
                <a:cs typeface="Open Sans"/>
                <a:sym typeface="Open Sans"/>
              </a:defRPr>
            </a:lvl3pPr>
            <a:lvl4pPr marL="0" marR="0" lvl="3" indent="0" algn="l" rtl="0">
              <a:lnSpc>
                <a:spcPct val="131250"/>
              </a:lnSpc>
              <a:spcBef>
                <a:spcPts val="0"/>
              </a:spcBef>
              <a:spcAft>
                <a:spcPts val="0"/>
              </a:spcAft>
              <a:buClr>
                <a:srgbClr val="9CBDD8"/>
              </a:buClr>
              <a:buFont typeface="Open Sans"/>
              <a:buNone/>
              <a:defRPr sz="2400" b="0" i="0" u="none" strike="noStrike" cap="none">
                <a:solidFill>
                  <a:srgbClr val="9CBDD8"/>
                </a:solidFill>
                <a:latin typeface="Open Sans"/>
                <a:ea typeface="Open Sans"/>
                <a:cs typeface="Open Sans"/>
                <a:sym typeface="Open Sans"/>
              </a:defRPr>
            </a:lvl4pPr>
            <a:lvl5pPr marL="0" marR="0" lvl="4" indent="0" algn="l" rtl="0">
              <a:lnSpc>
                <a:spcPct val="131250"/>
              </a:lnSpc>
              <a:spcBef>
                <a:spcPts val="0"/>
              </a:spcBef>
              <a:spcAft>
                <a:spcPts val="0"/>
              </a:spcAft>
              <a:buClr>
                <a:srgbClr val="9CBDD8"/>
              </a:buClr>
              <a:buFont typeface="Open Sans"/>
              <a:buNone/>
              <a:defRPr sz="2400" b="0" i="0" u="none" strike="noStrike" cap="none">
                <a:solidFill>
                  <a:srgbClr val="9CBDD8"/>
                </a:solidFill>
                <a:latin typeface="Open Sans"/>
                <a:ea typeface="Open Sans"/>
                <a:cs typeface="Open Sans"/>
                <a:sym typeface="Open Sans"/>
              </a:defRPr>
            </a:lvl5pPr>
            <a:lvl6pPr marL="0" marR="0" lvl="5" indent="533400" algn="l" rtl="0">
              <a:lnSpc>
                <a:spcPct val="100000"/>
              </a:lnSpc>
              <a:spcBef>
                <a:spcPts val="700"/>
              </a:spcBef>
              <a:spcAft>
                <a:spcPts val="0"/>
              </a:spcAft>
              <a:buClr>
                <a:srgbClr val="9CBDD8"/>
              </a:buClr>
              <a:buFont typeface="Open Sans"/>
              <a:buNone/>
              <a:defRPr sz="1800" b="0" i="0" u="none" strike="noStrike" cap="none">
                <a:solidFill>
                  <a:srgbClr val="9CBDD8"/>
                </a:solidFill>
                <a:latin typeface="Open Sans"/>
                <a:ea typeface="Open Sans"/>
                <a:cs typeface="Open Sans"/>
                <a:sym typeface="Open Sans"/>
              </a:defRPr>
            </a:lvl6pPr>
            <a:lvl7pPr marL="0" marR="0" lvl="6" indent="711200" algn="l" rtl="0">
              <a:lnSpc>
                <a:spcPct val="100000"/>
              </a:lnSpc>
              <a:spcBef>
                <a:spcPts val="700"/>
              </a:spcBef>
              <a:spcAft>
                <a:spcPts val="0"/>
              </a:spcAft>
              <a:buClr>
                <a:srgbClr val="9CBDD8"/>
              </a:buClr>
              <a:buFont typeface="Open Sans"/>
              <a:buNone/>
              <a:defRPr sz="1800" b="0" i="0" u="none" strike="noStrike" cap="none">
                <a:solidFill>
                  <a:srgbClr val="9CBDD8"/>
                </a:solidFill>
                <a:latin typeface="Open Sans"/>
                <a:ea typeface="Open Sans"/>
                <a:cs typeface="Open Sans"/>
                <a:sym typeface="Open Sans"/>
              </a:defRPr>
            </a:lvl7pPr>
            <a:lvl8pPr marL="0" marR="0" lvl="7" indent="889000" algn="l" rtl="0">
              <a:lnSpc>
                <a:spcPct val="100000"/>
              </a:lnSpc>
              <a:spcBef>
                <a:spcPts val="700"/>
              </a:spcBef>
              <a:spcAft>
                <a:spcPts val="0"/>
              </a:spcAft>
              <a:buClr>
                <a:srgbClr val="9CBDD8"/>
              </a:buClr>
              <a:buFont typeface="Open Sans"/>
              <a:buNone/>
              <a:defRPr sz="1800" b="0" i="0" u="none" strike="noStrike" cap="none">
                <a:solidFill>
                  <a:srgbClr val="9CBDD8"/>
                </a:solidFill>
                <a:latin typeface="Open Sans"/>
                <a:ea typeface="Open Sans"/>
                <a:cs typeface="Open Sans"/>
                <a:sym typeface="Open Sans"/>
              </a:defRPr>
            </a:lvl8pPr>
            <a:lvl9pPr marL="0" marR="0" lvl="8" indent="1066800" algn="l" rtl="0">
              <a:lnSpc>
                <a:spcPct val="100000"/>
              </a:lnSpc>
              <a:spcBef>
                <a:spcPts val="700"/>
              </a:spcBef>
              <a:spcAft>
                <a:spcPts val="0"/>
              </a:spcAft>
              <a:buClr>
                <a:srgbClr val="9CBDD8"/>
              </a:buClr>
              <a:buFont typeface="Open Sans"/>
              <a:buNone/>
              <a:defRPr sz="1800" b="0" i="0" u="none" strike="noStrike" cap="none">
                <a:solidFill>
                  <a:srgbClr val="9CBDD8"/>
                </a:solidFill>
                <a:latin typeface="Open Sans"/>
                <a:ea typeface="Open Sans"/>
                <a:cs typeface="Open Sans"/>
                <a:sym typeface="Open Sans"/>
              </a:defRPr>
            </a:lvl9pPr>
          </a:lstStyle>
          <a:p>
            <a:endParaRPr/>
          </a:p>
        </p:txBody>
      </p:sp>
      <p:sp>
        <p:nvSpPr>
          <p:cNvPr id="13" name="Shape 13"/>
          <p:cNvSpPr txBox="1">
            <a:spLocks noGrp="1"/>
          </p:cNvSpPr>
          <p:nvPr>
            <p:ph type="sldNum" idx="12"/>
          </p:nvPr>
        </p:nvSpPr>
        <p:spPr>
          <a:xfrm>
            <a:off x="8892578" y="4953000"/>
            <a:ext cx="140999" cy="152399"/>
          </a:xfrm>
          <a:prstGeom prst="rect">
            <a:avLst/>
          </a:prstGeom>
          <a:noFill/>
          <a:ln>
            <a:noFill/>
          </a:ln>
        </p:spPr>
        <p:txBody>
          <a:bodyPr lIns="19050" tIns="19050" rIns="19050" bIns="19050" anchor="t" anchorCtr="0">
            <a:noAutofit/>
          </a:bodyPr>
          <a:lstStyle/>
          <a:p>
            <a:pPr marL="0" marR="0" lvl="0" indent="0" algn="ctr" rtl="0">
              <a:lnSpc>
                <a:spcPct val="100000"/>
              </a:lnSpc>
              <a:spcBef>
                <a:spcPts val="0"/>
              </a:spcBef>
              <a:spcAft>
                <a:spcPts val="0"/>
              </a:spcAft>
              <a:buClr>
                <a:srgbClr val="929292"/>
              </a:buClr>
              <a:buSzPct val="25000"/>
              <a:buFont typeface="Open Sans"/>
              <a:buNone/>
            </a:pPr>
            <a:fld id="{00000000-1234-1234-1234-123412341234}" type="slidenum">
              <a:rPr lang="en" sz="700" b="0" i="0" u="none" strike="noStrike" cap="none">
                <a:solidFill>
                  <a:srgbClr val="929292"/>
                </a:solidFill>
                <a:latin typeface="Open Sans"/>
                <a:ea typeface="Open Sans"/>
                <a:cs typeface="Open Sans"/>
                <a:sym typeface="Open Sans"/>
              </a:rPr>
              <a:t>‹#›</a:t>
            </a:fld>
            <a:endParaRPr lang="en" sz="700" b="0" i="0" u="none" strike="noStrike" cap="none">
              <a:solidFill>
                <a:srgbClr val="929292"/>
              </a:solidFill>
              <a:latin typeface="Open Sans"/>
              <a:ea typeface="Open Sans"/>
              <a:cs typeface="Open Sans"/>
              <a:sym typeface="Open San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Blank">
    <p:bg>
      <p:bgPr>
        <a:solidFill>
          <a:srgbClr val="FFFFFF"/>
        </a:solidFill>
        <a:effectLst/>
      </p:bgPr>
    </p:bg>
    <p:spTree>
      <p:nvGrpSpPr>
        <p:cNvPr id="1" name="Shape 78"/>
        <p:cNvGrpSpPr/>
        <p:nvPr/>
      </p:nvGrpSpPr>
      <p:grpSpPr>
        <a:xfrm>
          <a:off x="0" y="0"/>
          <a:ext cx="0" cy="0"/>
          <a:chOff x="0" y="0"/>
          <a:chExt cx="0" cy="0"/>
        </a:xfrm>
      </p:grpSpPr>
      <p:sp>
        <p:nvSpPr>
          <p:cNvPr id="79" name="Shape 79"/>
          <p:cNvSpPr txBox="1">
            <a:spLocks noGrp="1"/>
          </p:cNvSpPr>
          <p:nvPr>
            <p:ph type="sldNum" idx="12"/>
          </p:nvPr>
        </p:nvSpPr>
        <p:spPr>
          <a:xfrm>
            <a:off x="8892578" y="4953000"/>
            <a:ext cx="140999" cy="152399"/>
          </a:xfrm>
          <a:prstGeom prst="rect">
            <a:avLst/>
          </a:prstGeom>
          <a:noFill/>
          <a:ln>
            <a:noFill/>
          </a:ln>
        </p:spPr>
        <p:txBody>
          <a:bodyPr lIns="19050" tIns="19050" rIns="19050" bIns="19050" anchor="t" anchorCtr="0">
            <a:noAutofit/>
          </a:bodyPr>
          <a:lstStyle/>
          <a:p>
            <a:pPr marL="0" marR="0" lvl="0" indent="0" algn="ctr" rtl="0">
              <a:lnSpc>
                <a:spcPct val="100000"/>
              </a:lnSpc>
              <a:spcBef>
                <a:spcPts val="0"/>
              </a:spcBef>
              <a:spcAft>
                <a:spcPts val="0"/>
              </a:spcAft>
              <a:buClr>
                <a:srgbClr val="929292"/>
              </a:buClr>
              <a:buSzPct val="25000"/>
              <a:buFont typeface="Open Sans"/>
              <a:buNone/>
            </a:pPr>
            <a:fld id="{00000000-1234-1234-1234-123412341234}" type="slidenum">
              <a:rPr lang="en" sz="700" b="0" i="0" u="none" strike="noStrike" cap="none">
                <a:solidFill>
                  <a:srgbClr val="929292"/>
                </a:solidFill>
                <a:latin typeface="Open Sans"/>
                <a:ea typeface="Open Sans"/>
                <a:cs typeface="Open Sans"/>
                <a:sym typeface="Open Sans"/>
              </a:rPr>
              <a:t>‹#›</a:t>
            </a:fld>
            <a:endParaRPr lang="en" sz="700" b="0" i="0" u="none" strike="noStrike" cap="none">
              <a:solidFill>
                <a:srgbClr val="929292"/>
              </a:solidFill>
              <a:latin typeface="Open Sans"/>
              <a:ea typeface="Open Sans"/>
              <a:cs typeface="Open Sans"/>
              <a:sym typeface="Open Sans"/>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2E3D49"/>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457200" y="1295400"/>
            <a:ext cx="8229600" cy="1390800"/>
          </a:xfrm>
          <a:prstGeom prst="rect">
            <a:avLst/>
          </a:prstGeom>
          <a:noFill/>
          <a:ln>
            <a:noFill/>
          </a:ln>
        </p:spPr>
        <p:txBody>
          <a:bodyPr lIns="34275" tIns="34275" rIns="34275" bIns="34275" anchor="b" anchorCtr="0"/>
          <a:lstStyle>
            <a:lvl1pPr marL="0" marR="0" lvl="0" indent="0" algn="l" rtl="0">
              <a:lnSpc>
                <a:spcPct val="120000"/>
              </a:lnSpc>
              <a:spcBef>
                <a:spcPts val="0"/>
              </a:spcBef>
              <a:spcAft>
                <a:spcPts val="0"/>
              </a:spcAft>
              <a:buClr>
                <a:srgbClr val="FFFFFF"/>
              </a:buClr>
              <a:buSzPct val="25000"/>
              <a:buFont typeface="Open Sans"/>
              <a:buNone/>
              <a:defRPr sz="4500" b="0" i="0" u="none" strike="noStrike" cap="none">
                <a:solidFill>
                  <a:srgbClr val="FFFFFF"/>
                </a:solidFill>
                <a:latin typeface="Open Sans"/>
                <a:ea typeface="Open Sans"/>
                <a:cs typeface="Open Sans"/>
                <a:sym typeface="Open Sans"/>
              </a:defRPr>
            </a:lvl1pPr>
            <a:lvl2pPr marL="0" marR="0" lvl="1" indent="88900" algn="l" rtl="0">
              <a:lnSpc>
                <a:spcPct val="120000"/>
              </a:lnSpc>
              <a:spcBef>
                <a:spcPts val="0"/>
              </a:spcBef>
              <a:spcAft>
                <a:spcPts val="0"/>
              </a:spcAft>
              <a:buClr>
                <a:srgbClr val="FFFFFF"/>
              </a:buClr>
              <a:buSzPct val="25000"/>
              <a:buFont typeface="Open Sans"/>
              <a:buNone/>
              <a:defRPr sz="4500" b="0" i="0" u="none" strike="noStrike" cap="none">
                <a:solidFill>
                  <a:srgbClr val="FFFFFF"/>
                </a:solidFill>
                <a:latin typeface="Open Sans"/>
                <a:ea typeface="Open Sans"/>
                <a:cs typeface="Open Sans"/>
                <a:sym typeface="Open Sans"/>
              </a:defRPr>
            </a:lvl2pPr>
            <a:lvl3pPr marL="0" marR="0" lvl="2" indent="177800" algn="l" rtl="0">
              <a:lnSpc>
                <a:spcPct val="120000"/>
              </a:lnSpc>
              <a:spcBef>
                <a:spcPts val="0"/>
              </a:spcBef>
              <a:spcAft>
                <a:spcPts val="0"/>
              </a:spcAft>
              <a:buClr>
                <a:srgbClr val="FFFFFF"/>
              </a:buClr>
              <a:buSzPct val="25000"/>
              <a:buFont typeface="Open Sans"/>
              <a:buNone/>
              <a:defRPr sz="4500" b="0" i="0" u="none" strike="noStrike" cap="none">
                <a:solidFill>
                  <a:srgbClr val="FFFFFF"/>
                </a:solidFill>
                <a:latin typeface="Open Sans"/>
                <a:ea typeface="Open Sans"/>
                <a:cs typeface="Open Sans"/>
                <a:sym typeface="Open Sans"/>
              </a:defRPr>
            </a:lvl3pPr>
            <a:lvl4pPr marL="0" marR="0" lvl="3" indent="254000" algn="l" rtl="0">
              <a:lnSpc>
                <a:spcPct val="120000"/>
              </a:lnSpc>
              <a:spcBef>
                <a:spcPts val="0"/>
              </a:spcBef>
              <a:spcAft>
                <a:spcPts val="0"/>
              </a:spcAft>
              <a:buClr>
                <a:srgbClr val="FFFFFF"/>
              </a:buClr>
              <a:buSzPct val="25000"/>
              <a:buFont typeface="Open Sans"/>
              <a:buNone/>
              <a:defRPr sz="4500" b="0" i="0" u="none" strike="noStrike" cap="none">
                <a:solidFill>
                  <a:srgbClr val="FFFFFF"/>
                </a:solidFill>
                <a:latin typeface="Open Sans"/>
                <a:ea typeface="Open Sans"/>
                <a:cs typeface="Open Sans"/>
                <a:sym typeface="Open Sans"/>
              </a:defRPr>
            </a:lvl4pPr>
            <a:lvl5pPr marL="0" marR="0" lvl="4" indent="342900" algn="l" rtl="0">
              <a:lnSpc>
                <a:spcPct val="120000"/>
              </a:lnSpc>
              <a:spcBef>
                <a:spcPts val="0"/>
              </a:spcBef>
              <a:spcAft>
                <a:spcPts val="0"/>
              </a:spcAft>
              <a:buClr>
                <a:srgbClr val="FFFFFF"/>
              </a:buClr>
              <a:buSzPct val="25000"/>
              <a:buFont typeface="Open Sans"/>
              <a:buNone/>
              <a:defRPr sz="4500" b="0" i="0" u="none" strike="noStrike" cap="none">
                <a:solidFill>
                  <a:srgbClr val="FFFFFF"/>
                </a:solidFill>
                <a:latin typeface="Open Sans"/>
                <a:ea typeface="Open Sans"/>
                <a:cs typeface="Open Sans"/>
                <a:sym typeface="Open Sans"/>
              </a:defRPr>
            </a:lvl5pPr>
            <a:lvl6pPr marL="0" marR="0" lvl="5" indent="431800" algn="l" rtl="0">
              <a:lnSpc>
                <a:spcPct val="120000"/>
              </a:lnSpc>
              <a:spcBef>
                <a:spcPts val="0"/>
              </a:spcBef>
              <a:spcAft>
                <a:spcPts val="0"/>
              </a:spcAft>
              <a:buClr>
                <a:srgbClr val="FFFFFF"/>
              </a:buClr>
              <a:buSzPct val="25000"/>
              <a:buFont typeface="Open Sans"/>
              <a:buNone/>
              <a:defRPr sz="4500" b="0" i="0" u="none" strike="noStrike" cap="none">
                <a:solidFill>
                  <a:srgbClr val="FFFFFF"/>
                </a:solidFill>
                <a:latin typeface="Open Sans"/>
                <a:ea typeface="Open Sans"/>
                <a:cs typeface="Open Sans"/>
                <a:sym typeface="Open Sans"/>
              </a:defRPr>
            </a:lvl6pPr>
            <a:lvl7pPr marL="0" marR="0" lvl="6" indent="520700" algn="l" rtl="0">
              <a:lnSpc>
                <a:spcPct val="120000"/>
              </a:lnSpc>
              <a:spcBef>
                <a:spcPts val="0"/>
              </a:spcBef>
              <a:spcAft>
                <a:spcPts val="0"/>
              </a:spcAft>
              <a:buClr>
                <a:srgbClr val="FFFFFF"/>
              </a:buClr>
              <a:buSzPct val="25000"/>
              <a:buFont typeface="Open Sans"/>
              <a:buNone/>
              <a:defRPr sz="4500" b="0" i="0" u="none" strike="noStrike" cap="none">
                <a:solidFill>
                  <a:srgbClr val="FFFFFF"/>
                </a:solidFill>
                <a:latin typeface="Open Sans"/>
                <a:ea typeface="Open Sans"/>
                <a:cs typeface="Open Sans"/>
                <a:sym typeface="Open Sans"/>
              </a:defRPr>
            </a:lvl7pPr>
            <a:lvl8pPr marL="0" marR="0" lvl="7" indent="596900" algn="l" rtl="0">
              <a:lnSpc>
                <a:spcPct val="120000"/>
              </a:lnSpc>
              <a:spcBef>
                <a:spcPts val="0"/>
              </a:spcBef>
              <a:spcAft>
                <a:spcPts val="0"/>
              </a:spcAft>
              <a:buClr>
                <a:srgbClr val="FFFFFF"/>
              </a:buClr>
              <a:buSzPct val="25000"/>
              <a:buFont typeface="Open Sans"/>
              <a:buNone/>
              <a:defRPr sz="4500" b="0" i="0" u="none" strike="noStrike" cap="none">
                <a:solidFill>
                  <a:srgbClr val="FFFFFF"/>
                </a:solidFill>
                <a:latin typeface="Open Sans"/>
                <a:ea typeface="Open Sans"/>
                <a:cs typeface="Open Sans"/>
                <a:sym typeface="Open Sans"/>
              </a:defRPr>
            </a:lvl8pPr>
            <a:lvl9pPr marL="0" marR="0" lvl="8" indent="685800" algn="l" rtl="0">
              <a:lnSpc>
                <a:spcPct val="120000"/>
              </a:lnSpc>
              <a:spcBef>
                <a:spcPts val="0"/>
              </a:spcBef>
              <a:spcAft>
                <a:spcPts val="0"/>
              </a:spcAft>
              <a:buClr>
                <a:srgbClr val="FFFFFF"/>
              </a:buClr>
              <a:buSzPct val="25000"/>
              <a:buFont typeface="Open Sans"/>
              <a:buNone/>
              <a:defRPr sz="4500" b="0" i="0" u="none" strike="noStrike" cap="none">
                <a:solidFill>
                  <a:srgbClr val="FFFFFF"/>
                </a:solidFill>
                <a:latin typeface="Open Sans"/>
                <a:ea typeface="Open Sans"/>
                <a:cs typeface="Open Sans"/>
                <a:sym typeface="Open Sans"/>
              </a:defRPr>
            </a:lvl9pPr>
          </a:lstStyle>
          <a:p>
            <a:endParaRPr/>
          </a:p>
        </p:txBody>
      </p:sp>
      <p:sp>
        <p:nvSpPr>
          <p:cNvPr id="7" name="Shape 7"/>
          <p:cNvSpPr txBox="1">
            <a:spLocks noGrp="1"/>
          </p:cNvSpPr>
          <p:nvPr>
            <p:ph type="body" idx="1"/>
          </p:nvPr>
        </p:nvSpPr>
        <p:spPr>
          <a:xfrm>
            <a:off x="614362" y="2662237"/>
            <a:ext cx="7915200" cy="1390800"/>
          </a:xfrm>
          <a:prstGeom prst="rect">
            <a:avLst/>
          </a:prstGeom>
          <a:noFill/>
          <a:ln>
            <a:noFill/>
          </a:ln>
        </p:spPr>
        <p:txBody>
          <a:bodyPr lIns="34275" tIns="34275" rIns="34275" bIns="34275" anchor="t" anchorCtr="0"/>
          <a:lstStyle>
            <a:lvl1pPr marL="0" marR="0" lvl="0" indent="0" algn="l" rtl="0">
              <a:lnSpc>
                <a:spcPct val="100000"/>
              </a:lnSpc>
              <a:spcBef>
                <a:spcPts val="700"/>
              </a:spcBef>
              <a:spcAft>
                <a:spcPts val="0"/>
              </a:spcAft>
              <a:buClr>
                <a:srgbClr val="9CBDD8"/>
              </a:buClr>
              <a:buSzPct val="27777"/>
              <a:buFont typeface="Open Sans"/>
              <a:buNone/>
              <a:defRPr sz="1800" b="0" i="0" u="none" strike="noStrike" cap="none">
                <a:solidFill>
                  <a:srgbClr val="9CBDD8"/>
                </a:solidFill>
                <a:latin typeface="Open Sans"/>
                <a:ea typeface="Open Sans"/>
                <a:cs typeface="Open Sans"/>
                <a:sym typeface="Open Sans"/>
              </a:defRPr>
            </a:lvl1pPr>
            <a:lvl2pPr marL="0" marR="0" lvl="1" indent="0" algn="l" rtl="0">
              <a:lnSpc>
                <a:spcPct val="100000"/>
              </a:lnSpc>
              <a:spcBef>
                <a:spcPts val="700"/>
              </a:spcBef>
              <a:spcAft>
                <a:spcPts val="0"/>
              </a:spcAft>
              <a:buClr>
                <a:srgbClr val="9CBDD8"/>
              </a:buClr>
              <a:buSzPct val="27777"/>
              <a:buFont typeface="Open Sans"/>
              <a:buNone/>
              <a:defRPr sz="1800" b="0" i="0" u="none" strike="noStrike" cap="none">
                <a:solidFill>
                  <a:srgbClr val="9CBDD8"/>
                </a:solidFill>
                <a:latin typeface="Open Sans"/>
                <a:ea typeface="Open Sans"/>
                <a:cs typeface="Open Sans"/>
                <a:sym typeface="Open Sans"/>
              </a:defRPr>
            </a:lvl2pPr>
            <a:lvl3pPr marL="0" marR="0" lvl="2" indent="0" algn="l" rtl="0">
              <a:lnSpc>
                <a:spcPct val="100000"/>
              </a:lnSpc>
              <a:spcBef>
                <a:spcPts val="700"/>
              </a:spcBef>
              <a:spcAft>
                <a:spcPts val="0"/>
              </a:spcAft>
              <a:buClr>
                <a:srgbClr val="9CBDD8"/>
              </a:buClr>
              <a:buSzPct val="27777"/>
              <a:buFont typeface="Open Sans"/>
              <a:buNone/>
              <a:defRPr sz="1800" b="0" i="0" u="none" strike="noStrike" cap="none">
                <a:solidFill>
                  <a:srgbClr val="9CBDD8"/>
                </a:solidFill>
                <a:latin typeface="Open Sans"/>
                <a:ea typeface="Open Sans"/>
                <a:cs typeface="Open Sans"/>
                <a:sym typeface="Open Sans"/>
              </a:defRPr>
            </a:lvl3pPr>
            <a:lvl4pPr marL="0" marR="0" lvl="3" indent="0" algn="l" rtl="0">
              <a:lnSpc>
                <a:spcPct val="100000"/>
              </a:lnSpc>
              <a:spcBef>
                <a:spcPts val="700"/>
              </a:spcBef>
              <a:spcAft>
                <a:spcPts val="0"/>
              </a:spcAft>
              <a:buClr>
                <a:srgbClr val="9CBDD8"/>
              </a:buClr>
              <a:buSzPct val="27777"/>
              <a:buFont typeface="Open Sans"/>
              <a:buNone/>
              <a:defRPr sz="1800" b="0" i="0" u="none" strike="noStrike" cap="none">
                <a:solidFill>
                  <a:srgbClr val="9CBDD8"/>
                </a:solidFill>
                <a:latin typeface="Open Sans"/>
                <a:ea typeface="Open Sans"/>
                <a:cs typeface="Open Sans"/>
                <a:sym typeface="Open Sans"/>
              </a:defRPr>
            </a:lvl4pPr>
            <a:lvl5pPr marL="0" marR="0" lvl="4" indent="0" algn="l" rtl="0">
              <a:lnSpc>
                <a:spcPct val="100000"/>
              </a:lnSpc>
              <a:spcBef>
                <a:spcPts val="700"/>
              </a:spcBef>
              <a:spcAft>
                <a:spcPts val="0"/>
              </a:spcAft>
              <a:buClr>
                <a:srgbClr val="9CBDD8"/>
              </a:buClr>
              <a:buSzPct val="27777"/>
              <a:buFont typeface="Open Sans"/>
              <a:buNone/>
              <a:defRPr sz="1800" b="0" i="0" u="none" strike="noStrike" cap="none">
                <a:solidFill>
                  <a:srgbClr val="9CBDD8"/>
                </a:solidFill>
                <a:latin typeface="Open Sans"/>
                <a:ea typeface="Open Sans"/>
                <a:cs typeface="Open Sans"/>
                <a:sym typeface="Open Sans"/>
              </a:defRPr>
            </a:lvl5pPr>
            <a:lvl6pPr marL="0" marR="0" lvl="5" indent="533400" algn="l" rtl="0">
              <a:lnSpc>
                <a:spcPct val="100000"/>
              </a:lnSpc>
              <a:spcBef>
                <a:spcPts val="700"/>
              </a:spcBef>
              <a:spcAft>
                <a:spcPts val="0"/>
              </a:spcAft>
              <a:buClr>
                <a:srgbClr val="9CBDD8"/>
              </a:buClr>
              <a:buSzPct val="27777"/>
              <a:buFont typeface="Open Sans"/>
              <a:buNone/>
              <a:defRPr sz="1800" b="0" i="0" u="none" strike="noStrike" cap="none">
                <a:solidFill>
                  <a:srgbClr val="9CBDD8"/>
                </a:solidFill>
                <a:latin typeface="Open Sans"/>
                <a:ea typeface="Open Sans"/>
                <a:cs typeface="Open Sans"/>
                <a:sym typeface="Open Sans"/>
              </a:defRPr>
            </a:lvl6pPr>
            <a:lvl7pPr marL="0" marR="0" lvl="6" indent="711200" algn="l" rtl="0">
              <a:lnSpc>
                <a:spcPct val="100000"/>
              </a:lnSpc>
              <a:spcBef>
                <a:spcPts val="700"/>
              </a:spcBef>
              <a:spcAft>
                <a:spcPts val="0"/>
              </a:spcAft>
              <a:buClr>
                <a:srgbClr val="9CBDD8"/>
              </a:buClr>
              <a:buSzPct val="27777"/>
              <a:buFont typeface="Open Sans"/>
              <a:buNone/>
              <a:defRPr sz="1800" b="0" i="0" u="none" strike="noStrike" cap="none">
                <a:solidFill>
                  <a:srgbClr val="9CBDD8"/>
                </a:solidFill>
                <a:latin typeface="Open Sans"/>
                <a:ea typeface="Open Sans"/>
                <a:cs typeface="Open Sans"/>
                <a:sym typeface="Open Sans"/>
              </a:defRPr>
            </a:lvl7pPr>
            <a:lvl8pPr marL="0" marR="0" lvl="7" indent="889000" algn="l" rtl="0">
              <a:lnSpc>
                <a:spcPct val="100000"/>
              </a:lnSpc>
              <a:spcBef>
                <a:spcPts val="700"/>
              </a:spcBef>
              <a:spcAft>
                <a:spcPts val="0"/>
              </a:spcAft>
              <a:buClr>
                <a:srgbClr val="9CBDD8"/>
              </a:buClr>
              <a:buSzPct val="27777"/>
              <a:buFont typeface="Open Sans"/>
              <a:buNone/>
              <a:defRPr sz="1800" b="0" i="0" u="none" strike="noStrike" cap="none">
                <a:solidFill>
                  <a:srgbClr val="9CBDD8"/>
                </a:solidFill>
                <a:latin typeface="Open Sans"/>
                <a:ea typeface="Open Sans"/>
                <a:cs typeface="Open Sans"/>
                <a:sym typeface="Open Sans"/>
              </a:defRPr>
            </a:lvl8pPr>
            <a:lvl9pPr marL="0" marR="0" lvl="8" indent="1066800" algn="l" rtl="0">
              <a:lnSpc>
                <a:spcPct val="100000"/>
              </a:lnSpc>
              <a:spcBef>
                <a:spcPts val="700"/>
              </a:spcBef>
              <a:spcAft>
                <a:spcPts val="0"/>
              </a:spcAft>
              <a:buClr>
                <a:srgbClr val="9CBDD8"/>
              </a:buClr>
              <a:buSzPct val="27777"/>
              <a:buFont typeface="Open Sans"/>
              <a:buNone/>
              <a:defRPr sz="1800" b="0" i="0" u="none" strike="noStrike" cap="none">
                <a:solidFill>
                  <a:srgbClr val="9CBDD8"/>
                </a:solidFill>
                <a:latin typeface="Open Sans"/>
                <a:ea typeface="Open Sans"/>
                <a:cs typeface="Open Sans"/>
                <a:sym typeface="Open Sans"/>
              </a:defRPr>
            </a:lvl9pPr>
          </a:lstStyle>
          <a:p>
            <a:endParaRPr/>
          </a:p>
        </p:txBody>
      </p:sp>
      <p:sp>
        <p:nvSpPr>
          <p:cNvPr id="8" name="Shape 8"/>
          <p:cNvSpPr txBox="1">
            <a:spLocks noGrp="1"/>
          </p:cNvSpPr>
          <p:nvPr>
            <p:ph type="sldNum" idx="12"/>
          </p:nvPr>
        </p:nvSpPr>
        <p:spPr>
          <a:xfrm>
            <a:off x="8892578" y="4953000"/>
            <a:ext cx="140999" cy="152399"/>
          </a:xfrm>
          <a:prstGeom prst="rect">
            <a:avLst/>
          </a:prstGeom>
          <a:noFill/>
          <a:ln>
            <a:noFill/>
          </a:ln>
        </p:spPr>
        <p:txBody>
          <a:bodyPr lIns="19050" tIns="19050" rIns="19050" bIns="19050" anchor="t" anchorCtr="0">
            <a:noAutofit/>
          </a:bodyPr>
          <a:lstStyle/>
          <a:p>
            <a:pPr marL="0" marR="0" lvl="0" indent="0" algn="ctr" rtl="0">
              <a:lnSpc>
                <a:spcPct val="100000"/>
              </a:lnSpc>
              <a:spcBef>
                <a:spcPts val="0"/>
              </a:spcBef>
              <a:spcAft>
                <a:spcPts val="0"/>
              </a:spcAft>
              <a:buClr>
                <a:srgbClr val="929292"/>
              </a:buClr>
              <a:buSzPct val="25000"/>
              <a:buFont typeface="Open Sans"/>
              <a:buNone/>
            </a:pPr>
            <a:fld id="{00000000-1234-1234-1234-123412341234}" type="slidenum">
              <a:rPr lang="en" sz="700" b="0" i="0" u="none" strike="noStrike" cap="none">
                <a:solidFill>
                  <a:srgbClr val="929292"/>
                </a:solidFill>
                <a:latin typeface="Open Sans"/>
                <a:ea typeface="Open Sans"/>
                <a:cs typeface="Open Sans"/>
                <a:sym typeface="Open Sans"/>
              </a:rPr>
              <a:t>‹#›</a:t>
            </a:fld>
            <a:endParaRPr lang="en" sz="700" b="0" i="0" u="none" strike="noStrike" cap="none">
              <a:solidFill>
                <a:srgbClr val="929292"/>
              </a:solidFill>
              <a:latin typeface="Open Sans"/>
              <a:ea typeface="Open Sans"/>
              <a:cs typeface="Open Sans"/>
              <a:sym typeface="Open Sans"/>
            </a:endParaRPr>
          </a:p>
        </p:txBody>
      </p:sp>
    </p:spTree>
  </p:cSld>
  <p:clrMap bg1="lt1" tx1="dk1" bg2="dk2" tx2="lt2" accent1="accent1" accent2="accent2" accent3="accent3" accent4="accent4" accent5="accent5" accent6="accent6" hlink="hlink" folHlink="folHlink"/>
  <p:sldLayoutIdLst>
    <p:sldLayoutId id="2147483648" r:id="rId1"/>
    <p:sldLayoutId id="2147483663" r:id="rId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hyperlink" Target="https://docs.google.com/document/d/1ZFCH6jS3A5At7_v5IUM5OpAXJYiutFuSIjTzV_E-vdE/pub" TargetMode="External"/><Relationship Id="rId13" Type="http://schemas.openxmlformats.org/officeDocument/2006/relationships/hyperlink" Target="https://devpost.com/hackathons" TargetMode="External"/><Relationship Id="rId3" Type="http://schemas.openxmlformats.org/officeDocument/2006/relationships/hyperlink" Target="https://review.udacity.com/#!/rubrics/410/view" TargetMode="External"/><Relationship Id="rId7" Type="http://schemas.openxmlformats.org/officeDocument/2006/relationships/hyperlink" Target="https://github.com/udacity/machine-learning/blob/master/projects/capstone/capstone_report_template.md" TargetMode="External"/><Relationship Id="rId12" Type="http://schemas.openxmlformats.org/officeDocument/2006/relationships/hyperlink" Target="https://docs.google.com/document/d/1ycGeb1QYKATG6jvz74SAMqxrlek9Ed4RYrzWNhWS-0Q/pub"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hyperlink" Target="https://review.udacity.com/#!/rubrics/108/view" TargetMode="External"/><Relationship Id="rId11" Type="http://schemas.openxmlformats.org/officeDocument/2006/relationships/hyperlink" Target="https://docs.google.com/document/d/1vjerjRQnWs1kLbZagDYT6rNqiwAG23Yj45oUY88IAxI/pub" TargetMode="External"/><Relationship Id="rId5" Type="http://schemas.openxmlformats.org/officeDocument/2006/relationships/hyperlink" Target="https://github.com/udacity/machine-learning/tree/master/projects/capstone" TargetMode="External"/><Relationship Id="rId10" Type="http://schemas.openxmlformats.org/officeDocument/2006/relationships/hyperlink" Target="https://docs.google.com/document/d/1y-XfjkPFgUQxFIQ9bBncUSjs4HOf5E-45FrLYNBsZb4/pub" TargetMode="External"/><Relationship Id="rId4" Type="http://schemas.openxmlformats.org/officeDocument/2006/relationships/hyperlink" Target="https://github.com/udacity/machine-learning/blob/master/projects/capstone/capstone_proposal_template.md" TargetMode="External"/><Relationship Id="rId9" Type="http://schemas.openxmlformats.org/officeDocument/2006/relationships/hyperlink" Target="https://docs.google.com/document/d/1WzurKKa9AX2DnOH7KiB38mvozdOSemfkGpex8hdTy8c/pub" TargetMode="External"/></Relationships>
</file>

<file path=ppt/slides/_rels/slide3.xml.rels><?xml version="1.0" encoding="UTF-8" standalone="yes"?>
<Relationships xmlns="http://schemas.openxmlformats.org/package/2006/relationships"><Relationship Id="rId2" Type="http://schemas.openxmlformats.org/officeDocument/2006/relationships/hyperlink" Target="https://review.udacity.com/#!/rubrics/410/view"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github.com/udacity/machine-learning/blob/master/projects/capstone/capstone_proposal_template.md"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challenge.kitware.com/#challenge/n/ISIC_2017%3A_Skin_Lesion_Analysis_Towards_Melanoma_Detection" TargetMode="External"/><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www.ncbi.nlm.nih.gov/pubmed/22571558"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Shape 84"/>
          <p:cNvSpPr txBox="1">
            <a:spLocks noGrp="1"/>
          </p:cNvSpPr>
          <p:nvPr>
            <p:ph type="title"/>
          </p:nvPr>
        </p:nvSpPr>
        <p:spPr>
          <a:xfrm>
            <a:off x="-670560" y="232747"/>
            <a:ext cx="10347960" cy="1389360"/>
          </a:xfrm>
          <a:prstGeom prst="rect">
            <a:avLst/>
          </a:prstGeom>
          <a:noFill/>
          <a:ln>
            <a:noFill/>
          </a:ln>
        </p:spPr>
        <p:txBody>
          <a:bodyPr lIns="0" tIns="0" rIns="0" bIns="0" anchor="b" anchorCtr="0">
            <a:noAutofit/>
          </a:bodyPr>
          <a:lstStyle/>
          <a:p>
            <a:pPr marL="0" marR="0" lvl="0" indent="0" algn="ctr" rtl="0">
              <a:lnSpc>
                <a:spcPct val="120000"/>
              </a:lnSpc>
              <a:spcBef>
                <a:spcPts val="0"/>
              </a:spcBef>
              <a:spcAft>
                <a:spcPts val="0"/>
              </a:spcAft>
              <a:buClr>
                <a:srgbClr val="FFFFFF"/>
              </a:buClr>
              <a:buSzPct val="25000"/>
              <a:buFont typeface="Open Sans"/>
              <a:buNone/>
            </a:pPr>
            <a:r>
              <a:rPr lang="en-US" dirty="0"/>
              <a:t>Machine Learning Nanodegree </a:t>
            </a:r>
            <a:br>
              <a:rPr lang="en-US" dirty="0"/>
            </a:br>
            <a:r>
              <a:rPr lang="en" dirty="0"/>
              <a:t>Udacity Conne</a:t>
            </a:r>
            <a:r>
              <a:rPr lang="en-US" dirty="0"/>
              <a:t>c</a:t>
            </a:r>
            <a:r>
              <a:rPr lang="en" dirty="0"/>
              <a:t>t Intensive</a:t>
            </a:r>
          </a:p>
        </p:txBody>
      </p:sp>
      <p:sp>
        <p:nvSpPr>
          <p:cNvPr id="5" name="Shape 97"/>
          <p:cNvSpPr txBox="1">
            <a:spLocks/>
          </p:cNvSpPr>
          <p:nvPr/>
        </p:nvSpPr>
        <p:spPr>
          <a:xfrm>
            <a:off x="921434" y="2211898"/>
            <a:ext cx="5485233" cy="593700"/>
          </a:xfrm>
          <a:prstGeom prst="rect">
            <a:avLst/>
          </a:prstGeom>
          <a:noFill/>
          <a:ln>
            <a:noFill/>
          </a:ln>
        </p:spPr>
        <p:txBody>
          <a:bodyPr lIns="0" tIns="0" rIns="0" bIns="0" anchor="t" anchorCtr="0">
            <a:noAutofit/>
          </a:bodyPr>
          <a:lstStyle>
            <a:defPPr marR="0" lvl="0" algn="l" rtl="0">
              <a:lnSpc>
                <a:spcPct val="100000"/>
              </a:lnSpc>
              <a:spcBef>
                <a:spcPts val="0"/>
              </a:spcBef>
              <a:spcAft>
                <a:spcPts val="0"/>
              </a:spcAft>
            </a:defPPr>
            <a:lvl1pPr marL="0" marR="0" lvl="0" indent="0" algn="l" rtl="0">
              <a:lnSpc>
                <a:spcPct val="120000"/>
              </a:lnSpc>
              <a:spcBef>
                <a:spcPts val="0"/>
              </a:spcBef>
              <a:spcAft>
                <a:spcPts val="0"/>
              </a:spcAft>
              <a:buClr>
                <a:srgbClr val="FFFFFF"/>
              </a:buClr>
              <a:buSzPct val="25000"/>
              <a:buFont typeface="Open Sans"/>
              <a:buNone/>
              <a:defRPr sz="4500" b="0" i="0" u="none" strike="noStrike" cap="none">
                <a:solidFill>
                  <a:srgbClr val="FFFFFF"/>
                </a:solidFill>
                <a:latin typeface="Open Sans"/>
                <a:ea typeface="Open Sans"/>
                <a:cs typeface="Open Sans"/>
                <a:sym typeface="Open Sans"/>
              </a:defRPr>
            </a:lvl1pPr>
            <a:lvl2pPr marL="0" marR="0" lvl="1" indent="88900" algn="l" rtl="0">
              <a:lnSpc>
                <a:spcPct val="120000"/>
              </a:lnSpc>
              <a:spcBef>
                <a:spcPts val="0"/>
              </a:spcBef>
              <a:spcAft>
                <a:spcPts val="0"/>
              </a:spcAft>
              <a:buClr>
                <a:srgbClr val="FFFFFF"/>
              </a:buClr>
              <a:buSzPct val="25000"/>
              <a:buFont typeface="Open Sans"/>
              <a:buNone/>
              <a:defRPr sz="4500" b="0" i="0" u="none" strike="noStrike" cap="none">
                <a:solidFill>
                  <a:srgbClr val="FFFFFF"/>
                </a:solidFill>
                <a:latin typeface="Open Sans"/>
                <a:ea typeface="Open Sans"/>
                <a:cs typeface="Open Sans"/>
                <a:sym typeface="Open Sans"/>
              </a:defRPr>
            </a:lvl2pPr>
            <a:lvl3pPr marL="0" marR="0" lvl="2" indent="177800" algn="l" rtl="0">
              <a:lnSpc>
                <a:spcPct val="120000"/>
              </a:lnSpc>
              <a:spcBef>
                <a:spcPts val="0"/>
              </a:spcBef>
              <a:spcAft>
                <a:spcPts val="0"/>
              </a:spcAft>
              <a:buClr>
                <a:srgbClr val="FFFFFF"/>
              </a:buClr>
              <a:buSzPct val="25000"/>
              <a:buFont typeface="Open Sans"/>
              <a:buNone/>
              <a:defRPr sz="4500" b="0" i="0" u="none" strike="noStrike" cap="none">
                <a:solidFill>
                  <a:srgbClr val="FFFFFF"/>
                </a:solidFill>
                <a:latin typeface="Open Sans"/>
                <a:ea typeface="Open Sans"/>
                <a:cs typeface="Open Sans"/>
                <a:sym typeface="Open Sans"/>
              </a:defRPr>
            </a:lvl3pPr>
            <a:lvl4pPr marL="0" marR="0" lvl="3" indent="254000" algn="l" rtl="0">
              <a:lnSpc>
                <a:spcPct val="120000"/>
              </a:lnSpc>
              <a:spcBef>
                <a:spcPts val="0"/>
              </a:spcBef>
              <a:spcAft>
                <a:spcPts val="0"/>
              </a:spcAft>
              <a:buClr>
                <a:srgbClr val="FFFFFF"/>
              </a:buClr>
              <a:buSzPct val="25000"/>
              <a:buFont typeface="Open Sans"/>
              <a:buNone/>
              <a:defRPr sz="4500" b="0" i="0" u="none" strike="noStrike" cap="none">
                <a:solidFill>
                  <a:srgbClr val="FFFFFF"/>
                </a:solidFill>
                <a:latin typeface="Open Sans"/>
                <a:ea typeface="Open Sans"/>
                <a:cs typeface="Open Sans"/>
                <a:sym typeface="Open Sans"/>
              </a:defRPr>
            </a:lvl4pPr>
            <a:lvl5pPr marL="0" marR="0" lvl="4" indent="342900" algn="l" rtl="0">
              <a:lnSpc>
                <a:spcPct val="120000"/>
              </a:lnSpc>
              <a:spcBef>
                <a:spcPts val="0"/>
              </a:spcBef>
              <a:spcAft>
                <a:spcPts val="0"/>
              </a:spcAft>
              <a:buClr>
                <a:srgbClr val="FFFFFF"/>
              </a:buClr>
              <a:buSzPct val="25000"/>
              <a:buFont typeface="Open Sans"/>
              <a:buNone/>
              <a:defRPr sz="4500" b="0" i="0" u="none" strike="noStrike" cap="none">
                <a:solidFill>
                  <a:srgbClr val="FFFFFF"/>
                </a:solidFill>
                <a:latin typeface="Open Sans"/>
                <a:ea typeface="Open Sans"/>
                <a:cs typeface="Open Sans"/>
                <a:sym typeface="Open Sans"/>
              </a:defRPr>
            </a:lvl5pPr>
            <a:lvl6pPr marL="0" marR="0" lvl="5" indent="431800" algn="l" rtl="0">
              <a:lnSpc>
                <a:spcPct val="120000"/>
              </a:lnSpc>
              <a:spcBef>
                <a:spcPts val="0"/>
              </a:spcBef>
              <a:spcAft>
                <a:spcPts val="0"/>
              </a:spcAft>
              <a:buClr>
                <a:srgbClr val="FFFFFF"/>
              </a:buClr>
              <a:buSzPct val="25000"/>
              <a:buFont typeface="Open Sans"/>
              <a:buNone/>
              <a:defRPr sz="4500" b="0" i="0" u="none" strike="noStrike" cap="none">
                <a:solidFill>
                  <a:srgbClr val="FFFFFF"/>
                </a:solidFill>
                <a:latin typeface="Open Sans"/>
                <a:ea typeface="Open Sans"/>
                <a:cs typeface="Open Sans"/>
                <a:sym typeface="Open Sans"/>
              </a:defRPr>
            </a:lvl6pPr>
            <a:lvl7pPr marL="0" marR="0" lvl="6" indent="520700" algn="l" rtl="0">
              <a:lnSpc>
                <a:spcPct val="120000"/>
              </a:lnSpc>
              <a:spcBef>
                <a:spcPts val="0"/>
              </a:spcBef>
              <a:spcAft>
                <a:spcPts val="0"/>
              </a:spcAft>
              <a:buClr>
                <a:srgbClr val="FFFFFF"/>
              </a:buClr>
              <a:buSzPct val="25000"/>
              <a:buFont typeface="Open Sans"/>
              <a:buNone/>
              <a:defRPr sz="4500" b="0" i="0" u="none" strike="noStrike" cap="none">
                <a:solidFill>
                  <a:srgbClr val="FFFFFF"/>
                </a:solidFill>
                <a:latin typeface="Open Sans"/>
                <a:ea typeface="Open Sans"/>
                <a:cs typeface="Open Sans"/>
                <a:sym typeface="Open Sans"/>
              </a:defRPr>
            </a:lvl7pPr>
            <a:lvl8pPr marL="0" marR="0" lvl="7" indent="596900" algn="l" rtl="0">
              <a:lnSpc>
                <a:spcPct val="120000"/>
              </a:lnSpc>
              <a:spcBef>
                <a:spcPts val="0"/>
              </a:spcBef>
              <a:spcAft>
                <a:spcPts val="0"/>
              </a:spcAft>
              <a:buClr>
                <a:srgbClr val="FFFFFF"/>
              </a:buClr>
              <a:buSzPct val="25000"/>
              <a:buFont typeface="Open Sans"/>
              <a:buNone/>
              <a:defRPr sz="4500" b="0" i="0" u="none" strike="noStrike" cap="none">
                <a:solidFill>
                  <a:srgbClr val="FFFFFF"/>
                </a:solidFill>
                <a:latin typeface="Open Sans"/>
                <a:ea typeface="Open Sans"/>
                <a:cs typeface="Open Sans"/>
                <a:sym typeface="Open Sans"/>
              </a:defRPr>
            </a:lvl8pPr>
            <a:lvl9pPr marL="0" marR="0" lvl="8" indent="685800" algn="l" rtl="0">
              <a:lnSpc>
                <a:spcPct val="120000"/>
              </a:lnSpc>
              <a:spcBef>
                <a:spcPts val="0"/>
              </a:spcBef>
              <a:spcAft>
                <a:spcPts val="0"/>
              </a:spcAft>
              <a:buClr>
                <a:srgbClr val="FFFFFF"/>
              </a:buClr>
              <a:buSzPct val="25000"/>
              <a:buFont typeface="Open Sans"/>
              <a:buNone/>
              <a:defRPr sz="4500" b="0" i="0" u="none" strike="noStrike" cap="none">
                <a:solidFill>
                  <a:srgbClr val="FFFFFF"/>
                </a:solidFill>
                <a:latin typeface="Open Sans"/>
                <a:ea typeface="Open Sans"/>
                <a:cs typeface="Open Sans"/>
                <a:sym typeface="Open Sans"/>
              </a:defRPr>
            </a:lvl9pPr>
          </a:lstStyle>
          <a:p>
            <a:pPr>
              <a:lnSpc>
                <a:spcPct val="100000"/>
              </a:lnSpc>
              <a:buClr>
                <a:srgbClr val="2D3D4A"/>
              </a:buClr>
            </a:pPr>
            <a:r>
              <a:rPr lang="en-US" dirty="0"/>
              <a:t>Capstone Proposal </a:t>
            </a:r>
          </a:p>
          <a:p>
            <a:pPr>
              <a:lnSpc>
                <a:spcPct val="100000"/>
              </a:lnSpc>
              <a:buClr>
                <a:srgbClr val="2D3D4A"/>
              </a:buClr>
            </a:pPr>
            <a:r>
              <a:rPr lang="en-US" sz="1800" dirty="0"/>
              <a:t>Using Machine Learning to Diagnose Skin Cancer</a:t>
            </a:r>
            <a:endParaRPr lang="en" sz="1800" dirty="0"/>
          </a:p>
          <a:p>
            <a:pPr>
              <a:lnSpc>
                <a:spcPct val="100000"/>
              </a:lnSpc>
              <a:buClr>
                <a:srgbClr val="2D3D4A"/>
              </a:buClr>
            </a:pPr>
            <a:endParaRPr lang="en-US" sz="2400" dirty="0"/>
          </a:p>
          <a:p>
            <a:pPr>
              <a:lnSpc>
                <a:spcPct val="100000"/>
              </a:lnSpc>
              <a:buClr>
                <a:srgbClr val="2D3D4A"/>
              </a:buClr>
            </a:pPr>
            <a:r>
              <a:rPr lang="en-US" sz="2400" dirty="0"/>
              <a:t>Ryan Ferrin</a:t>
            </a:r>
          </a:p>
        </p:txBody>
      </p:sp>
    </p:spTree>
    <p:extLst>
      <p:ext uri="{BB962C8B-B14F-4D97-AF65-F5344CB8AC3E}">
        <p14:creationId xmlns:p14="http://schemas.microsoft.com/office/powerpoint/2010/main" val="24290995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a:xfrm>
            <a:off x="8892578" y="4953000"/>
            <a:ext cx="140999" cy="152399"/>
          </a:xfrm>
        </p:spPr>
        <p:txBody>
          <a:bodyPr/>
          <a:lstStyle/>
          <a:p>
            <a:pPr marL="0" marR="0" lvl="0" indent="0" algn="ctr" rtl="0">
              <a:lnSpc>
                <a:spcPct val="100000"/>
              </a:lnSpc>
              <a:spcBef>
                <a:spcPts val="0"/>
              </a:spcBef>
              <a:spcAft>
                <a:spcPts val="0"/>
              </a:spcAft>
              <a:buClr>
                <a:srgbClr val="929292"/>
              </a:buClr>
              <a:buSzPct val="25000"/>
              <a:buFont typeface="Open Sans"/>
              <a:buNone/>
            </a:pPr>
            <a:fld id="{00000000-1234-1234-1234-123412341234}" type="slidenum">
              <a:rPr lang="en" sz="700" b="0" i="0" u="none" strike="noStrike" cap="none" smtClean="0">
                <a:solidFill>
                  <a:srgbClr val="929292"/>
                </a:solidFill>
                <a:latin typeface="Open Sans"/>
                <a:ea typeface="Open Sans"/>
                <a:cs typeface="Open Sans"/>
                <a:sym typeface="Open Sans"/>
              </a:rPr>
              <a:t>10</a:t>
            </a:fld>
            <a:endParaRPr lang="en" sz="700" b="0" i="0" u="none" strike="noStrike" cap="none">
              <a:solidFill>
                <a:srgbClr val="929292"/>
              </a:solidFill>
              <a:latin typeface="Open Sans"/>
              <a:ea typeface="Open Sans"/>
              <a:cs typeface="Open Sans"/>
              <a:sym typeface="Open Sans"/>
            </a:endParaRPr>
          </a:p>
        </p:txBody>
      </p:sp>
      <p:sp>
        <p:nvSpPr>
          <p:cNvPr id="10" name="TextBox 9"/>
          <p:cNvSpPr txBox="1"/>
          <p:nvPr/>
        </p:nvSpPr>
        <p:spPr>
          <a:xfrm>
            <a:off x="277886" y="0"/>
            <a:ext cx="8588229" cy="584775"/>
          </a:xfrm>
          <a:prstGeom prst="rect">
            <a:avLst/>
          </a:prstGeom>
          <a:noFill/>
        </p:spPr>
        <p:txBody>
          <a:bodyPr wrap="square" rtlCol="0">
            <a:spAutoFit/>
          </a:bodyPr>
          <a:lstStyle/>
          <a:p>
            <a:pPr algn="ctr"/>
            <a:r>
              <a:rPr lang="en-US" sz="3200" dirty="0"/>
              <a:t>Evaluation Metrics</a:t>
            </a:r>
          </a:p>
        </p:txBody>
      </p:sp>
      <p:sp>
        <p:nvSpPr>
          <p:cNvPr id="5" name="Rectangle 4"/>
          <p:cNvSpPr/>
          <p:nvPr/>
        </p:nvSpPr>
        <p:spPr>
          <a:xfrm>
            <a:off x="24619" y="584775"/>
            <a:ext cx="9094763" cy="738664"/>
          </a:xfrm>
          <a:prstGeom prst="rect">
            <a:avLst/>
          </a:prstGeom>
        </p:spPr>
        <p:txBody>
          <a:bodyPr wrap="square">
            <a:spAutoFit/>
          </a:bodyPr>
          <a:lstStyle/>
          <a:p>
            <a:r>
              <a:rPr lang="en-US" dirty="0"/>
              <a:t>Student proposes at least one evaluation metric that can be used to quantify the performance of both the benchmark model and the solution model presented. The evaluation metric(s) proposed are appropriate given the context of the data, the problem statement, and the intended solution.</a:t>
            </a:r>
          </a:p>
        </p:txBody>
      </p:sp>
      <p:cxnSp>
        <p:nvCxnSpPr>
          <p:cNvPr id="6" name="Straight Connector 5"/>
          <p:cNvCxnSpPr/>
          <p:nvPr/>
        </p:nvCxnSpPr>
        <p:spPr>
          <a:xfrm>
            <a:off x="277886" y="1627238"/>
            <a:ext cx="8588229" cy="0"/>
          </a:xfrm>
          <a:prstGeom prst="line">
            <a:avLst/>
          </a:prstGeom>
          <a:ln w="19050">
            <a:solidFill>
              <a:schemeClr val="bg1">
                <a:lumMod val="60000"/>
                <a:lumOff val="40000"/>
              </a:schemeClr>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3" name="Picture 2"/>
          <p:cNvPicPr>
            <a:picLocks noChangeAspect="1"/>
          </p:cNvPicPr>
          <p:nvPr/>
        </p:nvPicPr>
        <p:blipFill rotWithShape="1">
          <a:blip r:embed="rId2">
            <a:clrChange>
              <a:clrFrom>
                <a:srgbClr val="FFFFFF"/>
              </a:clrFrom>
              <a:clrTo>
                <a:srgbClr val="FFFFFF">
                  <a:alpha val="0"/>
                </a:srgbClr>
              </a:clrTo>
            </a:clrChange>
          </a:blip>
          <a:srcRect t="4420"/>
          <a:stretch/>
        </p:blipFill>
        <p:spPr>
          <a:xfrm>
            <a:off x="-93562" y="1707097"/>
            <a:ext cx="5126278" cy="1804034"/>
          </a:xfrm>
          <a:prstGeom prst="rect">
            <a:avLst/>
          </a:prstGeom>
        </p:spPr>
      </p:pic>
      <p:pic>
        <p:nvPicPr>
          <p:cNvPr id="4" name="Picture 3"/>
          <p:cNvPicPr>
            <a:picLocks noChangeAspect="1"/>
          </p:cNvPicPr>
          <p:nvPr/>
        </p:nvPicPr>
        <p:blipFill>
          <a:blip r:embed="rId3">
            <a:clrChange>
              <a:clrFrom>
                <a:srgbClr val="FFFFFF"/>
              </a:clrFrom>
              <a:clrTo>
                <a:srgbClr val="FFFFFF">
                  <a:alpha val="0"/>
                </a:srgbClr>
              </a:clrTo>
            </a:clrChange>
          </a:blip>
          <a:stretch>
            <a:fillRect/>
          </a:stretch>
        </p:blipFill>
        <p:spPr>
          <a:xfrm>
            <a:off x="169704" y="3551178"/>
            <a:ext cx="1909640" cy="528198"/>
          </a:xfrm>
          <a:prstGeom prst="rect">
            <a:avLst/>
          </a:prstGeom>
        </p:spPr>
      </p:pic>
      <p:pic>
        <p:nvPicPr>
          <p:cNvPr id="7" name="Picture 6"/>
          <p:cNvPicPr>
            <a:picLocks noChangeAspect="1"/>
          </p:cNvPicPr>
          <p:nvPr/>
        </p:nvPicPr>
        <p:blipFill>
          <a:blip r:embed="rId4">
            <a:clrChange>
              <a:clrFrom>
                <a:srgbClr val="FFFFFF"/>
              </a:clrFrom>
              <a:clrTo>
                <a:srgbClr val="FFFFFF">
                  <a:alpha val="0"/>
                </a:srgbClr>
              </a:clrTo>
            </a:clrChange>
          </a:blip>
          <a:stretch>
            <a:fillRect/>
          </a:stretch>
        </p:blipFill>
        <p:spPr>
          <a:xfrm>
            <a:off x="1903838" y="3551178"/>
            <a:ext cx="1928965" cy="628539"/>
          </a:xfrm>
          <a:prstGeom prst="rect">
            <a:avLst/>
          </a:prstGeom>
        </p:spPr>
      </p:pic>
      <p:pic>
        <p:nvPicPr>
          <p:cNvPr id="8" name="Picture 7"/>
          <p:cNvPicPr>
            <a:picLocks noChangeAspect="1"/>
          </p:cNvPicPr>
          <p:nvPr/>
        </p:nvPicPr>
        <p:blipFill>
          <a:blip r:embed="rId5">
            <a:clrChange>
              <a:clrFrom>
                <a:srgbClr val="FFFFFF"/>
              </a:clrFrom>
              <a:clrTo>
                <a:srgbClr val="FFFFFF">
                  <a:alpha val="0"/>
                </a:srgbClr>
              </a:clrTo>
            </a:clrChange>
          </a:blip>
          <a:stretch>
            <a:fillRect/>
          </a:stretch>
        </p:blipFill>
        <p:spPr>
          <a:xfrm>
            <a:off x="5801438" y="4362553"/>
            <a:ext cx="1942828" cy="742846"/>
          </a:xfrm>
          <a:prstGeom prst="rect">
            <a:avLst/>
          </a:prstGeom>
        </p:spPr>
      </p:pic>
      <p:pic>
        <p:nvPicPr>
          <p:cNvPr id="9" name="Picture 8"/>
          <p:cNvPicPr>
            <a:picLocks noChangeAspect="1"/>
          </p:cNvPicPr>
          <p:nvPr/>
        </p:nvPicPr>
        <p:blipFill>
          <a:blip r:embed="rId6">
            <a:clrChange>
              <a:clrFrom>
                <a:srgbClr val="FFFFFF"/>
              </a:clrFrom>
              <a:clrTo>
                <a:srgbClr val="FFFFFF">
                  <a:alpha val="0"/>
                </a:srgbClr>
              </a:clrTo>
            </a:clrChange>
          </a:blip>
          <a:stretch>
            <a:fillRect/>
          </a:stretch>
        </p:blipFill>
        <p:spPr>
          <a:xfrm>
            <a:off x="494437" y="4227130"/>
            <a:ext cx="4158689" cy="809130"/>
          </a:xfrm>
          <a:prstGeom prst="rect">
            <a:avLst/>
          </a:prstGeom>
        </p:spPr>
      </p:pic>
      <p:sp>
        <p:nvSpPr>
          <p:cNvPr id="11" name="Rectangle 10"/>
          <p:cNvSpPr/>
          <p:nvPr/>
        </p:nvSpPr>
        <p:spPr>
          <a:xfrm>
            <a:off x="5136825" y="1787928"/>
            <a:ext cx="3896752" cy="1231106"/>
          </a:xfrm>
          <a:prstGeom prst="rect">
            <a:avLst/>
          </a:prstGeom>
        </p:spPr>
        <p:txBody>
          <a:bodyPr wrap="square">
            <a:spAutoFit/>
          </a:bodyPr>
          <a:lstStyle/>
          <a:p>
            <a:r>
              <a:rPr lang="en-US" dirty="0">
                <a:solidFill>
                  <a:srgbClr val="FF0000"/>
                </a:solidFill>
                <a:latin typeface="Times New Roman" panose="02020603050405020304" pitchFamily="18" charset="0"/>
              </a:rPr>
              <a:t>Type II errors</a:t>
            </a:r>
            <a:r>
              <a:rPr lang="en-US" dirty="0">
                <a:latin typeface="Times New Roman" panose="02020603050405020304" pitchFamily="18" charset="0"/>
              </a:rPr>
              <a:t> are associated with false negatives. In this project it is when a mole is </a:t>
            </a:r>
            <a:r>
              <a:rPr lang="en-US" dirty="0">
                <a:solidFill>
                  <a:srgbClr val="00B050"/>
                </a:solidFill>
                <a:latin typeface="Times New Roman" panose="02020603050405020304" pitchFamily="18" charset="0"/>
              </a:rPr>
              <a:t>diagnosed</a:t>
            </a:r>
            <a:r>
              <a:rPr lang="en-US" dirty="0">
                <a:latin typeface="Times New Roman" panose="02020603050405020304" pitchFamily="18" charset="0"/>
              </a:rPr>
              <a:t> as </a:t>
            </a:r>
            <a:r>
              <a:rPr lang="en-US" dirty="0">
                <a:solidFill>
                  <a:srgbClr val="00B050"/>
                </a:solidFill>
                <a:latin typeface="Times New Roman" panose="02020603050405020304" pitchFamily="18" charset="0"/>
              </a:rPr>
              <a:t>benign</a:t>
            </a:r>
            <a:r>
              <a:rPr lang="en-US" dirty="0">
                <a:latin typeface="Times New Roman" panose="02020603050405020304" pitchFamily="18" charset="0"/>
              </a:rPr>
              <a:t> but </a:t>
            </a:r>
            <a:r>
              <a:rPr lang="en-US" dirty="0">
                <a:solidFill>
                  <a:srgbClr val="FF0000"/>
                </a:solidFill>
                <a:latin typeface="Times New Roman" panose="02020603050405020304" pitchFamily="18" charset="0"/>
              </a:rPr>
              <a:t>actually</a:t>
            </a:r>
            <a:r>
              <a:rPr lang="en-US" dirty="0">
                <a:latin typeface="Times New Roman" panose="02020603050405020304" pitchFamily="18" charset="0"/>
              </a:rPr>
              <a:t> </a:t>
            </a:r>
            <a:r>
              <a:rPr lang="en-US" dirty="0">
                <a:solidFill>
                  <a:schemeClr val="tx1"/>
                </a:solidFill>
                <a:latin typeface="Times New Roman" panose="02020603050405020304" pitchFamily="18" charset="0"/>
              </a:rPr>
              <a:t>has</a:t>
            </a:r>
            <a:r>
              <a:rPr lang="en-US" dirty="0">
                <a:solidFill>
                  <a:srgbClr val="FF0000"/>
                </a:solidFill>
                <a:latin typeface="Times New Roman" panose="02020603050405020304" pitchFamily="18" charset="0"/>
              </a:rPr>
              <a:t> melanoma</a:t>
            </a:r>
            <a:r>
              <a:rPr lang="en-US" dirty="0">
                <a:latin typeface="Times New Roman" panose="02020603050405020304" pitchFamily="18" charset="0"/>
              </a:rPr>
              <a:t>. These errors are measured by </a:t>
            </a:r>
            <a:r>
              <a:rPr lang="en-US" sz="1800" dirty="0">
                <a:solidFill>
                  <a:srgbClr val="0000FF"/>
                </a:solidFill>
                <a:latin typeface="Times New Roman" panose="02020603050405020304" pitchFamily="18" charset="0"/>
              </a:rPr>
              <a:t>recall</a:t>
            </a:r>
            <a:r>
              <a:rPr lang="en-US" dirty="0">
                <a:latin typeface="Times New Roman" panose="02020603050405020304" pitchFamily="18" charset="0"/>
              </a:rPr>
              <a:t>; the more type II errors the lower the recall will be and vice versa. </a:t>
            </a:r>
            <a:endParaRPr lang="en-US" dirty="0"/>
          </a:p>
        </p:txBody>
      </p:sp>
      <p:sp>
        <p:nvSpPr>
          <p:cNvPr id="12" name="Rectangle 11"/>
          <p:cNvSpPr/>
          <p:nvPr/>
        </p:nvSpPr>
        <p:spPr>
          <a:xfrm>
            <a:off x="5081953" y="3322834"/>
            <a:ext cx="4178105" cy="984885"/>
          </a:xfrm>
          <a:prstGeom prst="rect">
            <a:avLst/>
          </a:prstGeom>
        </p:spPr>
        <p:txBody>
          <a:bodyPr wrap="square">
            <a:spAutoFit/>
          </a:bodyPr>
          <a:lstStyle/>
          <a:p>
            <a:pPr algn="ctr"/>
            <a:r>
              <a:rPr lang="en-US" sz="1600" b="1" dirty="0">
                <a:latin typeface="Times New Roman" panose="02020603050405020304" pitchFamily="18" charset="0"/>
              </a:rPr>
              <a:t>Mole biopsy/excision</a:t>
            </a:r>
          </a:p>
          <a:p>
            <a:r>
              <a:rPr lang="en-US" dirty="0">
                <a:latin typeface="Times New Roman" panose="02020603050405020304" pitchFamily="18" charset="0"/>
              </a:rPr>
              <a:t>Treatment not costly and is relatively safe </a:t>
            </a:r>
          </a:p>
          <a:p>
            <a:r>
              <a:rPr lang="en-US" dirty="0">
                <a:latin typeface="Times New Roman" panose="02020603050405020304" pitchFamily="18" charset="0"/>
              </a:rPr>
              <a:t>Type I errors are not generally an issue </a:t>
            </a:r>
          </a:p>
          <a:p>
            <a:r>
              <a:rPr lang="en-US" dirty="0">
                <a:latin typeface="Times New Roman" panose="02020603050405020304" pitchFamily="18" charset="0"/>
              </a:rPr>
              <a:t>If melanoma is </a:t>
            </a:r>
            <a:r>
              <a:rPr lang="en-US" dirty="0">
                <a:solidFill>
                  <a:srgbClr val="FF0000"/>
                </a:solidFill>
                <a:latin typeface="Times New Roman" panose="02020603050405020304" pitchFamily="18" charset="0"/>
              </a:rPr>
              <a:t>not detected</a:t>
            </a:r>
            <a:r>
              <a:rPr lang="en-US" dirty="0">
                <a:latin typeface="Times New Roman" panose="02020603050405020304" pitchFamily="18" charset="0"/>
              </a:rPr>
              <a:t>, it can be </a:t>
            </a:r>
            <a:r>
              <a:rPr lang="en-US" dirty="0">
                <a:solidFill>
                  <a:srgbClr val="FF0000"/>
                </a:solidFill>
                <a:latin typeface="Times New Roman" panose="02020603050405020304" pitchFamily="18" charset="0"/>
              </a:rPr>
              <a:t>life-threatening</a:t>
            </a:r>
            <a:endParaRPr lang="en-US" dirty="0"/>
          </a:p>
        </p:txBody>
      </p:sp>
      <p:pic>
        <p:nvPicPr>
          <p:cNvPr id="13" name="Picture 12"/>
          <p:cNvPicPr>
            <a:picLocks noChangeAspect="1"/>
          </p:cNvPicPr>
          <p:nvPr/>
        </p:nvPicPr>
        <p:blipFill>
          <a:blip r:embed="rId5">
            <a:clrChange>
              <a:clrFrom>
                <a:srgbClr val="FFFFFF"/>
              </a:clrFrom>
              <a:clrTo>
                <a:srgbClr val="FFFFFF">
                  <a:alpha val="0"/>
                </a:srgbClr>
              </a:clrTo>
            </a:clrChange>
          </a:blip>
          <a:stretch>
            <a:fillRect/>
          </a:stretch>
        </p:blipFill>
        <p:spPr>
          <a:xfrm>
            <a:off x="3422695" y="3558544"/>
            <a:ext cx="1696312" cy="648590"/>
          </a:xfrm>
          <a:prstGeom prst="rect">
            <a:avLst/>
          </a:prstGeom>
        </p:spPr>
      </p:pic>
      <p:cxnSp>
        <p:nvCxnSpPr>
          <p:cNvPr id="15" name="Straight Connector 14"/>
          <p:cNvCxnSpPr/>
          <p:nvPr/>
        </p:nvCxnSpPr>
        <p:spPr>
          <a:xfrm>
            <a:off x="5032716" y="1948375"/>
            <a:ext cx="0" cy="3080824"/>
          </a:xfrm>
          <a:prstGeom prst="line">
            <a:avLst/>
          </a:prstGeom>
          <a:ln w="28575">
            <a:solidFill>
              <a:schemeClr val="bg1">
                <a:lumMod val="60000"/>
                <a:lumOff val="4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91022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a:xfrm>
            <a:off x="8892578" y="4953000"/>
            <a:ext cx="140999" cy="152399"/>
          </a:xfrm>
        </p:spPr>
        <p:txBody>
          <a:bodyPr/>
          <a:lstStyle/>
          <a:p>
            <a:pPr marL="0" marR="0" lvl="0" indent="0" algn="ctr" rtl="0">
              <a:lnSpc>
                <a:spcPct val="100000"/>
              </a:lnSpc>
              <a:spcBef>
                <a:spcPts val="0"/>
              </a:spcBef>
              <a:spcAft>
                <a:spcPts val="0"/>
              </a:spcAft>
              <a:buClr>
                <a:srgbClr val="929292"/>
              </a:buClr>
              <a:buSzPct val="25000"/>
              <a:buFont typeface="Open Sans"/>
              <a:buNone/>
            </a:pPr>
            <a:fld id="{00000000-1234-1234-1234-123412341234}" type="slidenum">
              <a:rPr lang="en" sz="700" b="0" i="0" u="none" strike="noStrike" cap="none" smtClean="0">
                <a:solidFill>
                  <a:srgbClr val="929292"/>
                </a:solidFill>
                <a:latin typeface="Open Sans"/>
                <a:ea typeface="Open Sans"/>
                <a:cs typeface="Open Sans"/>
                <a:sym typeface="Open Sans"/>
              </a:rPr>
              <a:t>11</a:t>
            </a:fld>
            <a:endParaRPr lang="en" sz="700" b="0" i="0" u="none" strike="noStrike" cap="none">
              <a:solidFill>
                <a:srgbClr val="929292"/>
              </a:solidFill>
              <a:latin typeface="Open Sans"/>
              <a:ea typeface="Open Sans"/>
              <a:cs typeface="Open Sans"/>
              <a:sym typeface="Open Sans"/>
            </a:endParaRPr>
          </a:p>
        </p:txBody>
      </p:sp>
      <p:sp>
        <p:nvSpPr>
          <p:cNvPr id="10" name="TextBox 9"/>
          <p:cNvSpPr txBox="1"/>
          <p:nvPr/>
        </p:nvSpPr>
        <p:spPr>
          <a:xfrm>
            <a:off x="277886" y="0"/>
            <a:ext cx="8588229" cy="584775"/>
          </a:xfrm>
          <a:prstGeom prst="rect">
            <a:avLst/>
          </a:prstGeom>
          <a:noFill/>
        </p:spPr>
        <p:txBody>
          <a:bodyPr wrap="square" rtlCol="0">
            <a:spAutoFit/>
          </a:bodyPr>
          <a:lstStyle/>
          <a:p>
            <a:pPr algn="ctr"/>
            <a:r>
              <a:rPr lang="en-US" sz="3200" dirty="0"/>
              <a:t>Project Design</a:t>
            </a:r>
          </a:p>
        </p:txBody>
      </p:sp>
      <p:sp>
        <p:nvSpPr>
          <p:cNvPr id="5" name="Rectangle 4"/>
          <p:cNvSpPr/>
          <p:nvPr/>
        </p:nvSpPr>
        <p:spPr>
          <a:xfrm>
            <a:off x="24619" y="584775"/>
            <a:ext cx="9094763" cy="954107"/>
          </a:xfrm>
          <a:prstGeom prst="rect">
            <a:avLst/>
          </a:prstGeom>
        </p:spPr>
        <p:txBody>
          <a:bodyPr wrap="square">
            <a:spAutoFit/>
          </a:bodyPr>
          <a:lstStyle/>
          <a:p>
            <a:r>
              <a:rPr lang="en-US" dirty="0"/>
              <a:t>Student summarizes a theoretical workflow for approaching a solution given the problem. Discussion is made as to what strategies may be employed, what analysis of the data might be required, or which algorithms will be considered. The workflow and discussion provided align with the qualities of the project. Small visualizations, pseudocode, or diagrams are encouraged but not required</a:t>
            </a:r>
          </a:p>
        </p:txBody>
      </p:sp>
      <p:cxnSp>
        <p:nvCxnSpPr>
          <p:cNvPr id="6" name="Straight Connector 5"/>
          <p:cNvCxnSpPr/>
          <p:nvPr/>
        </p:nvCxnSpPr>
        <p:spPr>
          <a:xfrm>
            <a:off x="277886" y="1627238"/>
            <a:ext cx="8588229" cy="0"/>
          </a:xfrm>
          <a:prstGeom prst="line">
            <a:avLst/>
          </a:prstGeom>
          <a:ln w="19050">
            <a:solidFill>
              <a:schemeClr val="bg1">
                <a:lumMod val="60000"/>
                <a:lumOff val="40000"/>
              </a:schemeClr>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5484288" y="2087969"/>
            <a:ext cx="2353529" cy="307777"/>
          </a:xfrm>
          <a:prstGeom prst="rect">
            <a:avLst/>
          </a:prstGeom>
        </p:spPr>
        <p:txBody>
          <a:bodyPr wrap="none">
            <a:spAutoFit/>
          </a:bodyPr>
          <a:lstStyle/>
          <a:p>
            <a:r>
              <a:rPr lang="en-US" b="1" dirty="0">
                <a:latin typeface="Times New Roman" panose="02020603050405020304" pitchFamily="18" charset="0"/>
              </a:rPr>
              <a:t>Algorithms and Techniques </a:t>
            </a:r>
            <a:endParaRPr lang="en-US" dirty="0"/>
          </a:p>
        </p:txBody>
      </p:sp>
      <p:pic>
        <p:nvPicPr>
          <p:cNvPr id="7" name="Picture 6"/>
          <p:cNvPicPr>
            <a:picLocks noChangeAspect="1"/>
          </p:cNvPicPr>
          <p:nvPr/>
        </p:nvPicPr>
        <p:blipFill>
          <a:blip r:embed="rId2"/>
          <a:stretch>
            <a:fillRect/>
          </a:stretch>
        </p:blipFill>
        <p:spPr>
          <a:xfrm>
            <a:off x="4572000" y="2856476"/>
            <a:ext cx="4079630" cy="1770461"/>
          </a:xfrm>
          <a:prstGeom prst="rect">
            <a:avLst/>
          </a:prstGeom>
        </p:spPr>
      </p:pic>
      <p:sp>
        <p:nvSpPr>
          <p:cNvPr id="11" name="Rectangle 10"/>
          <p:cNvSpPr/>
          <p:nvPr/>
        </p:nvSpPr>
        <p:spPr>
          <a:xfrm>
            <a:off x="116060" y="2780154"/>
            <a:ext cx="4232249" cy="2462213"/>
          </a:xfrm>
          <a:prstGeom prst="rect">
            <a:avLst/>
          </a:prstGeom>
        </p:spPr>
        <p:txBody>
          <a:bodyPr wrap="none">
            <a:spAutoFit/>
          </a:bodyPr>
          <a:lstStyle/>
          <a:p>
            <a:pPr marL="342900" indent="-342900">
              <a:buFont typeface="+mj-lt"/>
              <a:buAutoNum type="arabicPeriod"/>
            </a:pPr>
            <a:r>
              <a:rPr lang="en-US" dirty="0"/>
              <a:t>Obtain the dataset</a:t>
            </a:r>
          </a:p>
          <a:p>
            <a:pPr marL="342900" indent="-342900">
              <a:buFont typeface="+mj-lt"/>
              <a:buAutoNum type="arabicPeriod"/>
            </a:pPr>
            <a:r>
              <a:rPr lang="en-US" dirty="0"/>
              <a:t>Clean the dataset</a:t>
            </a:r>
          </a:p>
          <a:p>
            <a:pPr marL="342900" indent="-342900">
              <a:buFont typeface="+mj-lt"/>
              <a:buAutoNum type="arabicPeriod"/>
            </a:pPr>
            <a:r>
              <a:rPr lang="en-US" dirty="0"/>
              <a:t>Download and install model and dependencies</a:t>
            </a:r>
          </a:p>
          <a:p>
            <a:pPr marL="342900" indent="-342900">
              <a:buFont typeface="+mj-lt"/>
              <a:buAutoNum type="arabicPeriod"/>
            </a:pPr>
            <a:r>
              <a:rPr lang="en-US" dirty="0"/>
              <a:t>Modify the code with project specifications</a:t>
            </a:r>
          </a:p>
          <a:p>
            <a:pPr marL="342900" indent="-342900">
              <a:buFont typeface="+mj-lt"/>
              <a:buAutoNum type="arabicPeriod"/>
            </a:pPr>
            <a:r>
              <a:rPr lang="en-US" dirty="0"/>
              <a:t>Train the model with default hyper-parameters</a:t>
            </a:r>
          </a:p>
          <a:p>
            <a:pPr marL="342900" indent="-342900">
              <a:buFont typeface="+mj-lt"/>
              <a:buAutoNum type="arabicPeriod"/>
            </a:pPr>
            <a:r>
              <a:rPr lang="en-US" dirty="0"/>
              <a:t>Test to evaluate model performance </a:t>
            </a:r>
          </a:p>
          <a:p>
            <a:pPr marL="342900" indent="-342900">
              <a:buFont typeface="+mj-lt"/>
              <a:buAutoNum type="arabicPeriod"/>
            </a:pPr>
            <a:r>
              <a:rPr lang="en-US" dirty="0"/>
              <a:t>Adjust parameters to maximize performance </a:t>
            </a:r>
          </a:p>
          <a:p>
            <a:pPr marL="342900" indent="-342900">
              <a:buFont typeface="+mj-lt"/>
              <a:buAutoNum type="arabicPeriod"/>
            </a:pPr>
            <a:r>
              <a:rPr lang="en-US" dirty="0"/>
              <a:t>Implement model </a:t>
            </a:r>
          </a:p>
          <a:p>
            <a:endParaRPr lang="en-US" dirty="0"/>
          </a:p>
          <a:p>
            <a:endParaRPr lang="en-US" b="1" dirty="0"/>
          </a:p>
          <a:p>
            <a:r>
              <a:rPr lang="en-US" b="1" dirty="0"/>
              <a:t> </a:t>
            </a:r>
            <a:endParaRPr lang="en-US" dirty="0"/>
          </a:p>
        </p:txBody>
      </p:sp>
    </p:spTree>
    <p:extLst>
      <p:ext uri="{BB962C8B-B14F-4D97-AF65-F5344CB8AC3E}">
        <p14:creationId xmlns:p14="http://schemas.microsoft.com/office/powerpoint/2010/main" val="31099694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marR="0" lvl="0" indent="0" algn="ctr" rtl="0">
              <a:lnSpc>
                <a:spcPct val="100000"/>
              </a:lnSpc>
              <a:spcBef>
                <a:spcPts val="0"/>
              </a:spcBef>
              <a:spcAft>
                <a:spcPts val="0"/>
              </a:spcAft>
              <a:buClr>
                <a:srgbClr val="929292"/>
              </a:buClr>
              <a:buSzPct val="25000"/>
              <a:buFont typeface="Open Sans"/>
              <a:buNone/>
            </a:pPr>
            <a:fld id="{00000000-1234-1234-1234-123412341234}" type="slidenum">
              <a:rPr lang="en" sz="700" b="0" i="0" u="none" strike="noStrike" cap="none" smtClean="0">
                <a:solidFill>
                  <a:srgbClr val="929292"/>
                </a:solidFill>
                <a:latin typeface="Open Sans"/>
                <a:ea typeface="Open Sans"/>
                <a:cs typeface="Open Sans"/>
                <a:sym typeface="Open Sans"/>
              </a:rPr>
              <a:t>2</a:t>
            </a:fld>
            <a:endParaRPr lang="en" sz="700" b="0" i="0" u="none" strike="noStrike" cap="none">
              <a:solidFill>
                <a:srgbClr val="929292"/>
              </a:solidFill>
              <a:latin typeface="Open Sans"/>
              <a:ea typeface="Open Sans"/>
              <a:cs typeface="Open Sans"/>
              <a:sym typeface="Open Sans"/>
            </a:endParaRPr>
          </a:p>
        </p:txBody>
      </p:sp>
      <p:sp>
        <p:nvSpPr>
          <p:cNvPr id="3" name="Rectangle 2"/>
          <p:cNvSpPr/>
          <p:nvPr/>
        </p:nvSpPr>
        <p:spPr>
          <a:xfrm>
            <a:off x="94859" y="689549"/>
            <a:ext cx="8572500" cy="4339650"/>
          </a:xfrm>
          <a:prstGeom prst="rect">
            <a:avLst/>
          </a:prstGeom>
        </p:spPr>
        <p:txBody>
          <a:bodyPr wrap="square">
            <a:spAutoFit/>
          </a:bodyPr>
          <a:lstStyle/>
          <a:p>
            <a:r>
              <a:rPr lang="en-US" sz="1200" b="1" dirty="0">
                <a:solidFill>
                  <a:srgbClr val="222222"/>
                </a:solidFill>
                <a:latin typeface="arial" panose="020B0604020202020204" pitchFamily="34" charset="0"/>
              </a:rPr>
              <a:t>For the Capstone Proposal:</a:t>
            </a:r>
            <a:endParaRPr lang="en-US" sz="1200" dirty="0">
              <a:solidFill>
                <a:srgbClr val="222222"/>
              </a:solidFill>
              <a:latin typeface="arial" panose="020B0604020202020204" pitchFamily="34" charset="0"/>
            </a:endParaRPr>
          </a:p>
          <a:p>
            <a:pPr marL="311150" indent="-171450" fontAlgn="base">
              <a:buFont typeface="Arial" panose="020B0604020202020204" pitchFamily="34" charset="0"/>
              <a:buChar char="•"/>
            </a:pPr>
            <a:r>
              <a:rPr lang="en-US" sz="1200" dirty="0">
                <a:solidFill>
                  <a:srgbClr val="1155CC"/>
                </a:solidFill>
                <a:latin typeface="arial" panose="020B0604020202020204" pitchFamily="34" charset="0"/>
                <a:hlinkClick r:id="rId3"/>
              </a:rPr>
              <a:t>Capstone Proposal Rubric</a:t>
            </a:r>
            <a:r>
              <a:rPr lang="en-US" sz="1200" dirty="0">
                <a:solidFill>
                  <a:srgbClr val="222222"/>
                </a:solidFill>
                <a:latin typeface="arial" panose="020B0604020202020204" pitchFamily="34" charset="0"/>
              </a:rPr>
              <a:t> — The criteria against which your capstone project proposal will be assessed. </a:t>
            </a:r>
          </a:p>
          <a:p>
            <a:pPr marL="311150" indent="-171450" fontAlgn="base">
              <a:buFont typeface="Arial" panose="020B0604020202020204" pitchFamily="34" charset="0"/>
              <a:buChar char="•"/>
            </a:pPr>
            <a:r>
              <a:rPr lang="en-US" sz="1200" dirty="0">
                <a:solidFill>
                  <a:srgbClr val="1155CC"/>
                </a:solidFill>
                <a:latin typeface="arial" panose="020B0604020202020204" pitchFamily="34" charset="0"/>
                <a:hlinkClick r:id="rId4"/>
              </a:rPr>
              <a:t>Capstone Proposal Template</a:t>
            </a:r>
            <a:r>
              <a:rPr lang="en-US" sz="1200" dirty="0">
                <a:solidFill>
                  <a:srgbClr val="222222"/>
                </a:solidFill>
                <a:latin typeface="arial" panose="020B0604020202020204" pitchFamily="34" charset="0"/>
              </a:rPr>
              <a:t> — An outline that guides you through the capstone proposal process. The objectives for each of the seven points are laid out, along with a target length for each section.</a:t>
            </a:r>
          </a:p>
          <a:p>
            <a:pPr marL="139700" fontAlgn="base">
              <a:buFont typeface="Arial" panose="020B0604020202020204" pitchFamily="34" charset="0"/>
              <a:buChar char="•"/>
            </a:pPr>
            <a:endParaRPr lang="en-US" sz="1200" dirty="0">
              <a:solidFill>
                <a:srgbClr val="222222"/>
              </a:solidFill>
              <a:latin typeface="arial" panose="020B0604020202020204" pitchFamily="34" charset="0"/>
            </a:endParaRPr>
          </a:p>
          <a:p>
            <a:r>
              <a:rPr lang="en-US" sz="1200" b="1" dirty="0">
                <a:solidFill>
                  <a:srgbClr val="222222"/>
                </a:solidFill>
                <a:latin typeface="arial" panose="020B0604020202020204" pitchFamily="34" charset="0"/>
              </a:rPr>
              <a:t>For the Capstone Report:</a:t>
            </a:r>
            <a:endParaRPr lang="en-US" sz="1200" dirty="0">
              <a:solidFill>
                <a:srgbClr val="222222"/>
              </a:solidFill>
              <a:latin typeface="arial" panose="020B0604020202020204" pitchFamily="34" charset="0"/>
            </a:endParaRPr>
          </a:p>
          <a:p>
            <a:pPr marL="139700" fontAlgn="base">
              <a:buFont typeface="Arial" panose="020B0604020202020204" pitchFamily="34" charset="0"/>
              <a:buChar char="•"/>
            </a:pPr>
            <a:r>
              <a:rPr lang="en-US" sz="1200" dirty="0">
                <a:solidFill>
                  <a:srgbClr val="1155CC"/>
                </a:solidFill>
                <a:latin typeface="arial" panose="020B0604020202020204" pitchFamily="34" charset="0"/>
                <a:hlinkClick r:id="rId5"/>
              </a:rPr>
              <a:t>Capstone GitHub Repo</a:t>
            </a:r>
            <a:r>
              <a:rPr lang="en-US" sz="1200" dirty="0">
                <a:solidFill>
                  <a:srgbClr val="222222"/>
                </a:solidFill>
                <a:latin typeface="arial" panose="020B0604020202020204" pitchFamily="34" charset="0"/>
              </a:rPr>
              <a:t> — A folder containing the capstone proposal &amp; report templates, along with example reports.</a:t>
            </a:r>
          </a:p>
          <a:p>
            <a:pPr marL="139700" fontAlgn="base">
              <a:buFont typeface="Arial" panose="020B0604020202020204" pitchFamily="34" charset="0"/>
              <a:buChar char="•"/>
            </a:pPr>
            <a:r>
              <a:rPr lang="en-US" sz="1200" dirty="0">
                <a:solidFill>
                  <a:srgbClr val="1155CC"/>
                </a:solidFill>
                <a:latin typeface="arial" panose="020B0604020202020204" pitchFamily="34" charset="0"/>
                <a:hlinkClick r:id="rId6"/>
              </a:rPr>
              <a:t>Capstone Report Rubric</a:t>
            </a:r>
            <a:r>
              <a:rPr lang="en-US" sz="1200" dirty="0">
                <a:solidFill>
                  <a:srgbClr val="222222"/>
                </a:solidFill>
                <a:latin typeface="arial" panose="020B0604020202020204" pitchFamily="34" charset="0"/>
              </a:rPr>
              <a:t> — The criteria against which your Capstone Project final report will be assessed.</a:t>
            </a:r>
          </a:p>
          <a:p>
            <a:pPr marL="139700" fontAlgn="base">
              <a:buFont typeface="Arial" panose="020B0604020202020204" pitchFamily="34" charset="0"/>
              <a:buChar char="•"/>
            </a:pPr>
            <a:r>
              <a:rPr lang="en-US" sz="1200" dirty="0">
                <a:solidFill>
                  <a:srgbClr val="1155CC"/>
                </a:solidFill>
                <a:latin typeface="arial" panose="020B0604020202020204" pitchFamily="34" charset="0"/>
                <a:hlinkClick r:id="rId7"/>
              </a:rPr>
              <a:t>Capstone Report Template</a:t>
            </a:r>
            <a:r>
              <a:rPr lang="en-US" sz="1200" dirty="0">
                <a:solidFill>
                  <a:srgbClr val="222222"/>
                </a:solidFill>
                <a:latin typeface="arial" panose="020B0604020202020204" pitchFamily="34" charset="0"/>
              </a:rPr>
              <a:t> — An outline for your Capstone Project final report. It’s useful to take a look at this document before doing all of your coding. Writing sections of your report as you accomplish them can make the Capstone Project report less daunting!</a:t>
            </a:r>
          </a:p>
          <a:p>
            <a:pPr marL="139700" fontAlgn="base">
              <a:buFont typeface="Arial" panose="020B0604020202020204" pitchFamily="34" charset="0"/>
              <a:buChar char="•"/>
            </a:pPr>
            <a:endParaRPr lang="en-US" sz="1200" dirty="0">
              <a:solidFill>
                <a:srgbClr val="222222"/>
              </a:solidFill>
              <a:latin typeface="arial" panose="020B0604020202020204" pitchFamily="34" charset="0"/>
            </a:endParaRPr>
          </a:p>
          <a:p>
            <a:r>
              <a:rPr lang="en-US" sz="1200" b="1" dirty="0">
                <a:solidFill>
                  <a:srgbClr val="222222"/>
                </a:solidFill>
                <a:latin typeface="arial" panose="020B0604020202020204" pitchFamily="34" charset="0"/>
              </a:rPr>
              <a:t>Suggested Problem Areas: </a:t>
            </a:r>
            <a:r>
              <a:rPr lang="en-US" sz="1200" dirty="0">
                <a:solidFill>
                  <a:srgbClr val="222222"/>
                </a:solidFill>
                <a:latin typeface="arial" panose="020B0604020202020204" pitchFamily="34" charset="0"/>
              </a:rPr>
              <a:t> from the Capstone Project description: </a:t>
            </a:r>
            <a:r>
              <a:rPr lang="en-US" sz="1200" i="1" dirty="0">
                <a:solidFill>
                  <a:srgbClr val="222222"/>
                </a:solidFill>
                <a:latin typeface="arial" panose="020B0604020202020204" pitchFamily="34" charset="0"/>
              </a:rPr>
              <a:t>"</a:t>
            </a:r>
            <a:r>
              <a:rPr lang="en-US" sz="1200" i="1" dirty="0">
                <a:solidFill>
                  <a:srgbClr val="4F4F4F"/>
                </a:solidFill>
                <a:latin typeface="open sans" panose="020B0604020202020204" charset="0"/>
              </a:rPr>
              <a:t>Below are a few suggested problem areas you could explore if you are unsure what your passion is"</a:t>
            </a:r>
            <a:endParaRPr lang="en-US" sz="1200" dirty="0">
              <a:solidFill>
                <a:srgbClr val="222222"/>
              </a:solidFill>
              <a:latin typeface="arial" panose="020B0604020202020204" pitchFamily="34" charset="0"/>
            </a:endParaRPr>
          </a:p>
          <a:p>
            <a:pPr marL="139700" fontAlgn="base">
              <a:buFont typeface="Arial" panose="020B0604020202020204" pitchFamily="34" charset="0"/>
              <a:buChar char="•"/>
            </a:pPr>
            <a:r>
              <a:rPr lang="en-US" sz="1200" dirty="0">
                <a:solidFill>
                  <a:srgbClr val="1155CC"/>
                </a:solidFill>
                <a:latin typeface="arial" panose="020B0604020202020204" pitchFamily="34" charset="0"/>
                <a:hlinkClick r:id="rId8"/>
              </a:rPr>
              <a:t>Robot Motion Planning</a:t>
            </a:r>
            <a:endParaRPr lang="en-US" sz="1200" dirty="0">
              <a:solidFill>
                <a:srgbClr val="222222"/>
              </a:solidFill>
              <a:latin typeface="arial" panose="020B0604020202020204" pitchFamily="34" charset="0"/>
            </a:endParaRPr>
          </a:p>
          <a:p>
            <a:pPr marL="139700" fontAlgn="base">
              <a:buFont typeface="Arial" panose="020B0604020202020204" pitchFamily="34" charset="0"/>
              <a:buChar char="•"/>
            </a:pPr>
            <a:r>
              <a:rPr lang="en-US" sz="1200" dirty="0">
                <a:solidFill>
                  <a:srgbClr val="1155CC"/>
                </a:solidFill>
                <a:latin typeface="arial" panose="020B0604020202020204" pitchFamily="34" charset="0"/>
                <a:hlinkClick r:id="rId9"/>
              </a:rPr>
              <a:t>Healthcare</a:t>
            </a:r>
            <a:endParaRPr lang="en-US" sz="1200" dirty="0">
              <a:solidFill>
                <a:srgbClr val="222222"/>
              </a:solidFill>
              <a:latin typeface="arial" panose="020B0604020202020204" pitchFamily="34" charset="0"/>
            </a:endParaRPr>
          </a:p>
          <a:p>
            <a:pPr marL="139700" fontAlgn="base">
              <a:buFont typeface="Arial" panose="020B0604020202020204" pitchFamily="34" charset="0"/>
              <a:buChar char="•"/>
            </a:pPr>
            <a:r>
              <a:rPr lang="en-US" sz="1200" dirty="0">
                <a:solidFill>
                  <a:srgbClr val="1155CC"/>
                </a:solidFill>
                <a:latin typeface="arial" panose="020B0604020202020204" pitchFamily="34" charset="0"/>
                <a:hlinkClick r:id="rId10"/>
              </a:rPr>
              <a:t>Computer Vision</a:t>
            </a:r>
            <a:endParaRPr lang="en-US" sz="1200" dirty="0">
              <a:solidFill>
                <a:srgbClr val="222222"/>
              </a:solidFill>
              <a:latin typeface="arial" panose="020B0604020202020204" pitchFamily="34" charset="0"/>
            </a:endParaRPr>
          </a:p>
          <a:p>
            <a:pPr marL="139700" fontAlgn="base">
              <a:buFont typeface="Arial" panose="020B0604020202020204" pitchFamily="34" charset="0"/>
              <a:buChar char="•"/>
            </a:pPr>
            <a:r>
              <a:rPr lang="en-US" sz="1200" dirty="0">
                <a:solidFill>
                  <a:srgbClr val="1155CC"/>
                </a:solidFill>
                <a:latin typeface="arial" panose="020B0604020202020204" pitchFamily="34" charset="0"/>
                <a:hlinkClick r:id="rId11"/>
              </a:rPr>
              <a:t>Education</a:t>
            </a:r>
            <a:endParaRPr lang="en-US" sz="1200" dirty="0">
              <a:solidFill>
                <a:srgbClr val="222222"/>
              </a:solidFill>
              <a:latin typeface="arial" panose="020B0604020202020204" pitchFamily="34" charset="0"/>
            </a:endParaRPr>
          </a:p>
          <a:p>
            <a:pPr marL="139700" fontAlgn="base">
              <a:buFont typeface="Arial" panose="020B0604020202020204" pitchFamily="34" charset="0"/>
              <a:buChar char="•"/>
            </a:pPr>
            <a:r>
              <a:rPr lang="en-US" sz="1200" dirty="0">
                <a:solidFill>
                  <a:srgbClr val="1155CC"/>
                </a:solidFill>
                <a:latin typeface="arial" panose="020B0604020202020204" pitchFamily="34" charset="0"/>
                <a:hlinkClick r:id="rId12"/>
              </a:rPr>
              <a:t>Investment and Trading</a:t>
            </a:r>
            <a:endParaRPr lang="en-US" sz="1200" b="1" dirty="0">
              <a:solidFill>
                <a:srgbClr val="1155CC"/>
              </a:solidFill>
              <a:latin typeface="arial" panose="020B0604020202020204" pitchFamily="34" charset="0"/>
            </a:endParaRPr>
          </a:p>
          <a:p>
            <a:pPr marL="139700" fontAlgn="base">
              <a:buFont typeface="Arial" panose="020B0604020202020204" pitchFamily="34" charset="0"/>
              <a:buChar char="•"/>
            </a:pPr>
            <a:endParaRPr lang="en-US" sz="1200" b="1" dirty="0">
              <a:solidFill>
                <a:srgbClr val="1155CC"/>
              </a:solidFill>
              <a:latin typeface="arial" panose="020B0604020202020204" pitchFamily="34" charset="0"/>
            </a:endParaRPr>
          </a:p>
          <a:p>
            <a:r>
              <a:rPr lang="en-US" sz="1200" b="1" dirty="0">
                <a:solidFill>
                  <a:srgbClr val="222222"/>
                </a:solidFill>
                <a:latin typeface="arial" panose="020B0604020202020204" pitchFamily="34" charset="0"/>
              </a:rPr>
              <a:t>Additional Resources : </a:t>
            </a:r>
            <a:r>
              <a:rPr lang="en-US" sz="1200" dirty="0">
                <a:solidFill>
                  <a:srgbClr val="222222"/>
                </a:solidFill>
                <a:latin typeface="arial" panose="020B0604020202020204" pitchFamily="34" charset="0"/>
              </a:rPr>
              <a:t> Platforms hosting data science competitions</a:t>
            </a:r>
          </a:p>
          <a:p>
            <a:r>
              <a:rPr lang="en-US" sz="1200" u="sng" dirty="0">
                <a:solidFill>
                  <a:srgbClr val="0000FF"/>
                </a:solidFill>
                <a:uFill>
                  <a:solidFill>
                    <a:srgbClr val="0000FF"/>
                  </a:solidFill>
                </a:uFill>
              </a:rPr>
              <a:t>https://www.kaggle.com/competitions-</a:t>
            </a:r>
          </a:p>
          <a:p>
            <a:r>
              <a:rPr lang="en-US" sz="1200" u="sng" dirty="0">
                <a:solidFill>
                  <a:srgbClr val="0000FF"/>
                </a:solidFill>
                <a:uFill>
                  <a:solidFill>
                    <a:srgbClr val="0000FF"/>
                  </a:solidFill>
                </a:uFill>
                <a:hlinkClick r:id="rId13"/>
              </a:rPr>
              <a:t>https://devpost.com/hackathons</a:t>
            </a:r>
            <a:endParaRPr lang="en-US" sz="1200" b="1" dirty="0">
              <a:solidFill>
                <a:srgbClr val="1155CC"/>
              </a:solidFill>
              <a:latin typeface="arial" panose="020B0604020202020204" pitchFamily="34" charset="0"/>
            </a:endParaRPr>
          </a:p>
        </p:txBody>
      </p:sp>
      <p:sp>
        <p:nvSpPr>
          <p:cNvPr id="4" name="TextBox 3"/>
          <p:cNvSpPr txBox="1"/>
          <p:nvPr/>
        </p:nvSpPr>
        <p:spPr>
          <a:xfrm>
            <a:off x="277885" y="0"/>
            <a:ext cx="8588229" cy="584775"/>
          </a:xfrm>
          <a:prstGeom prst="rect">
            <a:avLst/>
          </a:prstGeom>
          <a:noFill/>
        </p:spPr>
        <p:txBody>
          <a:bodyPr wrap="square" rtlCol="0">
            <a:spAutoFit/>
          </a:bodyPr>
          <a:lstStyle/>
          <a:p>
            <a:pPr algn="ctr"/>
            <a:r>
              <a:rPr lang="en-US" sz="3200" dirty="0"/>
              <a:t>Resources</a:t>
            </a:r>
          </a:p>
        </p:txBody>
      </p:sp>
    </p:spTree>
    <p:extLst>
      <p:ext uri="{BB962C8B-B14F-4D97-AF65-F5344CB8AC3E}">
        <p14:creationId xmlns:p14="http://schemas.microsoft.com/office/powerpoint/2010/main" val="19230263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marR="0" lvl="0" indent="0" algn="ctr" rtl="0">
              <a:lnSpc>
                <a:spcPct val="100000"/>
              </a:lnSpc>
              <a:spcBef>
                <a:spcPts val="0"/>
              </a:spcBef>
              <a:spcAft>
                <a:spcPts val="0"/>
              </a:spcAft>
              <a:buClr>
                <a:srgbClr val="929292"/>
              </a:buClr>
              <a:buSzPct val="25000"/>
              <a:buFont typeface="Open Sans"/>
              <a:buNone/>
            </a:pPr>
            <a:fld id="{00000000-1234-1234-1234-123412341234}" type="slidenum">
              <a:rPr lang="en" sz="700" b="0" i="0" u="none" strike="noStrike" cap="none" smtClean="0">
                <a:solidFill>
                  <a:srgbClr val="929292"/>
                </a:solidFill>
                <a:latin typeface="Open Sans"/>
                <a:ea typeface="Open Sans"/>
                <a:cs typeface="Open Sans"/>
                <a:sym typeface="Open Sans"/>
              </a:rPr>
              <a:t>3</a:t>
            </a:fld>
            <a:endParaRPr lang="en" sz="700" b="0" i="0" u="none" strike="noStrike" cap="none">
              <a:solidFill>
                <a:srgbClr val="929292"/>
              </a:solidFill>
              <a:latin typeface="Open Sans"/>
              <a:ea typeface="Open Sans"/>
              <a:cs typeface="Open Sans"/>
              <a:sym typeface="Open Sans"/>
            </a:endParaRPr>
          </a:p>
        </p:txBody>
      </p:sp>
      <p:graphicFrame>
        <p:nvGraphicFramePr>
          <p:cNvPr id="3" name="Table 2"/>
          <p:cNvGraphicFramePr>
            <a:graphicFrameLocks noGrp="1"/>
          </p:cNvGraphicFramePr>
          <p:nvPr>
            <p:extLst>
              <p:ext uri="{D42A27DB-BD31-4B8C-83A1-F6EECF244321}">
                <p14:modId xmlns:p14="http://schemas.microsoft.com/office/powerpoint/2010/main" val="3628887024"/>
              </p:ext>
            </p:extLst>
          </p:nvPr>
        </p:nvGraphicFramePr>
        <p:xfrm>
          <a:off x="228649" y="694848"/>
          <a:ext cx="8749702" cy="4334742"/>
        </p:xfrm>
        <a:graphic>
          <a:graphicData uri="http://schemas.openxmlformats.org/drawingml/2006/table">
            <a:tbl>
              <a:tblPr>
                <a:tableStyleId>{616DA210-FB5B-4158-B5E0-FEB733F419BA}</a:tableStyleId>
              </a:tblPr>
              <a:tblGrid>
                <a:gridCol w="1509917">
                  <a:extLst>
                    <a:ext uri="{9D8B030D-6E8A-4147-A177-3AD203B41FA5}">
                      <a16:colId xmlns:a16="http://schemas.microsoft.com/office/drawing/2014/main" val="3550772225"/>
                    </a:ext>
                  </a:extLst>
                </a:gridCol>
                <a:gridCol w="7239785">
                  <a:extLst>
                    <a:ext uri="{9D8B030D-6E8A-4147-A177-3AD203B41FA5}">
                      <a16:colId xmlns:a16="http://schemas.microsoft.com/office/drawing/2014/main" val="3189251388"/>
                    </a:ext>
                  </a:extLst>
                </a:gridCol>
              </a:tblGrid>
              <a:tr h="232769">
                <a:tc>
                  <a:txBody>
                    <a:bodyPr/>
                    <a:lstStyle/>
                    <a:p>
                      <a:pPr algn="l" fontAlgn="b"/>
                      <a:r>
                        <a:rPr lang="en-US" sz="1800" b="1" cap="all" dirty="0">
                          <a:effectLst/>
                        </a:rPr>
                        <a:t>CRITERIA</a:t>
                      </a:r>
                      <a:endParaRPr lang="en-US" sz="1800" b="1" cap="all" dirty="0">
                        <a:solidFill>
                          <a:srgbClr val="767676"/>
                        </a:solidFill>
                        <a:effectLst/>
                        <a:latin typeface="inherit"/>
                      </a:endParaRPr>
                    </a:p>
                  </a:txBody>
                  <a:tcPr marL="18107" marR="18107" marT="18107" marB="18107" anchor="b">
                    <a:solidFill>
                      <a:srgbClr val="00B0F0"/>
                    </a:solidFill>
                  </a:tcPr>
                </a:tc>
                <a:tc>
                  <a:txBody>
                    <a:bodyPr/>
                    <a:lstStyle/>
                    <a:p>
                      <a:pPr algn="l" fontAlgn="b"/>
                      <a:r>
                        <a:rPr lang="en-US" sz="1800" b="1" cap="all" dirty="0">
                          <a:effectLst/>
                        </a:rPr>
                        <a:t>MEETS SPECIFICATIONS</a:t>
                      </a:r>
                      <a:endParaRPr lang="en-US" sz="1800" b="1" cap="all" dirty="0">
                        <a:solidFill>
                          <a:srgbClr val="767676"/>
                        </a:solidFill>
                        <a:effectLst/>
                        <a:latin typeface="inherit"/>
                      </a:endParaRPr>
                    </a:p>
                  </a:txBody>
                  <a:tcPr marL="18107" marR="18107" marT="18107" marB="18107" anchor="b">
                    <a:solidFill>
                      <a:srgbClr val="00B0F0"/>
                    </a:solidFill>
                  </a:tcPr>
                </a:tc>
                <a:extLst>
                  <a:ext uri="{0D108BD9-81ED-4DB2-BD59-A6C34878D82A}">
                    <a16:rowId xmlns:a16="http://schemas.microsoft.com/office/drawing/2014/main" val="2736824705"/>
                  </a:ext>
                </a:extLst>
              </a:tr>
              <a:tr h="504329">
                <a:tc>
                  <a:txBody>
                    <a:bodyPr/>
                    <a:lstStyle/>
                    <a:p>
                      <a:pPr fontAlgn="t"/>
                      <a:r>
                        <a:rPr lang="en-US" sz="1000" dirty="0">
                          <a:effectLst/>
                        </a:rPr>
                        <a:t>Domain Background</a:t>
                      </a:r>
                      <a:endParaRPr lang="en-US" sz="1000" dirty="0">
                        <a:solidFill>
                          <a:srgbClr val="525C65"/>
                        </a:solidFill>
                        <a:effectLst/>
                        <a:latin typeface="Open Sans" panose="020B0604020202020204" charset="0"/>
                      </a:endParaRPr>
                    </a:p>
                  </a:txBody>
                  <a:tcPr marL="18107" marR="18107" marT="18107" marB="18107"/>
                </a:tc>
                <a:tc>
                  <a:txBody>
                    <a:bodyPr/>
                    <a:lstStyle/>
                    <a:p>
                      <a:pPr fontAlgn="t"/>
                      <a:r>
                        <a:rPr lang="en-US" sz="1000" dirty="0">
                          <a:effectLst/>
                        </a:rPr>
                        <a:t>Student briefly details background information of the domain from which the project is proposed. Historical information relevant to the project should be included. It should be clear how or why a problem in the domain can or should be solved. Related academic research should be appropriately cited. A discussion of the student's personal motivation for investigating a particular problem in the domain is encouraged but not required.</a:t>
                      </a:r>
                      <a:endParaRPr lang="en-US" sz="1000" dirty="0">
                        <a:solidFill>
                          <a:srgbClr val="525C65"/>
                        </a:solidFill>
                        <a:effectLst/>
                        <a:latin typeface="Open Sans" panose="020B0604020202020204" charset="0"/>
                      </a:endParaRPr>
                    </a:p>
                  </a:txBody>
                  <a:tcPr marL="18107" marR="18107" marT="18107" marB="18107"/>
                </a:tc>
                <a:extLst>
                  <a:ext uri="{0D108BD9-81ED-4DB2-BD59-A6C34878D82A}">
                    <a16:rowId xmlns:a16="http://schemas.microsoft.com/office/drawing/2014/main" val="423263926"/>
                  </a:ext>
                </a:extLst>
              </a:tr>
              <a:tr h="368547">
                <a:tc>
                  <a:txBody>
                    <a:bodyPr/>
                    <a:lstStyle/>
                    <a:p>
                      <a:pPr fontAlgn="t"/>
                      <a:r>
                        <a:rPr lang="en-US" sz="1000" dirty="0">
                          <a:effectLst/>
                        </a:rPr>
                        <a:t>Problem Statement</a:t>
                      </a:r>
                      <a:endParaRPr lang="en-US" sz="1000" dirty="0">
                        <a:solidFill>
                          <a:srgbClr val="525C65"/>
                        </a:solidFill>
                        <a:effectLst/>
                        <a:latin typeface="Open Sans" panose="020B0604020202020204" charset="0"/>
                      </a:endParaRPr>
                    </a:p>
                  </a:txBody>
                  <a:tcPr marL="18107" marR="18107" marT="18107" marB="18107"/>
                </a:tc>
                <a:tc>
                  <a:txBody>
                    <a:bodyPr/>
                    <a:lstStyle/>
                    <a:p>
                      <a:pPr fontAlgn="t"/>
                      <a:r>
                        <a:rPr lang="en-US" sz="1000" dirty="0">
                          <a:effectLst/>
                        </a:rPr>
                        <a:t>Student clearly describes the problem that is to be solved. The problem is well defined and has at least one relevant potential solution. Additionally, the problem is quantifiable, measurable, and replicable.</a:t>
                      </a:r>
                      <a:endParaRPr lang="en-US" sz="1000" dirty="0">
                        <a:solidFill>
                          <a:srgbClr val="525C65"/>
                        </a:solidFill>
                        <a:effectLst/>
                        <a:latin typeface="Open Sans" panose="020B0604020202020204" charset="0"/>
                      </a:endParaRPr>
                    </a:p>
                  </a:txBody>
                  <a:tcPr marL="18107" marR="18107" marT="18107" marB="18107"/>
                </a:tc>
                <a:extLst>
                  <a:ext uri="{0D108BD9-81ED-4DB2-BD59-A6C34878D82A}">
                    <a16:rowId xmlns:a16="http://schemas.microsoft.com/office/drawing/2014/main" val="2935550522"/>
                  </a:ext>
                </a:extLst>
              </a:tr>
              <a:tr h="504329">
                <a:tc>
                  <a:txBody>
                    <a:bodyPr/>
                    <a:lstStyle/>
                    <a:p>
                      <a:pPr fontAlgn="t"/>
                      <a:r>
                        <a:rPr lang="en-US" sz="1000">
                          <a:effectLst/>
                        </a:rPr>
                        <a:t>Datasets and Inputs</a:t>
                      </a:r>
                      <a:endParaRPr lang="en-US" sz="1000">
                        <a:solidFill>
                          <a:srgbClr val="525C65"/>
                        </a:solidFill>
                        <a:effectLst/>
                        <a:latin typeface="Open Sans" panose="020B0604020202020204" charset="0"/>
                      </a:endParaRPr>
                    </a:p>
                  </a:txBody>
                  <a:tcPr marL="18107" marR="18107" marT="18107" marB="18107"/>
                </a:tc>
                <a:tc>
                  <a:txBody>
                    <a:bodyPr/>
                    <a:lstStyle/>
                    <a:p>
                      <a:pPr fontAlgn="t"/>
                      <a:r>
                        <a:rPr lang="en-US" sz="1000" dirty="0">
                          <a:effectLst/>
                        </a:rPr>
                        <a:t>The dataset(s) and/or input(s) to be used in the project are thoroughly described. Information such as how the dataset or input is (was) obtained, and the characteristics of the dataset or input, should be included. It should be clear how the dataset(s) or input(s) will be used in the project and whether their use is appropriate given the context of the problem.</a:t>
                      </a:r>
                      <a:endParaRPr lang="en-US" sz="1000" dirty="0">
                        <a:solidFill>
                          <a:srgbClr val="525C65"/>
                        </a:solidFill>
                        <a:effectLst/>
                        <a:latin typeface="Open Sans" panose="020B0604020202020204" charset="0"/>
                      </a:endParaRPr>
                    </a:p>
                  </a:txBody>
                  <a:tcPr marL="18107" marR="18107" marT="18107" marB="18107"/>
                </a:tc>
                <a:extLst>
                  <a:ext uri="{0D108BD9-81ED-4DB2-BD59-A6C34878D82A}">
                    <a16:rowId xmlns:a16="http://schemas.microsoft.com/office/drawing/2014/main" val="4030320446"/>
                  </a:ext>
                </a:extLst>
              </a:tr>
              <a:tr h="368547">
                <a:tc>
                  <a:txBody>
                    <a:bodyPr/>
                    <a:lstStyle/>
                    <a:p>
                      <a:pPr fontAlgn="t"/>
                      <a:r>
                        <a:rPr lang="en-US" sz="1000">
                          <a:effectLst/>
                        </a:rPr>
                        <a:t>Solution Statement</a:t>
                      </a:r>
                      <a:endParaRPr lang="en-US" sz="1000">
                        <a:solidFill>
                          <a:srgbClr val="525C65"/>
                        </a:solidFill>
                        <a:effectLst/>
                        <a:latin typeface="Open Sans" panose="020B0604020202020204" charset="0"/>
                      </a:endParaRPr>
                    </a:p>
                  </a:txBody>
                  <a:tcPr marL="18107" marR="18107" marT="18107" marB="18107"/>
                </a:tc>
                <a:tc>
                  <a:txBody>
                    <a:bodyPr/>
                    <a:lstStyle/>
                    <a:p>
                      <a:pPr fontAlgn="t"/>
                      <a:r>
                        <a:rPr lang="en-US" sz="1000">
                          <a:effectLst/>
                        </a:rPr>
                        <a:t>Student clearly describes a solution to the problem. The solution is applicable to the project domain and appropriate for the dataset(s) or input(s) given. Additionally, the solution is quantifiable, measurable, and replicable.</a:t>
                      </a:r>
                      <a:endParaRPr lang="en-US" sz="1000">
                        <a:solidFill>
                          <a:srgbClr val="525C65"/>
                        </a:solidFill>
                        <a:effectLst/>
                        <a:latin typeface="Open Sans" panose="020B0604020202020204" charset="0"/>
                      </a:endParaRPr>
                    </a:p>
                  </a:txBody>
                  <a:tcPr marL="18107" marR="18107" marT="18107" marB="18107"/>
                </a:tc>
                <a:extLst>
                  <a:ext uri="{0D108BD9-81ED-4DB2-BD59-A6C34878D82A}">
                    <a16:rowId xmlns:a16="http://schemas.microsoft.com/office/drawing/2014/main" val="110464189"/>
                  </a:ext>
                </a:extLst>
              </a:tr>
              <a:tr h="504329">
                <a:tc>
                  <a:txBody>
                    <a:bodyPr/>
                    <a:lstStyle/>
                    <a:p>
                      <a:pPr fontAlgn="t"/>
                      <a:r>
                        <a:rPr lang="en-US" sz="1000">
                          <a:effectLst/>
                        </a:rPr>
                        <a:t>Benchmark Model</a:t>
                      </a:r>
                      <a:endParaRPr lang="en-US" sz="1000">
                        <a:solidFill>
                          <a:srgbClr val="525C65"/>
                        </a:solidFill>
                        <a:effectLst/>
                        <a:latin typeface="Open Sans" panose="020B0604020202020204" charset="0"/>
                      </a:endParaRPr>
                    </a:p>
                  </a:txBody>
                  <a:tcPr marL="18107" marR="18107" marT="18107" marB="18107"/>
                </a:tc>
                <a:tc>
                  <a:txBody>
                    <a:bodyPr/>
                    <a:lstStyle/>
                    <a:p>
                      <a:pPr fontAlgn="t"/>
                      <a:r>
                        <a:rPr lang="en-US" sz="1000" dirty="0">
                          <a:effectLst/>
                        </a:rPr>
                        <a:t>A benchmark model is provided that relates to the domain, problem statement, and intended solution. Ideally, the student's benchmark model provides context for existing methods or known information in the domain and problem given, which can then be objectively compared to the student's solution. The benchmark model is clearly defined and measurable.</a:t>
                      </a:r>
                      <a:endParaRPr lang="en-US" sz="1000" dirty="0">
                        <a:solidFill>
                          <a:srgbClr val="525C65"/>
                        </a:solidFill>
                        <a:effectLst/>
                        <a:latin typeface="Open Sans" panose="020B0604020202020204" charset="0"/>
                      </a:endParaRPr>
                    </a:p>
                  </a:txBody>
                  <a:tcPr marL="18107" marR="18107" marT="18107" marB="18107"/>
                </a:tc>
                <a:extLst>
                  <a:ext uri="{0D108BD9-81ED-4DB2-BD59-A6C34878D82A}">
                    <a16:rowId xmlns:a16="http://schemas.microsoft.com/office/drawing/2014/main" val="3661092177"/>
                  </a:ext>
                </a:extLst>
              </a:tr>
              <a:tr h="368547">
                <a:tc>
                  <a:txBody>
                    <a:bodyPr/>
                    <a:lstStyle/>
                    <a:p>
                      <a:pPr fontAlgn="t"/>
                      <a:r>
                        <a:rPr lang="en-US" sz="1000">
                          <a:effectLst/>
                        </a:rPr>
                        <a:t>Evaluation Metrics</a:t>
                      </a:r>
                      <a:endParaRPr lang="en-US" sz="1000">
                        <a:solidFill>
                          <a:srgbClr val="525C65"/>
                        </a:solidFill>
                        <a:effectLst/>
                        <a:latin typeface="Open Sans" panose="020B0604020202020204" charset="0"/>
                      </a:endParaRPr>
                    </a:p>
                  </a:txBody>
                  <a:tcPr marL="18107" marR="18107" marT="18107" marB="18107"/>
                </a:tc>
                <a:tc>
                  <a:txBody>
                    <a:bodyPr/>
                    <a:lstStyle/>
                    <a:p>
                      <a:pPr fontAlgn="t"/>
                      <a:r>
                        <a:rPr lang="en-US" sz="1000">
                          <a:effectLst/>
                        </a:rPr>
                        <a:t>Student proposes at least one evaluation metric that can be used to quantify the performance of both the benchmark model and the solution model presented. The evaluation metric(s) proposed are appropriate given the context of the data, the problem statement, and the intended solution.</a:t>
                      </a:r>
                      <a:endParaRPr lang="en-US" sz="1000">
                        <a:solidFill>
                          <a:srgbClr val="525C65"/>
                        </a:solidFill>
                        <a:effectLst/>
                        <a:latin typeface="Open Sans" panose="020B0604020202020204" charset="0"/>
                      </a:endParaRPr>
                    </a:p>
                  </a:txBody>
                  <a:tcPr marL="18107" marR="18107" marT="18107" marB="18107"/>
                </a:tc>
                <a:extLst>
                  <a:ext uri="{0D108BD9-81ED-4DB2-BD59-A6C34878D82A}">
                    <a16:rowId xmlns:a16="http://schemas.microsoft.com/office/drawing/2014/main" val="826118019"/>
                  </a:ext>
                </a:extLst>
              </a:tr>
              <a:tr h="504329">
                <a:tc>
                  <a:txBody>
                    <a:bodyPr/>
                    <a:lstStyle/>
                    <a:p>
                      <a:pPr fontAlgn="t"/>
                      <a:r>
                        <a:rPr lang="en-US" sz="1000" dirty="0">
                          <a:effectLst/>
                        </a:rPr>
                        <a:t>Project Design</a:t>
                      </a:r>
                      <a:endParaRPr lang="en-US" sz="1000" dirty="0">
                        <a:solidFill>
                          <a:srgbClr val="525C65"/>
                        </a:solidFill>
                        <a:effectLst/>
                        <a:latin typeface="Open Sans" panose="020B0604020202020204" charset="0"/>
                      </a:endParaRPr>
                    </a:p>
                  </a:txBody>
                  <a:tcPr marL="18107" marR="18107" marT="18107" marB="18107"/>
                </a:tc>
                <a:tc>
                  <a:txBody>
                    <a:bodyPr/>
                    <a:lstStyle/>
                    <a:p>
                      <a:pPr fontAlgn="t"/>
                      <a:r>
                        <a:rPr lang="en-US" sz="1000" dirty="0">
                          <a:effectLst/>
                        </a:rPr>
                        <a:t>Student summarizes a theoretical workflow for approaching a solution given the problem. Discussion is made as to what strategies may be employed, what analysis of the data might be required, or which algorithms will be considered. The workflow and discussion provided align with the qualities of the project. Small visualizations, pseudocode, or diagrams are encouraged but not required.</a:t>
                      </a:r>
                      <a:endParaRPr lang="en-US" sz="1000" dirty="0">
                        <a:solidFill>
                          <a:srgbClr val="525C65"/>
                        </a:solidFill>
                        <a:effectLst/>
                        <a:latin typeface="Open Sans" panose="020B0604020202020204" charset="0"/>
                      </a:endParaRPr>
                    </a:p>
                  </a:txBody>
                  <a:tcPr marL="18107" marR="18107" marT="18107" marB="18107"/>
                </a:tc>
                <a:extLst>
                  <a:ext uri="{0D108BD9-81ED-4DB2-BD59-A6C34878D82A}">
                    <a16:rowId xmlns:a16="http://schemas.microsoft.com/office/drawing/2014/main" val="3255751865"/>
                  </a:ext>
                </a:extLst>
              </a:tr>
              <a:tr h="368547">
                <a:tc>
                  <a:txBody>
                    <a:bodyPr/>
                    <a:lstStyle/>
                    <a:p>
                      <a:pPr fontAlgn="t"/>
                      <a:r>
                        <a:rPr lang="en-US" sz="1000">
                          <a:effectLst/>
                        </a:rPr>
                        <a:t>Presentation</a:t>
                      </a:r>
                      <a:endParaRPr lang="en-US" sz="1000">
                        <a:solidFill>
                          <a:srgbClr val="525C65"/>
                        </a:solidFill>
                        <a:effectLst/>
                        <a:latin typeface="Open Sans" panose="020B0604020202020204" charset="0"/>
                      </a:endParaRPr>
                    </a:p>
                  </a:txBody>
                  <a:tcPr marL="18107" marR="18107" marT="18107" marB="18107"/>
                </a:tc>
                <a:tc>
                  <a:txBody>
                    <a:bodyPr/>
                    <a:lstStyle/>
                    <a:p>
                      <a:pPr fontAlgn="t"/>
                      <a:r>
                        <a:rPr lang="en-US" sz="1000" dirty="0">
                          <a:effectLst/>
                        </a:rPr>
                        <a:t>Proposal follows a well-organized structure and would be readily understood by its intended audience. Each section is written in a clear, concise and specific manner. Few grammatical and spelling mistakes are present. All resources used and referenced are properly cited.</a:t>
                      </a:r>
                      <a:endParaRPr lang="en-US" sz="1000" dirty="0">
                        <a:solidFill>
                          <a:srgbClr val="525C65"/>
                        </a:solidFill>
                        <a:effectLst/>
                        <a:latin typeface="Open Sans" panose="020B0604020202020204" charset="0"/>
                      </a:endParaRPr>
                    </a:p>
                  </a:txBody>
                  <a:tcPr marL="18107" marR="18107" marT="18107" marB="18107"/>
                </a:tc>
                <a:extLst>
                  <a:ext uri="{0D108BD9-81ED-4DB2-BD59-A6C34878D82A}">
                    <a16:rowId xmlns:a16="http://schemas.microsoft.com/office/drawing/2014/main" val="3604662442"/>
                  </a:ext>
                </a:extLst>
              </a:tr>
            </a:tbl>
          </a:graphicData>
        </a:graphic>
      </p:graphicFrame>
      <p:sp>
        <p:nvSpPr>
          <p:cNvPr id="4" name="TextBox 3"/>
          <p:cNvSpPr txBox="1"/>
          <p:nvPr/>
        </p:nvSpPr>
        <p:spPr>
          <a:xfrm>
            <a:off x="228649" y="0"/>
            <a:ext cx="8588229" cy="584775"/>
          </a:xfrm>
          <a:prstGeom prst="rect">
            <a:avLst/>
          </a:prstGeom>
          <a:noFill/>
        </p:spPr>
        <p:txBody>
          <a:bodyPr wrap="square" rtlCol="0">
            <a:spAutoFit/>
          </a:bodyPr>
          <a:lstStyle/>
          <a:p>
            <a:pPr algn="ctr"/>
            <a:r>
              <a:rPr lang="en-US" sz="3200" dirty="0">
                <a:hlinkClick r:id="rId2"/>
              </a:rPr>
              <a:t>Capstone Proposal : Project Specifications</a:t>
            </a:r>
            <a:endParaRPr lang="en-US" sz="3200" dirty="0"/>
          </a:p>
        </p:txBody>
      </p:sp>
    </p:spTree>
    <p:extLst>
      <p:ext uri="{BB962C8B-B14F-4D97-AF65-F5344CB8AC3E}">
        <p14:creationId xmlns:p14="http://schemas.microsoft.com/office/powerpoint/2010/main" val="36256157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a:xfrm>
            <a:off x="8892578" y="4953000"/>
            <a:ext cx="140999" cy="152399"/>
          </a:xfrm>
        </p:spPr>
        <p:txBody>
          <a:bodyPr/>
          <a:lstStyle/>
          <a:p>
            <a:pPr marL="0" marR="0" lvl="0" indent="0" algn="ctr" rtl="0">
              <a:lnSpc>
                <a:spcPct val="100000"/>
              </a:lnSpc>
              <a:spcBef>
                <a:spcPts val="0"/>
              </a:spcBef>
              <a:spcAft>
                <a:spcPts val="0"/>
              </a:spcAft>
              <a:buClr>
                <a:srgbClr val="929292"/>
              </a:buClr>
              <a:buSzPct val="25000"/>
              <a:buFont typeface="Open Sans"/>
              <a:buNone/>
            </a:pPr>
            <a:fld id="{00000000-1234-1234-1234-123412341234}" type="slidenum">
              <a:rPr lang="en" sz="700" b="0" i="0" u="none" strike="noStrike" cap="none" smtClean="0">
                <a:solidFill>
                  <a:srgbClr val="929292"/>
                </a:solidFill>
                <a:latin typeface="Open Sans"/>
                <a:ea typeface="Open Sans"/>
                <a:cs typeface="Open Sans"/>
                <a:sym typeface="Open Sans"/>
              </a:rPr>
              <a:t>4</a:t>
            </a:fld>
            <a:endParaRPr lang="en" sz="700" b="0" i="0" u="none" strike="noStrike" cap="none">
              <a:solidFill>
                <a:srgbClr val="929292"/>
              </a:solidFill>
              <a:latin typeface="Open Sans"/>
              <a:ea typeface="Open Sans"/>
              <a:cs typeface="Open Sans"/>
              <a:sym typeface="Open Sans"/>
            </a:endParaRPr>
          </a:p>
        </p:txBody>
      </p:sp>
      <p:sp>
        <p:nvSpPr>
          <p:cNvPr id="10" name="TextBox 9"/>
          <p:cNvSpPr txBox="1"/>
          <p:nvPr/>
        </p:nvSpPr>
        <p:spPr>
          <a:xfrm>
            <a:off x="277886" y="0"/>
            <a:ext cx="8588229" cy="584775"/>
          </a:xfrm>
          <a:prstGeom prst="rect">
            <a:avLst/>
          </a:prstGeom>
          <a:noFill/>
        </p:spPr>
        <p:txBody>
          <a:bodyPr wrap="square" rtlCol="0">
            <a:spAutoFit/>
          </a:bodyPr>
          <a:lstStyle/>
          <a:p>
            <a:pPr algn="ctr"/>
            <a:r>
              <a:rPr lang="en-US" sz="3200" dirty="0"/>
              <a:t>Presentation</a:t>
            </a:r>
          </a:p>
        </p:txBody>
      </p:sp>
      <p:sp>
        <p:nvSpPr>
          <p:cNvPr id="5" name="Rectangle 4"/>
          <p:cNvSpPr/>
          <p:nvPr/>
        </p:nvSpPr>
        <p:spPr>
          <a:xfrm>
            <a:off x="24619" y="584775"/>
            <a:ext cx="9094763" cy="738664"/>
          </a:xfrm>
          <a:prstGeom prst="rect">
            <a:avLst/>
          </a:prstGeom>
        </p:spPr>
        <p:txBody>
          <a:bodyPr wrap="square">
            <a:spAutoFit/>
          </a:bodyPr>
          <a:lstStyle/>
          <a:p>
            <a:r>
              <a:rPr lang="en-US" dirty="0"/>
              <a:t>Proposal follows a well-organized structure and would be readily understood by its intended audience. Each section is written in a clear, concise and specific manner. Few grammatical and spelling mistakes are present. All resources used and referenced are properly cited</a:t>
            </a:r>
          </a:p>
        </p:txBody>
      </p:sp>
      <p:sp>
        <p:nvSpPr>
          <p:cNvPr id="4" name="Rectangle 3"/>
          <p:cNvSpPr/>
          <p:nvPr/>
        </p:nvSpPr>
        <p:spPr>
          <a:xfrm>
            <a:off x="1879597" y="1469386"/>
            <a:ext cx="5384807" cy="307777"/>
          </a:xfrm>
          <a:prstGeom prst="rect">
            <a:avLst/>
          </a:prstGeom>
        </p:spPr>
        <p:txBody>
          <a:bodyPr wrap="none">
            <a:spAutoFit/>
          </a:bodyPr>
          <a:lstStyle/>
          <a:p>
            <a:r>
              <a:rPr lang="en-US" b="1" dirty="0">
                <a:solidFill>
                  <a:srgbClr val="24292E"/>
                </a:solidFill>
                <a:latin typeface="-apple-system"/>
                <a:hlinkClick r:id="rId2"/>
              </a:rPr>
              <a:t>Machine Learning Engineer Nanodegree: Capstone Proposal Template</a:t>
            </a:r>
            <a:endParaRPr lang="en-US" b="1" dirty="0">
              <a:solidFill>
                <a:srgbClr val="24292E"/>
              </a:solidFill>
              <a:latin typeface="-apple-system"/>
            </a:endParaRPr>
          </a:p>
        </p:txBody>
      </p:sp>
      <p:sp>
        <p:nvSpPr>
          <p:cNvPr id="6" name="Rectangle 5"/>
          <p:cNvSpPr/>
          <p:nvPr/>
        </p:nvSpPr>
        <p:spPr>
          <a:xfrm>
            <a:off x="3668548" y="1982442"/>
            <a:ext cx="1806905" cy="307777"/>
          </a:xfrm>
          <a:prstGeom prst="rect">
            <a:avLst/>
          </a:prstGeom>
        </p:spPr>
        <p:txBody>
          <a:bodyPr wrap="none">
            <a:spAutoFit/>
          </a:bodyPr>
          <a:lstStyle/>
          <a:p>
            <a:pPr algn="just" fontAlgn="t"/>
            <a:r>
              <a:rPr lang="en-US" dirty="0"/>
              <a:t>Domain Background</a:t>
            </a:r>
            <a:endParaRPr lang="en-US" dirty="0">
              <a:solidFill>
                <a:srgbClr val="525C65"/>
              </a:solidFill>
              <a:latin typeface="Open Sans" panose="020B0604020202020204" charset="0"/>
            </a:endParaRPr>
          </a:p>
        </p:txBody>
      </p:sp>
      <p:sp>
        <p:nvSpPr>
          <p:cNvPr id="8" name="Rectangle 7"/>
          <p:cNvSpPr/>
          <p:nvPr/>
        </p:nvSpPr>
        <p:spPr>
          <a:xfrm>
            <a:off x="3713432" y="2420377"/>
            <a:ext cx="1717137" cy="307777"/>
          </a:xfrm>
          <a:prstGeom prst="rect">
            <a:avLst/>
          </a:prstGeom>
        </p:spPr>
        <p:txBody>
          <a:bodyPr wrap="none">
            <a:spAutoFit/>
          </a:bodyPr>
          <a:lstStyle/>
          <a:p>
            <a:pPr algn="just" fontAlgn="t"/>
            <a:r>
              <a:rPr lang="en-US" dirty="0"/>
              <a:t>Problem Statement</a:t>
            </a:r>
            <a:endParaRPr lang="en-US" dirty="0">
              <a:solidFill>
                <a:srgbClr val="525C65"/>
              </a:solidFill>
              <a:latin typeface="Open Sans" panose="020B0604020202020204" charset="0"/>
            </a:endParaRPr>
          </a:p>
        </p:txBody>
      </p:sp>
      <p:sp>
        <p:nvSpPr>
          <p:cNvPr id="9" name="Rectangle 8"/>
          <p:cNvSpPr/>
          <p:nvPr/>
        </p:nvSpPr>
        <p:spPr>
          <a:xfrm>
            <a:off x="3683776" y="2844269"/>
            <a:ext cx="1776448" cy="307777"/>
          </a:xfrm>
          <a:prstGeom prst="rect">
            <a:avLst/>
          </a:prstGeom>
        </p:spPr>
        <p:txBody>
          <a:bodyPr wrap="none">
            <a:spAutoFit/>
          </a:bodyPr>
          <a:lstStyle/>
          <a:p>
            <a:pPr algn="just" fontAlgn="t"/>
            <a:r>
              <a:rPr lang="en-US" dirty="0"/>
              <a:t>Datasets and Inputs</a:t>
            </a:r>
            <a:endParaRPr lang="en-US" dirty="0">
              <a:solidFill>
                <a:srgbClr val="525C65"/>
              </a:solidFill>
              <a:latin typeface="Open Sans" panose="020B0604020202020204" charset="0"/>
            </a:endParaRPr>
          </a:p>
        </p:txBody>
      </p:sp>
      <p:sp>
        <p:nvSpPr>
          <p:cNvPr id="11" name="Rectangle 10"/>
          <p:cNvSpPr/>
          <p:nvPr/>
        </p:nvSpPr>
        <p:spPr>
          <a:xfrm>
            <a:off x="3723050" y="3282204"/>
            <a:ext cx="1697901" cy="307777"/>
          </a:xfrm>
          <a:prstGeom prst="rect">
            <a:avLst/>
          </a:prstGeom>
        </p:spPr>
        <p:txBody>
          <a:bodyPr wrap="none">
            <a:spAutoFit/>
          </a:bodyPr>
          <a:lstStyle/>
          <a:p>
            <a:pPr algn="just" fontAlgn="t"/>
            <a:r>
              <a:rPr lang="en-US" dirty="0"/>
              <a:t>Solution Statement</a:t>
            </a:r>
            <a:endParaRPr lang="en-US" dirty="0">
              <a:solidFill>
                <a:srgbClr val="525C65"/>
              </a:solidFill>
              <a:latin typeface="Open Sans" panose="020B0604020202020204" charset="0"/>
            </a:endParaRPr>
          </a:p>
        </p:txBody>
      </p:sp>
      <p:sp>
        <p:nvSpPr>
          <p:cNvPr id="12" name="Rectangle 11"/>
          <p:cNvSpPr/>
          <p:nvPr/>
        </p:nvSpPr>
        <p:spPr>
          <a:xfrm>
            <a:off x="3758316" y="3732593"/>
            <a:ext cx="1627369" cy="307777"/>
          </a:xfrm>
          <a:prstGeom prst="rect">
            <a:avLst/>
          </a:prstGeom>
        </p:spPr>
        <p:txBody>
          <a:bodyPr wrap="none">
            <a:spAutoFit/>
          </a:bodyPr>
          <a:lstStyle/>
          <a:p>
            <a:pPr lvl="0" algn="just" fontAlgn="t">
              <a:defRPr/>
            </a:pPr>
            <a:r>
              <a:rPr lang="en-US" dirty="0"/>
              <a:t>Benchmark Model</a:t>
            </a:r>
            <a:endParaRPr lang="en-US" dirty="0">
              <a:solidFill>
                <a:srgbClr val="525C65"/>
              </a:solidFill>
              <a:latin typeface="Open Sans" panose="020B0604020202020204" charset="0"/>
            </a:endParaRPr>
          </a:p>
        </p:txBody>
      </p:sp>
      <p:sp>
        <p:nvSpPr>
          <p:cNvPr id="13" name="Rectangle 12"/>
          <p:cNvSpPr/>
          <p:nvPr/>
        </p:nvSpPr>
        <p:spPr>
          <a:xfrm>
            <a:off x="3747896" y="4225770"/>
            <a:ext cx="1648208" cy="307777"/>
          </a:xfrm>
          <a:prstGeom prst="rect">
            <a:avLst/>
          </a:prstGeom>
        </p:spPr>
        <p:txBody>
          <a:bodyPr wrap="none">
            <a:spAutoFit/>
          </a:bodyPr>
          <a:lstStyle/>
          <a:p>
            <a:pPr algn="just" fontAlgn="t"/>
            <a:r>
              <a:rPr lang="en-US" dirty="0"/>
              <a:t>Evaluation Metrics</a:t>
            </a:r>
            <a:endParaRPr lang="en-US" dirty="0">
              <a:solidFill>
                <a:srgbClr val="525C65"/>
              </a:solidFill>
              <a:latin typeface="Open Sans" panose="020B0604020202020204" charset="0"/>
            </a:endParaRPr>
          </a:p>
        </p:txBody>
      </p:sp>
      <p:sp>
        <p:nvSpPr>
          <p:cNvPr id="14" name="Rectangle 13"/>
          <p:cNvSpPr/>
          <p:nvPr/>
        </p:nvSpPr>
        <p:spPr>
          <a:xfrm>
            <a:off x="3896975" y="4721422"/>
            <a:ext cx="1350050" cy="307777"/>
          </a:xfrm>
          <a:prstGeom prst="rect">
            <a:avLst/>
          </a:prstGeom>
        </p:spPr>
        <p:txBody>
          <a:bodyPr wrap="none">
            <a:spAutoFit/>
          </a:bodyPr>
          <a:lstStyle/>
          <a:p>
            <a:pPr algn="just" fontAlgn="t"/>
            <a:r>
              <a:rPr lang="en-US" dirty="0"/>
              <a:t>Project Design</a:t>
            </a:r>
            <a:endParaRPr lang="en-US" dirty="0">
              <a:solidFill>
                <a:srgbClr val="525C65"/>
              </a:solidFill>
              <a:latin typeface="Open Sans" panose="020B0604020202020204" charset="0"/>
            </a:endParaRPr>
          </a:p>
        </p:txBody>
      </p:sp>
      <p:cxnSp>
        <p:nvCxnSpPr>
          <p:cNvPr id="17" name="Straight Arrow Connector 16"/>
          <p:cNvCxnSpPr>
            <a:cxnSpLocks/>
          </p:cNvCxnSpPr>
          <p:nvPr/>
        </p:nvCxnSpPr>
        <p:spPr>
          <a:xfrm>
            <a:off x="4572000" y="2240981"/>
            <a:ext cx="0" cy="22419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cxnSpLocks/>
          </p:cNvCxnSpPr>
          <p:nvPr/>
        </p:nvCxnSpPr>
        <p:spPr>
          <a:xfrm>
            <a:off x="4572000" y="2660668"/>
            <a:ext cx="0" cy="22419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cxnSpLocks/>
          </p:cNvCxnSpPr>
          <p:nvPr/>
        </p:nvCxnSpPr>
        <p:spPr>
          <a:xfrm>
            <a:off x="4572000" y="3101457"/>
            <a:ext cx="0" cy="22419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cxnSpLocks/>
          </p:cNvCxnSpPr>
          <p:nvPr/>
        </p:nvCxnSpPr>
        <p:spPr>
          <a:xfrm>
            <a:off x="4572000" y="3542251"/>
            <a:ext cx="0" cy="22419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cxnSpLocks/>
          </p:cNvCxnSpPr>
          <p:nvPr/>
        </p:nvCxnSpPr>
        <p:spPr>
          <a:xfrm>
            <a:off x="4572000" y="4004142"/>
            <a:ext cx="0" cy="22419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cxnSpLocks/>
          </p:cNvCxnSpPr>
          <p:nvPr/>
        </p:nvCxnSpPr>
        <p:spPr>
          <a:xfrm>
            <a:off x="4572000" y="4494169"/>
            <a:ext cx="0" cy="22419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22922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a:xfrm>
            <a:off x="8892578" y="4953000"/>
            <a:ext cx="140999" cy="152399"/>
          </a:xfrm>
        </p:spPr>
        <p:txBody>
          <a:bodyPr/>
          <a:lstStyle/>
          <a:p>
            <a:pPr marL="0" marR="0" lvl="0" indent="0" algn="ctr" rtl="0">
              <a:lnSpc>
                <a:spcPct val="100000"/>
              </a:lnSpc>
              <a:spcBef>
                <a:spcPts val="0"/>
              </a:spcBef>
              <a:spcAft>
                <a:spcPts val="0"/>
              </a:spcAft>
              <a:buClr>
                <a:srgbClr val="929292"/>
              </a:buClr>
              <a:buSzPct val="25000"/>
              <a:buFont typeface="Open Sans"/>
              <a:buNone/>
            </a:pPr>
            <a:fld id="{00000000-1234-1234-1234-123412341234}" type="slidenum">
              <a:rPr lang="en" sz="700" b="0" i="0" u="none" strike="noStrike" cap="none" smtClean="0">
                <a:solidFill>
                  <a:srgbClr val="929292"/>
                </a:solidFill>
                <a:latin typeface="Open Sans"/>
                <a:ea typeface="Open Sans"/>
                <a:cs typeface="Open Sans"/>
                <a:sym typeface="Open Sans"/>
              </a:rPr>
              <a:t>5</a:t>
            </a:fld>
            <a:endParaRPr lang="en" sz="700" b="0" i="0" u="none" strike="noStrike" cap="none">
              <a:solidFill>
                <a:srgbClr val="929292"/>
              </a:solidFill>
              <a:latin typeface="Open Sans"/>
              <a:ea typeface="Open Sans"/>
              <a:cs typeface="Open Sans"/>
              <a:sym typeface="Open Sans"/>
            </a:endParaRPr>
          </a:p>
        </p:txBody>
      </p:sp>
      <p:sp>
        <p:nvSpPr>
          <p:cNvPr id="10" name="TextBox 9"/>
          <p:cNvSpPr txBox="1"/>
          <p:nvPr/>
        </p:nvSpPr>
        <p:spPr>
          <a:xfrm>
            <a:off x="277886" y="0"/>
            <a:ext cx="8588229" cy="584775"/>
          </a:xfrm>
          <a:prstGeom prst="rect">
            <a:avLst/>
          </a:prstGeom>
          <a:noFill/>
        </p:spPr>
        <p:txBody>
          <a:bodyPr wrap="square" rtlCol="0">
            <a:spAutoFit/>
          </a:bodyPr>
          <a:lstStyle/>
          <a:p>
            <a:pPr algn="ctr"/>
            <a:r>
              <a:rPr lang="en-US" sz="3200" dirty="0"/>
              <a:t>Domain Background </a:t>
            </a:r>
          </a:p>
        </p:txBody>
      </p:sp>
      <p:sp>
        <p:nvSpPr>
          <p:cNvPr id="5" name="Rectangle 4"/>
          <p:cNvSpPr/>
          <p:nvPr/>
        </p:nvSpPr>
        <p:spPr>
          <a:xfrm>
            <a:off x="24619" y="584775"/>
            <a:ext cx="9094763" cy="954107"/>
          </a:xfrm>
          <a:prstGeom prst="rect">
            <a:avLst/>
          </a:prstGeom>
        </p:spPr>
        <p:txBody>
          <a:bodyPr wrap="square">
            <a:spAutoFit/>
          </a:bodyPr>
          <a:lstStyle/>
          <a:p>
            <a:r>
              <a:rPr lang="en-US" dirty="0">
                <a:solidFill>
                  <a:srgbClr val="525C65"/>
                </a:solidFill>
                <a:latin typeface="+mn-lt"/>
              </a:rPr>
              <a:t>Student briefly details background information of the domain from which the project is proposed. Historical information relevant to the project should be included. It should be clear how or why a problem in the domain can or should be solved. Related academic research should be appropriately cited. A discussion of the student's personal motivation for investigating a particular problem in the domain is encouraged but not required.</a:t>
            </a:r>
            <a:endParaRPr lang="en-US" dirty="0">
              <a:latin typeface="+mn-lt"/>
            </a:endParaRPr>
          </a:p>
        </p:txBody>
      </p:sp>
      <p:sp>
        <p:nvSpPr>
          <p:cNvPr id="7" name="Rectangle 6"/>
          <p:cNvSpPr/>
          <p:nvPr/>
        </p:nvSpPr>
        <p:spPr>
          <a:xfrm>
            <a:off x="5558107" y="4250948"/>
            <a:ext cx="3888936" cy="892552"/>
          </a:xfrm>
          <a:prstGeom prst="rect">
            <a:avLst/>
          </a:prstGeom>
        </p:spPr>
        <p:txBody>
          <a:bodyPr wrap="square">
            <a:spAutoFit/>
          </a:bodyPr>
          <a:lstStyle/>
          <a:p>
            <a:endParaRPr lang="en-US" sz="2000" dirty="0">
              <a:latin typeface="Calibri" panose="020F0502020204030204" pitchFamily="34" charset="0"/>
            </a:endParaRPr>
          </a:p>
          <a:p>
            <a:r>
              <a:rPr lang="en-US" sz="800" dirty="0">
                <a:latin typeface="Calibri" panose="020F0502020204030204" pitchFamily="34" charset="0"/>
              </a:rPr>
              <a:t>https://www.cdc.gov/cancer/skin/statistics/ </a:t>
            </a:r>
          </a:p>
          <a:p>
            <a:r>
              <a:rPr lang="en-US" sz="800" dirty="0">
                <a:latin typeface="Calibri" panose="020F0502020204030204" pitchFamily="34" charset="0"/>
              </a:rPr>
              <a:t>https://www.aad.org/media/stats/conditions/skin-cancer </a:t>
            </a:r>
          </a:p>
          <a:p>
            <a:r>
              <a:rPr lang="en-US" sz="800" dirty="0">
                <a:latin typeface="Calibri" panose="020F0502020204030204" pitchFamily="34" charset="0"/>
              </a:rPr>
              <a:t>http://www.cancer.org/cancer/cancercauses/sunanduvexposure/skin-cancer-facts </a:t>
            </a:r>
          </a:p>
          <a:p>
            <a:r>
              <a:rPr lang="en-US" sz="800" dirty="0">
                <a:latin typeface="Calibri" panose="020F0502020204030204" pitchFamily="34" charset="0"/>
              </a:rPr>
              <a:t>https://www.aad.org/media/stats/conditions/skin-cancer </a:t>
            </a:r>
            <a:endParaRPr lang="en-US" sz="800" dirty="0"/>
          </a:p>
        </p:txBody>
      </p:sp>
      <p:sp>
        <p:nvSpPr>
          <p:cNvPr id="8" name="Rectangle 7"/>
          <p:cNvSpPr/>
          <p:nvPr/>
        </p:nvSpPr>
        <p:spPr>
          <a:xfrm>
            <a:off x="1937874" y="1985133"/>
            <a:ext cx="5736052" cy="2462213"/>
          </a:xfrm>
          <a:prstGeom prst="rect">
            <a:avLst/>
          </a:prstGeom>
        </p:spPr>
        <p:txBody>
          <a:bodyPr wrap="square">
            <a:spAutoFit/>
          </a:bodyPr>
          <a:lstStyle/>
          <a:p>
            <a:endParaRPr lang="en-US" dirty="0">
              <a:latin typeface="Times New Roman" panose="02020603050405020304" pitchFamily="18" charset="0"/>
            </a:endParaRPr>
          </a:p>
          <a:p>
            <a:pPr marL="285750" indent="-285750">
              <a:buFont typeface="Arial" panose="020B0604020202020204" pitchFamily="34" charset="0"/>
              <a:buChar char="•"/>
            </a:pPr>
            <a:r>
              <a:rPr lang="en-US" dirty="0">
                <a:solidFill>
                  <a:srgbClr val="FF0000"/>
                </a:solidFill>
                <a:latin typeface="Times New Roman" panose="02020603050405020304" pitchFamily="18" charset="0"/>
              </a:rPr>
              <a:t>20%</a:t>
            </a:r>
            <a:r>
              <a:rPr lang="en-US" dirty="0">
                <a:latin typeface="Times New Roman" panose="02020603050405020304" pitchFamily="18" charset="0"/>
              </a:rPr>
              <a:t> of Americans will develop </a:t>
            </a:r>
            <a:r>
              <a:rPr lang="en-US" sz="1600" dirty="0">
                <a:solidFill>
                  <a:srgbClr val="FF0000"/>
                </a:solidFill>
                <a:latin typeface="Times New Roman" panose="02020603050405020304" pitchFamily="18" charset="0"/>
              </a:rPr>
              <a:t>skin cancer </a:t>
            </a:r>
            <a:r>
              <a:rPr lang="en-US" dirty="0">
                <a:latin typeface="Times New Roman" panose="02020603050405020304" pitchFamily="18" charset="0"/>
              </a:rPr>
              <a:t>during their lifetime </a:t>
            </a:r>
          </a:p>
          <a:p>
            <a:pPr marL="285750" indent="-285750">
              <a:buFont typeface="Arial" panose="020B0604020202020204" pitchFamily="34" charset="0"/>
              <a:buChar char="•"/>
            </a:pPr>
            <a:r>
              <a:rPr lang="en-US" dirty="0">
                <a:solidFill>
                  <a:srgbClr val="FF0000"/>
                </a:solidFill>
                <a:latin typeface="Times New Roman" panose="02020603050405020304" pitchFamily="18" charset="0"/>
              </a:rPr>
              <a:t>8,500 people </a:t>
            </a:r>
            <a:r>
              <a:rPr lang="en-US" dirty="0">
                <a:latin typeface="Times New Roman" panose="02020603050405020304" pitchFamily="18" charset="0"/>
              </a:rPr>
              <a:t>in the U.S. are </a:t>
            </a:r>
            <a:r>
              <a:rPr lang="en-US" sz="1600" dirty="0">
                <a:solidFill>
                  <a:srgbClr val="FF0000"/>
                </a:solidFill>
                <a:latin typeface="Times New Roman" panose="02020603050405020304" pitchFamily="18" charset="0"/>
              </a:rPr>
              <a:t>diagnosed</a:t>
            </a:r>
            <a:r>
              <a:rPr lang="en-US" dirty="0">
                <a:latin typeface="Times New Roman" panose="02020603050405020304" pitchFamily="18" charset="0"/>
              </a:rPr>
              <a:t> with skin cancer every day</a:t>
            </a:r>
          </a:p>
          <a:p>
            <a:pPr marL="285750" indent="-285750">
              <a:buFont typeface="Arial" panose="020B0604020202020204" pitchFamily="34" charset="0"/>
              <a:buChar char="•"/>
            </a:pPr>
            <a:r>
              <a:rPr lang="en-US" dirty="0">
                <a:latin typeface="Times New Roman" panose="02020603050405020304" pitchFamily="18" charset="0"/>
              </a:rPr>
              <a:t>Approximately </a:t>
            </a:r>
            <a:r>
              <a:rPr lang="en-US" dirty="0">
                <a:solidFill>
                  <a:srgbClr val="FF0000"/>
                </a:solidFill>
                <a:latin typeface="Times New Roman" panose="02020603050405020304" pitchFamily="18" charset="0"/>
              </a:rPr>
              <a:t>5.5 million </a:t>
            </a:r>
            <a:r>
              <a:rPr lang="en-US" dirty="0">
                <a:latin typeface="Times New Roman" panose="02020603050405020304" pitchFamily="18" charset="0"/>
              </a:rPr>
              <a:t>skin cancer diagnoses</a:t>
            </a:r>
          </a:p>
          <a:p>
            <a:pPr marL="285750" indent="-285750">
              <a:buFont typeface="Arial" panose="020B0604020202020204" pitchFamily="34" charset="0"/>
              <a:buChar char="•"/>
            </a:pPr>
            <a:r>
              <a:rPr lang="en-US" dirty="0">
                <a:solidFill>
                  <a:srgbClr val="FF0000"/>
                </a:solidFill>
                <a:latin typeface="Times New Roman" panose="02020603050405020304" pitchFamily="18" charset="0"/>
              </a:rPr>
              <a:t>Melanoma </a:t>
            </a:r>
            <a:r>
              <a:rPr lang="en-US" dirty="0">
                <a:latin typeface="Times New Roman" panose="02020603050405020304" pitchFamily="18" charset="0"/>
              </a:rPr>
              <a:t>accounts for slightly more than </a:t>
            </a:r>
            <a:r>
              <a:rPr lang="en-US" sz="1600" dirty="0">
                <a:solidFill>
                  <a:srgbClr val="FF0000"/>
                </a:solidFill>
                <a:latin typeface="Times New Roman" panose="02020603050405020304" pitchFamily="18" charset="0"/>
              </a:rPr>
              <a:t>75,000 cases </a:t>
            </a:r>
            <a:r>
              <a:rPr lang="en-US" dirty="0">
                <a:latin typeface="Times New Roman" panose="02020603050405020304" pitchFamily="18" charset="0"/>
              </a:rPr>
              <a:t>annually </a:t>
            </a:r>
            <a:endParaRPr lang="en-US" sz="1600" dirty="0">
              <a:latin typeface="Times New Roman" panose="02020603050405020304" pitchFamily="18" charset="0"/>
            </a:endParaRPr>
          </a:p>
          <a:p>
            <a:pPr marL="285750" indent="-285750">
              <a:buFont typeface="Arial" panose="020B0604020202020204" pitchFamily="34" charset="0"/>
              <a:buChar char="•"/>
            </a:pPr>
            <a:r>
              <a:rPr lang="en-US" dirty="0">
                <a:solidFill>
                  <a:srgbClr val="FF0000"/>
                </a:solidFill>
                <a:latin typeface="Times New Roman" panose="02020603050405020304" pitchFamily="18" charset="0"/>
              </a:rPr>
              <a:t>Melanoma</a:t>
            </a:r>
            <a:r>
              <a:rPr lang="en-US" dirty="0">
                <a:latin typeface="Times New Roman" panose="02020603050405020304" pitchFamily="18" charset="0"/>
              </a:rPr>
              <a:t>: ~1% of skin cancer cases and </a:t>
            </a:r>
            <a:r>
              <a:rPr lang="en-US" dirty="0">
                <a:solidFill>
                  <a:srgbClr val="FF0000"/>
                </a:solidFill>
                <a:latin typeface="Times New Roman" panose="02020603050405020304" pitchFamily="18" charset="0"/>
              </a:rPr>
              <a:t>70% </a:t>
            </a:r>
            <a:r>
              <a:rPr lang="en-US" dirty="0">
                <a:latin typeface="Times New Roman" panose="02020603050405020304" pitchFamily="18" charset="0"/>
              </a:rPr>
              <a:t>of skin cancer </a:t>
            </a:r>
            <a:r>
              <a:rPr lang="en-US" dirty="0">
                <a:solidFill>
                  <a:srgbClr val="FF0000"/>
                </a:solidFill>
                <a:latin typeface="Times New Roman" panose="02020603050405020304" pitchFamily="18" charset="0"/>
              </a:rPr>
              <a:t>deaths</a:t>
            </a:r>
            <a:r>
              <a:rPr lang="en-US" dirty="0">
                <a:latin typeface="Times New Roman" panose="02020603050405020304" pitchFamily="18" charset="0"/>
              </a:rPr>
              <a:t> </a:t>
            </a:r>
          </a:p>
          <a:p>
            <a:pPr marL="285750" indent="-285750">
              <a:buFont typeface="Arial" panose="020B0604020202020204" pitchFamily="34" charset="0"/>
              <a:buChar char="•"/>
            </a:pPr>
            <a:r>
              <a:rPr lang="en-US" dirty="0">
                <a:latin typeface="Times New Roman" panose="02020603050405020304" pitchFamily="18" charset="0"/>
              </a:rPr>
              <a:t>13,500 annual deaths from skin cancer in the United States</a:t>
            </a:r>
          </a:p>
          <a:p>
            <a:pPr marL="285750" indent="-285750">
              <a:buFont typeface="Arial" panose="020B0604020202020204" pitchFamily="34" charset="0"/>
              <a:buChar char="•"/>
            </a:pPr>
            <a:r>
              <a:rPr lang="en-US" dirty="0">
                <a:latin typeface="Times New Roman" panose="02020603050405020304" pitchFamily="18" charset="0"/>
              </a:rPr>
              <a:t>Skin cancer costs </a:t>
            </a:r>
            <a:r>
              <a:rPr lang="en-US" sz="1600" dirty="0">
                <a:solidFill>
                  <a:srgbClr val="FF0000"/>
                </a:solidFill>
                <a:latin typeface="Times New Roman" panose="02020603050405020304" pitchFamily="18" charset="0"/>
              </a:rPr>
              <a:t>$8.1 billion </a:t>
            </a:r>
            <a:r>
              <a:rPr lang="en-US" dirty="0">
                <a:latin typeface="Times New Roman" panose="02020603050405020304" pitchFamily="18" charset="0"/>
              </a:rPr>
              <a:t>annually </a:t>
            </a:r>
          </a:p>
          <a:p>
            <a:pPr marL="285750" indent="-285750">
              <a:buFont typeface="Arial" panose="020B0604020202020204" pitchFamily="34" charset="0"/>
              <a:buChar char="•"/>
            </a:pPr>
            <a:r>
              <a:rPr lang="en-US" dirty="0">
                <a:latin typeface="Times New Roman" panose="02020603050405020304" pitchFamily="18" charset="0"/>
              </a:rPr>
              <a:t>Melanoma </a:t>
            </a:r>
            <a:r>
              <a:rPr lang="en-US" sz="1600" dirty="0">
                <a:solidFill>
                  <a:srgbClr val="FF0000"/>
                </a:solidFill>
                <a:latin typeface="Times New Roman" panose="02020603050405020304" pitchFamily="18" charset="0"/>
              </a:rPr>
              <a:t>rates doubled </a:t>
            </a:r>
            <a:r>
              <a:rPr lang="en-US" dirty="0">
                <a:latin typeface="Times New Roman" panose="02020603050405020304" pitchFamily="18" charset="0"/>
              </a:rPr>
              <a:t>in the U.S. from 1982 to 2011, the </a:t>
            </a:r>
          </a:p>
          <a:p>
            <a:pPr marL="285750" indent="-285750">
              <a:buFont typeface="Arial" panose="020B0604020202020204" pitchFamily="34" charset="0"/>
              <a:buChar char="•"/>
            </a:pPr>
            <a:r>
              <a:rPr lang="en-US" dirty="0">
                <a:solidFill>
                  <a:schemeClr val="tx1"/>
                </a:solidFill>
                <a:latin typeface="Times New Roman" panose="02020603050405020304" pitchFamily="18" charset="0"/>
              </a:rPr>
              <a:t>Five-year</a:t>
            </a:r>
            <a:r>
              <a:rPr lang="en-US" sz="1600" dirty="0">
                <a:solidFill>
                  <a:srgbClr val="0000FF"/>
                </a:solidFill>
                <a:latin typeface="Times New Roman" panose="02020603050405020304" pitchFamily="18" charset="0"/>
              </a:rPr>
              <a:t> </a:t>
            </a:r>
            <a:r>
              <a:rPr lang="en-US" sz="1800" dirty="0">
                <a:solidFill>
                  <a:srgbClr val="0000FF"/>
                </a:solidFill>
                <a:latin typeface="Times New Roman" panose="02020603050405020304" pitchFamily="18" charset="0"/>
              </a:rPr>
              <a:t>survival rate </a:t>
            </a:r>
            <a:r>
              <a:rPr lang="en-US" dirty="0">
                <a:latin typeface="Times New Roman" panose="02020603050405020304" pitchFamily="18" charset="0"/>
              </a:rPr>
              <a:t>of melanoma victims is </a:t>
            </a:r>
            <a:r>
              <a:rPr lang="en-US" sz="1600" dirty="0">
                <a:solidFill>
                  <a:srgbClr val="0000FF"/>
                </a:solidFill>
                <a:latin typeface="Times New Roman" panose="02020603050405020304" pitchFamily="18" charset="0"/>
              </a:rPr>
              <a:t>98%</a:t>
            </a:r>
            <a:r>
              <a:rPr lang="en-US" sz="1600" dirty="0">
                <a:latin typeface="Times New Roman" panose="02020603050405020304" pitchFamily="18" charset="0"/>
              </a:rPr>
              <a:t> </a:t>
            </a:r>
            <a:r>
              <a:rPr lang="en-US" dirty="0">
                <a:latin typeface="Times New Roman" panose="02020603050405020304" pitchFamily="18" charset="0"/>
              </a:rPr>
              <a:t>if detected early</a:t>
            </a:r>
            <a:endParaRPr lang="en-US" dirty="0"/>
          </a:p>
        </p:txBody>
      </p:sp>
      <p:cxnSp>
        <p:nvCxnSpPr>
          <p:cNvPr id="11" name="Straight Connector 10"/>
          <p:cNvCxnSpPr/>
          <p:nvPr/>
        </p:nvCxnSpPr>
        <p:spPr>
          <a:xfrm>
            <a:off x="277886" y="1627238"/>
            <a:ext cx="8588229" cy="0"/>
          </a:xfrm>
          <a:prstGeom prst="line">
            <a:avLst/>
          </a:prstGeom>
          <a:ln w="19050">
            <a:solidFill>
              <a:schemeClr val="bg1">
                <a:lumMod val="60000"/>
                <a:lumOff val="40000"/>
              </a:schemeClr>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374848" y="1596756"/>
            <a:ext cx="8588229" cy="584775"/>
          </a:xfrm>
          <a:prstGeom prst="rect">
            <a:avLst/>
          </a:prstGeom>
          <a:noFill/>
        </p:spPr>
        <p:txBody>
          <a:bodyPr wrap="square" rtlCol="0">
            <a:spAutoFit/>
          </a:bodyPr>
          <a:lstStyle/>
          <a:p>
            <a:pPr algn="ctr"/>
            <a:r>
              <a:rPr lang="en-US" sz="3200" dirty="0"/>
              <a:t>Skin cancer-the most common form of cancer</a:t>
            </a:r>
          </a:p>
        </p:txBody>
      </p:sp>
    </p:spTree>
    <p:extLst>
      <p:ext uri="{BB962C8B-B14F-4D97-AF65-F5344CB8AC3E}">
        <p14:creationId xmlns:p14="http://schemas.microsoft.com/office/powerpoint/2010/main" val="42679330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a:xfrm>
            <a:off x="8892578" y="4953000"/>
            <a:ext cx="140999" cy="152399"/>
          </a:xfrm>
        </p:spPr>
        <p:txBody>
          <a:bodyPr/>
          <a:lstStyle/>
          <a:p>
            <a:pPr marL="0" marR="0" lvl="0" indent="0" algn="ctr" rtl="0">
              <a:lnSpc>
                <a:spcPct val="100000"/>
              </a:lnSpc>
              <a:spcBef>
                <a:spcPts val="0"/>
              </a:spcBef>
              <a:spcAft>
                <a:spcPts val="0"/>
              </a:spcAft>
              <a:buClr>
                <a:srgbClr val="929292"/>
              </a:buClr>
              <a:buSzPct val="25000"/>
              <a:buFont typeface="Open Sans"/>
              <a:buNone/>
            </a:pPr>
            <a:fld id="{00000000-1234-1234-1234-123412341234}" type="slidenum">
              <a:rPr lang="en" sz="700" b="0" i="0" u="none" strike="noStrike" cap="none" smtClean="0">
                <a:solidFill>
                  <a:srgbClr val="929292"/>
                </a:solidFill>
                <a:latin typeface="Open Sans"/>
                <a:ea typeface="Open Sans"/>
                <a:cs typeface="Open Sans"/>
                <a:sym typeface="Open Sans"/>
              </a:rPr>
              <a:t>6</a:t>
            </a:fld>
            <a:endParaRPr lang="en" sz="700" b="0" i="0" u="none" strike="noStrike" cap="none">
              <a:solidFill>
                <a:srgbClr val="929292"/>
              </a:solidFill>
              <a:latin typeface="Open Sans"/>
              <a:ea typeface="Open Sans"/>
              <a:cs typeface="Open Sans"/>
              <a:sym typeface="Open Sans"/>
            </a:endParaRPr>
          </a:p>
        </p:txBody>
      </p:sp>
      <p:sp>
        <p:nvSpPr>
          <p:cNvPr id="10" name="TextBox 9"/>
          <p:cNvSpPr txBox="1"/>
          <p:nvPr/>
        </p:nvSpPr>
        <p:spPr>
          <a:xfrm>
            <a:off x="277886" y="0"/>
            <a:ext cx="8588229" cy="584775"/>
          </a:xfrm>
          <a:prstGeom prst="rect">
            <a:avLst/>
          </a:prstGeom>
          <a:noFill/>
        </p:spPr>
        <p:txBody>
          <a:bodyPr wrap="square" rtlCol="0">
            <a:spAutoFit/>
          </a:bodyPr>
          <a:lstStyle/>
          <a:p>
            <a:pPr algn="ctr"/>
            <a:r>
              <a:rPr lang="en-US" sz="3200" dirty="0"/>
              <a:t>Problem Statement</a:t>
            </a:r>
          </a:p>
        </p:txBody>
      </p:sp>
      <p:sp>
        <p:nvSpPr>
          <p:cNvPr id="5" name="Rectangle 4"/>
          <p:cNvSpPr/>
          <p:nvPr/>
        </p:nvSpPr>
        <p:spPr>
          <a:xfrm>
            <a:off x="24619" y="584775"/>
            <a:ext cx="9094763" cy="523220"/>
          </a:xfrm>
          <a:prstGeom prst="rect">
            <a:avLst/>
          </a:prstGeom>
        </p:spPr>
        <p:txBody>
          <a:bodyPr wrap="square">
            <a:spAutoFit/>
          </a:bodyPr>
          <a:lstStyle/>
          <a:p>
            <a:r>
              <a:rPr lang="en-US" dirty="0"/>
              <a:t>Student clearly describes the problem that is to be solved. The problem is well defined and has at least one relevant potential solution. Additionally, the problem is quantifiable, measurable, and replicable.</a:t>
            </a:r>
          </a:p>
        </p:txBody>
      </p:sp>
      <p:cxnSp>
        <p:nvCxnSpPr>
          <p:cNvPr id="6" name="Straight Connector 5"/>
          <p:cNvCxnSpPr/>
          <p:nvPr/>
        </p:nvCxnSpPr>
        <p:spPr>
          <a:xfrm>
            <a:off x="277886" y="1627238"/>
            <a:ext cx="8588229" cy="0"/>
          </a:xfrm>
          <a:prstGeom prst="line">
            <a:avLst/>
          </a:prstGeom>
          <a:ln w="19050">
            <a:solidFill>
              <a:schemeClr val="bg1">
                <a:lumMod val="60000"/>
                <a:lumOff val="40000"/>
              </a:schemeClr>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337623" y="1809304"/>
            <a:ext cx="8252499" cy="2123658"/>
          </a:xfrm>
          <a:prstGeom prst="rect">
            <a:avLst/>
          </a:prstGeom>
        </p:spPr>
        <p:txBody>
          <a:bodyPr wrap="square">
            <a:spAutoFit/>
          </a:bodyPr>
          <a:lstStyle/>
          <a:p>
            <a:pPr algn="ctr"/>
            <a:r>
              <a:rPr lang="en-US" sz="3200" b="1" dirty="0">
                <a:latin typeface="Times New Roman" panose="02020603050405020304" pitchFamily="18" charset="0"/>
              </a:rPr>
              <a:t>The ultimate goal of this project: </a:t>
            </a:r>
          </a:p>
          <a:p>
            <a:pPr algn="ctr"/>
            <a:endParaRPr lang="en-US" b="1" dirty="0">
              <a:latin typeface="Times New Roman" panose="02020603050405020304" pitchFamily="18" charset="0"/>
            </a:endParaRPr>
          </a:p>
          <a:p>
            <a:r>
              <a:rPr lang="en-US" sz="1600" b="1" dirty="0">
                <a:latin typeface="Times New Roman" panose="02020603050405020304" pitchFamily="18" charset="0"/>
              </a:rPr>
              <a:t>Develop an </a:t>
            </a:r>
            <a:r>
              <a:rPr lang="en-US" sz="1600" b="1" dirty="0">
                <a:solidFill>
                  <a:srgbClr val="0000FF"/>
                </a:solidFill>
                <a:latin typeface="Times New Roman" panose="02020603050405020304" pitchFamily="18" charset="0"/>
              </a:rPr>
              <a:t>image recognition</a:t>
            </a:r>
            <a:r>
              <a:rPr lang="en-US" sz="1600" b="1" dirty="0">
                <a:latin typeface="Times New Roman" panose="02020603050405020304" pitchFamily="18" charset="0"/>
              </a:rPr>
              <a:t> model that can identify whether a mole is </a:t>
            </a:r>
            <a:r>
              <a:rPr lang="en-US" sz="1600" b="1" dirty="0">
                <a:solidFill>
                  <a:srgbClr val="0000FF"/>
                </a:solidFill>
                <a:latin typeface="Times New Roman" panose="02020603050405020304" pitchFamily="18" charset="0"/>
              </a:rPr>
              <a:t>benign or malignant</a:t>
            </a:r>
          </a:p>
          <a:p>
            <a:endParaRPr lang="en-US" dirty="0">
              <a:latin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rPr>
              <a:t>Allow people to use a device such as a smartphone, in the comfort of their homes, to aid in the detection of melanoma by simply uploading a photo for analysis</a:t>
            </a:r>
          </a:p>
          <a:p>
            <a:pPr marL="285750" indent="-285750">
              <a:buFont typeface="Arial" panose="020B0604020202020204" pitchFamily="34" charset="0"/>
              <a:buChar char="•"/>
            </a:pPr>
            <a:r>
              <a:rPr lang="en-US" dirty="0">
                <a:latin typeface="Times New Roman" panose="02020603050405020304" pitchFamily="18" charset="0"/>
              </a:rPr>
              <a:t>Skin cancer is the most common form of cancer in the United States </a:t>
            </a:r>
          </a:p>
          <a:p>
            <a:pPr marL="285750" indent="-285750">
              <a:buFont typeface="Arial" panose="020B0604020202020204" pitchFamily="34" charset="0"/>
              <a:buChar char="•"/>
            </a:pPr>
            <a:r>
              <a:rPr lang="en-US" dirty="0">
                <a:latin typeface="Times New Roman" panose="02020603050405020304" pitchFamily="18" charset="0"/>
              </a:rPr>
              <a:t>this model has the potential to save thousands of lives and billions of dollars annually</a:t>
            </a:r>
            <a:endParaRPr lang="en-US" dirty="0"/>
          </a:p>
        </p:txBody>
      </p:sp>
    </p:spTree>
    <p:extLst>
      <p:ext uri="{BB962C8B-B14F-4D97-AF65-F5344CB8AC3E}">
        <p14:creationId xmlns:p14="http://schemas.microsoft.com/office/powerpoint/2010/main" val="42457971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a:xfrm>
            <a:off x="8892578" y="4953000"/>
            <a:ext cx="140999" cy="152399"/>
          </a:xfrm>
        </p:spPr>
        <p:txBody>
          <a:bodyPr/>
          <a:lstStyle/>
          <a:p>
            <a:pPr marL="0" marR="0" lvl="0" indent="0" algn="ctr" rtl="0">
              <a:lnSpc>
                <a:spcPct val="100000"/>
              </a:lnSpc>
              <a:spcBef>
                <a:spcPts val="0"/>
              </a:spcBef>
              <a:spcAft>
                <a:spcPts val="0"/>
              </a:spcAft>
              <a:buClr>
                <a:srgbClr val="929292"/>
              </a:buClr>
              <a:buSzPct val="25000"/>
              <a:buFont typeface="Open Sans"/>
              <a:buNone/>
            </a:pPr>
            <a:fld id="{00000000-1234-1234-1234-123412341234}" type="slidenum">
              <a:rPr lang="en" sz="700" b="0" i="0" u="none" strike="noStrike" cap="none" smtClean="0">
                <a:solidFill>
                  <a:srgbClr val="929292"/>
                </a:solidFill>
                <a:latin typeface="Open Sans"/>
                <a:ea typeface="Open Sans"/>
                <a:cs typeface="Open Sans"/>
                <a:sym typeface="Open Sans"/>
              </a:rPr>
              <a:t>7</a:t>
            </a:fld>
            <a:endParaRPr lang="en" sz="700" b="0" i="0" u="none" strike="noStrike" cap="none">
              <a:solidFill>
                <a:srgbClr val="929292"/>
              </a:solidFill>
              <a:latin typeface="Open Sans"/>
              <a:ea typeface="Open Sans"/>
              <a:cs typeface="Open Sans"/>
              <a:sym typeface="Open Sans"/>
            </a:endParaRPr>
          </a:p>
        </p:txBody>
      </p:sp>
      <p:sp>
        <p:nvSpPr>
          <p:cNvPr id="10" name="TextBox 9"/>
          <p:cNvSpPr txBox="1"/>
          <p:nvPr/>
        </p:nvSpPr>
        <p:spPr>
          <a:xfrm>
            <a:off x="277886" y="0"/>
            <a:ext cx="8588229" cy="584775"/>
          </a:xfrm>
          <a:prstGeom prst="rect">
            <a:avLst/>
          </a:prstGeom>
          <a:noFill/>
        </p:spPr>
        <p:txBody>
          <a:bodyPr wrap="square" rtlCol="0">
            <a:spAutoFit/>
          </a:bodyPr>
          <a:lstStyle/>
          <a:p>
            <a:pPr algn="ctr"/>
            <a:r>
              <a:rPr lang="en-US" sz="3200" dirty="0"/>
              <a:t>Datasets and Inputs</a:t>
            </a:r>
          </a:p>
        </p:txBody>
      </p:sp>
      <p:sp>
        <p:nvSpPr>
          <p:cNvPr id="5" name="Rectangle 4"/>
          <p:cNvSpPr/>
          <p:nvPr/>
        </p:nvSpPr>
        <p:spPr>
          <a:xfrm>
            <a:off x="24619" y="584775"/>
            <a:ext cx="9094763" cy="954107"/>
          </a:xfrm>
          <a:prstGeom prst="rect">
            <a:avLst/>
          </a:prstGeom>
        </p:spPr>
        <p:txBody>
          <a:bodyPr wrap="square">
            <a:spAutoFit/>
          </a:bodyPr>
          <a:lstStyle/>
          <a:p>
            <a:r>
              <a:rPr lang="en-US" dirty="0"/>
              <a:t>The dataset(s) and/or input(s) to be used in the project are thoroughly described. Information such as how the dataset or input is (was) obtained, and the characteristics of the dataset or input, should be included. It should be clear how the dataset(s) or input(s) will be used in the project and whether their use is appropriate given the context of the problem.</a:t>
            </a:r>
          </a:p>
        </p:txBody>
      </p:sp>
      <p:cxnSp>
        <p:nvCxnSpPr>
          <p:cNvPr id="6" name="Straight Connector 5"/>
          <p:cNvCxnSpPr/>
          <p:nvPr/>
        </p:nvCxnSpPr>
        <p:spPr>
          <a:xfrm>
            <a:off x="277886" y="1627238"/>
            <a:ext cx="8588229" cy="0"/>
          </a:xfrm>
          <a:prstGeom prst="line">
            <a:avLst/>
          </a:prstGeom>
          <a:ln w="19050">
            <a:solidFill>
              <a:schemeClr val="bg1">
                <a:lumMod val="60000"/>
                <a:lumOff val="40000"/>
              </a:schemeClr>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3" name="Picture 2"/>
          <p:cNvPicPr>
            <a:picLocks noChangeAspect="1"/>
          </p:cNvPicPr>
          <p:nvPr/>
        </p:nvPicPr>
        <p:blipFill>
          <a:blip r:embed="rId2"/>
          <a:stretch>
            <a:fillRect/>
          </a:stretch>
        </p:blipFill>
        <p:spPr>
          <a:xfrm>
            <a:off x="4153437" y="3153096"/>
            <a:ext cx="4712678" cy="1331936"/>
          </a:xfrm>
          <a:prstGeom prst="rect">
            <a:avLst/>
          </a:prstGeom>
        </p:spPr>
      </p:pic>
      <p:sp>
        <p:nvSpPr>
          <p:cNvPr id="4" name="Rectangle 3"/>
          <p:cNvSpPr/>
          <p:nvPr/>
        </p:nvSpPr>
        <p:spPr>
          <a:xfrm>
            <a:off x="773723" y="1888541"/>
            <a:ext cx="7484011" cy="800219"/>
          </a:xfrm>
          <a:prstGeom prst="rect">
            <a:avLst/>
          </a:prstGeom>
        </p:spPr>
        <p:txBody>
          <a:bodyPr wrap="square">
            <a:spAutoFit/>
          </a:bodyPr>
          <a:lstStyle/>
          <a:p>
            <a:pPr algn="ctr"/>
            <a:r>
              <a:rPr lang="en-US" sz="1800" dirty="0">
                <a:latin typeface="Times New Roman" panose="02020603050405020304" pitchFamily="18" charset="0"/>
              </a:rPr>
              <a:t>The dataset used for this project is a collection of 2,000 mole images</a:t>
            </a:r>
          </a:p>
          <a:p>
            <a:endParaRPr lang="en-US" dirty="0">
              <a:latin typeface="Times New Roman" panose="02020603050405020304" pitchFamily="18" charset="0"/>
            </a:endParaRPr>
          </a:p>
          <a:p>
            <a:r>
              <a:rPr lang="en-US" dirty="0">
                <a:latin typeface="Times New Roman" panose="02020603050405020304" pitchFamily="18" charset="0"/>
              </a:rPr>
              <a:t>The images were obtained from the International </a:t>
            </a:r>
            <a:r>
              <a:rPr lang="en-US" dirty="0">
                <a:latin typeface="Times New Roman" panose="02020603050405020304" pitchFamily="18" charset="0"/>
                <a:hlinkClick r:id="rId3"/>
              </a:rPr>
              <a:t>Society for Digital Imaging of the Skin’s website</a:t>
            </a:r>
            <a:r>
              <a:rPr lang="en-US" dirty="0">
                <a:latin typeface="Times New Roman" panose="02020603050405020304" pitchFamily="18" charset="0"/>
              </a:rPr>
              <a:t>. </a:t>
            </a:r>
            <a:endParaRPr lang="en-US" dirty="0"/>
          </a:p>
        </p:txBody>
      </p:sp>
      <p:pic>
        <p:nvPicPr>
          <p:cNvPr id="7" name="Picture 6"/>
          <p:cNvPicPr>
            <a:picLocks noChangeAspect="1"/>
          </p:cNvPicPr>
          <p:nvPr/>
        </p:nvPicPr>
        <p:blipFill>
          <a:blip r:embed="rId4"/>
          <a:stretch>
            <a:fillRect/>
          </a:stretch>
        </p:blipFill>
        <p:spPr>
          <a:xfrm>
            <a:off x="161779" y="3153096"/>
            <a:ext cx="3923089" cy="1546818"/>
          </a:xfrm>
          <a:prstGeom prst="rect">
            <a:avLst/>
          </a:prstGeom>
        </p:spPr>
      </p:pic>
    </p:spTree>
    <p:extLst>
      <p:ext uri="{BB962C8B-B14F-4D97-AF65-F5344CB8AC3E}">
        <p14:creationId xmlns:p14="http://schemas.microsoft.com/office/powerpoint/2010/main" val="31069867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a:xfrm>
            <a:off x="8892578" y="4953000"/>
            <a:ext cx="140999" cy="152399"/>
          </a:xfrm>
        </p:spPr>
        <p:txBody>
          <a:bodyPr/>
          <a:lstStyle/>
          <a:p>
            <a:pPr marL="0" marR="0" lvl="0" indent="0" algn="ctr" rtl="0">
              <a:lnSpc>
                <a:spcPct val="100000"/>
              </a:lnSpc>
              <a:spcBef>
                <a:spcPts val="0"/>
              </a:spcBef>
              <a:spcAft>
                <a:spcPts val="0"/>
              </a:spcAft>
              <a:buClr>
                <a:srgbClr val="929292"/>
              </a:buClr>
              <a:buSzPct val="25000"/>
              <a:buFont typeface="Open Sans"/>
              <a:buNone/>
            </a:pPr>
            <a:fld id="{00000000-1234-1234-1234-123412341234}" type="slidenum">
              <a:rPr lang="en" sz="700" b="0" i="0" u="none" strike="noStrike" cap="none" smtClean="0">
                <a:solidFill>
                  <a:srgbClr val="929292"/>
                </a:solidFill>
                <a:latin typeface="Open Sans"/>
                <a:ea typeface="Open Sans"/>
                <a:cs typeface="Open Sans"/>
                <a:sym typeface="Open Sans"/>
              </a:rPr>
              <a:t>8</a:t>
            </a:fld>
            <a:endParaRPr lang="en" sz="700" b="0" i="0" u="none" strike="noStrike" cap="none">
              <a:solidFill>
                <a:srgbClr val="929292"/>
              </a:solidFill>
              <a:latin typeface="Open Sans"/>
              <a:ea typeface="Open Sans"/>
              <a:cs typeface="Open Sans"/>
              <a:sym typeface="Open Sans"/>
            </a:endParaRPr>
          </a:p>
        </p:txBody>
      </p:sp>
      <p:sp>
        <p:nvSpPr>
          <p:cNvPr id="10" name="TextBox 9"/>
          <p:cNvSpPr txBox="1"/>
          <p:nvPr/>
        </p:nvSpPr>
        <p:spPr>
          <a:xfrm>
            <a:off x="277886" y="0"/>
            <a:ext cx="8588229" cy="584775"/>
          </a:xfrm>
          <a:prstGeom prst="rect">
            <a:avLst/>
          </a:prstGeom>
          <a:noFill/>
        </p:spPr>
        <p:txBody>
          <a:bodyPr wrap="square" rtlCol="0">
            <a:spAutoFit/>
          </a:bodyPr>
          <a:lstStyle/>
          <a:p>
            <a:pPr algn="ctr"/>
            <a:r>
              <a:rPr lang="en-US" sz="3200" dirty="0"/>
              <a:t>Solution Statement</a:t>
            </a:r>
          </a:p>
        </p:txBody>
      </p:sp>
      <p:sp>
        <p:nvSpPr>
          <p:cNvPr id="5" name="Rectangle 4"/>
          <p:cNvSpPr/>
          <p:nvPr/>
        </p:nvSpPr>
        <p:spPr>
          <a:xfrm>
            <a:off x="24619" y="584775"/>
            <a:ext cx="9094763" cy="738664"/>
          </a:xfrm>
          <a:prstGeom prst="rect">
            <a:avLst/>
          </a:prstGeom>
        </p:spPr>
        <p:txBody>
          <a:bodyPr wrap="square">
            <a:spAutoFit/>
          </a:bodyPr>
          <a:lstStyle/>
          <a:p>
            <a:r>
              <a:rPr lang="en-US" dirty="0"/>
              <a:t>Student clearly describes a solution to the problem. The solution is applicable to the project domain and appropriate for the dataset(s) or input(s) given. Additionally, the solution is quantifiable, measurable, and replicable.</a:t>
            </a:r>
          </a:p>
        </p:txBody>
      </p:sp>
      <p:cxnSp>
        <p:nvCxnSpPr>
          <p:cNvPr id="6" name="Straight Connector 5"/>
          <p:cNvCxnSpPr/>
          <p:nvPr/>
        </p:nvCxnSpPr>
        <p:spPr>
          <a:xfrm>
            <a:off x="277886" y="1627238"/>
            <a:ext cx="8588229" cy="0"/>
          </a:xfrm>
          <a:prstGeom prst="line">
            <a:avLst/>
          </a:prstGeom>
          <a:ln w="19050">
            <a:solidFill>
              <a:schemeClr val="bg1">
                <a:lumMod val="60000"/>
                <a:lumOff val="40000"/>
              </a:schemeClr>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24619" y="2130412"/>
            <a:ext cx="4572000" cy="2708434"/>
          </a:xfrm>
          <a:prstGeom prst="rect">
            <a:avLst/>
          </a:prstGeom>
        </p:spPr>
        <p:txBody>
          <a:bodyPr>
            <a:spAutoFit/>
          </a:bodyPr>
          <a:lstStyle/>
          <a:p>
            <a:endParaRPr lang="en-US" sz="1600" dirty="0">
              <a:latin typeface="Calibri" panose="020F0502020204030204" pitchFamily="34" charset="0"/>
            </a:endParaRPr>
          </a:p>
          <a:p>
            <a:r>
              <a:rPr lang="en-US" dirty="0">
                <a:latin typeface="Times New Roman" panose="02020603050405020304" pitchFamily="18" charset="0"/>
              </a:rPr>
              <a:t>Recent advances in image recognition machine learning algorithms make the early detection of all skin cancers an achievable goal. </a:t>
            </a:r>
          </a:p>
          <a:p>
            <a:endParaRPr lang="en-US" dirty="0">
              <a:latin typeface="Times New Roman" panose="02020603050405020304" pitchFamily="18" charset="0"/>
            </a:endParaRPr>
          </a:p>
          <a:p>
            <a:r>
              <a:rPr lang="en-US" dirty="0">
                <a:latin typeface="Times New Roman" panose="02020603050405020304" pitchFamily="18" charset="0"/>
              </a:rPr>
              <a:t>Skin cancer is primarily </a:t>
            </a:r>
            <a:r>
              <a:rPr lang="en-US" sz="1600" dirty="0">
                <a:solidFill>
                  <a:srgbClr val="00B050"/>
                </a:solidFill>
                <a:latin typeface="Times New Roman" panose="02020603050405020304" pitchFamily="18" charset="0"/>
              </a:rPr>
              <a:t>diagnosed visually</a:t>
            </a:r>
            <a:r>
              <a:rPr lang="en-US" dirty="0">
                <a:latin typeface="Times New Roman" panose="02020603050405020304" pitchFamily="18" charset="0"/>
              </a:rPr>
              <a:t>, signs include: Changes in </a:t>
            </a:r>
            <a:r>
              <a:rPr lang="en-US" sz="1800" dirty="0">
                <a:solidFill>
                  <a:srgbClr val="FF0000"/>
                </a:solidFill>
                <a:latin typeface="Times New Roman" panose="02020603050405020304" pitchFamily="18" charset="0"/>
              </a:rPr>
              <a:t>size</a:t>
            </a:r>
            <a:r>
              <a:rPr lang="en-US" dirty="0">
                <a:latin typeface="Times New Roman" panose="02020603050405020304" pitchFamily="18" charset="0"/>
              </a:rPr>
              <a:t>, </a:t>
            </a:r>
            <a:r>
              <a:rPr lang="en-US" sz="1800" dirty="0">
                <a:solidFill>
                  <a:srgbClr val="FF0000"/>
                </a:solidFill>
                <a:latin typeface="Times New Roman" panose="02020603050405020304" pitchFamily="18" charset="0"/>
              </a:rPr>
              <a:t>shape</a:t>
            </a:r>
            <a:r>
              <a:rPr lang="en-US" dirty="0">
                <a:latin typeface="Times New Roman" panose="02020603050405020304" pitchFamily="18" charset="0"/>
              </a:rPr>
              <a:t> or </a:t>
            </a:r>
            <a:r>
              <a:rPr lang="en-US" sz="1800" dirty="0">
                <a:solidFill>
                  <a:srgbClr val="FF0000"/>
                </a:solidFill>
                <a:latin typeface="Times New Roman" panose="02020603050405020304" pitchFamily="18" charset="0"/>
              </a:rPr>
              <a:t>color</a:t>
            </a:r>
            <a:r>
              <a:rPr lang="en-US" dirty="0">
                <a:latin typeface="Times New Roman" panose="02020603050405020304" pitchFamily="18" charset="0"/>
              </a:rPr>
              <a:t> of a mole or skin lesion, the appearance of a </a:t>
            </a:r>
            <a:r>
              <a:rPr lang="en-US" sz="1600" dirty="0">
                <a:solidFill>
                  <a:srgbClr val="FF0000"/>
                </a:solidFill>
                <a:latin typeface="Times New Roman" panose="02020603050405020304" pitchFamily="18" charset="0"/>
              </a:rPr>
              <a:t>new growth </a:t>
            </a:r>
            <a:r>
              <a:rPr lang="en-US" dirty="0">
                <a:latin typeface="Times New Roman" panose="02020603050405020304" pitchFamily="18" charset="0"/>
              </a:rPr>
              <a:t>on the skin, or a </a:t>
            </a:r>
            <a:r>
              <a:rPr lang="en-US" sz="1600" dirty="0">
                <a:solidFill>
                  <a:srgbClr val="FF0000"/>
                </a:solidFill>
                <a:latin typeface="Times New Roman" panose="02020603050405020304" pitchFamily="18" charset="0"/>
              </a:rPr>
              <a:t>sore</a:t>
            </a:r>
            <a:r>
              <a:rPr lang="en-US" dirty="0">
                <a:latin typeface="Times New Roman" panose="02020603050405020304" pitchFamily="18" charset="0"/>
              </a:rPr>
              <a:t> that does not heal.</a:t>
            </a:r>
            <a:r>
              <a:rPr lang="en-US" sz="800" dirty="0">
                <a:latin typeface="Times New Roman" panose="02020603050405020304" pitchFamily="18" charset="0"/>
              </a:rPr>
              <a:t> </a:t>
            </a:r>
            <a:r>
              <a:rPr lang="en-US" dirty="0">
                <a:latin typeface="Times New Roman" panose="02020603050405020304" pitchFamily="18" charset="0"/>
              </a:rPr>
              <a:t>All of these </a:t>
            </a:r>
            <a:r>
              <a:rPr lang="en-US" sz="1600" dirty="0">
                <a:solidFill>
                  <a:srgbClr val="FF0000"/>
                </a:solidFill>
                <a:latin typeface="Times New Roman" panose="02020603050405020304" pitchFamily="18" charset="0"/>
              </a:rPr>
              <a:t>signs are visual features </a:t>
            </a:r>
            <a:r>
              <a:rPr lang="en-US" dirty="0">
                <a:latin typeface="Times New Roman" panose="02020603050405020304" pitchFamily="18" charset="0"/>
              </a:rPr>
              <a:t>that can </a:t>
            </a:r>
            <a:r>
              <a:rPr lang="en-US" sz="1600" dirty="0">
                <a:solidFill>
                  <a:srgbClr val="0000FF"/>
                </a:solidFill>
                <a:latin typeface="Times New Roman" panose="02020603050405020304" pitchFamily="18" charset="0"/>
              </a:rPr>
              <a:t>easily</a:t>
            </a:r>
            <a:r>
              <a:rPr lang="en-US" dirty="0">
                <a:latin typeface="Times New Roman" panose="02020603050405020304" pitchFamily="18" charset="0"/>
              </a:rPr>
              <a:t> be </a:t>
            </a:r>
            <a:r>
              <a:rPr lang="en-US" sz="1600" dirty="0">
                <a:solidFill>
                  <a:srgbClr val="0000FF"/>
                </a:solidFill>
                <a:latin typeface="Times New Roman" panose="02020603050405020304" pitchFamily="18" charset="0"/>
              </a:rPr>
              <a:t>identified</a:t>
            </a:r>
            <a:r>
              <a:rPr lang="en-US" dirty="0">
                <a:latin typeface="Times New Roman" panose="02020603050405020304" pitchFamily="18" charset="0"/>
              </a:rPr>
              <a:t>, tracked, and monitored by machine vision </a:t>
            </a:r>
            <a:r>
              <a:rPr lang="en-US" sz="1600" dirty="0">
                <a:solidFill>
                  <a:srgbClr val="0000FF"/>
                </a:solidFill>
                <a:latin typeface="Times New Roman" panose="02020603050405020304" pitchFamily="18" charset="0"/>
              </a:rPr>
              <a:t>image recognition algorithms</a:t>
            </a:r>
            <a:r>
              <a:rPr lang="en-US" dirty="0">
                <a:latin typeface="Times New Roman" panose="02020603050405020304" pitchFamily="18" charset="0"/>
              </a:rPr>
              <a:t>. </a:t>
            </a:r>
            <a:endParaRPr lang="en-US" dirty="0">
              <a:latin typeface="Calibri" panose="020F0502020204030204" pitchFamily="34" charset="0"/>
            </a:endParaRPr>
          </a:p>
        </p:txBody>
      </p:sp>
      <p:sp>
        <p:nvSpPr>
          <p:cNvPr id="4" name="Rectangle 3"/>
          <p:cNvSpPr/>
          <p:nvPr/>
        </p:nvSpPr>
        <p:spPr>
          <a:xfrm>
            <a:off x="4594502" y="2789674"/>
            <a:ext cx="4548440" cy="1631216"/>
          </a:xfrm>
          <a:prstGeom prst="rect">
            <a:avLst/>
          </a:prstGeom>
        </p:spPr>
        <p:txBody>
          <a:bodyPr wrap="square">
            <a:spAutoFit/>
          </a:bodyPr>
          <a:lstStyle/>
          <a:p>
            <a:r>
              <a:rPr lang="en-US" dirty="0">
                <a:latin typeface="Times New Roman" panose="02020603050405020304" pitchFamily="18" charset="0"/>
              </a:rPr>
              <a:t>This project will be focused on detecting melanoma in moles utilizing the</a:t>
            </a:r>
            <a:r>
              <a:rPr lang="en-US" sz="1600" dirty="0">
                <a:solidFill>
                  <a:srgbClr val="0000FF"/>
                </a:solidFill>
                <a:latin typeface="Times New Roman" panose="02020603050405020304" pitchFamily="18" charset="0"/>
              </a:rPr>
              <a:t> Inveption-v3 </a:t>
            </a:r>
            <a:r>
              <a:rPr lang="en-US" dirty="0">
                <a:latin typeface="Times New Roman" panose="02020603050405020304" pitchFamily="18" charset="0"/>
              </a:rPr>
              <a:t>image recognition algorithm. </a:t>
            </a:r>
          </a:p>
          <a:p>
            <a:endParaRPr lang="en-US" dirty="0">
              <a:latin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rPr>
              <a:t>Trained on open-source pre-labeled images of both benign and malignant (melanoma) moles. </a:t>
            </a:r>
          </a:p>
          <a:p>
            <a:pPr marL="285750" indent="-285750">
              <a:buFont typeface="Arial" panose="020B0604020202020204" pitchFamily="34" charset="0"/>
              <a:buChar char="•"/>
            </a:pPr>
            <a:r>
              <a:rPr lang="en-US" dirty="0">
                <a:latin typeface="Times New Roman" panose="02020603050405020304" pitchFamily="18" charset="0"/>
              </a:rPr>
              <a:t>Image taken from a smartphone app</a:t>
            </a:r>
          </a:p>
          <a:p>
            <a:pPr marL="285750" indent="-285750">
              <a:buFont typeface="Arial" panose="020B0604020202020204" pitchFamily="34" charset="0"/>
              <a:buChar char="•"/>
            </a:pPr>
            <a:r>
              <a:rPr lang="en-US" dirty="0">
                <a:latin typeface="Times New Roman" panose="02020603050405020304" pitchFamily="18" charset="0"/>
              </a:rPr>
              <a:t>Provide probability mole is malignant or benign. </a:t>
            </a:r>
            <a:endParaRPr lang="en-US" dirty="0"/>
          </a:p>
        </p:txBody>
      </p:sp>
      <p:sp>
        <p:nvSpPr>
          <p:cNvPr id="8" name="TextBox 7"/>
          <p:cNvSpPr txBox="1"/>
          <p:nvPr/>
        </p:nvSpPr>
        <p:spPr>
          <a:xfrm>
            <a:off x="277885" y="1798213"/>
            <a:ext cx="8588229" cy="523220"/>
          </a:xfrm>
          <a:prstGeom prst="rect">
            <a:avLst/>
          </a:prstGeom>
          <a:noFill/>
        </p:spPr>
        <p:txBody>
          <a:bodyPr wrap="square" rtlCol="0">
            <a:spAutoFit/>
          </a:bodyPr>
          <a:lstStyle/>
          <a:p>
            <a:pPr algn="ctr"/>
            <a:r>
              <a:rPr lang="en-US" sz="2800" dirty="0"/>
              <a:t>Utilize image recognize to diagnosis skin cancer</a:t>
            </a:r>
          </a:p>
        </p:txBody>
      </p:sp>
      <p:cxnSp>
        <p:nvCxnSpPr>
          <p:cNvPr id="9" name="Straight Connector 8"/>
          <p:cNvCxnSpPr>
            <a:cxnSpLocks/>
          </p:cNvCxnSpPr>
          <p:nvPr/>
        </p:nvCxnSpPr>
        <p:spPr>
          <a:xfrm>
            <a:off x="4570942" y="2434212"/>
            <a:ext cx="0" cy="2404634"/>
          </a:xfrm>
          <a:prstGeom prst="line">
            <a:avLst/>
          </a:prstGeom>
          <a:ln w="28575">
            <a:solidFill>
              <a:schemeClr val="bg1">
                <a:lumMod val="60000"/>
                <a:lumOff val="4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758178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a:xfrm>
            <a:off x="8892578" y="4953000"/>
            <a:ext cx="140999" cy="152399"/>
          </a:xfrm>
        </p:spPr>
        <p:txBody>
          <a:bodyPr/>
          <a:lstStyle/>
          <a:p>
            <a:pPr marL="0" marR="0" lvl="0" indent="0" algn="ctr" rtl="0">
              <a:lnSpc>
                <a:spcPct val="100000"/>
              </a:lnSpc>
              <a:spcBef>
                <a:spcPts val="0"/>
              </a:spcBef>
              <a:spcAft>
                <a:spcPts val="0"/>
              </a:spcAft>
              <a:buClr>
                <a:srgbClr val="929292"/>
              </a:buClr>
              <a:buSzPct val="25000"/>
              <a:buFont typeface="Open Sans"/>
              <a:buNone/>
            </a:pPr>
            <a:fld id="{00000000-1234-1234-1234-123412341234}" type="slidenum">
              <a:rPr lang="en" sz="700" b="0" i="0" u="none" strike="noStrike" cap="none" smtClean="0">
                <a:solidFill>
                  <a:srgbClr val="929292"/>
                </a:solidFill>
                <a:latin typeface="Open Sans"/>
                <a:ea typeface="Open Sans"/>
                <a:cs typeface="Open Sans"/>
                <a:sym typeface="Open Sans"/>
              </a:rPr>
              <a:t>9</a:t>
            </a:fld>
            <a:endParaRPr lang="en" sz="700" b="0" i="0" u="none" strike="noStrike" cap="none">
              <a:solidFill>
                <a:srgbClr val="929292"/>
              </a:solidFill>
              <a:latin typeface="Open Sans"/>
              <a:ea typeface="Open Sans"/>
              <a:cs typeface="Open Sans"/>
              <a:sym typeface="Open Sans"/>
            </a:endParaRPr>
          </a:p>
        </p:txBody>
      </p:sp>
      <p:sp>
        <p:nvSpPr>
          <p:cNvPr id="10" name="TextBox 9"/>
          <p:cNvSpPr txBox="1"/>
          <p:nvPr/>
        </p:nvSpPr>
        <p:spPr>
          <a:xfrm>
            <a:off x="277886" y="0"/>
            <a:ext cx="8588229" cy="584775"/>
          </a:xfrm>
          <a:prstGeom prst="rect">
            <a:avLst/>
          </a:prstGeom>
          <a:noFill/>
        </p:spPr>
        <p:txBody>
          <a:bodyPr wrap="square" rtlCol="0">
            <a:spAutoFit/>
          </a:bodyPr>
          <a:lstStyle/>
          <a:p>
            <a:pPr algn="ctr"/>
            <a:r>
              <a:rPr lang="en-US" sz="3200" dirty="0"/>
              <a:t>Benchmark Model</a:t>
            </a:r>
          </a:p>
        </p:txBody>
      </p:sp>
      <p:sp>
        <p:nvSpPr>
          <p:cNvPr id="5" name="Rectangle 4"/>
          <p:cNvSpPr/>
          <p:nvPr/>
        </p:nvSpPr>
        <p:spPr>
          <a:xfrm>
            <a:off x="24619" y="584775"/>
            <a:ext cx="9094763" cy="954107"/>
          </a:xfrm>
          <a:prstGeom prst="rect">
            <a:avLst/>
          </a:prstGeom>
        </p:spPr>
        <p:txBody>
          <a:bodyPr wrap="square">
            <a:spAutoFit/>
          </a:bodyPr>
          <a:lstStyle/>
          <a:p>
            <a:r>
              <a:rPr lang="en-US" dirty="0"/>
              <a:t>A benchmark model is provided that relates to the domain, problem statement, and intended solution. Ideally, the student's benchmark model provides context for existing methods or known information in the domain and problem given, which can then be objectively compared to the student's solution. The benchmark model is clearly defined and measurable.</a:t>
            </a:r>
          </a:p>
        </p:txBody>
      </p:sp>
      <p:cxnSp>
        <p:nvCxnSpPr>
          <p:cNvPr id="6" name="Straight Connector 5"/>
          <p:cNvCxnSpPr/>
          <p:nvPr/>
        </p:nvCxnSpPr>
        <p:spPr>
          <a:xfrm>
            <a:off x="277886" y="1627238"/>
            <a:ext cx="8588229" cy="0"/>
          </a:xfrm>
          <a:prstGeom prst="line">
            <a:avLst/>
          </a:prstGeom>
          <a:ln w="19050">
            <a:solidFill>
              <a:schemeClr val="bg1">
                <a:lumMod val="60000"/>
                <a:lumOff val="40000"/>
              </a:schemeClr>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949569" y="1627238"/>
            <a:ext cx="7853241" cy="3539430"/>
          </a:xfrm>
          <a:prstGeom prst="rect">
            <a:avLst/>
          </a:prstGeom>
        </p:spPr>
        <p:txBody>
          <a:bodyPr wrap="square">
            <a:spAutoFit/>
          </a:bodyPr>
          <a:lstStyle/>
          <a:p>
            <a:pPr algn="ctr"/>
            <a:r>
              <a:rPr lang="en-US" sz="2000" b="1" dirty="0">
                <a:latin typeface="Times New Roman" panose="02020603050405020304" pitchFamily="18" charset="0"/>
              </a:rPr>
              <a:t>Benchmark: model &gt; human at diagnosing skin cancer</a:t>
            </a:r>
          </a:p>
          <a:p>
            <a:pPr algn="ctr"/>
            <a:endParaRPr lang="en-US" sz="2000" b="1" dirty="0">
              <a:latin typeface="Times New Roman" panose="02020603050405020304" pitchFamily="18" charset="0"/>
            </a:endParaRPr>
          </a:p>
          <a:p>
            <a:r>
              <a:rPr lang="en-US" dirty="0">
                <a:latin typeface="Times New Roman" panose="02020603050405020304" pitchFamily="18" charset="0"/>
              </a:rPr>
              <a:t>A typical assessment of a </a:t>
            </a:r>
            <a:r>
              <a:rPr lang="en-US" sz="1600" dirty="0">
                <a:solidFill>
                  <a:srgbClr val="00B050"/>
                </a:solidFill>
                <a:latin typeface="Times New Roman" panose="02020603050405020304" pitchFamily="18" charset="0"/>
              </a:rPr>
              <a:t>machine learning model’s effectiveness </a:t>
            </a:r>
            <a:r>
              <a:rPr lang="en-US" dirty="0">
                <a:latin typeface="Times New Roman" panose="02020603050405020304" pitchFamily="18" charset="0"/>
              </a:rPr>
              <a:t>is whether or not it is </a:t>
            </a:r>
            <a:r>
              <a:rPr lang="en-US" sz="1600" dirty="0">
                <a:solidFill>
                  <a:srgbClr val="00B050"/>
                </a:solidFill>
                <a:latin typeface="Times New Roman" panose="02020603050405020304" pitchFamily="18" charset="0"/>
              </a:rPr>
              <a:t>better than a human</a:t>
            </a:r>
            <a:r>
              <a:rPr lang="en-US" sz="1600" dirty="0">
                <a:solidFill>
                  <a:srgbClr val="0000FF"/>
                </a:solidFill>
                <a:latin typeface="Times New Roman" panose="02020603050405020304" pitchFamily="18" charset="0"/>
              </a:rPr>
              <a:t> </a:t>
            </a:r>
            <a:r>
              <a:rPr lang="en-US" dirty="0">
                <a:latin typeface="Times New Roman" panose="02020603050405020304" pitchFamily="18" charset="0"/>
              </a:rPr>
              <a:t>performing the same task. In the case of a model focused on </a:t>
            </a:r>
            <a:r>
              <a:rPr lang="en-US" sz="1600" dirty="0">
                <a:solidFill>
                  <a:srgbClr val="00B050"/>
                </a:solidFill>
                <a:latin typeface="Times New Roman" panose="02020603050405020304" pitchFamily="18" charset="0"/>
              </a:rPr>
              <a:t>diagnosing skin cancer </a:t>
            </a:r>
            <a:r>
              <a:rPr lang="en-US" dirty="0">
                <a:latin typeface="Times New Roman" panose="02020603050405020304" pitchFamily="18" charset="0"/>
              </a:rPr>
              <a:t>this is a logical strategy. In order for the model to be valuable it likely needs to be </a:t>
            </a:r>
            <a:r>
              <a:rPr lang="en-US" sz="1600" dirty="0">
                <a:solidFill>
                  <a:srgbClr val="00B050"/>
                </a:solidFill>
                <a:latin typeface="Times New Roman" panose="02020603050405020304" pitchFamily="18" charset="0"/>
              </a:rPr>
              <a:t>at least as effective as the average human physician</a:t>
            </a:r>
            <a:r>
              <a:rPr lang="en-US" dirty="0">
                <a:solidFill>
                  <a:srgbClr val="00B050"/>
                </a:solidFill>
                <a:latin typeface="Times New Roman" panose="02020603050405020304" pitchFamily="18" charset="0"/>
              </a:rPr>
              <a:t>. </a:t>
            </a:r>
          </a:p>
          <a:p>
            <a:endParaRPr lang="en-US" dirty="0">
              <a:latin typeface="Times New Roman" panose="02020603050405020304" pitchFamily="18" charset="0"/>
            </a:endParaRPr>
          </a:p>
          <a:p>
            <a:r>
              <a:rPr lang="en-US" dirty="0">
                <a:latin typeface="Times New Roman" panose="02020603050405020304" pitchFamily="18" charset="0"/>
              </a:rPr>
              <a:t>According to a </a:t>
            </a:r>
            <a:r>
              <a:rPr lang="en-US" dirty="0">
                <a:latin typeface="Times New Roman" panose="02020603050405020304" pitchFamily="18" charset="0"/>
                <a:hlinkClick r:id="rId2"/>
              </a:rPr>
              <a:t>study </a:t>
            </a:r>
            <a:r>
              <a:rPr lang="en-US" dirty="0">
                <a:latin typeface="Times New Roman" panose="02020603050405020304" pitchFamily="18" charset="0"/>
              </a:rPr>
              <a:t>conducted by Rolfe</a:t>
            </a:r>
            <a:r>
              <a:rPr lang="en-US" sz="800" dirty="0">
                <a:latin typeface="Times New Roman" panose="02020603050405020304" pitchFamily="18" charset="0"/>
              </a:rPr>
              <a:t>17</a:t>
            </a:r>
            <a:r>
              <a:rPr lang="en-US" dirty="0">
                <a:latin typeface="Times New Roman" panose="02020603050405020304" pitchFamily="18" charset="0"/>
              </a:rPr>
              <a:t>, which analyzed the accuracy of 6546 skin biopsies/excisions, </a:t>
            </a:r>
            <a:r>
              <a:rPr lang="en-US" sz="1800" b="1" dirty="0">
                <a:solidFill>
                  <a:srgbClr val="00B050"/>
                </a:solidFill>
                <a:latin typeface="Times New Roman" panose="02020603050405020304" pitchFamily="18" charset="0"/>
              </a:rPr>
              <a:t>physicians</a:t>
            </a:r>
            <a:r>
              <a:rPr lang="en-US" dirty="0">
                <a:latin typeface="Times New Roman" panose="02020603050405020304" pitchFamily="18" charset="0"/>
              </a:rPr>
              <a:t> had a diagnostic </a:t>
            </a:r>
            <a:r>
              <a:rPr lang="en-US" sz="1600" b="1" dirty="0">
                <a:solidFill>
                  <a:srgbClr val="00B050"/>
                </a:solidFill>
                <a:latin typeface="Times New Roman" panose="02020603050405020304" pitchFamily="18" charset="0"/>
              </a:rPr>
              <a:t>sensitivity (recall) of 76% </a:t>
            </a:r>
            <a:r>
              <a:rPr lang="en-US" dirty="0">
                <a:latin typeface="Times New Roman" panose="02020603050405020304" pitchFamily="18" charset="0"/>
              </a:rPr>
              <a:t>with respect to melanoma diagnoses. </a:t>
            </a:r>
          </a:p>
          <a:p>
            <a:endParaRPr lang="en-US" dirty="0">
              <a:latin typeface="Times New Roman" panose="02020603050405020304" pitchFamily="18" charset="0"/>
            </a:endParaRPr>
          </a:p>
          <a:p>
            <a:pPr algn="ctr"/>
            <a:r>
              <a:rPr lang="en-US" sz="2000" dirty="0">
                <a:latin typeface="Times New Roman" panose="02020603050405020304" pitchFamily="18" charset="0"/>
              </a:rPr>
              <a:t>Benchmark</a:t>
            </a:r>
          </a:p>
          <a:p>
            <a:pPr algn="ctr"/>
            <a:endParaRPr lang="en-US" sz="2000" dirty="0">
              <a:latin typeface="Times New Roman" panose="02020603050405020304" pitchFamily="18" charset="0"/>
            </a:endParaRPr>
          </a:p>
          <a:p>
            <a:pPr algn="ctr"/>
            <a:r>
              <a:rPr lang="en-US" sz="2000" b="1" dirty="0">
                <a:solidFill>
                  <a:srgbClr val="00B050"/>
                </a:solidFill>
                <a:latin typeface="Times New Roman" panose="02020603050405020304" pitchFamily="18" charset="0"/>
              </a:rPr>
              <a:t>Recall &gt; 76%</a:t>
            </a:r>
            <a:endParaRPr lang="en-US" sz="2000" b="1" dirty="0">
              <a:solidFill>
                <a:srgbClr val="00B050"/>
              </a:solidFill>
            </a:endParaRPr>
          </a:p>
        </p:txBody>
      </p:sp>
    </p:spTree>
    <p:extLst>
      <p:ext uri="{BB962C8B-B14F-4D97-AF65-F5344CB8AC3E}">
        <p14:creationId xmlns:p14="http://schemas.microsoft.com/office/powerpoint/2010/main" val="1757972491"/>
      </p:ext>
    </p:extLst>
  </p:cSld>
  <p:clrMapOvr>
    <a:masterClrMapping/>
  </p:clrMapOvr>
</p:sld>
</file>

<file path=ppt/theme/theme1.xml><?xml version="1.0" encoding="utf-8"?>
<a:theme xmlns:a="http://schemas.openxmlformats.org/drawingml/2006/main" name="Udacity Template 16x9">
  <a:themeElements>
    <a:clrScheme name="White">
      <a:dk1>
        <a:srgbClr val="2E3D49"/>
      </a:dk1>
      <a:lt1>
        <a:srgbClr val="7D97AD"/>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4709</TotalTime>
  <Words>1797</Words>
  <Application>Microsoft Office PowerPoint</Application>
  <PresentationFormat>On-screen Show (16:9)</PresentationFormat>
  <Paragraphs>140</Paragraphs>
  <Slides>11</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Open Sans</vt:lpstr>
      <vt:lpstr>inherit</vt:lpstr>
      <vt:lpstr>Times New Roman</vt:lpstr>
      <vt:lpstr>Arial</vt:lpstr>
      <vt:lpstr>Arial</vt:lpstr>
      <vt:lpstr>Open Sans</vt:lpstr>
      <vt:lpstr>-apple-system</vt:lpstr>
      <vt:lpstr>Calibri</vt:lpstr>
      <vt:lpstr>Udacity Template 16x9</vt:lpstr>
      <vt:lpstr>Machine Learning Nanodegree  Udacity Connect Intensive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Udacity Connect Session</dc:title>
  <dc:creator>Ryan</dc:creator>
  <cp:lastModifiedBy>Ryan Ferrin</cp:lastModifiedBy>
  <cp:revision>155</cp:revision>
  <dcterms:modified xsi:type="dcterms:W3CDTF">2017-04-22T17:30:51Z</dcterms:modified>
</cp:coreProperties>
</file>