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Lst>
  <p:notesMasterIdLst>
    <p:notesMasterId r:id="rId13"/>
  </p:notesMasterIdLst>
  <p:sldIdLst>
    <p:sldId id="336" r:id="rId2"/>
    <p:sldId id="339" r:id="rId3"/>
    <p:sldId id="338" r:id="rId4"/>
    <p:sldId id="337" r:id="rId5"/>
    <p:sldId id="328" r:id="rId6"/>
    <p:sldId id="330" r:id="rId7"/>
    <p:sldId id="331" r:id="rId8"/>
    <p:sldId id="332" r:id="rId9"/>
    <p:sldId id="333" r:id="rId10"/>
    <p:sldId id="334" r:id="rId11"/>
    <p:sldId id="335" r:id="rId12"/>
  </p:sldIdLst>
  <p:sldSz cx="9144000" cy="5143500" type="screen16x9"/>
  <p:notesSz cx="6858000" cy="9144000"/>
  <p:embeddedFontLst>
    <p:embeddedFont>
      <p:font typeface="Open Sans" panose="020B0604020202020204" charset="0"/>
      <p:regular r:id="rId14"/>
      <p:bold r:id="rId15"/>
      <p:italic r:id="rId16"/>
      <p:boldItalic r:id="rId17"/>
    </p:embeddedFont>
    <p:embeddedFont>
      <p:font typeface="Open Sans"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4BC79"/>
    <a:srgbClr val="CC3300"/>
    <a:srgbClr val="F1A64E"/>
    <a:srgbClr val="02B3E4"/>
    <a:srgbClr val="FFFFFF"/>
    <a:srgbClr val="6699FF"/>
    <a:srgbClr val="8DD8F3"/>
    <a:srgbClr val="83C3FD"/>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6E49E7-1558-469B-B3EF-B5DFE3E53DF0}">
  <a:tblStyle styleId="{3D6E49E7-1558-469B-B3EF-B5DFE3E53DF0}" styleName="Table_0">
    <a:wholeTbl>
      <a:tcTxStyle b="off" i="off">
        <a:font>
          <a:latin typeface="Open Sans"/>
          <a:ea typeface="Open Sans"/>
          <a:cs typeface="Open Sans"/>
        </a:font>
        <a:srgbClr val="2D3D4A"/>
      </a:tcTxStyle>
      <a:tcStyle>
        <a:tcBdr>
          <a:left>
            <a:ln w="12700" cap="flat" cmpd="sng">
              <a:solidFill>
                <a:srgbClr val="7C97AE"/>
              </a:solidFill>
              <a:prstDash val="solid"/>
              <a:round/>
              <a:headEnd type="none" w="med" len="med"/>
              <a:tailEnd type="none" w="med" len="med"/>
            </a:ln>
          </a:left>
          <a:right>
            <a:ln w="12700" cap="flat" cmpd="sng">
              <a:solidFill>
                <a:srgbClr val="7C97AE"/>
              </a:solidFill>
              <a:prstDash val="solid"/>
              <a:round/>
              <a:headEnd type="none" w="med" len="med"/>
              <a:tailEnd type="none" w="med" len="med"/>
            </a:ln>
          </a:right>
          <a:top>
            <a:ln w="12700" cap="flat" cmpd="sng">
              <a:solidFill>
                <a:srgbClr val="7C97AE"/>
              </a:solidFill>
              <a:prstDash val="solid"/>
              <a:round/>
              <a:headEnd type="none" w="med" len="med"/>
              <a:tailEnd type="none" w="med" len="med"/>
            </a:ln>
          </a:top>
          <a:bottom>
            <a:ln w="12700" cap="flat" cmpd="sng">
              <a:solidFill>
                <a:srgbClr val="7C97AE"/>
              </a:solidFill>
              <a:prstDash val="solid"/>
              <a:round/>
              <a:headEnd type="none" w="med" len="med"/>
              <a:tailEnd type="none" w="med" len="med"/>
            </a:ln>
          </a:bottom>
          <a:insideH>
            <a:ln w="12700" cap="flat" cmpd="sng">
              <a:solidFill>
                <a:srgbClr val="7C97AE"/>
              </a:solidFill>
              <a:prstDash val="solid"/>
              <a:round/>
              <a:headEnd type="none" w="med" len="med"/>
              <a:tailEnd type="none" w="med" len="med"/>
            </a:ln>
          </a:insideH>
          <a:insideV>
            <a:ln w="12700" cap="flat" cmpd="sng">
              <a:solidFill>
                <a:srgbClr val="7C97AE"/>
              </a:solidFill>
              <a:prstDash val="solid"/>
              <a:round/>
              <a:headEnd type="none" w="med" len="med"/>
              <a:tailEnd type="none" w="med" len="med"/>
            </a:ln>
          </a:insideV>
        </a:tcBdr>
        <a:fill>
          <a:solidFill>
            <a:srgbClr val="FFFFFF">
              <a:alpha val="0"/>
            </a:srgbClr>
          </a:solidFill>
        </a:fill>
      </a:tcStyle>
    </a:wholeTbl>
    <a:band2H>
      <a:tcTxStyle b="off" i="off"/>
      <a:tcStyle>
        <a:tcBdr/>
        <a:fill>
          <a:solidFill>
            <a:srgbClr val="DBE2E8">
              <a:alpha val="49411"/>
            </a:srgbClr>
          </a:solidFill>
        </a:fill>
      </a:tcStyle>
    </a:band2H>
    <a:firstCol>
      <a:tcTxStyle b="off" i="off">
        <a:font>
          <a:latin typeface="Open Sans"/>
          <a:ea typeface="Open Sans"/>
          <a:cs typeface="Open Sans"/>
        </a:font>
        <a:srgbClr val="FFFFFF"/>
      </a:tcTxStyle>
      <a:tcStyle>
        <a:tcBdr>
          <a:left>
            <a:ln w="12700" cap="flat" cmpd="sng">
              <a:solidFill>
                <a:srgbClr val="FFFFFF"/>
              </a:solidFill>
              <a:prstDash val="solid"/>
              <a:round/>
              <a:headEnd type="none" w="med" len="med"/>
              <a:tailEnd type="none" w="med" len="med"/>
            </a:ln>
          </a:left>
          <a:right>
            <a:ln w="12700" cap="flat" cmpd="sng">
              <a:solidFill>
                <a:srgbClr val="FFFFFF"/>
              </a:solidFill>
              <a:prstDash val="solid"/>
              <a:round/>
              <a:headEnd type="none" w="med" len="med"/>
              <a:tailEnd type="none" w="med" len="med"/>
            </a:ln>
          </a:right>
          <a:top>
            <a:ln w="12700" cap="flat" cmpd="sng">
              <a:solidFill>
                <a:srgbClr val="FFFFFF"/>
              </a:solidFill>
              <a:prstDash val="solid"/>
              <a:round/>
              <a:headEnd type="none" w="med" len="med"/>
              <a:tailEnd type="none" w="med" len="med"/>
            </a:ln>
          </a:top>
          <a:bottom>
            <a:ln w="12700" cap="flat" cmpd="sng">
              <a:solidFill>
                <a:srgbClr val="FFFFFF"/>
              </a:solidFill>
              <a:prstDash val="solid"/>
              <a:round/>
              <a:headEnd type="none" w="med" len="med"/>
              <a:tailEnd type="none" w="med" len="med"/>
            </a:ln>
          </a:bottom>
          <a:insideH>
            <a:ln w="12700" cap="flat" cmpd="sng">
              <a:solidFill>
                <a:srgbClr val="FFFFFF"/>
              </a:solidFill>
              <a:prstDash val="solid"/>
              <a:round/>
              <a:headEnd type="none" w="med" len="med"/>
              <a:tailEnd type="none" w="med" len="med"/>
            </a:ln>
          </a:insideH>
          <a:insideV>
            <a:ln w="12700" cap="flat" cmpd="sng">
              <a:solidFill>
                <a:srgbClr val="FFFFFF"/>
              </a:solidFill>
              <a:prstDash val="solid"/>
              <a:round/>
              <a:headEnd type="none" w="med" len="med"/>
              <a:tailEnd type="none" w="med" len="med"/>
            </a:ln>
          </a:insideV>
        </a:tcBdr>
        <a:fill>
          <a:solidFill>
            <a:srgbClr val="7D97AD"/>
          </a:solidFill>
        </a:fill>
      </a:tcStyle>
    </a:firstCol>
    <a:lastRow>
      <a:tcTxStyle b="off" i="off">
        <a:font>
          <a:latin typeface="Open Sans"/>
          <a:ea typeface="Open Sans"/>
          <a:cs typeface="Open Sans"/>
        </a:font>
        <a:srgbClr val="FFFFFF"/>
      </a:tcTxStyle>
      <a:tcStyle>
        <a:tcBdr>
          <a:left>
            <a:ln w="12700" cap="flat" cmpd="sng">
              <a:solidFill>
                <a:srgbClr val="FFFFFF"/>
              </a:solidFill>
              <a:prstDash val="solid"/>
              <a:round/>
              <a:headEnd type="none" w="med" len="med"/>
              <a:tailEnd type="none" w="med" len="med"/>
            </a:ln>
          </a:left>
          <a:right>
            <a:ln w="12700" cap="flat" cmpd="sng">
              <a:solidFill>
                <a:srgbClr val="FFFFFF"/>
              </a:solidFill>
              <a:prstDash val="solid"/>
              <a:round/>
              <a:headEnd type="none" w="med" len="med"/>
              <a:tailEnd type="none" w="med" len="med"/>
            </a:ln>
          </a:right>
          <a:top>
            <a:ln w="12700" cap="flat" cmpd="sng">
              <a:solidFill>
                <a:srgbClr val="FFFFFF"/>
              </a:solidFill>
              <a:prstDash val="solid"/>
              <a:round/>
              <a:headEnd type="none" w="med" len="med"/>
              <a:tailEnd type="none" w="med" len="med"/>
            </a:ln>
          </a:top>
          <a:bottom>
            <a:ln w="12700" cap="flat" cmpd="sng">
              <a:solidFill>
                <a:srgbClr val="FFFFFF"/>
              </a:solidFill>
              <a:prstDash val="solid"/>
              <a:round/>
              <a:headEnd type="none" w="med" len="med"/>
              <a:tailEnd type="none" w="med" len="med"/>
            </a:ln>
          </a:bottom>
          <a:insideH>
            <a:ln w="12700" cap="flat" cmpd="sng">
              <a:solidFill>
                <a:srgbClr val="FFFFFF"/>
              </a:solidFill>
              <a:prstDash val="solid"/>
              <a:round/>
              <a:headEnd type="none" w="med" len="med"/>
              <a:tailEnd type="none" w="med" len="med"/>
            </a:ln>
          </a:insideH>
          <a:insideV>
            <a:ln w="12700" cap="flat" cmpd="sng">
              <a:solidFill>
                <a:srgbClr val="FFFFFF"/>
              </a:solidFill>
              <a:prstDash val="solid"/>
              <a:round/>
              <a:headEnd type="none" w="med" len="med"/>
              <a:tailEnd type="none" w="med" len="med"/>
            </a:ln>
          </a:insideV>
        </a:tcBdr>
        <a:fill>
          <a:solidFill>
            <a:srgbClr val="7D97AD"/>
          </a:solidFill>
        </a:fill>
      </a:tcStyle>
    </a:lastRow>
    <a:firstRow>
      <a:tcTxStyle b="off" i="off">
        <a:font>
          <a:latin typeface="Open Sans"/>
          <a:ea typeface="Open Sans"/>
          <a:cs typeface="Open Sans"/>
        </a:font>
        <a:srgbClr val="FFFFFF"/>
      </a:tcTxStyle>
      <a:tcStyle>
        <a:tcBdr>
          <a:left>
            <a:ln w="12700" cap="flat" cmpd="sng">
              <a:solidFill>
                <a:srgbClr val="FFFFFF"/>
              </a:solidFill>
              <a:prstDash val="solid"/>
              <a:round/>
              <a:headEnd type="none" w="med" len="med"/>
              <a:tailEnd type="none" w="med" len="med"/>
            </a:ln>
          </a:left>
          <a:right>
            <a:ln w="12700" cap="flat" cmpd="sng">
              <a:solidFill>
                <a:srgbClr val="FFFFFF"/>
              </a:solidFill>
              <a:prstDash val="solid"/>
              <a:round/>
              <a:headEnd type="none" w="med" len="med"/>
              <a:tailEnd type="none" w="med" len="med"/>
            </a:ln>
          </a:right>
          <a:top>
            <a:ln w="12700" cap="flat" cmpd="sng">
              <a:solidFill>
                <a:srgbClr val="FFFFFF"/>
              </a:solidFill>
              <a:prstDash val="solid"/>
              <a:round/>
              <a:headEnd type="none" w="med" len="med"/>
              <a:tailEnd type="none" w="med" len="med"/>
            </a:ln>
          </a:top>
          <a:bottom>
            <a:ln w="12700" cap="flat" cmpd="sng">
              <a:solidFill>
                <a:srgbClr val="FFFFFF"/>
              </a:solidFill>
              <a:prstDash val="solid"/>
              <a:round/>
              <a:headEnd type="none" w="med" len="med"/>
              <a:tailEnd type="none" w="med" len="med"/>
            </a:ln>
          </a:bottom>
          <a:insideH>
            <a:ln w="12700" cap="flat" cmpd="sng">
              <a:solidFill>
                <a:srgbClr val="FFFFFF"/>
              </a:solidFill>
              <a:prstDash val="solid"/>
              <a:round/>
              <a:headEnd type="none" w="med" len="med"/>
              <a:tailEnd type="none" w="med" len="med"/>
            </a:ln>
          </a:insideH>
          <a:insideV>
            <a:ln w="12700" cap="flat" cmpd="sng">
              <a:solidFill>
                <a:srgbClr val="FFFFFF"/>
              </a:solidFill>
              <a:prstDash val="solid"/>
              <a:round/>
              <a:headEnd type="none" w="med" len="med"/>
              <a:tailEnd type="none" w="med" len="med"/>
            </a:ln>
          </a:insideV>
        </a:tcBdr>
        <a:fill>
          <a:solidFill>
            <a:srgbClr val="7C97AE"/>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83" autoAdjust="0"/>
  </p:normalViewPr>
  <p:slideViewPr>
    <p:cSldViewPr snapToGrid="0">
      <p:cViewPr varScale="1">
        <p:scale>
          <a:sx n="113" d="100"/>
          <a:sy n="113" d="100"/>
        </p:scale>
        <p:origin x="5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869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313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
            <a:alphaModFix/>
          </a:blip>
          <a:srcRect r="7800" b="7535"/>
          <a:stretch/>
        </p:blipFill>
        <p:spPr>
          <a:xfrm>
            <a:off x="6579650" y="2571750"/>
            <a:ext cx="2564399" cy="2571899"/>
          </a:xfrm>
          <a:prstGeom prst="rect">
            <a:avLst/>
          </a:prstGeom>
          <a:noFill/>
          <a:ln>
            <a:noFill/>
          </a:ln>
        </p:spPr>
      </p:pic>
      <p:sp>
        <p:nvSpPr>
          <p:cNvPr id="11" name="Shape 11"/>
          <p:cNvSpPr txBox="1">
            <a:spLocks noGrp="1"/>
          </p:cNvSpPr>
          <p:nvPr>
            <p:ph type="title"/>
          </p:nvPr>
        </p:nvSpPr>
        <p:spPr>
          <a:xfrm>
            <a:off x="457200" y="834727"/>
            <a:ext cx="8229600" cy="1389299"/>
          </a:xfrm>
          <a:prstGeom prst="rect">
            <a:avLst/>
          </a:prstGeom>
          <a:noFill/>
          <a:ln>
            <a:noFill/>
          </a:ln>
        </p:spPr>
        <p:txBody>
          <a:bodyPr lIns="34275" tIns="34275" rIns="34275" bIns="34275" anchor="b" anchorCtr="0"/>
          <a:lstStyle>
            <a:lvl1pPr marL="0" marR="0" lvl="0" indent="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Shape 12"/>
          <p:cNvSpPr txBox="1">
            <a:spLocks noGrp="1"/>
          </p:cNvSpPr>
          <p:nvPr>
            <p:ph type="body" idx="1"/>
          </p:nvPr>
        </p:nvSpPr>
        <p:spPr>
          <a:xfrm>
            <a:off x="457200" y="2195512"/>
            <a:ext cx="5038800" cy="1003500"/>
          </a:xfrm>
          <a:prstGeom prst="rect">
            <a:avLst/>
          </a:prstGeom>
          <a:noFill/>
          <a:ln>
            <a:noFill/>
          </a:ln>
        </p:spPr>
        <p:txBody>
          <a:bodyPr lIns="34275" tIns="34275" rIns="34275" bIns="34275" anchor="t" anchorCtr="0"/>
          <a:lstStyle>
            <a:lvl1pPr marL="0" marR="0" lvl="0"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1pPr>
            <a:lvl2pPr marL="0" marR="0" lvl="1"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2pPr>
            <a:lvl3pPr marL="0" marR="0" lvl="2"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3pPr>
            <a:lvl4pPr marL="0" marR="0" lvl="3"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4pPr>
            <a:lvl5pPr marL="0" marR="0" lvl="4"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9CBDD8"/>
              </a:buClr>
              <a:buFont typeface="Open Sans"/>
              <a:buNone/>
              <a:defRPr sz="1800" b="0" i="0" u="none" strike="noStrike" cap="none">
                <a:solidFill>
                  <a:srgbClr val="9CBDD8"/>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9CBDD8"/>
              </a:buClr>
              <a:buFont typeface="Open Sans"/>
              <a:buNone/>
              <a:defRPr sz="1800" b="0" i="0" u="none" strike="noStrike" cap="none">
                <a:solidFill>
                  <a:srgbClr val="9CBDD8"/>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9CBDD8"/>
              </a:buClr>
              <a:buFont typeface="Open Sans"/>
              <a:buNone/>
              <a:defRPr sz="1800" b="0" i="0" u="none" strike="noStrike" cap="none">
                <a:solidFill>
                  <a:srgbClr val="9CBDD8"/>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9CBDD8"/>
              </a:buClr>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Shape 13"/>
          <p:cNvSpPr txBox="1">
            <a:spLocks noGrp="1"/>
          </p:cNvSpPr>
          <p:nvPr>
            <p:ph type="sldNum" idx="12"/>
          </p:nvPr>
        </p:nvSpPr>
        <p:spPr>
          <a:xfrm>
            <a:off x="8892578" y="4953000"/>
            <a:ext cx="140999" cy="152399"/>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a:solidFill>
                  <a:srgbClr val="929292"/>
                </a:solidFill>
                <a:latin typeface="Open Sans"/>
                <a:ea typeface="Open Sans"/>
                <a:cs typeface="Open Sans"/>
                <a:sym typeface="Open Sans"/>
              </a:rPr>
              <a:t>‹#›</a:t>
            </a:fld>
            <a:endParaRPr lang="en" sz="700" b="0" i="0" u="none" strike="noStrike" cap="none">
              <a:solidFill>
                <a:srgbClr val="929292"/>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p:bg>
      <p:bgPr>
        <a:solidFill>
          <a:srgbClr val="FFFFFF"/>
        </a:solidFill>
        <a:effectLst/>
      </p:bgPr>
    </p:bg>
    <p:spTree>
      <p:nvGrpSpPr>
        <p:cNvPr id="1" name="Shape 78"/>
        <p:cNvGrpSpPr/>
        <p:nvPr/>
      </p:nvGrpSpPr>
      <p:grpSpPr>
        <a:xfrm>
          <a:off x="0" y="0"/>
          <a:ext cx="0" cy="0"/>
          <a:chOff x="0" y="0"/>
          <a:chExt cx="0" cy="0"/>
        </a:xfrm>
      </p:grpSpPr>
      <p:sp>
        <p:nvSpPr>
          <p:cNvPr id="79" name="Shape 79"/>
          <p:cNvSpPr txBox="1">
            <a:spLocks noGrp="1"/>
          </p:cNvSpPr>
          <p:nvPr>
            <p:ph type="sldNum" idx="12"/>
          </p:nvPr>
        </p:nvSpPr>
        <p:spPr>
          <a:xfrm>
            <a:off x="8892578" y="4953000"/>
            <a:ext cx="140999" cy="152399"/>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a:solidFill>
                  <a:srgbClr val="929292"/>
                </a:solidFill>
                <a:latin typeface="Open Sans"/>
                <a:ea typeface="Open Sans"/>
                <a:cs typeface="Open Sans"/>
                <a:sym typeface="Open Sans"/>
              </a:rPr>
              <a:t>‹#›</a:t>
            </a:fld>
            <a:endParaRPr lang="en" sz="700" b="0" i="0" u="none" strike="noStrike" cap="none">
              <a:solidFill>
                <a:srgbClr val="929292"/>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295400"/>
            <a:ext cx="8229600" cy="1390800"/>
          </a:xfrm>
          <a:prstGeom prst="rect">
            <a:avLst/>
          </a:prstGeom>
          <a:noFill/>
          <a:ln>
            <a:noFill/>
          </a:ln>
        </p:spPr>
        <p:txBody>
          <a:bodyPr lIns="34275" tIns="34275" rIns="34275" bIns="34275" anchor="b" anchorCtr="0"/>
          <a:lstStyle>
            <a:lvl1pPr marL="0" marR="0" lvl="0" indent="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Shape 7"/>
          <p:cNvSpPr txBox="1">
            <a:spLocks noGrp="1"/>
          </p:cNvSpPr>
          <p:nvPr>
            <p:ph type="body" idx="1"/>
          </p:nvPr>
        </p:nvSpPr>
        <p:spPr>
          <a:xfrm>
            <a:off x="614362" y="2662237"/>
            <a:ext cx="7915200" cy="1390800"/>
          </a:xfrm>
          <a:prstGeom prst="rect">
            <a:avLst/>
          </a:prstGeom>
          <a:noFill/>
          <a:ln>
            <a:noFill/>
          </a:ln>
        </p:spPr>
        <p:txBody>
          <a:bodyPr lIns="34275" tIns="34275" rIns="34275" bIns="34275" anchor="t" anchorCtr="0"/>
          <a:lstStyle>
            <a:lvl1pPr marL="0" marR="0" lvl="0"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1pPr>
            <a:lvl2pPr marL="0" marR="0" lvl="1"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2pPr>
            <a:lvl3pPr marL="0" marR="0" lvl="2"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3pPr>
            <a:lvl4pPr marL="0" marR="0" lvl="3"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4pPr>
            <a:lvl5pPr marL="0" marR="0" lvl="4"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892578" y="4953000"/>
            <a:ext cx="140999" cy="152399"/>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a:solidFill>
                  <a:srgbClr val="929292"/>
                </a:solidFill>
                <a:latin typeface="Open Sans"/>
                <a:ea typeface="Open Sans"/>
                <a:cs typeface="Open Sans"/>
                <a:sym typeface="Open Sans"/>
              </a:rPr>
              <a:t>‹#›</a:t>
            </a:fld>
            <a:endParaRPr lang="en" sz="700" b="0" i="0" u="none" strike="noStrike" cap="none">
              <a:solidFill>
                <a:srgbClr val="92929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docs.google.com/document/d/1ZFCH6jS3A5At7_v5IUM5OpAXJYiutFuSIjTzV_E-vdE/pub" TargetMode="External"/><Relationship Id="rId13" Type="http://schemas.openxmlformats.org/officeDocument/2006/relationships/hyperlink" Target="https://devpost.com/hackathons" TargetMode="External"/><Relationship Id="rId3" Type="http://schemas.openxmlformats.org/officeDocument/2006/relationships/hyperlink" Target="https://review.udacity.com/#!/rubrics/410/view" TargetMode="External"/><Relationship Id="rId7" Type="http://schemas.openxmlformats.org/officeDocument/2006/relationships/hyperlink" Target="https://github.com/udacity/machine-learning/blob/master/projects/capstone/capstone_report_template.md" TargetMode="External"/><Relationship Id="rId12" Type="http://schemas.openxmlformats.org/officeDocument/2006/relationships/hyperlink" Target="https://docs.google.com/document/d/1ycGeb1QYKATG6jvz74SAMqxrlek9Ed4RYrzWNhWS-0Q/pu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review.udacity.com/#!/rubrics/108/view" TargetMode="External"/><Relationship Id="rId11" Type="http://schemas.openxmlformats.org/officeDocument/2006/relationships/hyperlink" Target="https://docs.google.com/document/d/1vjerjRQnWs1kLbZagDYT6rNqiwAG23Yj45oUY88IAxI/pub" TargetMode="External"/><Relationship Id="rId5" Type="http://schemas.openxmlformats.org/officeDocument/2006/relationships/hyperlink" Target="https://github.com/udacity/machine-learning/tree/master/projects/capstone" TargetMode="External"/><Relationship Id="rId10" Type="http://schemas.openxmlformats.org/officeDocument/2006/relationships/hyperlink" Target="https://docs.google.com/document/d/1y-XfjkPFgUQxFIQ9bBncUSjs4HOf5E-45FrLYNBsZb4/pub" TargetMode="External"/><Relationship Id="rId4" Type="http://schemas.openxmlformats.org/officeDocument/2006/relationships/hyperlink" Target="https://github.com/udacity/machine-learning/blob/master/projects/capstone/capstone_proposal_template.md" TargetMode="External"/><Relationship Id="rId9" Type="http://schemas.openxmlformats.org/officeDocument/2006/relationships/hyperlink" Target="https://docs.google.com/document/d/1WzurKKa9AX2DnOH7KiB38mvozdOSemfkGpex8hdTy8c/pub"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review.udacity.com/#!/rubrics/410/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udacity/machine-learning/blob/master/projects/capstone/capstone_proposal_template.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0560" y="232747"/>
            <a:ext cx="10347960" cy="1389360"/>
          </a:xfrm>
          <a:prstGeom prst="rect">
            <a:avLst/>
          </a:prstGeom>
          <a:noFill/>
          <a:ln>
            <a:noFill/>
          </a:ln>
        </p:spPr>
        <p:txBody>
          <a:bodyPr lIns="0" tIns="0" rIns="0" bIns="0" anchor="b" anchorCtr="0">
            <a:noAutofit/>
          </a:bodyPr>
          <a:lstStyle/>
          <a:p>
            <a:pPr marL="0" marR="0" lvl="0" indent="0" algn="ctr" rtl="0">
              <a:lnSpc>
                <a:spcPct val="120000"/>
              </a:lnSpc>
              <a:spcBef>
                <a:spcPts val="0"/>
              </a:spcBef>
              <a:spcAft>
                <a:spcPts val="0"/>
              </a:spcAft>
              <a:buClr>
                <a:srgbClr val="FFFFFF"/>
              </a:buClr>
              <a:buSzPct val="25000"/>
              <a:buFont typeface="Open Sans"/>
              <a:buNone/>
            </a:pPr>
            <a:r>
              <a:rPr lang="en-US" dirty="0"/>
              <a:t>Machine Learning Nanodegree </a:t>
            </a:r>
            <a:br>
              <a:rPr lang="en-US" dirty="0"/>
            </a:br>
            <a:r>
              <a:rPr lang="en" dirty="0"/>
              <a:t>Udacity Conne</a:t>
            </a:r>
            <a:r>
              <a:rPr lang="en-US" dirty="0"/>
              <a:t>c</a:t>
            </a:r>
            <a:r>
              <a:rPr lang="en" dirty="0"/>
              <a:t>t Intensive</a:t>
            </a:r>
          </a:p>
        </p:txBody>
      </p:sp>
      <p:sp>
        <p:nvSpPr>
          <p:cNvPr id="5" name="Shape 97"/>
          <p:cNvSpPr txBox="1">
            <a:spLocks/>
          </p:cNvSpPr>
          <p:nvPr/>
        </p:nvSpPr>
        <p:spPr>
          <a:xfrm>
            <a:off x="710419" y="2275204"/>
            <a:ext cx="5655212" cy="593700"/>
          </a:xfrm>
          <a:prstGeom prst="rect">
            <a:avLst/>
          </a:prstGeom>
          <a:noFill/>
          <a:ln>
            <a:noFill/>
          </a:ln>
        </p:spPr>
        <p:txBody>
          <a:bodyPr lIns="0" tIns="0" rIns="0" bIns="0" anchor="t" anchorCtr="0">
            <a:noAutofit/>
          </a:bodyPr>
          <a:lstStyle>
            <a:defPPr marR="0" lvl="0" algn="l" rtl="0">
              <a:lnSpc>
                <a:spcPct val="100000"/>
              </a:lnSpc>
              <a:spcBef>
                <a:spcPts val="0"/>
              </a:spcBef>
              <a:spcAft>
                <a:spcPts val="0"/>
              </a:spcAft>
            </a:defPPr>
            <a:lvl1pPr marL="0" marR="0" lvl="0" indent="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9pPr>
          </a:lstStyle>
          <a:p>
            <a:pPr>
              <a:lnSpc>
                <a:spcPct val="100000"/>
              </a:lnSpc>
              <a:buClr>
                <a:srgbClr val="2D3D4A"/>
              </a:buClr>
            </a:pPr>
            <a:r>
              <a:rPr lang="en-US" dirty="0"/>
              <a:t>Capstone Proposal </a:t>
            </a:r>
            <a:endParaRPr lang="en" dirty="0"/>
          </a:p>
        </p:txBody>
      </p:sp>
    </p:spTree>
    <p:extLst>
      <p:ext uri="{BB962C8B-B14F-4D97-AF65-F5344CB8AC3E}">
        <p14:creationId xmlns:p14="http://schemas.microsoft.com/office/powerpoint/2010/main" val="242909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10</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Evaluation Metrics</a:t>
            </a:r>
          </a:p>
        </p:txBody>
      </p:sp>
      <p:sp>
        <p:nvSpPr>
          <p:cNvPr id="5" name="Rectangle 4"/>
          <p:cNvSpPr/>
          <p:nvPr/>
        </p:nvSpPr>
        <p:spPr>
          <a:xfrm>
            <a:off x="24619" y="584775"/>
            <a:ext cx="9094763" cy="738664"/>
          </a:xfrm>
          <a:prstGeom prst="rect">
            <a:avLst/>
          </a:prstGeom>
        </p:spPr>
        <p:txBody>
          <a:bodyPr wrap="square">
            <a:spAutoFit/>
          </a:bodyPr>
          <a:lstStyle/>
          <a:p>
            <a:r>
              <a:rPr lang="en-US" dirty="0"/>
              <a:t>Student proposes at least one evaluation metric that can be used to quantify the performance of both the benchmark model and the solution model presented. The evaluation metric(s) proposed are appropriate given the context of the data, the problem statement, and the intended solution.</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0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11</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Project Design</a:t>
            </a:r>
          </a:p>
        </p:txBody>
      </p:sp>
      <p:sp>
        <p:nvSpPr>
          <p:cNvPr id="5" name="Rectangle 4"/>
          <p:cNvSpPr/>
          <p:nvPr/>
        </p:nvSpPr>
        <p:spPr>
          <a:xfrm>
            <a:off x="24619" y="584775"/>
            <a:ext cx="9094763" cy="954107"/>
          </a:xfrm>
          <a:prstGeom prst="rect">
            <a:avLst/>
          </a:prstGeom>
        </p:spPr>
        <p:txBody>
          <a:bodyPr wrap="square">
            <a:spAutoFit/>
          </a:bodyPr>
          <a:lstStyle/>
          <a:p>
            <a:r>
              <a:rPr lang="en-US" dirty="0"/>
              <a:t>Student summarizes a theoretical workflow for approaching a solution given the problem. Discussion is made as to what strategies may be employed, what analysis of the data might be required, or which algorithms will be considered. The workflow and discussion provided align with the qualities of the project. Small visualizations, pseudocode, or diagrams are encouraged but not required</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96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2</a:t>
            </a:fld>
            <a:endParaRPr lang="en" sz="700" b="0" i="0" u="none" strike="noStrike" cap="none">
              <a:solidFill>
                <a:srgbClr val="929292"/>
              </a:solidFill>
              <a:latin typeface="Open Sans"/>
              <a:ea typeface="Open Sans"/>
              <a:cs typeface="Open Sans"/>
              <a:sym typeface="Open Sans"/>
            </a:endParaRPr>
          </a:p>
        </p:txBody>
      </p:sp>
      <p:sp>
        <p:nvSpPr>
          <p:cNvPr id="3" name="Rectangle 2"/>
          <p:cNvSpPr/>
          <p:nvPr/>
        </p:nvSpPr>
        <p:spPr>
          <a:xfrm>
            <a:off x="94859" y="689549"/>
            <a:ext cx="8572500" cy="4339650"/>
          </a:xfrm>
          <a:prstGeom prst="rect">
            <a:avLst/>
          </a:prstGeom>
        </p:spPr>
        <p:txBody>
          <a:bodyPr wrap="square">
            <a:spAutoFit/>
          </a:bodyPr>
          <a:lstStyle/>
          <a:p>
            <a:r>
              <a:rPr lang="en-US" sz="1200" b="1" dirty="0">
                <a:solidFill>
                  <a:srgbClr val="222222"/>
                </a:solidFill>
                <a:latin typeface="arial" panose="020B0604020202020204" pitchFamily="34" charset="0"/>
              </a:rPr>
              <a:t>For the Capstone Proposal:</a:t>
            </a:r>
            <a:endParaRPr lang="en-US" sz="1200" dirty="0">
              <a:solidFill>
                <a:srgbClr val="222222"/>
              </a:solidFill>
              <a:latin typeface="arial" panose="020B0604020202020204" pitchFamily="34" charset="0"/>
            </a:endParaRPr>
          </a:p>
          <a:p>
            <a:pPr marL="311150" indent="-171450" fontAlgn="base">
              <a:buFont typeface="Arial" panose="020B0604020202020204" pitchFamily="34" charset="0"/>
              <a:buChar char="•"/>
            </a:pPr>
            <a:r>
              <a:rPr lang="en-US" sz="1200" dirty="0">
                <a:solidFill>
                  <a:srgbClr val="1155CC"/>
                </a:solidFill>
                <a:latin typeface="arial" panose="020B0604020202020204" pitchFamily="34" charset="0"/>
                <a:hlinkClick r:id="rId3"/>
              </a:rPr>
              <a:t>Capstone Proposal Rubric</a:t>
            </a:r>
            <a:r>
              <a:rPr lang="en-US" sz="1200" dirty="0">
                <a:solidFill>
                  <a:srgbClr val="222222"/>
                </a:solidFill>
                <a:latin typeface="arial" panose="020B0604020202020204" pitchFamily="34" charset="0"/>
              </a:rPr>
              <a:t> — The criteria against which your capstone project proposal will be assessed. </a:t>
            </a:r>
          </a:p>
          <a:p>
            <a:pPr marL="311150" indent="-171450" fontAlgn="base">
              <a:buFont typeface="Arial" panose="020B0604020202020204" pitchFamily="34" charset="0"/>
              <a:buChar char="•"/>
            </a:pPr>
            <a:r>
              <a:rPr lang="en-US" sz="1200" dirty="0">
                <a:solidFill>
                  <a:srgbClr val="1155CC"/>
                </a:solidFill>
                <a:latin typeface="arial" panose="020B0604020202020204" pitchFamily="34" charset="0"/>
                <a:hlinkClick r:id="rId4"/>
              </a:rPr>
              <a:t>Capstone Proposal Template</a:t>
            </a:r>
            <a:r>
              <a:rPr lang="en-US" sz="1200" dirty="0">
                <a:solidFill>
                  <a:srgbClr val="222222"/>
                </a:solidFill>
                <a:latin typeface="arial" panose="020B0604020202020204" pitchFamily="34" charset="0"/>
              </a:rPr>
              <a:t> — An outline that guides you through the capstone proposal process. The objectives for each of the seven points are laid out, along with a target length for each section.</a:t>
            </a:r>
          </a:p>
          <a:p>
            <a:pPr marL="139700" fontAlgn="base">
              <a:buFont typeface="Arial" panose="020B0604020202020204" pitchFamily="34" charset="0"/>
              <a:buChar char="•"/>
            </a:pPr>
            <a:endParaRPr lang="en-US" sz="1200" dirty="0">
              <a:solidFill>
                <a:srgbClr val="222222"/>
              </a:solidFill>
              <a:latin typeface="arial" panose="020B0604020202020204" pitchFamily="34" charset="0"/>
            </a:endParaRPr>
          </a:p>
          <a:p>
            <a:r>
              <a:rPr lang="en-US" sz="1200" b="1" dirty="0">
                <a:solidFill>
                  <a:srgbClr val="222222"/>
                </a:solidFill>
                <a:latin typeface="arial" panose="020B0604020202020204" pitchFamily="34" charset="0"/>
              </a:rPr>
              <a:t>For the Capstone Report:</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5"/>
              </a:rPr>
              <a:t>Capstone GitHub Repo</a:t>
            </a:r>
            <a:r>
              <a:rPr lang="en-US" sz="1200" dirty="0">
                <a:solidFill>
                  <a:srgbClr val="222222"/>
                </a:solidFill>
                <a:latin typeface="arial" panose="020B0604020202020204" pitchFamily="34" charset="0"/>
              </a:rPr>
              <a:t> — A folder containing the capstone proposal &amp; report templates, along with example reports.</a:t>
            </a: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6"/>
              </a:rPr>
              <a:t>Capstone Report Rubric</a:t>
            </a:r>
            <a:r>
              <a:rPr lang="en-US" sz="1200" dirty="0">
                <a:solidFill>
                  <a:srgbClr val="222222"/>
                </a:solidFill>
                <a:latin typeface="arial" panose="020B0604020202020204" pitchFamily="34" charset="0"/>
              </a:rPr>
              <a:t> — The criteria against which your Capstone Project final report will be assessed.</a:t>
            </a: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7"/>
              </a:rPr>
              <a:t>Capstone Report Template</a:t>
            </a:r>
            <a:r>
              <a:rPr lang="en-US" sz="1200" dirty="0">
                <a:solidFill>
                  <a:srgbClr val="222222"/>
                </a:solidFill>
                <a:latin typeface="arial" panose="020B0604020202020204" pitchFamily="34" charset="0"/>
              </a:rPr>
              <a:t> — An outline for your Capstone Project final report. It’s useful to take a look at this document before doing all of your coding. Writing sections of your report as you accomplish them can make the Capstone Project report less daunting!</a:t>
            </a:r>
          </a:p>
          <a:p>
            <a:pPr marL="139700" fontAlgn="base">
              <a:buFont typeface="Arial" panose="020B0604020202020204" pitchFamily="34" charset="0"/>
              <a:buChar char="•"/>
            </a:pPr>
            <a:endParaRPr lang="en-US" sz="1200" dirty="0">
              <a:solidFill>
                <a:srgbClr val="222222"/>
              </a:solidFill>
              <a:latin typeface="arial" panose="020B0604020202020204" pitchFamily="34" charset="0"/>
            </a:endParaRPr>
          </a:p>
          <a:p>
            <a:r>
              <a:rPr lang="en-US" sz="1200" b="1" dirty="0">
                <a:solidFill>
                  <a:srgbClr val="222222"/>
                </a:solidFill>
                <a:latin typeface="arial" panose="020B0604020202020204" pitchFamily="34" charset="0"/>
              </a:rPr>
              <a:t>Suggested Problem Areas: </a:t>
            </a:r>
            <a:r>
              <a:rPr lang="en-US" sz="1200" dirty="0">
                <a:solidFill>
                  <a:srgbClr val="222222"/>
                </a:solidFill>
                <a:latin typeface="arial" panose="020B0604020202020204" pitchFamily="34" charset="0"/>
              </a:rPr>
              <a:t> from the Capstone Project description: </a:t>
            </a:r>
            <a:r>
              <a:rPr lang="en-US" sz="1200" i="1" dirty="0">
                <a:solidFill>
                  <a:srgbClr val="222222"/>
                </a:solidFill>
                <a:latin typeface="arial" panose="020B0604020202020204" pitchFamily="34" charset="0"/>
              </a:rPr>
              <a:t>"</a:t>
            </a:r>
            <a:r>
              <a:rPr lang="en-US" sz="1200" i="1" dirty="0">
                <a:solidFill>
                  <a:srgbClr val="4F4F4F"/>
                </a:solidFill>
                <a:latin typeface="open sans" panose="020B0604020202020204" charset="0"/>
              </a:rPr>
              <a:t>Below are a few suggested problem areas you could explore if you are unsure what your passion is"</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8"/>
              </a:rPr>
              <a:t>Robot Motion Planning</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9"/>
              </a:rPr>
              <a:t>Healthcare</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10"/>
              </a:rPr>
              <a:t>Computer Vision</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11"/>
              </a:rPr>
              <a:t>Education</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12"/>
              </a:rPr>
              <a:t>Investment and Trading</a:t>
            </a:r>
            <a:endParaRPr lang="en-US" sz="1200" b="1" dirty="0">
              <a:solidFill>
                <a:srgbClr val="1155CC"/>
              </a:solidFill>
              <a:latin typeface="arial" panose="020B0604020202020204" pitchFamily="34" charset="0"/>
            </a:endParaRPr>
          </a:p>
          <a:p>
            <a:pPr marL="139700" fontAlgn="base">
              <a:buFont typeface="Arial" panose="020B0604020202020204" pitchFamily="34" charset="0"/>
              <a:buChar char="•"/>
            </a:pPr>
            <a:endParaRPr lang="en-US" sz="1200" b="1" dirty="0">
              <a:solidFill>
                <a:srgbClr val="1155CC"/>
              </a:solidFill>
              <a:latin typeface="arial" panose="020B0604020202020204" pitchFamily="34" charset="0"/>
            </a:endParaRPr>
          </a:p>
          <a:p>
            <a:r>
              <a:rPr lang="en-US" sz="1200" b="1" dirty="0">
                <a:solidFill>
                  <a:srgbClr val="222222"/>
                </a:solidFill>
                <a:latin typeface="arial" panose="020B0604020202020204" pitchFamily="34" charset="0"/>
              </a:rPr>
              <a:t>Additional Resources : </a:t>
            </a:r>
            <a:r>
              <a:rPr lang="en-US" sz="1200" dirty="0">
                <a:solidFill>
                  <a:srgbClr val="222222"/>
                </a:solidFill>
                <a:latin typeface="arial" panose="020B0604020202020204" pitchFamily="34" charset="0"/>
              </a:rPr>
              <a:t> Platforms hosting data science competitions</a:t>
            </a:r>
          </a:p>
          <a:p>
            <a:r>
              <a:rPr lang="en-US" sz="1200" u="sng" dirty="0">
                <a:solidFill>
                  <a:srgbClr val="0000FF"/>
                </a:solidFill>
                <a:uFill>
                  <a:solidFill>
                    <a:srgbClr val="0000FF"/>
                  </a:solidFill>
                </a:uFill>
              </a:rPr>
              <a:t>https://www.kaggle.com/competitions-</a:t>
            </a:r>
          </a:p>
          <a:p>
            <a:r>
              <a:rPr lang="en-US" sz="1200" u="sng" dirty="0">
                <a:solidFill>
                  <a:srgbClr val="0000FF"/>
                </a:solidFill>
                <a:uFill>
                  <a:solidFill>
                    <a:srgbClr val="0000FF"/>
                  </a:solidFill>
                </a:uFill>
                <a:hlinkClick r:id="rId13"/>
              </a:rPr>
              <a:t>https://devpost.com/hackathons</a:t>
            </a:r>
            <a:endParaRPr lang="en-US" sz="1200" b="1" dirty="0">
              <a:solidFill>
                <a:srgbClr val="1155CC"/>
              </a:solidFill>
              <a:latin typeface="arial" panose="020B0604020202020204" pitchFamily="34" charset="0"/>
            </a:endParaRPr>
          </a:p>
        </p:txBody>
      </p:sp>
      <p:sp>
        <p:nvSpPr>
          <p:cNvPr id="4" name="TextBox 3"/>
          <p:cNvSpPr txBox="1"/>
          <p:nvPr/>
        </p:nvSpPr>
        <p:spPr>
          <a:xfrm>
            <a:off x="277885" y="0"/>
            <a:ext cx="8588229" cy="584775"/>
          </a:xfrm>
          <a:prstGeom prst="rect">
            <a:avLst/>
          </a:prstGeom>
          <a:noFill/>
        </p:spPr>
        <p:txBody>
          <a:bodyPr wrap="square" rtlCol="0">
            <a:spAutoFit/>
          </a:bodyPr>
          <a:lstStyle/>
          <a:p>
            <a:pPr algn="ctr"/>
            <a:r>
              <a:rPr lang="en-US" sz="3200" dirty="0"/>
              <a:t>Resources</a:t>
            </a:r>
          </a:p>
        </p:txBody>
      </p:sp>
    </p:spTree>
    <p:extLst>
      <p:ext uri="{BB962C8B-B14F-4D97-AF65-F5344CB8AC3E}">
        <p14:creationId xmlns:p14="http://schemas.microsoft.com/office/powerpoint/2010/main" val="192302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3</a:t>
            </a:fld>
            <a:endParaRPr lang="en" sz="700" b="0" i="0" u="none" strike="noStrike" cap="none">
              <a:solidFill>
                <a:srgbClr val="929292"/>
              </a:solidFill>
              <a:latin typeface="Open Sans"/>
              <a:ea typeface="Open Sans"/>
              <a:cs typeface="Open Sans"/>
              <a:sym typeface="Open Sans"/>
            </a:endParaRPr>
          </a:p>
        </p:txBody>
      </p:sp>
      <p:graphicFrame>
        <p:nvGraphicFramePr>
          <p:cNvPr id="3" name="Table 2"/>
          <p:cNvGraphicFramePr>
            <a:graphicFrameLocks noGrp="1"/>
          </p:cNvGraphicFramePr>
          <p:nvPr>
            <p:extLst>
              <p:ext uri="{D42A27DB-BD31-4B8C-83A1-F6EECF244321}">
                <p14:modId xmlns:p14="http://schemas.microsoft.com/office/powerpoint/2010/main" val="3628887024"/>
              </p:ext>
            </p:extLst>
          </p:nvPr>
        </p:nvGraphicFramePr>
        <p:xfrm>
          <a:off x="228649" y="694848"/>
          <a:ext cx="8749702" cy="4334742"/>
        </p:xfrm>
        <a:graphic>
          <a:graphicData uri="http://schemas.openxmlformats.org/drawingml/2006/table">
            <a:tbl>
              <a:tblPr>
                <a:tableStyleId>{616DA210-FB5B-4158-B5E0-FEB733F419BA}</a:tableStyleId>
              </a:tblPr>
              <a:tblGrid>
                <a:gridCol w="1509917">
                  <a:extLst>
                    <a:ext uri="{9D8B030D-6E8A-4147-A177-3AD203B41FA5}">
                      <a16:colId xmlns:a16="http://schemas.microsoft.com/office/drawing/2014/main" val="3550772225"/>
                    </a:ext>
                  </a:extLst>
                </a:gridCol>
                <a:gridCol w="7239785">
                  <a:extLst>
                    <a:ext uri="{9D8B030D-6E8A-4147-A177-3AD203B41FA5}">
                      <a16:colId xmlns:a16="http://schemas.microsoft.com/office/drawing/2014/main" val="3189251388"/>
                    </a:ext>
                  </a:extLst>
                </a:gridCol>
              </a:tblGrid>
              <a:tr h="232769">
                <a:tc>
                  <a:txBody>
                    <a:bodyPr/>
                    <a:lstStyle/>
                    <a:p>
                      <a:pPr algn="l" fontAlgn="b"/>
                      <a:r>
                        <a:rPr lang="en-US" sz="1800" b="1" cap="all" dirty="0">
                          <a:effectLst/>
                        </a:rPr>
                        <a:t>CRITERIA</a:t>
                      </a:r>
                      <a:endParaRPr lang="en-US" sz="1800" b="1" cap="all" dirty="0">
                        <a:solidFill>
                          <a:srgbClr val="767676"/>
                        </a:solidFill>
                        <a:effectLst/>
                        <a:latin typeface="inherit"/>
                      </a:endParaRPr>
                    </a:p>
                  </a:txBody>
                  <a:tcPr marL="18107" marR="18107" marT="18107" marB="18107" anchor="b">
                    <a:solidFill>
                      <a:srgbClr val="00B0F0"/>
                    </a:solidFill>
                  </a:tcPr>
                </a:tc>
                <a:tc>
                  <a:txBody>
                    <a:bodyPr/>
                    <a:lstStyle/>
                    <a:p>
                      <a:pPr algn="l" fontAlgn="b"/>
                      <a:r>
                        <a:rPr lang="en-US" sz="1800" b="1" cap="all" dirty="0">
                          <a:effectLst/>
                        </a:rPr>
                        <a:t>MEETS SPECIFICATIONS</a:t>
                      </a:r>
                      <a:endParaRPr lang="en-US" sz="1800" b="1" cap="all" dirty="0">
                        <a:solidFill>
                          <a:srgbClr val="767676"/>
                        </a:solidFill>
                        <a:effectLst/>
                        <a:latin typeface="inherit"/>
                      </a:endParaRPr>
                    </a:p>
                  </a:txBody>
                  <a:tcPr marL="18107" marR="18107" marT="18107" marB="18107" anchor="b">
                    <a:solidFill>
                      <a:srgbClr val="00B0F0"/>
                    </a:solidFill>
                  </a:tcPr>
                </a:tc>
                <a:extLst>
                  <a:ext uri="{0D108BD9-81ED-4DB2-BD59-A6C34878D82A}">
                    <a16:rowId xmlns:a16="http://schemas.microsoft.com/office/drawing/2014/main" val="2736824705"/>
                  </a:ext>
                </a:extLst>
              </a:tr>
              <a:tr h="504329">
                <a:tc>
                  <a:txBody>
                    <a:bodyPr/>
                    <a:lstStyle/>
                    <a:p>
                      <a:pPr fontAlgn="t"/>
                      <a:r>
                        <a:rPr lang="en-US" sz="1000" dirty="0">
                          <a:effectLst/>
                        </a:rPr>
                        <a:t>Domain Background</a:t>
                      </a:r>
                      <a:endParaRPr lang="en-US" sz="1000" dirty="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Student briefly details background information of the domain from which the project is proposed. Historical information relevant to the project should be included. It should be clear how or why a problem in the domain can or should be solved. Related academic research should be appropriately cited. A discussion of the student's personal motivation for investigating a particular problem in the domain is encouraged but not required.</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423263926"/>
                  </a:ext>
                </a:extLst>
              </a:tr>
              <a:tr h="368547">
                <a:tc>
                  <a:txBody>
                    <a:bodyPr/>
                    <a:lstStyle/>
                    <a:p>
                      <a:pPr fontAlgn="t"/>
                      <a:r>
                        <a:rPr lang="en-US" sz="1000" dirty="0">
                          <a:effectLst/>
                        </a:rPr>
                        <a:t>Problem Statement</a:t>
                      </a:r>
                      <a:endParaRPr lang="en-US" sz="1000" dirty="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Student clearly describes the problem that is to be solved. The problem is well defined and has at least one relevant potential solution. Additionally, the problem is quantifiable, measurable, and replicable.</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2935550522"/>
                  </a:ext>
                </a:extLst>
              </a:tr>
              <a:tr h="504329">
                <a:tc>
                  <a:txBody>
                    <a:bodyPr/>
                    <a:lstStyle/>
                    <a:p>
                      <a:pPr fontAlgn="t"/>
                      <a:r>
                        <a:rPr lang="en-US" sz="1000">
                          <a:effectLst/>
                        </a:rPr>
                        <a:t>Datasets and Inputs</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The dataset(s) and/or input(s) to be used in the project are thoroughly described. Information such as how the dataset or input is (was) obtained, and the characteristics of the dataset or input, should be included. It should be clear how the dataset(s) or input(s) will be used in the project and whether their use is appropriate given the context of the problem.</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4030320446"/>
                  </a:ext>
                </a:extLst>
              </a:tr>
              <a:tr h="368547">
                <a:tc>
                  <a:txBody>
                    <a:bodyPr/>
                    <a:lstStyle/>
                    <a:p>
                      <a:pPr fontAlgn="t"/>
                      <a:r>
                        <a:rPr lang="en-US" sz="1000">
                          <a:effectLst/>
                        </a:rPr>
                        <a:t>Solution Statement</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a:effectLst/>
                        </a:rPr>
                        <a:t>Student clearly describes a solution to the problem. The solution is applicable to the project domain and appropriate for the dataset(s) or input(s) given. Additionally, the solution is quantifiable, measurable, and replicable.</a:t>
                      </a:r>
                      <a:endParaRPr lang="en-US" sz="100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110464189"/>
                  </a:ext>
                </a:extLst>
              </a:tr>
              <a:tr h="504329">
                <a:tc>
                  <a:txBody>
                    <a:bodyPr/>
                    <a:lstStyle/>
                    <a:p>
                      <a:pPr fontAlgn="t"/>
                      <a:r>
                        <a:rPr lang="en-US" sz="1000">
                          <a:effectLst/>
                        </a:rPr>
                        <a:t>Benchmark Model</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A benchmark model is provided that relates to the domain, problem statement, and intended solution. Ideally, the student's benchmark model provides context for existing methods or known information in the domain and problem given, which can then be objectively compared to the student's solution. The benchmark model is clearly defined and measurable.</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3661092177"/>
                  </a:ext>
                </a:extLst>
              </a:tr>
              <a:tr h="368547">
                <a:tc>
                  <a:txBody>
                    <a:bodyPr/>
                    <a:lstStyle/>
                    <a:p>
                      <a:pPr fontAlgn="t"/>
                      <a:r>
                        <a:rPr lang="en-US" sz="1000">
                          <a:effectLst/>
                        </a:rPr>
                        <a:t>Evaluation Metrics</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a:effectLst/>
                        </a:rPr>
                        <a:t>Student proposes at least one evaluation metric that can be used to quantify the performance of both the benchmark model and the solution model presented. The evaluation metric(s) proposed are appropriate given the context of the data, the problem statement, and the intended solution.</a:t>
                      </a:r>
                      <a:endParaRPr lang="en-US" sz="100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826118019"/>
                  </a:ext>
                </a:extLst>
              </a:tr>
              <a:tr h="504329">
                <a:tc>
                  <a:txBody>
                    <a:bodyPr/>
                    <a:lstStyle/>
                    <a:p>
                      <a:pPr fontAlgn="t"/>
                      <a:r>
                        <a:rPr lang="en-US" sz="1000" dirty="0">
                          <a:effectLst/>
                        </a:rPr>
                        <a:t>Project Design</a:t>
                      </a:r>
                      <a:endParaRPr lang="en-US" sz="1000" dirty="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Student summarizes a theoretical workflow for approaching a solution given the problem. Discussion is made as to what strategies may be employed, what analysis of the data might be required, or which algorithms will be considered. The workflow and discussion provided align with the qualities of the project. Small visualizations, pseudocode, or diagrams are encouraged but not required.</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3255751865"/>
                  </a:ext>
                </a:extLst>
              </a:tr>
              <a:tr h="368547">
                <a:tc>
                  <a:txBody>
                    <a:bodyPr/>
                    <a:lstStyle/>
                    <a:p>
                      <a:pPr fontAlgn="t"/>
                      <a:r>
                        <a:rPr lang="en-US" sz="1000">
                          <a:effectLst/>
                        </a:rPr>
                        <a:t>Presentation</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Proposal follows a well-organized structure and would be readily understood by its intended audience. Each section is written in a clear, concise and specific manner. Few grammatical and spelling mistakes are present. All resources used and referenced are properly cited.</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3604662442"/>
                  </a:ext>
                </a:extLst>
              </a:tr>
            </a:tbl>
          </a:graphicData>
        </a:graphic>
      </p:graphicFrame>
      <p:sp>
        <p:nvSpPr>
          <p:cNvPr id="4" name="TextBox 3"/>
          <p:cNvSpPr txBox="1"/>
          <p:nvPr/>
        </p:nvSpPr>
        <p:spPr>
          <a:xfrm>
            <a:off x="228649" y="0"/>
            <a:ext cx="8588229" cy="584775"/>
          </a:xfrm>
          <a:prstGeom prst="rect">
            <a:avLst/>
          </a:prstGeom>
          <a:noFill/>
        </p:spPr>
        <p:txBody>
          <a:bodyPr wrap="square" rtlCol="0">
            <a:spAutoFit/>
          </a:bodyPr>
          <a:lstStyle/>
          <a:p>
            <a:pPr algn="ctr"/>
            <a:r>
              <a:rPr lang="en-US" sz="3200" dirty="0">
                <a:hlinkClick r:id="rId2"/>
              </a:rPr>
              <a:t>Capstone Proposal : Project Specifications</a:t>
            </a:r>
            <a:endParaRPr lang="en-US" sz="3200" dirty="0"/>
          </a:p>
        </p:txBody>
      </p:sp>
    </p:spTree>
    <p:extLst>
      <p:ext uri="{BB962C8B-B14F-4D97-AF65-F5344CB8AC3E}">
        <p14:creationId xmlns:p14="http://schemas.microsoft.com/office/powerpoint/2010/main" val="362561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4</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5" y="0"/>
            <a:ext cx="8588229" cy="584775"/>
          </a:xfrm>
          <a:prstGeom prst="rect">
            <a:avLst/>
          </a:prstGeom>
          <a:noFill/>
        </p:spPr>
        <p:txBody>
          <a:bodyPr wrap="square" rtlCol="0">
            <a:spAutoFit/>
          </a:bodyPr>
          <a:lstStyle/>
          <a:p>
            <a:pPr algn="ctr"/>
            <a:r>
              <a:rPr lang="en-US" sz="3200" dirty="0"/>
              <a:t>Presentation</a:t>
            </a:r>
          </a:p>
        </p:txBody>
      </p:sp>
      <p:sp>
        <p:nvSpPr>
          <p:cNvPr id="5" name="Rectangle 4"/>
          <p:cNvSpPr/>
          <p:nvPr/>
        </p:nvSpPr>
        <p:spPr>
          <a:xfrm>
            <a:off x="24619" y="584775"/>
            <a:ext cx="9094763" cy="738664"/>
          </a:xfrm>
          <a:prstGeom prst="rect">
            <a:avLst/>
          </a:prstGeom>
        </p:spPr>
        <p:txBody>
          <a:bodyPr wrap="square">
            <a:spAutoFit/>
          </a:bodyPr>
          <a:lstStyle/>
          <a:p>
            <a:r>
              <a:rPr lang="en-US" dirty="0"/>
              <a:t>Proposal follows a well-organized structure and would be readily understood by its intended audience. Each section is written in a clear, concise and specific manner. Few grammatical and spelling mistakes are present. All resources used and referenced are properly cited</a:t>
            </a:r>
          </a:p>
        </p:txBody>
      </p:sp>
      <p:sp>
        <p:nvSpPr>
          <p:cNvPr id="4" name="Rectangle 3"/>
          <p:cNvSpPr/>
          <p:nvPr/>
        </p:nvSpPr>
        <p:spPr>
          <a:xfrm>
            <a:off x="1879597" y="1469386"/>
            <a:ext cx="5384807" cy="307777"/>
          </a:xfrm>
          <a:prstGeom prst="rect">
            <a:avLst/>
          </a:prstGeom>
        </p:spPr>
        <p:txBody>
          <a:bodyPr wrap="none">
            <a:spAutoFit/>
          </a:bodyPr>
          <a:lstStyle/>
          <a:p>
            <a:r>
              <a:rPr lang="en-US" b="1" dirty="0">
                <a:solidFill>
                  <a:srgbClr val="24292E"/>
                </a:solidFill>
                <a:latin typeface="-apple-system"/>
                <a:hlinkClick r:id="rId2"/>
              </a:rPr>
              <a:t>Machine Learning Engineer Nanodegree: Capstone Proposal Template</a:t>
            </a:r>
            <a:endParaRPr lang="en-US" b="1" dirty="0">
              <a:solidFill>
                <a:srgbClr val="24292E"/>
              </a:solidFill>
              <a:latin typeface="-apple-system"/>
            </a:endParaRPr>
          </a:p>
        </p:txBody>
      </p:sp>
      <p:sp>
        <p:nvSpPr>
          <p:cNvPr id="6" name="Rectangle 5"/>
          <p:cNvSpPr/>
          <p:nvPr/>
        </p:nvSpPr>
        <p:spPr>
          <a:xfrm>
            <a:off x="3668548" y="1982442"/>
            <a:ext cx="1806905" cy="307777"/>
          </a:xfrm>
          <a:prstGeom prst="rect">
            <a:avLst/>
          </a:prstGeom>
        </p:spPr>
        <p:txBody>
          <a:bodyPr wrap="none">
            <a:spAutoFit/>
          </a:bodyPr>
          <a:lstStyle/>
          <a:p>
            <a:pPr algn="just" fontAlgn="t"/>
            <a:r>
              <a:rPr lang="en-US" dirty="0"/>
              <a:t>Domain Background</a:t>
            </a:r>
            <a:endParaRPr lang="en-US" dirty="0">
              <a:solidFill>
                <a:srgbClr val="525C65"/>
              </a:solidFill>
              <a:latin typeface="Open Sans" panose="020B0604020202020204" charset="0"/>
            </a:endParaRPr>
          </a:p>
        </p:txBody>
      </p:sp>
      <p:sp>
        <p:nvSpPr>
          <p:cNvPr id="8" name="Rectangle 7"/>
          <p:cNvSpPr/>
          <p:nvPr/>
        </p:nvSpPr>
        <p:spPr>
          <a:xfrm>
            <a:off x="3713432" y="2420377"/>
            <a:ext cx="1717137" cy="307777"/>
          </a:xfrm>
          <a:prstGeom prst="rect">
            <a:avLst/>
          </a:prstGeom>
        </p:spPr>
        <p:txBody>
          <a:bodyPr wrap="none">
            <a:spAutoFit/>
          </a:bodyPr>
          <a:lstStyle/>
          <a:p>
            <a:pPr algn="just" fontAlgn="t"/>
            <a:r>
              <a:rPr lang="en-US" dirty="0"/>
              <a:t>Problem Statement</a:t>
            </a:r>
            <a:endParaRPr lang="en-US" dirty="0">
              <a:solidFill>
                <a:srgbClr val="525C65"/>
              </a:solidFill>
              <a:latin typeface="Open Sans" panose="020B0604020202020204" charset="0"/>
            </a:endParaRPr>
          </a:p>
        </p:txBody>
      </p:sp>
      <p:sp>
        <p:nvSpPr>
          <p:cNvPr id="9" name="Rectangle 8"/>
          <p:cNvSpPr/>
          <p:nvPr/>
        </p:nvSpPr>
        <p:spPr>
          <a:xfrm>
            <a:off x="3683776" y="2844269"/>
            <a:ext cx="1776448" cy="307777"/>
          </a:xfrm>
          <a:prstGeom prst="rect">
            <a:avLst/>
          </a:prstGeom>
        </p:spPr>
        <p:txBody>
          <a:bodyPr wrap="none">
            <a:spAutoFit/>
          </a:bodyPr>
          <a:lstStyle/>
          <a:p>
            <a:pPr algn="just" fontAlgn="t"/>
            <a:r>
              <a:rPr lang="en-US" dirty="0"/>
              <a:t>Datasets and Inputs</a:t>
            </a:r>
            <a:endParaRPr lang="en-US" dirty="0">
              <a:solidFill>
                <a:srgbClr val="525C65"/>
              </a:solidFill>
              <a:latin typeface="Open Sans" panose="020B0604020202020204" charset="0"/>
            </a:endParaRPr>
          </a:p>
        </p:txBody>
      </p:sp>
      <p:sp>
        <p:nvSpPr>
          <p:cNvPr id="11" name="Rectangle 10"/>
          <p:cNvSpPr/>
          <p:nvPr/>
        </p:nvSpPr>
        <p:spPr>
          <a:xfrm>
            <a:off x="3723050" y="3282204"/>
            <a:ext cx="1697901" cy="307777"/>
          </a:xfrm>
          <a:prstGeom prst="rect">
            <a:avLst/>
          </a:prstGeom>
        </p:spPr>
        <p:txBody>
          <a:bodyPr wrap="none">
            <a:spAutoFit/>
          </a:bodyPr>
          <a:lstStyle/>
          <a:p>
            <a:pPr algn="just" fontAlgn="t"/>
            <a:r>
              <a:rPr lang="en-US" dirty="0"/>
              <a:t>Solution Statement</a:t>
            </a:r>
            <a:endParaRPr lang="en-US" dirty="0">
              <a:solidFill>
                <a:srgbClr val="525C65"/>
              </a:solidFill>
              <a:latin typeface="Open Sans" panose="020B0604020202020204" charset="0"/>
            </a:endParaRPr>
          </a:p>
        </p:txBody>
      </p:sp>
      <p:sp>
        <p:nvSpPr>
          <p:cNvPr id="12" name="Rectangle 11"/>
          <p:cNvSpPr/>
          <p:nvPr/>
        </p:nvSpPr>
        <p:spPr>
          <a:xfrm>
            <a:off x="3758316" y="3732593"/>
            <a:ext cx="1627369" cy="307777"/>
          </a:xfrm>
          <a:prstGeom prst="rect">
            <a:avLst/>
          </a:prstGeom>
        </p:spPr>
        <p:txBody>
          <a:bodyPr wrap="none">
            <a:spAutoFit/>
          </a:bodyPr>
          <a:lstStyle/>
          <a:p>
            <a:pPr lvl="0" algn="just" fontAlgn="t">
              <a:defRPr/>
            </a:pPr>
            <a:r>
              <a:rPr lang="en-US" dirty="0"/>
              <a:t>Benchmark Model</a:t>
            </a:r>
            <a:endParaRPr lang="en-US" dirty="0">
              <a:solidFill>
                <a:srgbClr val="525C65"/>
              </a:solidFill>
              <a:latin typeface="Open Sans" panose="020B0604020202020204" charset="0"/>
            </a:endParaRPr>
          </a:p>
        </p:txBody>
      </p:sp>
      <p:sp>
        <p:nvSpPr>
          <p:cNvPr id="13" name="Rectangle 12"/>
          <p:cNvSpPr/>
          <p:nvPr/>
        </p:nvSpPr>
        <p:spPr>
          <a:xfrm>
            <a:off x="3747896" y="4225770"/>
            <a:ext cx="1648208" cy="307777"/>
          </a:xfrm>
          <a:prstGeom prst="rect">
            <a:avLst/>
          </a:prstGeom>
        </p:spPr>
        <p:txBody>
          <a:bodyPr wrap="none">
            <a:spAutoFit/>
          </a:bodyPr>
          <a:lstStyle/>
          <a:p>
            <a:pPr algn="just" fontAlgn="t"/>
            <a:r>
              <a:rPr lang="en-US" dirty="0"/>
              <a:t>Evaluation Metrics</a:t>
            </a:r>
            <a:endParaRPr lang="en-US" dirty="0">
              <a:solidFill>
                <a:srgbClr val="525C65"/>
              </a:solidFill>
              <a:latin typeface="Open Sans" panose="020B0604020202020204" charset="0"/>
            </a:endParaRPr>
          </a:p>
        </p:txBody>
      </p:sp>
      <p:sp>
        <p:nvSpPr>
          <p:cNvPr id="14" name="Rectangle 13"/>
          <p:cNvSpPr/>
          <p:nvPr/>
        </p:nvSpPr>
        <p:spPr>
          <a:xfrm>
            <a:off x="3896975" y="4721422"/>
            <a:ext cx="1350050" cy="307777"/>
          </a:xfrm>
          <a:prstGeom prst="rect">
            <a:avLst/>
          </a:prstGeom>
        </p:spPr>
        <p:txBody>
          <a:bodyPr wrap="none">
            <a:spAutoFit/>
          </a:bodyPr>
          <a:lstStyle/>
          <a:p>
            <a:pPr algn="just" fontAlgn="t"/>
            <a:r>
              <a:rPr lang="en-US" dirty="0"/>
              <a:t>Project Design</a:t>
            </a:r>
            <a:endParaRPr lang="en-US" dirty="0">
              <a:solidFill>
                <a:srgbClr val="525C65"/>
              </a:solidFill>
              <a:latin typeface="Open Sans" panose="020B0604020202020204" charset="0"/>
            </a:endParaRPr>
          </a:p>
        </p:txBody>
      </p:sp>
      <p:cxnSp>
        <p:nvCxnSpPr>
          <p:cNvPr id="17" name="Straight Arrow Connector 16"/>
          <p:cNvCxnSpPr>
            <a:cxnSpLocks/>
          </p:cNvCxnSpPr>
          <p:nvPr/>
        </p:nvCxnSpPr>
        <p:spPr>
          <a:xfrm>
            <a:off x="4572000" y="2240981"/>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4572000" y="2660668"/>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4572000" y="3101457"/>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4572000" y="3542251"/>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4572000" y="4004142"/>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4572000" y="4494169"/>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9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5</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Domain Background </a:t>
            </a:r>
          </a:p>
        </p:txBody>
      </p:sp>
      <p:sp>
        <p:nvSpPr>
          <p:cNvPr id="5" name="Rectangle 4"/>
          <p:cNvSpPr/>
          <p:nvPr/>
        </p:nvSpPr>
        <p:spPr>
          <a:xfrm>
            <a:off x="24619" y="584775"/>
            <a:ext cx="9094763" cy="954107"/>
          </a:xfrm>
          <a:prstGeom prst="rect">
            <a:avLst/>
          </a:prstGeom>
        </p:spPr>
        <p:txBody>
          <a:bodyPr wrap="square">
            <a:spAutoFit/>
          </a:bodyPr>
          <a:lstStyle/>
          <a:p>
            <a:r>
              <a:rPr lang="en-US" dirty="0">
                <a:solidFill>
                  <a:srgbClr val="525C65"/>
                </a:solidFill>
                <a:latin typeface="+mn-lt"/>
              </a:rPr>
              <a:t>Student briefly details background information of the domain from which the project is proposed. Historical information relevant to the project should be included. It should be clear how or why a problem in the domain can or should be solved. Related academic research should be appropriately cited. A discussion of the student's personal motivation for investigating a particular problem in the domain is encouraged but not required.</a:t>
            </a:r>
            <a:endParaRPr lang="en-US" dirty="0">
              <a:latin typeface="+mn-lt"/>
            </a:endParaRPr>
          </a:p>
        </p:txBody>
      </p:sp>
      <p:cxnSp>
        <p:nvCxnSpPr>
          <p:cNvPr id="11" name="Straight Connector 10"/>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93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6</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Problem Statement</a:t>
            </a:r>
          </a:p>
        </p:txBody>
      </p:sp>
      <p:sp>
        <p:nvSpPr>
          <p:cNvPr id="5" name="Rectangle 4"/>
          <p:cNvSpPr/>
          <p:nvPr/>
        </p:nvSpPr>
        <p:spPr>
          <a:xfrm>
            <a:off x="24619" y="584775"/>
            <a:ext cx="9094763" cy="523220"/>
          </a:xfrm>
          <a:prstGeom prst="rect">
            <a:avLst/>
          </a:prstGeom>
        </p:spPr>
        <p:txBody>
          <a:bodyPr wrap="square">
            <a:spAutoFit/>
          </a:bodyPr>
          <a:lstStyle/>
          <a:p>
            <a:r>
              <a:rPr lang="en-US" dirty="0"/>
              <a:t>Student clearly describes the problem that is to be solved. The problem is well defined and has at least one relevant potential solution. Additionally, the problem is quantifiable, measurable, and replicable.</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9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7</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Datasets and Inputs</a:t>
            </a:r>
          </a:p>
        </p:txBody>
      </p:sp>
      <p:sp>
        <p:nvSpPr>
          <p:cNvPr id="5" name="Rectangle 4"/>
          <p:cNvSpPr/>
          <p:nvPr/>
        </p:nvSpPr>
        <p:spPr>
          <a:xfrm>
            <a:off x="24619" y="584775"/>
            <a:ext cx="9094763" cy="954107"/>
          </a:xfrm>
          <a:prstGeom prst="rect">
            <a:avLst/>
          </a:prstGeom>
        </p:spPr>
        <p:txBody>
          <a:bodyPr wrap="square">
            <a:spAutoFit/>
          </a:bodyPr>
          <a:lstStyle/>
          <a:p>
            <a:r>
              <a:rPr lang="en-US" dirty="0"/>
              <a:t>The dataset(s) and/or input(s) to be used in the project are thoroughly described. Information such as how the dataset or input is (was) obtained, and the characteristics of the dataset or input, should be included. It should be clear how the dataset(s) or input(s) will be used in the project and whether their use is appropriate given the context of the problem.</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98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8</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Solution Statement</a:t>
            </a:r>
          </a:p>
        </p:txBody>
      </p:sp>
      <p:sp>
        <p:nvSpPr>
          <p:cNvPr id="5" name="Rectangle 4"/>
          <p:cNvSpPr/>
          <p:nvPr/>
        </p:nvSpPr>
        <p:spPr>
          <a:xfrm>
            <a:off x="24619" y="584775"/>
            <a:ext cx="9094763" cy="738664"/>
          </a:xfrm>
          <a:prstGeom prst="rect">
            <a:avLst/>
          </a:prstGeom>
        </p:spPr>
        <p:txBody>
          <a:bodyPr wrap="square">
            <a:spAutoFit/>
          </a:bodyPr>
          <a:lstStyle/>
          <a:p>
            <a:r>
              <a:rPr lang="en-US" dirty="0"/>
              <a:t>Student clearly describes a solution to the problem. The solution is applicable to the project domain and appropriate for the dataset(s) or input(s) given. Additionally, the solution is quantifiable, measurable, and replicable.</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81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9</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Benchmark Model</a:t>
            </a:r>
          </a:p>
        </p:txBody>
      </p:sp>
      <p:sp>
        <p:nvSpPr>
          <p:cNvPr id="5" name="Rectangle 4"/>
          <p:cNvSpPr/>
          <p:nvPr/>
        </p:nvSpPr>
        <p:spPr>
          <a:xfrm>
            <a:off x="24619" y="584775"/>
            <a:ext cx="9094763" cy="954107"/>
          </a:xfrm>
          <a:prstGeom prst="rect">
            <a:avLst/>
          </a:prstGeom>
        </p:spPr>
        <p:txBody>
          <a:bodyPr wrap="square">
            <a:spAutoFit/>
          </a:bodyPr>
          <a:lstStyle/>
          <a:p>
            <a:r>
              <a:rPr lang="en-US" dirty="0"/>
              <a:t>A benchmark model is provided that relates to the domain, problem statement, and intended solution. Ideally, the student's benchmark model provides context for existing methods or known information in the domain and problem given, which can then be objectively compared to the student's solution. The benchmark model is clearly defined and measurable.</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972491"/>
      </p:ext>
    </p:extLst>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4558</TotalTime>
  <Words>1140</Words>
  <Application>Microsoft Office PowerPoint</Application>
  <PresentationFormat>On-screen Show (16:9)</PresentationFormat>
  <Paragraphs>75</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Open Sans</vt:lpstr>
      <vt:lpstr>inherit</vt:lpstr>
      <vt:lpstr>Arial</vt:lpstr>
      <vt:lpstr>Arial</vt:lpstr>
      <vt:lpstr>Open Sans</vt:lpstr>
      <vt:lpstr>-apple-system</vt:lpstr>
      <vt:lpstr>Udacity Template 16x9</vt:lpstr>
      <vt:lpstr>Machine Learning Nanodegree  Udacity Connect Intensive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Connect Session</dc:title>
  <dc:creator>Ryan</dc:creator>
  <cp:lastModifiedBy>Ryan Ferrin</cp:lastModifiedBy>
  <cp:revision>147</cp:revision>
  <dcterms:modified xsi:type="dcterms:W3CDTF">2017-04-22T17:30:41Z</dcterms:modified>
</cp:coreProperties>
</file>