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74" r:id="rId3"/>
  </p:sldMasterIdLst>
  <p:notesMasterIdLst>
    <p:notesMasterId r:id="rId36"/>
  </p:notesMasterIdLst>
  <p:handoutMasterIdLst>
    <p:handoutMasterId r:id="rId37"/>
  </p:handoutMasterIdLst>
  <p:sldIdLst>
    <p:sldId id="4981" r:id="rId4"/>
    <p:sldId id="4984" r:id="rId5"/>
    <p:sldId id="4797" r:id="rId6"/>
    <p:sldId id="4985" r:id="rId7"/>
    <p:sldId id="5069" r:id="rId8"/>
    <p:sldId id="5070" r:id="rId9"/>
    <p:sldId id="5071" r:id="rId10"/>
    <p:sldId id="5072" r:id="rId11"/>
    <p:sldId id="5073" r:id="rId12"/>
    <p:sldId id="5086" r:id="rId13"/>
    <p:sldId id="5074" r:id="rId14"/>
    <p:sldId id="5087" r:id="rId15"/>
    <p:sldId id="5090" r:id="rId16"/>
    <p:sldId id="5094" r:id="rId17"/>
    <p:sldId id="5095" r:id="rId18"/>
    <p:sldId id="5097" r:id="rId19"/>
    <p:sldId id="5098" r:id="rId20"/>
    <p:sldId id="5092" r:id="rId21"/>
    <p:sldId id="5093" r:id="rId22"/>
    <p:sldId id="5096" r:id="rId23"/>
    <p:sldId id="5076" r:id="rId24"/>
    <p:sldId id="5089" r:id="rId25"/>
    <p:sldId id="5077" r:id="rId26"/>
    <p:sldId id="5091" r:id="rId27"/>
    <p:sldId id="5079" r:id="rId28"/>
    <p:sldId id="5080" r:id="rId29"/>
    <p:sldId id="5081" r:id="rId30"/>
    <p:sldId id="5082" r:id="rId31"/>
    <p:sldId id="5083" r:id="rId32"/>
    <p:sldId id="5084" r:id="rId33"/>
    <p:sldId id="5085" r:id="rId34"/>
    <p:sldId id="4171" r:id="rId35"/>
  </p:sldIdLst>
  <p:sldSz cx="9144000" cy="6858000" type="screen4x3"/>
  <p:notesSz cx="6669088" cy="9820275"/>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yong"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81951" autoAdjust="0"/>
  </p:normalViewPr>
  <p:slideViewPr>
    <p:cSldViewPr>
      <p:cViewPr>
        <p:scale>
          <a:sx n="75" d="100"/>
          <a:sy n="75" d="100"/>
        </p:scale>
        <p:origin x="-1704" y="-6"/>
      </p:cViewPr>
      <p:guideLst>
        <p:guide orient="horz" pos="2069"/>
        <p:guide pos="2835"/>
      </p:guideLst>
    </p:cSldViewPr>
  </p:slideViewPr>
  <p:outlineViewPr>
    <p:cViewPr>
      <p:scale>
        <a:sx n="33" d="100"/>
        <a:sy n="33" d="100"/>
      </p:scale>
      <p:origin x="0" y="2874"/>
    </p:cViewPr>
  </p:outlineViewPr>
  <p:notesTextViewPr>
    <p:cViewPr>
      <p:scale>
        <a:sx n="100" d="100"/>
        <a:sy n="100" d="100"/>
      </p:scale>
      <p:origin x="0" y="0"/>
    </p:cViewPr>
  </p:notesTextViewPr>
  <p:sorterViewPr>
    <p:cViewPr>
      <p:scale>
        <a:sx n="90" d="100"/>
        <a:sy n="90" d="100"/>
      </p:scale>
      <p:origin x="0" y="3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0538"/>
          </a:xfrm>
          <a:prstGeom prst="rect">
            <a:avLst/>
          </a:prstGeom>
          <a:noFill/>
          <a:ln>
            <a:noFill/>
          </a:ln>
          <a:effectLst/>
        </p:spPr>
        <p:txBody>
          <a:bodyPr vert="horz" wrap="square" lIns="89721" tIns="44860" rIns="89721" bIns="44860" numCol="1" anchor="t" anchorCtr="0" compatLnSpc="1"/>
          <a:lstStyle>
            <a:lvl1pPr defTabSz="896620">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sz="quarter" idx="1"/>
          </p:nvPr>
        </p:nvSpPr>
        <p:spPr bwMode="auto">
          <a:xfrm>
            <a:off x="3779838" y="0"/>
            <a:ext cx="2889250" cy="490538"/>
          </a:xfrm>
          <a:prstGeom prst="rect">
            <a:avLst/>
          </a:prstGeom>
          <a:noFill/>
          <a:ln>
            <a:noFill/>
          </a:ln>
          <a:effectLst/>
        </p:spPr>
        <p:txBody>
          <a:bodyPr vert="horz" wrap="square" lIns="89721" tIns="44860" rIns="89721" bIns="44860" numCol="1" anchor="t" anchorCtr="0" compatLnSpc="1"/>
          <a:lstStyle>
            <a:lvl1pPr algn="r" defTabSz="896620">
              <a:defRPr sz="1200">
                <a:ea typeface="宋体" panose="02010600030101010101" pitchFamily="2" charset="-122"/>
              </a:defRPr>
            </a:lvl1pPr>
          </a:lstStyle>
          <a:p>
            <a:pPr>
              <a:defRPr/>
            </a:pPr>
            <a:endParaRPr lang="en-US" altLang="zh-CN"/>
          </a:p>
        </p:txBody>
      </p:sp>
      <p:sp>
        <p:nvSpPr>
          <p:cNvPr id="6148" name="Rectangle 4"/>
          <p:cNvSpPr>
            <a:spLocks noGrp="1" noChangeArrowheads="1"/>
          </p:cNvSpPr>
          <p:nvPr>
            <p:ph type="ftr" sz="quarter" idx="2"/>
          </p:nvPr>
        </p:nvSpPr>
        <p:spPr bwMode="auto">
          <a:xfrm>
            <a:off x="0" y="9329738"/>
            <a:ext cx="2889250" cy="490537"/>
          </a:xfrm>
          <a:prstGeom prst="rect">
            <a:avLst/>
          </a:prstGeom>
          <a:noFill/>
          <a:ln>
            <a:noFill/>
          </a:ln>
          <a:effectLst/>
        </p:spPr>
        <p:txBody>
          <a:bodyPr vert="horz" wrap="square" lIns="89721" tIns="44860" rIns="89721" bIns="44860" numCol="1" anchor="b" anchorCtr="0" compatLnSpc="1"/>
          <a:lstStyle>
            <a:lvl1pPr defTabSz="896620">
              <a:defRPr sz="1200">
                <a:ea typeface="宋体" panose="02010600030101010101" pitchFamily="2" charset="-122"/>
              </a:defRPr>
            </a:lvl1pPr>
          </a:lstStyle>
          <a:p>
            <a:pPr>
              <a:defRPr/>
            </a:pPr>
            <a:endParaRPr lang="en-US" altLang="zh-CN"/>
          </a:p>
        </p:txBody>
      </p:sp>
      <p:sp>
        <p:nvSpPr>
          <p:cNvPr id="6149" name="Rectangle 5"/>
          <p:cNvSpPr>
            <a:spLocks noGrp="1" noChangeArrowheads="1"/>
          </p:cNvSpPr>
          <p:nvPr>
            <p:ph type="sldNum" sz="quarter" idx="3"/>
          </p:nvPr>
        </p:nvSpPr>
        <p:spPr bwMode="auto">
          <a:xfrm>
            <a:off x="3779838" y="9329738"/>
            <a:ext cx="2889250" cy="490537"/>
          </a:xfrm>
          <a:prstGeom prst="rect">
            <a:avLst/>
          </a:prstGeom>
          <a:noFill/>
          <a:ln>
            <a:noFill/>
          </a:ln>
          <a:effectLst/>
        </p:spPr>
        <p:txBody>
          <a:bodyPr vert="horz" wrap="square" lIns="89721" tIns="44860" rIns="89721" bIns="44860" numCol="1" anchor="b" anchorCtr="0" compatLnSpc="1"/>
          <a:lstStyle>
            <a:lvl1pPr algn="r" defTabSz="896620">
              <a:defRPr sz="1200">
                <a:ea typeface="宋体" panose="02010600030101010101" pitchFamily="2" charset="-122"/>
              </a:defRPr>
            </a:lvl1pPr>
          </a:lstStyle>
          <a:p>
            <a:pPr>
              <a:defRPr/>
            </a:pPr>
            <a:fld id="{6B6D177C-CBD0-4F67-AFF4-8F0C36539A22}" type="slidenum">
              <a:rPr lang="en-US" altLang="zh-CN"/>
              <a:t>‹#›</a:t>
            </a:fld>
            <a:endParaRPr lang="en-US" altLang="zh-CN"/>
          </a:p>
        </p:txBody>
      </p:sp>
    </p:spTree>
    <p:extLst>
      <p:ext uri="{BB962C8B-B14F-4D97-AF65-F5344CB8AC3E}">
        <p14:creationId xmlns:p14="http://schemas.microsoft.com/office/powerpoint/2010/main" val="3715589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9250" cy="490538"/>
          </a:xfrm>
          <a:prstGeom prst="rect">
            <a:avLst/>
          </a:prstGeom>
          <a:noFill/>
          <a:ln>
            <a:noFill/>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25603" name="Rectangle 3"/>
          <p:cNvSpPr>
            <a:spLocks noGrp="1" noChangeArrowheads="1"/>
          </p:cNvSpPr>
          <p:nvPr>
            <p:ph type="dt" idx="1"/>
          </p:nvPr>
        </p:nvSpPr>
        <p:spPr bwMode="auto">
          <a:xfrm>
            <a:off x="3778250" y="0"/>
            <a:ext cx="2889250" cy="490538"/>
          </a:xfrm>
          <a:prstGeom prst="rect">
            <a:avLst/>
          </a:prstGeom>
          <a:noFill/>
          <a:ln>
            <a:noFill/>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ln>
        </p:spPr>
      </p:sp>
      <p:sp>
        <p:nvSpPr>
          <p:cNvPr id="25605" name="Rectangle 5"/>
          <p:cNvSpPr>
            <a:spLocks noGrp="1" noChangeArrowheads="1"/>
          </p:cNvSpPr>
          <p:nvPr>
            <p:ph type="body" sz="quarter" idx="3"/>
          </p:nvPr>
        </p:nvSpPr>
        <p:spPr bwMode="auto">
          <a:xfrm>
            <a:off x="666750" y="4664075"/>
            <a:ext cx="5335588" cy="44196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606" name="Rectangle 6"/>
          <p:cNvSpPr>
            <a:spLocks noGrp="1" noChangeArrowheads="1"/>
          </p:cNvSpPr>
          <p:nvPr>
            <p:ph type="ftr" sz="quarter" idx="4"/>
          </p:nvPr>
        </p:nvSpPr>
        <p:spPr bwMode="auto">
          <a:xfrm>
            <a:off x="0" y="9328150"/>
            <a:ext cx="2889250" cy="490538"/>
          </a:xfrm>
          <a:prstGeom prst="rect">
            <a:avLst/>
          </a:prstGeom>
          <a:noFill/>
          <a:ln>
            <a:noFill/>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25607" name="Rectangle 7"/>
          <p:cNvSpPr>
            <a:spLocks noGrp="1" noChangeArrowheads="1"/>
          </p:cNvSpPr>
          <p:nvPr>
            <p:ph type="sldNum" sz="quarter" idx="5"/>
          </p:nvPr>
        </p:nvSpPr>
        <p:spPr bwMode="auto">
          <a:xfrm>
            <a:off x="3778250" y="9328150"/>
            <a:ext cx="2889250" cy="490538"/>
          </a:xfrm>
          <a:prstGeom prst="rect">
            <a:avLst/>
          </a:prstGeom>
          <a:noFill/>
          <a:ln>
            <a:noFill/>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396017D4-EAF7-46A7-AC21-2B7CA50F11C8}" type="slidenum">
              <a:rPr lang="en-US" altLang="zh-CN"/>
              <a:t>‹#›</a:t>
            </a:fld>
            <a:endParaRPr lang="en-US" altLang="zh-CN"/>
          </a:p>
        </p:txBody>
      </p:sp>
    </p:spTree>
    <p:extLst>
      <p:ext uri="{BB962C8B-B14F-4D97-AF65-F5344CB8AC3E}">
        <p14:creationId xmlns:p14="http://schemas.microsoft.com/office/powerpoint/2010/main" val="3847851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4819" name="灯片编号占位符 3"/>
          <p:cNvSpPr>
            <a:spLocks noGrp="1"/>
          </p:cNvSpPr>
          <p:nvPr>
            <p:ph type="sldNum" sz="quarter" idx="5"/>
          </p:nvPr>
        </p:nvSpPr>
        <p:spPr>
          <a:noFill/>
          <a:ln>
            <a:miter lim="800000"/>
          </a:ln>
        </p:spPr>
        <p:txBody>
          <a:bodyPr/>
          <a:lstStyle/>
          <a:p>
            <a:fld id="{5EAB3F89-7B2E-431E-ABFE-3CA167FBFA4F}" type="slidenum">
              <a:rPr lang="en-US" altLang="zh-CN" smtClean="0">
                <a:ea typeface="宋体" panose="02010600030101010101" pitchFamily="2" charset="-122"/>
              </a:rPr>
              <a:t>3</a:t>
            </a:fld>
            <a:endParaRPr lang="en-US" altLang="zh-CN"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Dubbo </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是阿里巴巴的开源</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rpc</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框架，致力于提供高性能和透明化的 </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RPC </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远程服务调用方案，以及服务治理方案，使得应用可通过高性能 </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RPC </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实现服务的输出、输入功能和 </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Spring </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框架无缝集成。</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Dubbo </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包含远程通讯、集群容错和服务发现三个核心部分。</a:t>
            </a:r>
            <a:endPar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endParaRPr>
          </a:p>
          <a:p>
            <a:pPr lvl="1">
              <a:defRPr/>
            </a:pP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阿里目前已经重新开始维护</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dubbo</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，并成为</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apache</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的孵化项目。</a:t>
            </a:r>
            <a:endPar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endParaRPr>
          </a:p>
          <a:p>
            <a:pPr lvl="1">
              <a:defRPr/>
            </a:pP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Dubbo</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关注点在</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rpc</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和服务治理，而</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spring cloud</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提供了一整个微服务生态工具链，因此从完整生态上考虑选择</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spring cloud</a:t>
            </a:r>
          </a:p>
          <a:p>
            <a:pPr lvl="1">
              <a:defRPr/>
            </a:pP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另外</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dubbo</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的</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rpc</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必需写接口，调用方和被调用方需要依赖接口，无法做到松耦合。而</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spring cloud</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的</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restful api</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不需要写接口</a:t>
            </a:r>
            <a:endPar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endParaRPr>
          </a:p>
          <a:p>
            <a:pPr lvl="1">
              <a:defRPr/>
            </a:pP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但</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dubbo</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也有优点，例如</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rpc</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调用除了默认的</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dubbo</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协议还支持</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rmi</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hessian</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http</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webservice</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thrift</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memcached</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redis</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等协议，</a:t>
            </a:r>
            <a:r>
              <a:rPr kumimoji="1" lang="en-US" altLang="zh-CN" sz="1200" b="0" i="0" kern="1200" baseline="0" smtClean="0">
                <a:solidFill>
                  <a:schemeClr val="tx1"/>
                </a:solidFill>
                <a:effectLst/>
                <a:latin typeface="Times New Roman" panose="02020603050405020304" pitchFamily="18" charset="0"/>
                <a:ea typeface="宋体" panose="02010600030101010101" pitchFamily="2" charset="-122"/>
                <a:cs typeface="+mn-cs"/>
              </a:rPr>
              <a:t>rpc</a:t>
            </a:r>
            <a:r>
              <a:rPr kumimoji="1" lang="zh-CN" altLang="en-US" sz="1200" b="0" i="0" kern="1200" baseline="0" smtClean="0">
                <a:solidFill>
                  <a:schemeClr val="tx1"/>
                </a:solidFill>
                <a:effectLst/>
                <a:latin typeface="Times New Roman" panose="02020603050405020304" pitchFamily="18" charset="0"/>
                <a:ea typeface="宋体" panose="02010600030101010101" pitchFamily="2" charset="-122"/>
                <a:cs typeface="+mn-cs"/>
              </a:rPr>
              <a:t>效率高等</a:t>
            </a:r>
            <a:endParaRPr lang="en-US" altLang="zh-CN" sz="2000" baseline="0"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12</a:t>
            </a:fld>
            <a:endParaRPr lang="en-US"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客户端的请求首先经过负载均衡（</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Ngnix</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），再到达服务网关（</a:t>
            </a:r>
            <a:r>
              <a:rPr kumimoji="1" lang="en-US" altLang="zh-CN" sz="1200" b="0" i="0" kern="1200" smtClean="0">
                <a:solidFill>
                  <a:schemeClr val="tx1"/>
                </a:solidFill>
                <a:effectLst/>
                <a:latin typeface="Times New Roman" panose="02020603050405020304" pitchFamily="18" charset="0"/>
                <a:ea typeface="宋体" panose="02010600030101010101" pitchFamily="2" charset="-122"/>
                <a:cs typeface="+mn-cs"/>
              </a:rPr>
              <a:t>zuul</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集群），然后再根据配置的路由规则负载均衡分发到具体的服务集群，服务统一注册到高可用的服务注册中心集群，服务的所有的配置文件由配置服务管理，配置服务的配置文件放在</a:t>
            </a:r>
            <a:r>
              <a:rPr kumimoji="1" lang="en-US" altLang="zh-CN" sz="1200" b="0" i="0" u="none" strike="noStrike" kern="1200" smtClean="0">
                <a:solidFill>
                  <a:schemeClr val="tx1"/>
                </a:solidFill>
                <a:effectLst/>
                <a:latin typeface="Times New Roman" panose="02020603050405020304" pitchFamily="18" charset="0"/>
                <a:ea typeface="宋体" panose="02010600030101010101" pitchFamily="2" charset="-122"/>
                <a:cs typeface="+mn-cs"/>
              </a:rPr>
              <a:t>Git</a:t>
            </a:r>
            <a:r>
              <a:rPr kumimoji="1"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仓库（也可以是本地文件），方便开发人员随时改配置。</a:t>
            </a:r>
            <a:endParaRPr lang="en-US" altLang="zh-CN" sz="2000" baseline="0"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13</a:t>
            </a:fld>
            <a:endParaRPr lang="en-US" altLang="zh-CN"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14</a:t>
            </a:fld>
            <a:endParaRPr lang="en-US" altLang="zh-CN"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15</a:t>
            </a:fld>
            <a:endParaRPr lang="en-US" altLang="zh-CN"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16</a:t>
            </a:fld>
            <a:endParaRPr lang="en-US" altLang="zh-CN"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17</a:t>
            </a:fld>
            <a:endParaRPr lang="en-US" altLang="zh-CN"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18</a:t>
            </a:fld>
            <a:endParaRPr lang="en-US" altLang="zh-CN"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19</a:t>
            </a:fld>
            <a:endParaRPr lang="en-US" altLang="zh-CN"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20</a:t>
            </a:fld>
            <a:endParaRPr lang="en-US" altLang="zh-CN"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21</a:t>
            </a:fld>
            <a:endParaRPr lang="en-US"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6867" name="灯片编号占位符 3"/>
          <p:cNvSpPr>
            <a:spLocks noGrp="1"/>
          </p:cNvSpPr>
          <p:nvPr>
            <p:ph type="sldNum" sz="quarter" idx="5"/>
          </p:nvPr>
        </p:nvSpPr>
        <p:spPr>
          <a:noFill/>
          <a:ln>
            <a:miter lim="800000"/>
          </a:ln>
        </p:spPr>
        <p:txBody>
          <a:bodyPr/>
          <a:lstStyle/>
          <a:p>
            <a:fld id="{B46506A7-1EC7-48F1-AA0E-05DA10E6B05A}" type="slidenum">
              <a:rPr lang="en-US" altLang="zh-CN" smtClean="0">
                <a:ea typeface="宋体" panose="02010600030101010101" pitchFamily="2" charset="-122"/>
              </a:rPr>
              <a:t>4</a:t>
            </a:fld>
            <a:endParaRPr lang="en-US" altLang="zh-CN"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22</a:t>
            </a:fld>
            <a:endParaRPr lang="en-US"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23</a:t>
            </a:fld>
            <a:endParaRPr lang="en-US" altLang="zh-CN"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24</a:t>
            </a:fld>
            <a:endParaRPr lang="en-US" altLang="zh-CN"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25</a:t>
            </a:fld>
            <a:endParaRPr lang="en-US" altLang="zh-CN"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26</a:t>
            </a:fld>
            <a:endParaRPr lang="en-US" altLang="zh-CN"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27</a:t>
            </a:fld>
            <a:endParaRPr lang="en-US" altLang="zh-CN"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28</a:t>
            </a:fld>
            <a:endParaRPr lang="en-US" altLang="zh-CN"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29</a:t>
            </a:fld>
            <a:endParaRPr lang="en-US" altLang="zh-CN"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30</a:t>
            </a:fld>
            <a:endParaRPr lang="en-US" altLang="zh-CN"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31</a:t>
            </a:fld>
            <a:endParaRPr lang="en-US"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4819" name="灯片编号占位符 3"/>
          <p:cNvSpPr>
            <a:spLocks noGrp="1"/>
          </p:cNvSpPr>
          <p:nvPr>
            <p:ph type="sldNum" sz="quarter" idx="5"/>
          </p:nvPr>
        </p:nvSpPr>
        <p:spPr>
          <a:noFill/>
          <a:ln>
            <a:miter lim="800000"/>
          </a:ln>
        </p:spPr>
        <p:txBody>
          <a:bodyPr/>
          <a:lstStyle/>
          <a:p>
            <a:fld id="{5EAB3F89-7B2E-431E-ABFE-3CA167FBFA4F}" type="slidenum">
              <a:rPr lang="en-US" altLang="zh-CN" smtClean="0">
                <a:ea typeface="宋体" panose="02010600030101010101" pitchFamily="2" charset="-122"/>
              </a:rPr>
              <a:t>5</a:t>
            </a:fld>
            <a:endParaRPr lang="en-US" altLang="zh-CN"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p:sp>
      <p:sp>
        <p:nvSpPr>
          <p:cNvPr id="78850" name="备注占位符 2"/>
          <p:cNvSpPr>
            <a:spLocks noGrp="1"/>
          </p:cNvSpPr>
          <p:nvPr>
            <p:ph type="body" idx="1"/>
          </p:nvPr>
        </p:nvSpPr>
        <p:spPr>
          <a:noFill/>
        </p:spPr>
        <p:txBody>
          <a:bodyPr/>
          <a:lstStyle/>
          <a:p>
            <a:pPr eaLnBrk="1" hangingPunct="1">
              <a:spcBef>
                <a:spcPct val="0"/>
              </a:spcBef>
            </a:pPr>
            <a:endParaRPr lang="zh-CN" altLang="en-US" smtClean="0">
              <a:ea typeface="宋体" panose="02010600030101010101" pitchFamily="2" charset="-122"/>
            </a:endParaRPr>
          </a:p>
        </p:txBody>
      </p:sp>
      <p:sp>
        <p:nvSpPr>
          <p:cNvPr id="78851" name="灯片编号占位符 3"/>
          <p:cNvSpPr>
            <a:spLocks noGrp="1"/>
          </p:cNvSpPr>
          <p:nvPr>
            <p:ph type="sldNum" sz="quarter" idx="5"/>
          </p:nvPr>
        </p:nvSpPr>
        <p:spPr>
          <a:noFill/>
          <a:ln>
            <a:miter lim="800000"/>
          </a:ln>
        </p:spPr>
        <p:txBody>
          <a:bodyPr/>
          <a:lstStyle/>
          <a:p>
            <a:fld id="{40D37FB3-0FA4-4045-B7B8-3A311C1D60E1}" type="slidenum">
              <a:rPr lang="zh-CN" altLang="en-US" smtClean="0">
                <a:solidFill>
                  <a:srgbClr val="000000"/>
                </a:solidFill>
                <a:latin typeface="Arial" panose="020B0604020202020204" pitchFamily="34" charset="0"/>
                <a:ea typeface="宋体" panose="02010600030101010101" pitchFamily="2" charset="-122"/>
              </a:rPr>
              <a:t>32</a:t>
            </a:fld>
            <a:endParaRPr lang="en-US" altLang="zh-CN" smtClean="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6867" name="灯片编号占位符 3"/>
          <p:cNvSpPr>
            <a:spLocks noGrp="1"/>
          </p:cNvSpPr>
          <p:nvPr>
            <p:ph type="sldNum" sz="quarter" idx="5"/>
          </p:nvPr>
        </p:nvSpPr>
        <p:spPr>
          <a:noFill/>
          <a:ln>
            <a:miter lim="800000"/>
          </a:ln>
        </p:spPr>
        <p:txBody>
          <a:bodyPr/>
          <a:lstStyle/>
          <a:p>
            <a:fld id="{B46506A7-1EC7-48F1-AA0E-05DA10E6B05A}" type="slidenum">
              <a:rPr lang="en-US" altLang="zh-CN" smtClean="0">
                <a:ea typeface="宋体" panose="02010600030101010101" pitchFamily="2" charset="-122"/>
              </a:rPr>
              <a:t>6</a:t>
            </a:fld>
            <a:endParaRPr lang="en-US"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6867" name="灯片编号占位符 3"/>
          <p:cNvSpPr>
            <a:spLocks noGrp="1"/>
          </p:cNvSpPr>
          <p:nvPr>
            <p:ph type="sldNum" sz="quarter" idx="5"/>
          </p:nvPr>
        </p:nvSpPr>
        <p:spPr>
          <a:noFill/>
          <a:ln>
            <a:miter lim="800000"/>
          </a:ln>
        </p:spPr>
        <p:txBody>
          <a:bodyPr/>
          <a:lstStyle/>
          <a:p>
            <a:fld id="{B46506A7-1EC7-48F1-AA0E-05DA10E6B05A}" type="slidenum">
              <a:rPr lang="en-US" altLang="zh-CN" smtClean="0">
                <a:ea typeface="宋体" panose="02010600030101010101" pitchFamily="2" charset="-122"/>
              </a:rPr>
              <a:t>7</a:t>
            </a:fld>
            <a:endParaRPr lang="en-US"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备注占位符 2"/>
          <p:cNvSpPr>
            <a:spLocks noGrp="1"/>
          </p:cNvSpPr>
          <p:nvPr>
            <p:ph type="body" idx="1"/>
          </p:nvPr>
        </p:nvSpPr>
        <p:spPr>
          <a:noFill/>
        </p:spPr>
        <p:txBody>
          <a:bodyPr/>
          <a:lstStyle/>
          <a:p>
            <a:pPr lvl="1"/>
            <a:endParaRPr lang="en-US" altLang="zh-CN" dirty="0" smtClean="0">
              <a:ea typeface="宋体" panose="02010600030101010101" pitchFamily="2" charset="-122"/>
            </a:endParaRPr>
          </a:p>
        </p:txBody>
      </p:sp>
      <p:sp>
        <p:nvSpPr>
          <p:cNvPr id="36867" name="灯片编号占位符 3"/>
          <p:cNvSpPr>
            <a:spLocks noGrp="1"/>
          </p:cNvSpPr>
          <p:nvPr>
            <p:ph type="sldNum" sz="quarter" idx="5"/>
          </p:nvPr>
        </p:nvSpPr>
        <p:spPr>
          <a:noFill/>
          <a:ln>
            <a:miter lim="800000"/>
          </a:ln>
        </p:spPr>
        <p:txBody>
          <a:bodyPr/>
          <a:lstStyle/>
          <a:p>
            <a:fld id="{B46506A7-1EC7-48F1-AA0E-05DA10E6B05A}" type="slidenum">
              <a:rPr lang="en-US" altLang="zh-CN" smtClean="0">
                <a:ea typeface="宋体" panose="02010600030101010101" pitchFamily="2" charset="-122"/>
              </a:rPr>
              <a:t>8</a:t>
            </a:fld>
            <a:endParaRPr lang="en-US"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9</a:t>
            </a:fld>
            <a:endParaRPr lang="en-US"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10</a:t>
            </a:fld>
            <a:endParaRPr lang="en-US"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endParaRPr lang="en-US" altLang="zh-CN" dirty="0">
              <a:sym typeface="+mn-ea"/>
            </a:endParaRPr>
          </a:p>
          <a:p>
            <a:pPr marL="0" lvl="1">
              <a:defRPr/>
            </a:pPr>
            <a:endParaRPr lang="en-US" altLang="zh-CN" dirty="0">
              <a:sym typeface="+mn-ea"/>
            </a:endParaRPr>
          </a:p>
          <a:p>
            <a:pPr marL="0" lvl="1">
              <a:defRPr/>
            </a:pPr>
            <a:r>
              <a:rPr lang="zh-CN" altLang="en-US" dirty="0">
                <a:sym typeface="+mn-ea"/>
              </a:rPr>
              <a:t>            </a:t>
            </a:r>
          </a:p>
          <a:p>
            <a:pPr lvl="1">
              <a:defRPr/>
            </a:pPr>
            <a:endParaRPr lang="en-US" altLang="zh-CN" dirty="0"/>
          </a:p>
          <a:p>
            <a:pPr lvl="1">
              <a:defRPr/>
            </a:pPr>
            <a:endParaRPr lang="en-US" altLang="zh-CN" dirty="0"/>
          </a:p>
        </p:txBody>
      </p:sp>
      <p:sp>
        <p:nvSpPr>
          <p:cNvPr id="40963" name="灯片编号占位符 3"/>
          <p:cNvSpPr>
            <a:spLocks noGrp="1"/>
          </p:cNvSpPr>
          <p:nvPr>
            <p:ph type="sldNum" sz="quarter" idx="5"/>
          </p:nvPr>
        </p:nvSpPr>
        <p:spPr>
          <a:noFill/>
          <a:ln>
            <a:miter lim="800000"/>
          </a:ln>
        </p:spPr>
        <p:txBody>
          <a:bodyPr/>
          <a:lstStyle/>
          <a:p>
            <a:fld id="{8B19680F-B125-4776-8E6E-22FA07787EF9}" type="slidenum">
              <a:rPr lang="en-US" altLang="zh-CN" smtClean="0">
                <a:ea typeface="宋体" panose="02010600030101010101" pitchFamily="2" charset="-122"/>
              </a:rPr>
              <a:t>11</a:t>
            </a:fld>
            <a:endParaRPr lang="en-US"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7" name="标题占位符 6"/>
          <p:cNvSpPr>
            <a:spLocks noGrp="1"/>
          </p:cNvSpPr>
          <p:nvPr>
            <p:ph type="title"/>
          </p:nvPr>
        </p:nvSpPr>
        <p:spPr>
          <a:xfrm>
            <a:off x="762000" y="381000"/>
            <a:ext cx="7696200" cy="533400"/>
          </a:xfrm>
          <a:prstGeom prst="rect">
            <a:avLst/>
          </a:prstGeom>
        </p:spPr>
        <p:txBody>
          <a:bodyPr rtlCol="0">
            <a:normAutofit/>
          </a:bodyPr>
          <a:lstStyle>
            <a:lvl1pPr>
              <a:defRPr>
                <a:solidFill>
                  <a:srgbClr val="595959"/>
                </a:solidFill>
              </a:defRPr>
            </a:lvl1pPr>
          </a:lstStyle>
          <a:p>
            <a:r>
              <a:rPr lang="zh-CN" altLang="en-US" dirty="0" smtClean="0"/>
              <a:t>单击此处编辑母版标题样式</a:t>
            </a:r>
            <a:endParaRPr lang="zh-CN" altLang="en-US" dirty="0"/>
          </a:p>
        </p:txBody>
      </p:sp>
      <p:sp>
        <p:nvSpPr>
          <p:cNvPr id="9" name="内容占位符 2"/>
          <p:cNvSpPr>
            <a:spLocks noGrp="1"/>
          </p:cNvSpPr>
          <p:nvPr>
            <p:ph sz="half" idx="1"/>
          </p:nvPr>
        </p:nvSpPr>
        <p:spPr>
          <a:xfrm>
            <a:off x="395288" y="1268413"/>
            <a:ext cx="4064000"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内容占位符 3"/>
          <p:cNvSpPr>
            <a:spLocks noGrp="1"/>
          </p:cNvSpPr>
          <p:nvPr>
            <p:ph sz="half" idx="2"/>
          </p:nvPr>
        </p:nvSpPr>
        <p:spPr>
          <a:xfrm>
            <a:off x="4611688" y="1268413"/>
            <a:ext cx="4065587"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自定义版式">
    <p:spTree>
      <p:nvGrpSpPr>
        <p:cNvPr id="1" name=""/>
        <p:cNvGrpSpPr/>
        <p:nvPr/>
      </p:nvGrpSpPr>
      <p:grpSpPr>
        <a:xfrm>
          <a:off x="0" y="0"/>
          <a:ext cx="0" cy="0"/>
          <a:chOff x="0" y="0"/>
          <a:chExt cx="0" cy="0"/>
        </a:xfrm>
      </p:grpSpPr>
      <p:sp>
        <p:nvSpPr>
          <p:cNvPr id="5" name="竖排文字占位符 2"/>
          <p:cNvSpPr>
            <a:spLocks noGrp="1"/>
          </p:cNvSpPr>
          <p:nvPr>
            <p:ph type="body" orient="vert" idx="1"/>
          </p:nvPr>
        </p:nvSpPr>
        <p:spPr>
          <a:xfrm>
            <a:off x="395288" y="457200"/>
            <a:ext cx="5853111" cy="586740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竖排文字占位符 2"/>
          <p:cNvSpPr>
            <a:spLocks noGrp="1"/>
          </p:cNvSpPr>
          <p:nvPr>
            <p:ph type="body" orient="vert" idx="11"/>
          </p:nvPr>
        </p:nvSpPr>
        <p:spPr>
          <a:xfrm>
            <a:off x="6324600" y="457200"/>
            <a:ext cx="2362200" cy="5861050"/>
          </a:xfrm>
        </p:spPr>
        <p:txBody>
          <a:bodyPr vert="eaVert"/>
          <a:lstStyle>
            <a:lvl1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lang="zh-CN" altLang="en-US" sz="1800" b="1" kern="0" smtClean="0">
                <a:solidFill>
                  <a:srgbClr val="595959"/>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p>
          <a:p>
            <a:pPr lvl="1"/>
            <a:r>
              <a:rPr lang="zh-CN" altLang="en-US" smtClean="0"/>
              <a:t>第二级</a:t>
            </a:r>
          </a:p>
        </p:txBody>
      </p:sp>
      <p:sp>
        <p:nvSpPr>
          <p:cNvPr id="4" name="灯片编号占位符 7"/>
          <p:cNvSpPr>
            <a:spLocks noGrp="1"/>
          </p:cNvSpPr>
          <p:nvPr>
            <p:ph type="sldNum" sz="quarter" idx="12"/>
          </p:nvPr>
        </p:nvSpPr>
        <p:spPr>
          <a:xfrm>
            <a:off x="1600200" y="6400800"/>
            <a:ext cx="914400" cy="381000"/>
          </a:xfrm>
          <a:prstGeom prst="rect">
            <a:avLst/>
          </a:prstGeom>
        </p:spPr>
        <p:txBody>
          <a:bodyPr/>
          <a:lstStyle>
            <a:lvl1pPr>
              <a:defRPr>
                <a:ea typeface="宋体" panose="02010600030101010101" pitchFamily="2" charset="-122"/>
              </a:defRPr>
            </a:lvl1pPr>
          </a:lstStyle>
          <a:p>
            <a:pPr>
              <a:defRPr/>
            </a:pPr>
            <a:r>
              <a:rPr lang="en-US" altLang="zh-CN"/>
              <a:t>Page</a:t>
            </a:r>
            <a:fld id="{8DD5B2CD-2EFF-4842-BB2B-6BA1A8704B62}"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9"/>
          <p:cNvSpPr>
            <a:spLocks noGrp="1" noChangeArrowheads="1"/>
          </p:cNvSpPr>
          <p:nvPr>
            <p:ph type="ctrTitle" sz="quarter"/>
          </p:nvPr>
        </p:nvSpPr>
        <p:spPr>
          <a:xfrm>
            <a:off x="2667001" y="1828800"/>
            <a:ext cx="5334000" cy="720725"/>
          </a:xfrm>
          <a:prstGeom prst="rect">
            <a:avLst/>
          </a:prstGeom>
        </p:spPr>
        <p:txBody>
          <a:bodyPr/>
          <a:lstStyle>
            <a:lvl1pPr>
              <a:defRPr sz="3200" b="1">
                <a:solidFill>
                  <a:srgbClr val="E2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Rectangle 10"/>
          <p:cNvSpPr>
            <a:spLocks noGrp="1" noChangeArrowheads="1"/>
          </p:cNvSpPr>
          <p:nvPr>
            <p:ph type="subTitle" sz="quarter" idx="1"/>
          </p:nvPr>
        </p:nvSpPr>
        <p:spPr>
          <a:xfrm>
            <a:off x="2667000" y="2590800"/>
            <a:ext cx="5335265" cy="576263"/>
          </a:xfrm>
          <a:prstGeom prst="rect">
            <a:avLst/>
          </a:prstGeom>
        </p:spPr>
        <p:txBody>
          <a:bodyPr anchor="ctr"/>
          <a:lstStyle>
            <a:lvl1pPr marL="0" indent="0">
              <a:buFontTx/>
              <a:buNone/>
              <a:defRPr sz="1800">
                <a:solidFill>
                  <a:srgbClr val="404040"/>
                </a:solidFill>
                <a:latin typeface="微软雅黑" panose="020B0503020204020204" pitchFamily="34" charset="-122"/>
                <a:ea typeface="微软雅黑" panose="020B0503020204020204" pitchFamily="34" charset="-122"/>
              </a:defRPr>
            </a:lvl1pPr>
          </a:lstStyle>
          <a:p>
            <a:r>
              <a:rPr lang="zh-CN" altLang="en-US"/>
              <a:t>单击此处编辑母版副标题样式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lvl1pPr fontAlgn="auto">
              <a:spcBef>
                <a:spcPts val="0"/>
              </a:spcBef>
              <a:spcAft>
                <a:spcPts val="0"/>
              </a:spcAft>
              <a:defRPr>
                <a:latin typeface="+mn-lt"/>
                <a:ea typeface="+mn-ea"/>
              </a:defRPr>
            </a:lvl1pPr>
          </a:lstStyle>
          <a:p>
            <a:pPr>
              <a:defRPr/>
            </a:pPr>
            <a:fld id="{576AD484-5EB5-42E5-8261-1CDDF2ED157D}" type="datetimeFigureOut">
              <a:rPr lang="zh-CN" altLang="en-US"/>
              <a:t>2018/4/23</a:t>
            </a:fld>
            <a:endParaRPr lang="zh-CN" altLang="en-US"/>
          </a:p>
        </p:txBody>
      </p:sp>
      <p:sp>
        <p:nvSpPr>
          <p:cNvPr id="3" name="页脚占位符 2"/>
          <p:cNvSpPr>
            <a:spLocks noGrp="1"/>
          </p:cNvSpPr>
          <p:nvPr>
            <p:ph type="ftr" sz="quarter" idx="11"/>
          </p:nvPr>
        </p:nvSpPr>
        <p:spPr>
          <a:xfrm>
            <a:off x="3028950" y="6356350"/>
            <a:ext cx="30861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57950" y="6356350"/>
            <a:ext cx="2057400" cy="365125"/>
          </a:xfrm>
          <a:prstGeom prst="rect">
            <a:avLst/>
          </a:prstGeom>
        </p:spPr>
        <p:txBody>
          <a:bodyPr/>
          <a:lstStyle>
            <a:lvl1pPr fontAlgn="auto">
              <a:spcBef>
                <a:spcPts val="0"/>
              </a:spcBef>
              <a:spcAft>
                <a:spcPts val="0"/>
              </a:spcAft>
              <a:defRPr>
                <a:latin typeface="+mn-lt"/>
                <a:ea typeface="+mn-ea"/>
              </a:defRPr>
            </a:lvl1pPr>
          </a:lstStyle>
          <a:p>
            <a:pPr>
              <a:defRPr/>
            </a:pPr>
            <a:fld id="{5399A470-4C3D-4038-9A25-AD4B8FD5D428}"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默认">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lvl1pPr algn="l">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196752"/>
            <a:ext cx="8229600" cy="4824536"/>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anose="02010600030101010101" pitchFamily="2" charset="-122"/>
              </a:defRPr>
            </a:lvl1pPr>
          </a:lstStyle>
          <a:p>
            <a:pPr>
              <a:defRPr/>
            </a:pPr>
            <a:fld id="{B08EB5EA-8B03-4C2C-914B-653961E838BB}" type="datetime1">
              <a:rPr lang="zh-CN" altLang="en-US"/>
              <a:t>2018/4/23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anose="02010600030101010101" pitchFamily="2" charset="-122"/>
              </a:defRPr>
            </a:lvl1pPr>
          </a:lstStyle>
          <a:p>
            <a:pPr>
              <a:defRPr/>
            </a:pPr>
            <a:r>
              <a:rPr lang="en-US" altLang="zh-CN"/>
              <a:t>|  www.ruijie.com.cn</a:t>
            </a:r>
            <a:endParaRPr lang="zh-CN" altLang="en-US"/>
          </a:p>
        </p:txBody>
      </p:sp>
      <p:sp>
        <p:nvSpPr>
          <p:cNvPr id="6" name="灯片编号占位符 5"/>
          <p:cNvSpPr>
            <a:spLocks noGrp="1"/>
          </p:cNvSpPr>
          <p:nvPr>
            <p:ph type="sldNum" sz="quarter" idx="12"/>
          </p:nvPr>
        </p:nvSpPr>
        <p:spPr>
          <a:xfrm>
            <a:off x="1600200" y="6400800"/>
            <a:ext cx="914400" cy="381000"/>
          </a:xfrm>
          <a:prstGeom prst="rect">
            <a:avLst/>
          </a:prstGeom>
        </p:spPr>
        <p:txBody>
          <a:bodyPr/>
          <a:lstStyle>
            <a:lvl1pPr>
              <a:defRPr>
                <a:ea typeface="宋体" panose="02010600030101010101" pitchFamily="2" charset="-122"/>
              </a:defRPr>
            </a:lvl1pPr>
          </a:lstStyle>
          <a:p>
            <a:pPr>
              <a:defRPr/>
            </a:pPr>
            <a:fld id="{4F72DD2B-5ADB-423E-A95A-4157F92AB8A3}"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2" name="内容占位符 21"/>
          <p:cNvSpPr>
            <a:spLocks noGrp="1"/>
          </p:cNvSpPr>
          <p:nvPr>
            <p:ph sz="quarter" idx="16"/>
          </p:nvPr>
        </p:nvSpPr>
        <p:spPr>
          <a:xfrm>
            <a:off x="571472" y="1142984"/>
            <a:ext cx="8001056" cy="5072098"/>
          </a:xfrm>
        </p:spPr>
        <p:txBody>
          <a:bodyPr>
            <a:normAutofit/>
          </a:bodyPr>
          <a:lstStyle>
            <a:lvl1pPr marL="0" indent="0">
              <a:buNone/>
              <a:defRPr sz="140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8" name="文本占位符 7"/>
          <p:cNvSpPr>
            <a:spLocks noGrp="1"/>
          </p:cNvSpPr>
          <p:nvPr>
            <p:ph type="body" sz="quarter" idx="17"/>
          </p:nvPr>
        </p:nvSpPr>
        <p:spPr>
          <a:xfrm>
            <a:off x="500063" y="214294"/>
            <a:ext cx="8143875" cy="500062"/>
          </a:xfrm>
        </p:spPr>
        <p:txBody>
          <a:bodyPr/>
          <a:lstStyle>
            <a:lvl1pPr>
              <a:buNone/>
              <a:defRPr sz="2600" b="0">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4" name="日期占位符 2"/>
          <p:cNvSpPr>
            <a:spLocks noGrp="1"/>
          </p:cNvSpPr>
          <p:nvPr>
            <p:ph type="dt" sz="half" idx="18"/>
          </p:nvPr>
        </p:nvSpPr>
        <p:spPr>
          <a:xfrm>
            <a:off x="6875463" y="6391275"/>
            <a:ext cx="2133600" cy="365125"/>
          </a:xfrm>
          <a:prstGeom prst="rect">
            <a:avLst/>
          </a:prstGeom>
        </p:spPr>
        <p:txBody>
          <a:bodyPr/>
          <a:lstStyle>
            <a:lvl1pPr>
              <a:defRPr>
                <a:ea typeface="宋体" panose="02010600030101010101" pitchFamily="2" charset="-122"/>
              </a:defRPr>
            </a:lvl1pPr>
          </a:lstStyle>
          <a:p>
            <a:pPr>
              <a:defRPr/>
            </a:pPr>
            <a:fld id="{75ACAC4C-4260-4B36-963B-EB8A52241530}" type="datetime1">
              <a:rPr lang="zh-CN" altLang="en-US"/>
              <a:t>2018/4/23</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2" name="内容占位符 21"/>
          <p:cNvSpPr>
            <a:spLocks noGrp="1"/>
          </p:cNvSpPr>
          <p:nvPr>
            <p:ph sz="quarter" idx="16"/>
          </p:nvPr>
        </p:nvSpPr>
        <p:spPr>
          <a:xfrm>
            <a:off x="571472" y="1142984"/>
            <a:ext cx="8001056" cy="5072098"/>
          </a:xfrm>
        </p:spPr>
        <p:txBody>
          <a:bodyPr>
            <a:normAutofit/>
          </a:bodyPr>
          <a:lstStyle>
            <a:lvl1pPr marL="0" indent="0">
              <a:buNone/>
              <a:defRPr sz="140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8" name="文本占位符 7"/>
          <p:cNvSpPr>
            <a:spLocks noGrp="1"/>
          </p:cNvSpPr>
          <p:nvPr>
            <p:ph type="body" sz="quarter" idx="17"/>
          </p:nvPr>
        </p:nvSpPr>
        <p:spPr>
          <a:xfrm>
            <a:off x="500063" y="214294"/>
            <a:ext cx="8143875" cy="500062"/>
          </a:xfrm>
        </p:spPr>
        <p:txBody>
          <a:bodyPr/>
          <a:lstStyle>
            <a:lvl1pPr>
              <a:buNone/>
              <a:defRPr sz="2600" b="0">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4" name="日期占位符 2"/>
          <p:cNvSpPr>
            <a:spLocks noGrp="1"/>
          </p:cNvSpPr>
          <p:nvPr>
            <p:ph type="dt" sz="half" idx="18"/>
          </p:nvPr>
        </p:nvSpPr>
        <p:spPr>
          <a:xfrm>
            <a:off x="6875463" y="6391275"/>
            <a:ext cx="2133600" cy="365125"/>
          </a:xfrm>
          <a:prstGeom prst="rect">
            <a:avLst/>
          </a:prstGeom>
        </p:spPr>
        <p:txBody>
          <a:bodyPr/>
          <a:lstStyle>
            <a:lvl1pPr>
              <a:defRPr>
                <a:ea typeface="宋体" panose="02010600030101010101" pitchFamily="2" charset="-122"/>
              </a:defRPr>
            </a:lvl1pPr>
          </a:lstStyle>
          <a:p>
            <a:pPr>
              <a:defRPr/>
            </a:pPr>
            <a:fld id="{75ACAC4C-4260-4B36-963B-EB8A52241530}" type="datetime1">
              <a:rPr lang="zh-CN" altLang="en-US"/>
              <a:t>2018/4/23</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2" name="内容占位符 21"/>
          <p:cNvSpPr>
            <a:spLocks noGrp="1"/>
          </p:cNvSpPr>
          <p:nvPr>
            <p:ph sz="quarter" idx="16"/>
          </p:nvPr>
        </p:nvSpPr>
        <p:spPr>
          <a:xfrm>
            <a:off x="571472" y="1142984"/>
            <a:ext cx="8001056" cy="5072098"/>
          </a:xfrm>
        </p:spPr>
        <p:txBody>
          <a:bodyPr>
            <a:normAutofit/>
          </a:bodyPr>
          <a:lstStyle>
            <a:lvl1pPr marL="0" indent="0">
              <a:buNone/>
              <a:defRPr sz="140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8" name="文本占位符 7"/>
          <p:cNvSpPr>
            <a:spLocks noGrp="1"/>
          </p:cNvSpPr>
          <p:nvPr>
            <p:ph type="body" sz="quarter" idx="17"/>
          </p:nvPr>
        </p:nvSpPr>
        <p:spPr>
          <a:xfrm>
            <a:off x="500063" y="214294"/>
            <a:ext cx="8143875" cy="500062"/>
          </a:xfrm>
        </p:spPr>
        <p:txBody>
          <a:bodyPr/>
          <a:lstStyle>
            <a:lvl1pPr>
              <a:buNone/>
              <a:defRPr sz="2600" b="0">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4" name="日期占位符 2"/>
          <p:cNvSpPr>
            <a:spLocks noGrp="1"/>
          </p:cNvSpPr>
          <p:nvPr>
            <p:ph type="dt" sz="half" idx="18"/>
          </p:nvPr>
        </p:nvSpPr>
        <p:spPr>
          <a:xfrm>
            <a:off x="6875463" y="6391275"/>
            <a:ext cx="2133600" cy="365125"/>
          </a:xfrm>
          <a:prstGeom prst="rect">
            <a:avLst/>
          </a:prstGeom>
        </p:spPr>
        <p:txBody>
          <a:bodyPr/>
          <a:lstStyle>
            <a:lvl1pPr>
              <a:defRPr>
                <a:ea typeface="宋体" panose="02010600030101010101" pitchFamily="2" charset="-122"/>
              </a:defRPr>
            </a:lvl1pPr>
          </a:lstStyle>
          <a:p>
            <a:pPr>
              <a:defRPr/>
            </a:pPr>
            <a:fld id="{75ACAC4C-4260-4B36-963B-EB8A52241530}" type="datetime1">
              <a:rPr lang="zh-CN" altLang="en-US"/>
              <a:t>2018/4/23</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468315" y="980731"/>
            <a:ext cx="8207375" cy="5112097"/>
          </a:xfrm>
        </p:spPr>
        <p:txBody>
          <a:bodyPr>
            <a:normAutofit/>
          </a:bodyPr>
          <a:lstStyle>
            <a:lvl1pPr>
              <a:defRPr sz="1800"/>
            </a:lvl1pPr>
            <a:lvl2pPr>
              <a:defRPr sz="1500"/>
            </a:lvl2pPr>
            <a:lvl3pPr>
              <a:defRPr sz="13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457200"/>
            <a:ext cx="5105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00200" y="1447800"/>
            <a:ext cx="33909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3500" y="1447800"/>
            <a:ext cx="33909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页脚占位符 1"/>
          <p:cNvSpPr txBox="1"/>
          <p:nvPr/>
        </p:nvSpPr>
        <p:spPr>
          <a:xfrm>
            <a:off x="657225" y="6415088"/>
            <a:ext cx="2638425" cy="365125"/>
          </a:xfrm>
          <a:prstGeom prst="rect">
            <a:avLst/>
          </a:prstGeom>
        </p:spPr>
        <p:txBody>
          <a:bodyPr lIns="68567" tIns="34284" rIns="68567" bIns="34284"/>
          <a:lstStyle/>
          <a:p>
            <a:pPr defTabSz="800100" fontAlgn="auto">
              <a:spcBef>
                <a:spcPts val="0"/>
              </a:spcBef>
              <a:spcAft>
                <a:spcPts val="0"/>
              </a:spcAft>
              <a:defRPr/>
            </a:pPr>
            <a:r>
              <a:rPr kumimoji="0" lang="en-US" altLang="zh-CN" sz="1030" b="1" dirty="0">
                <a:solidFill>
                  <a:schemeClr val="bg1">
                    <a:lumMod val="50000"/>
                  </a:schemeClr>
                </a:solidFill>
                <a:latin typeface="微软雅黑" panose="020B0503020204020204" pitchFamily="34" charset="-122"/>
                <a:ea typeface="微软雅黑" panose="020B0503020204020204" pitchFamily="34" charset="-122"/>
              </a:rPr>
              <a:t>| </a:t>
            </a:r>
            <a:r>
              <a:rPr kumimoji="0" lang="en-US" altLang="zh-CN" sz="1030" b="1" i="1" dirty="0">
                <a:solidFill>
                  <a:schemeClr val="bg1">
                    <a:lumMod val="50000"/>
                  </a:schemeClr>
                </a:solidFill>
                <a:latin typeface="微软雅黑" panose="020B0503020204020204" pitchFamily="34" charset="-122"/>
                <a:ea typeface="微软雅黑" panose="020B0503020204020204" pitchFamily="34" charset="-122"/>
              </a:rPr>
              <a:t>www.ruijie.com.cn</a:t>
            </a:r>
            <a:endParaRPr kumimoji="0" lang="zh-CN" altLang="en-US" sz="1030" b="1" i="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2"/>
          <p:cNvSpPr txBox="1"/>
          <p:nvPr/>
        </p:nvSpPr>
        <p:spPr>
          <a:xfrm>
            <a:off x="250825" y="6419850"/>
            <a:ext cx="501650" cy="365125"/>
          </a:xfrm>
          <a:prstGeom prst="rect">
            <a:avLst/>
          </a:prstGeom>
        </p:spPr>
        <p:txBody>
          <a:bodyPr lIns="68567" tIns="34284" rIns="68567" bIns="34284"/>
          <a:lstStyle/>
          <a:p>
            <a:pPr algn="r" defTabSz="800100" fontAlgn="auto">
              <a:spcBef>
                <a:spcPts val="0"/>
              </a:spcBef>
              <a:spcAft>
                <a:spcPts val="0"/>
              </a:spcAft>
              <a:defRPr/>
            </a:pPr>
            <a:fld id="{F86FD0AB-D83E-4D72-83C5-A6A6B9EED01F}" type="slidenum">
              <a:rPr kumimoji="0" lang="zh-CN" altLang="en-US" sz="1220" b="1" i="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fld>
            <a:endParaRPr kumimoji="0" lang="zh-CN" altLang="en-US" sz="1220" b="1" i="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4" name="标题 1"/>
          <p:cNvSpPr txBox="1"/>
          <p:nvPr/>
        </p:nvSpPr>
        <p:spPr bwMode="auto">
          <a:xfrm>
            <a:off x="1371600" y="1676400"/>
            <a:ext cx="7772400" cy="1362075"/>
          </a:xfrm>
          <a:prstGeom prst="rect">
            <a:avLst/>
          </a:prstGeom>
          <a:noFill/>
          <a:ln w="9525">
            <a:noFill/>
            <a:miter lim="800000"/>
          </a:ln>
        </p:spPr>
        <p:txBody>
          <a:bodyPr/>
          <a:lstStyle>
            <a:lvl1pPr algn="l">
              <a:defRPr sz="4000" b="1" cap="all"/>
            </a:lvl1pPr>
          </a:lstStyle>
          <a:p>
            <a:pPr eaLnBrk="0" hangingPunct="0">
              <a:defRPr/>
            </a:pP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5" name="文本占位符 2"/>
          <p:cNvSpPr>
            <a:spLocks noGrp="1"/>
          </p:cNvSpPr>
          <p:nvPr>
            <p:ph type="body" idx="1"/>
          </p:nvPr>
        </p:nvSpPr>
        <p:spPr>
          <a:xfrm>
            <a:off x="722313" y="609601"/>
            <a:ext cx="7772400" cy="3797300"/>
          </a:xfrm>
        </p:spPr>
        <p:txBody>
          <a:bodyPr anchor="b"/>
          <a:lstStyle>
            <a:lvl1pPr marL="0" indent="0">
              <a:buNone/>
              <a:defRPr sz="2000">
                <a:solidFill>
                  <a:srgbClr val="59595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文本占位符 2"/>
          <p:cNvSpPr>
            <a:spLocks noGrp="1"/>
          </p:cNvSpPr>
          <p:nvPr>
            <p:ph type="body" idx="11"/>
          </p:nvPr>
        </p:nvSpPr>
        <p:spPr>
          <a:xfrm>
            <a:off x="685800" y="4443413"/>
            <a:ext cx="7772400" cy="1500187"/>
          </a:xfrm>
        </p:spPr>
        <p:txBody>
          <a:bodyPr anchor="b"/>
          <a:lstStyle>
            <a:lvl1pPr marL="0" indent="0">
              <a:buNone/>
              <a:defRPr lang="zh-CN" altLang="en-US" sz="4000" b="1" kern="0" dirty="0">
                <a:solidFill>
                  <a:srgbClr val="595959"/>
                </a:solidFill>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52949" y="96611"/>
            <a:ext cx="6386653" cy="492579"/>
          </a:xfrm>
        </p:spPr>
        <p:txBody>
          <a:bodyPr/>
          <a:lstStyle/>
          <a:p>
            <a:r>
              <a:rPr lang="zh-CN" altLang="en-US"/>
              <a:t>单击此处编辑母版标题样式</a:t>
            </a:r>
          </a:p>
        </p:txBody>
      </p:sp>
      <p:sp>
        <p:nvSpPr>
          <p:cNvPr id="3" name="Rectangle 4"/>
          <p:cNvSpPr>
            <a:spLocks noGrp="1" noChangeArrowheads="1"/>
          </p:cNvSpPr>
          <p:nvPr>
            <p:ph type="dt" sz="half" idx="10"/>
          </p:nvPr>
        </p:nvSpPr>
        <p:spPr>
          <a:xfrm>
            <a:off x="5929313" y="6400800"/>
            <a:ext cx="1057275" cy="1195388"/>
          </a:xfrm>
          <a:prstGeom prst="rect">
            <a:avLst/>
          </a:prstGeom>
        </p:spPr>
        <p:txBody>
          <a:bodyPr lIns="78355" tIns="39177" rIns="78355" bIns="39177"/>
          <a:lstStyle>
            <a:lvl1pPr>
              <a:defRPr>
                <a:ea typeface="宋体" panose="02010600030101010101" pitchFamily="2" charset="-122"/>
              </a:defRPr>
            </a:lvl1pPr>
          </a:lstStyle>
          <a:p>
            <a:pPr>
              <a:defRPr/>
            </a:pPr>
            <a:endParaRPr lang="zh-CN" altLang="zh-CN"/>
          </a:p>
          <a:p>
            <a:pPr>
              <a:defRPr/>
            </a:pPr>
            <a:r>
              <a:rPr lang="zh-CN" altLang="zh-CN"/>
              <a:t>Page </a:t>
            </a:r>
            <a:fld id="{4886C7CA-8F92-4F8E-AAE8-0DC7E8FD559C}" type="slidenum">
              <a:rPr lang="zh-CN" altLang="zh-CN"/>
              <a:t>‹#›</a:t>
            </a:fld>
            <a:endParaRPr lang="zh-CN" altLang="zh-CN" sz="1500">
              <a:latin typeface="+mn-lt"/>
              <a:ea typeface="+mn-ea"/>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52949" y="96611"/>
            <a:ext cx="6386653" cy="492579"/>
          </a:xfrm>
        </p:spPr>
        <p:txBody>
          <a:bodyPr/>
          <a:lstStyle/>
          <a:p>
            <a:r>
              <a:rPr lang="zh-CN" altLang="en-US"/>
              <a:t>单击此处编辑母版标题样式</a:t>
            </a:r>
          </a:p>
        </p:txBody>
      </p:sp>
      <p:sp>
        <p:nvSpPr>
          <p:cNvPr id="3" name="Rectangle 4"/>
          <p:cNvSpPr>
            <a:spLocks noGrp="1" noChangeArrowheads="1"/>
          </p:cNvSpPr>
          <p:nvPr>
            <p:ph type="dt" sz="half" idx="10"/>
          </p:nvPr>
        </p:nvSpPr>
        <p:spPr>
          <a:xfrm>
            <a:off x="5929313" y="6400800"/>
            <a:ext cx="1057275" cy="1195388"/>
          </a:xfrm>
          <a:prstGeom prst="rect">
            <a:avLst/>
          </a:prstGeom>
        </p:spPr>
        <p:txBody>
          <a:bodyPr lIns="78355" tIns="39177" rIns="78355" bIns="39177"/>
          <a:lstStyle>
            <a:lvl1pPr>
              <a:defRPr>
                <a:ea typeface="宋体" panose="02010600030101010101" pitchFamily="2" charset="-122"/>
              </a:defRPr>
            </a:lvl1pPr>
          </a:lstStyle>
          <a:p>
            <a:pPr>
              <a:defRPr/>
            </a:pPr>
            <a:endParaRPr lang="zh-CN" altLang="zh-CN"/>
          </a:p>
          <a:p>
            <a:pPr>
              <a:defRPr/>
            </a:pPr>
            <a:r>
              <a:rPr lang="zh-CN" altLang="zh-CN"/>
              <a:t>Page </a:t>
            </a:r>
            <a:fld id="{7A990A16-38F2-4A1A-903B-8EF8D61AC06E}" type="slidenum">
              <a:rPr lang="zh-CN" altLang="zh-CN"/>
              <a:t>‹#›</a:t>
            </a:fld>
            <a:endParaRPr lang="zh-CN" altLang="zh-CN" sz="1500">
              <a:latin typeface="+mn-lt"/>
              <a:ea typeface="+mn-ea"/>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52949" y="96611"/>
            <a:ext cx="6386653" cy="492579"/>
          </a:xfrm>
        </p:spPr>
        <p:txBody>
          <a:bodyPr/>
          <a:lstStyle/>
          <a:p>
            <a:r>
              <a:rPr lang="zh-CN" altLang="en-US"/>
              <a:t>单击此处编辑母版标题样式</a:t>
            </a:r>
          </a:p>
        </p:txBody>
      </p:sp>
      <p:sp>
        <p:nvSpPr>
          <p:cNvPr id="3" name="Rectangle 4"/>
          <p:cNvSpPr>
            <a:spLocks noGrp="1" noChangeArrowheads="1"/>
          </p:cNvSpPr>
          <p:nvPr>
            <p:ph type="dt" sz="half" idx="10"/>
          </p:nvPr>
        </p:nvSpPr>
        <p:spPr>
          <a:xfrm>
            <a:off x="5929313" y="6400800"/>
            <a:ext cx="1057275" cy="1195388"/>
          </a:xfrm>
          <a:prstGeom prst="rect">
            <a:avLst/>
          </a:prstGeom>
        </p:spPr>
        <p:txBody>
          <a:bodyPr lIns="78355" tIns="39177" rIns="78355" bIns="39177"/>
          <a:lstStyle>
            <a:lvl1pPr>
              <a:defRPr>
                <a:ea typeface="宋体" panose="02010600030101010101" pitchFamily="2" charset="-122"/>
              </a:defRPr>
            </a:lvl1pPr>
          </a:lstStyle>
          <a:p>
            <a:pPr>
              <a:defRPr/>
            </a:pPr>
            <a:endParaRPr lang="zh-CN" altLang="zh-CN"/>
          </a:p>
          <a:p>
            <a:pPr>
              <a:defRPr/>
            </a:pPr>
            <a:r>
              <a:rPr lang="zh-CN" altLang="zh-CN"/>
              <a:t>Page </a:t>
            </a:r>
            <a:fld id="{7ACB2C29-9CBA-4CD4-9059-16AD136A5F08}" type="slidenum">
              <a:rPr lang="zh-CN" altLang="zh-CN"/>
              <a:t>‹#›</a:t>
            </a:fld>
            <a:endParaRPr lang="zh-CN" altLang="zh-CN" sz="1500">
              <a:latin typeface="+mn-lt"/>
              <a:ea typeface="+mn-ea"/>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52949" y="96611"/>
            <a:ext cx="6386653" cy="492579"/>
          </a:xfrm>
        </p:spPr>
        <p:txBody>
          <a:bodyPr/>
          <a:lstStyle/>
          <a:p>
            <a:r>
              <a:rPr lang="zh-CN" altLang="en-US"/>
              <a:t>单击此处编辑母版标题样式</a:t>
            </a:r>
          </a:p>
        </p:txBody>
      </p:sp>
      <p:sp>
        <p:nvSpPr>
          <p:cNvPr id="3" name="Rectangle 4"/>
          <p:cNvSpPr>
            <a:spLocks noGrp="1" noChangeArrowheads="1"/>
          </p:cNvSpPr>
          <p:nvPr>
            <p:ph type="dt" sz="half" idx="10"/>
          </p:nvPr>
        </p:nvSpPr>
        <p:spPr>
          <a:xfrm>
            <a:off x="5929313" y="6400800"/>
            <a:ext cx="1057275" cy="1195388"/>
          </a:xfrm>
          <a:prstGeom prst="rect">
            <a:avLst/>
          </a:prstGeom>
        </p:spPr>
        <p:txBody>
          <a:bodyPr lIns="78355" tIns="39177" rIns="78355" bIns="39177"/>
          <a:lstStyle>
            <a:lvl1pPr>
              <a:defRPr>
                <a:ea typeface="宋体" panose="02010600030101010101" pitchFamily="2" charset="-122"/>
              </a:defRPr>
            </a:lvl1pPr>
          </a:lstStyle>
          <a:p>
            <a:pPr>
              <a:defRPr/>
            </a:pPr>
            <a:endParaRPr lang="zh-CN" altLang="zh-CN"/>
          </a:p>
          <a:p>
            <a:pPr>
              <a:defRPr/>
            </a:pPr>
            <a:r>
              <a:rPr lang="zh-CN" altLang="zh-CN"/>
              <a:t>Page </a:t>
            </a:r>
            <a:fld id="{E534E8DA-AF2E-42F0-B56C-8BA7ADAFC655}" type="slidenum">
              <a:rPr lang="zh-CN" altLang="zh-CN"/>
              <a:t>‹#›</a:t>
            </a:fld>
            <a:endParaRPr lang="zh-CN" altLang="zh-CN" sz="1500">
              <a:latin typeface="+mn-lt"/>
              <a:ea typeface="+mn-ea"/>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r>
              <a:rPr lang="zh-CN" altLang="en-US" noProof="0" smtClean="0"/>
              <a:t>单击此处编辑母版文本样式</a:t>
            </a:r>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endParaRPr lang="zh-CN" altLang="en-US" noProof="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838200"/>
          </a:xfrm>
          <a:prstGeom prst="rect">
            <a:avLst/>
          </a:prstGeom>
        </p:spPr>
        <p:txBody>
          <a:bodyPr/>
          <a:lstStyle/>
          <a:p>
            <a:r>
              <a:rPr lang="zh-CN" altLang="en-US" dirty="0" smtClean="0"/>
              <a:t>单击此处编辑母版标题样式</a:t>
            </a:r>
            <a:endParaRPr lang="zh-CN" altLang="en-US" dirty="0"/>
          </a:p>
        </p:txBody>
      </p:sp>
      <p:sp>
        <p:nvSpPr>
          <p:cNvPr id="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7" name="内容占位符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文本占位符 2"/>
          <p:cNvSpPr>
            <a:spLocks noGrp="1"/>
          </p:cNvSpPr>
          <p:nvPr>
            <p:ph type="body" idx="11"/>
          </p:nvPr>
        </p:nvSpPr>
        <p:spPr>
          <a:xfrm>
            <a:off x="4648200" y="1524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12"/>
          </p:nvPr>
        </p:nvSpPr>
        <p:spPr>
          <a:xfrm>
            <a:off x="4648200" y="2163762"/>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灯片编号占位符 7"/>
          <p:cNvSpPr>
            <a:spLocks noGrp="1"/>
          </p:cNvSpPr>
          <p:nvPr>
            <p:ph type="sldNum" sz="quarter" idx="13"/>
          </p:nvPr>
        </p:nvSpPr>
        <p:spPr>
          <a:xfrm>
            <a:off x="1600200" y="6400800"/>
            <a:ext cx="914400" cy="381000"/>
          </a:xfrm>
          <a:prstGeom prst="rect">
            <a:avLst/>
          </a:prstGeom>
        </p:spPr>
        <p:txBody>
          <a:bodyPr/>
          <a:lstStyle>
            <a:lvl1pPr>
              <a:defRPr>
                <a:ea typeface="宋体" panose="02010600030101010101" pitchFamily="2" charset="-122"/>
              </a:defRPr>
            </a:lvl1pPr>
          </a:lstStyle>
          <a:p>
            <a:pPr>
              <a:defRPr/>
            </a:pPr>
            <a:r>
              <a:rPr lang="en-US" altLang="zh-CN"/>
              <a:t>Page</a:t>
            </a:r>
            <a:fld id="{C69A0F55-519B-456A-82D9-BB418287AEA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7"/>
          <p:cNvSpPr>
            <a:spLocks noGrp="1"/>
          </p:cNvSpPr>
          <p:nvPr>
            <p:ph type="sldNum" sz="quarter" idx="10"/>
          </p:nvPr>
        </p:nvSpPr>
        <p:spPr>
          <a:xfrm>
            <a:off x="1600200" y="6400800"/>
            <a:ext cx="914400" cy="381000"/>
          </a:xfrm>
          <a:prstGeom prst="rect">
            <a:avLst/>
          </a:prstGeom>
        </p:spPr>
        <p:txBody>
          <a:bodyPr/>
          <a:lstStyle>
            <a:lvl1pPr>
              <a:defRPr>
                <a:ea typeface="宋体" panose="02010600030101010101" pitchFamily="2" charset="-122"/>
              </a:defRPr>
            </a:lvl1pPr>
          </a:lstStyle>
          <a:p>
            <a:pPr>
              <a:defRPr/>
            </a:pPr>
            <a:r>
              <a:rPr lang="en-US" altLang="zh-CN"/>
              <a:t>Page</a:t>
            </a:r>
            <a:fld id="{48AE07ED-64DF-4417-8C6E-1EE5FC41D1B8}"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762000" y="381000"/>
            <a:ext cx="7924800" cy="533400"/>
          </a:xfrm>
          <a:prstGeom prst="rect">
            <a:avLst/>
          </a:prstGeom>
          <a:noFill/>
          <a:ln w="9525">
            <a:noFill/>
            <a:miter lim="800000"/>
          </a:ln>
        </p:spPr>
        <p:txBody>
          <a:bodyPr/>
          <a:lstStyle/>
          <a:p>
            <a:pPr lvl="0"/>
            <a:r>
              <a:rPr lang="zh-CN" altLang="en-US" dirty="0" smtClean="0"/>
              <a:t>单击此处编辑母版标题样式</a:t>
            </a:r>
          </a:p>
        </p:txBody>
      </p:sp>
      <p:sp>
        <p:nvSpPr>
          <p:cNvPr id="7" name="内容占位符 2"/>
          <p:cNvSpPr>
            <a:spLocks noGrp="1"/>
          </p:cNvSpPr>
          <p:nvPr>
            <p:ph idx="1"/>
          </p:nvPr>
        </p:nvSpPr>
        <p:spPr>
          <a:xfrm>
            <a:off x="762000" y="1268413"/>
            <a:ext cx="7915275" cy="4897437"/>
          </a:xfrm>
        </p:spPr>
        <p:txBody>
          <a:bodyPr/>
          <a:lstStyle>
            <a:lvl1pPr>
              <a:defRPr sz="20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3048000" cy="838200"/>
          </a:xfrm>
        </p:spPr>
        <p:txBody>
          <a:bodyPr/>
          <a:lstStyle>
            <a:lvl1pPr>
              <a:defRPr b="1"/>
            </a:lvl1pPr>
          </a:lstStyle>
          <a:p>
            <a:r>
              <a:rPr lang="zh-CN" altLang="en-US" smtClean="0"/>
              <a:t>单击此处编辑母版标题样式</a:t>
            </a:r>
            <a:endParaRPr lang="zh-CN" altLang="en-US"/>
          </a:p>
        </p:txBody>
      </p:sp>
      <p:sp>
        <p:nvSpPr>
          <p:cNvPr id="5" name="内容占位符 2"/>
          <p:cNvSpPr>
            <a:spLocks noGrp="1"/>
          </p:cNvSpPr>
          <p:nvPr>
            <p:ph idx="1"/>
          </p:nvPr>
        </p:nvSpPr>
        <p:spPr>
          <a:xfrm>
            <a:off x="3575050" y="457200"/>
            <a:ext cx="5035550" cy="6019800"/>
          </a:xfrm>
        </p:spPr>
        <p:txBody>
          <a:bodyPr/>
          <a:lstStyle>
            <a:lvl1pPr>
              <a:defRPr sz="24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文本占位符 3"/>
          <p:cNvSpPr>
            <a:spLocks noGrp="1"/>
          </p:cNvSpPr>
          <p:nvPr>
            <p:ph type="body" sz="half" idx="2"/>
          </p:nvPr>
        </p:nvSpPr>
        <p:spPr>
          <a:xfrm>
            <a:off x="457200" y="1447801"/>
            <a:ext cx="3008313" cy="5029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52600" y="4724400"/>
            <a:ext cx="5562600" cy="533400"/>
          </a:xfrm>
        </p:spPr>
        <p:txBody>
          <a:bodyPr/>
          <a:lstStyle>
            <a:lvl1pPr>
              <a:defRPr sz="2200" b="1"/>
            </a:lvl1pPr>
          </a:lstStyle>
          <a:p>
            <a:r>
              <a:rPr lang="zh-CN" altLang="en-US" smtClean="0"/>
              <a:t>单击此处编辑母版标题样式</a:t>
            </a:r>
            <a:endParaRPr lang="zh-CN" altLang="en-US"/>
          </a:p>
        </p:txBody>
      </p:sp>
      <p:sp>
        <p:nvSpPr>
          <p:cNvPr id="5" name="图片占位符 2"/>
          <p:cNvSpPr>
            <a:spLocks noGrp="1"/>
          </p:cNvSpPr>
          <p:nvPr>
            <p:ph type="pic" idx="1"/>
          </p:nvPr>
        </p:nvSpPr>
        <p:spPr>
          <a:xfrm>
            <a:off x="1792288" y="685800"/>
            <a:ext cx="5446712" cy="3886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6"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7" name="灯片编号占位符 7"/>
          <p:cNvSpPr>
            <a:spLocks noGrp="1"/>
          </p:cNvSpPr>
          <p:nvPr>
            <p:ph type="sldNum" sz="quarter" idx="10"/>
          </p:nvPr>
        </p:nvSpPr>
        <p:spPr>
          <a:xfrm>
            <a:off x="1600200" y="6400800"/>
            <a:ext cx="914400" cy="381000"/>
          </a:xfrm>
          <a:prstGeom prst="rect">
            <a:avLst/>
          </a:prstGeom>
        </p:spPr>
        <p:txBody>
          <a:bodyPr/>
          <a:lstStyle>
            <a:lvl1pPr>
              <a:defRPr>
                <a:ea typeface="宋体" panose="02010600030101010101" pitchFamily="2" charset="-122"/>
              </a:defRPr>
            </a:lvl1pPr>
          </a:lstStyle>
          <a:p>
            <a:pPr>
              <a:defRPr/>
            </a:pPr>
            <a:r>
              <a:rPr lang="en-US" altLang="zh-CN"/>
              <a:t>Page</a:t>
            </a:r>
            <a:fld id="{84FBAE6C-4336-494E-8CD2-F90A86582E9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竖排文字占位符 2"/>
          <p:cNvSpPr>
            <a:spLocks noGrp="1"/>
          </p:cNvSpPr>
          <p:nvPr>
            <p:ph type="body" orient="vert" idx="1"/>
          </p:nvPr>
        </p:nvSpPr>
        <p:spPr>
          <a:xfrm>
            <a:off x="395288" y="1268413"/>
            <a:ext cx="8281987" cy="4897437"/>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1026" name="图片 9" descr="白版封面.jpg"/>
          <p:cNvPicPr>
            <a:picLocks noChangeAspect="1"/>
          </p:cNvPicPr>
          <p:nvPr userDrawn="1"/>
        </p:nvPicPr>
        <p:blipFill>
          <a:blip r:embed="rId2"/>
          <a:srcRect/>
          <a:stretch>
            <a:fillRect/>
          </a:stretch>
        </p:blipFill>
        <p:spPr bwMode="auto">
          <a:xfrm>
            <a:off x="0" y="0"/>
            <a:ext cx="9144000" cy="6867525"/>
          </a:xfrm>
          <a:prstGeom prst="rect">
            <a:avLst/>
          </a:prstGeom>
          <a:noFill/>
          <a:ln w="9525">
            <a:noFill/>
            <a:miter lim="800000"/>
            <a:headEnd/>
            <a:tailEnd/>
          </a:ln>
        </p:spPr>
      </p:pic>
      <p:pic>
        <p:nvPicPr>
          <p:cNvPr id="1027" name="图片 8" descr="白版封面.png"/>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defRPr>
      </a:lvl2pPr>
      <a:lvl3pPr algn="l" rtl="0" eaLnBrk="0" fontAlgn="base" hangingPunct="0">
        <a:spcBef>
          <a:spcPct val="0"/>
        </a:spcBef>
        <a:spcAft>
          <a:spcPct val="0"/>
        </a:spcAft>
        <a:defRPr sz="2400">
          <a:solidFill>
            <a:schemeClr val="tx2"/>
          </a:solidFill>
          <a:latin typeface="Arial" panose="020B0604020202020204" pitchFamily="34" charset="0"/>
        </a:defRPr>
      </a:lvl3pPr>
      <a:lvl4pPr algn="l" rtl="0" eaLnBrk="0" fontAlgn="base" hangingPunct="0">
        <a:spcBef>
          <a:spcPct val="0"/>
        </a:spcBef>
        <a:spcAft>
          <a:spcPct val="0"/>
        </a:spcAft>
        <a:defRPr sz="2400">
          <a:solidFill>
            <a:schemeClr val="tx2"/>
          </a:solidFill>
          <a:latin typeface="Arial" panose="020B0604020202020204" pitchFamily="34" charset="0"/>
        </a:defRPr>
      </a:lvl4pPr>
      <a:lvl5pPr algn="l" rtl="0" eaLnBrk="0" fontAlgn="base" hangingPunct="0">
        <a:spcBef>
          <a:spcPct val="0"/>
        </a:spcBef>
        <a:spcAft>
          <a:spcPct val="0"/>
        </a:spcAft>
        <a:defRPr sz="2400">
          <a:solidFill>
            <a:schemeClr val="tx2"/>
          </a:solidFill>
          <a:latin typeface="Arial" panose="020B0604020202020204" pitchFamily="34" charset="0"/>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6"/>
          <a:srcRect/>
          <a:tile tx="0" ty="0" sx="100000" sy="100000" flip="none" algn="tl"/>
        </a:blip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body" idx="1"/>
          </p:nvPr>
        </p:nvSpPr>
        <p:spPr bwMode="auto">
          <a:xfrm>
            <a:off x="762000" y="1295400"/>
            <a:ext cx="7874000" cy="464185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1" name="标题占位符 6"/>
          <p:cNvSpPr>
            <a:spLocks noGrp="1"/>
          </p:cNvSpPr>
          <p:nvPr>
            <p:ph type="title"/>
          </p:nvPr>
        </p:nvSpPr>
        <p:spPr bwMode="auto">
          <a:xfrm>
            <a:off x="762000" y="381000"/>
            <a:ext cx="7696200" cy="5334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pic>
        <p:nvPicPr>
          <p:cNvPr id="2052" name="Picture 5" descr="C:\Documents and Settings\Administrator\My Documents\Tencent Files\517623394\FileRecv\锐捷ppt元素修改11.01.18\小红条.png"/>
          <p:cNvPicPr>
            <a:picLocks noChangeAspect="1" noChangeArrowheads="1"/>
          </p:cNvPicPr>
          <p:nvPr/>
        </p:nvPicPr>
        <p:blipFill>
          <a:blip r:embed="rId27"/>
          <a:srcRect/>
          <a:stretch>
            <a:fillRect/>
          </a:stretch>
        </p:blipFill>
        <p:spPr bwMode="auto">
          <a:xfrm>
            <a:off x="533400" y="436563"/>
            <a:ext cx="125413" cy="4016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12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12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12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2514600" y="2209800"/>
            <a:ext cx="2420937" cy="4648200"/>
          </a:xfrm>
          <a:prstGeom prst="rect">
            <a:avLst/>
          </a:prstGeom>
          <a:noFill/>
          <a:ln>
            <a:noFill/>
          </a:ln>
        </p:spPr>
        <p:txBody>
          <a:bodyPr lIns="80109" tIns="40056" rIns="80109" bIns="40056"/>
          <a:lstStyle>
            <a:lvl1pPr defTabSz="801370">
              <a:defRPr>
                <a:solidFill>
                  <a:schemeClr val="tx1"/>
                </a:solidFill>
                <a:latin typeface="Calibri" panose="020F0502020204030204" pitchFamily="34" charset="0"/>
                <a:ea typeface="宋体" panose="02010600030101010101" pitchFamily="2" charset="-122"/>
              </a:defRPr>
            </a:lvl1pPr>
            <a:lvl2pPr marL="742950" indent="-285750" defTabSz="801370">
              <a:defRPr>
                <a:solidFill>
                  <a:schemeClr val="tx1"/>
                </a:solidFill>
                <a:latin typeface="Calibri" panose="020F0502020204030204" pitchFamily="34" charset="0"/>
                <a:ea typeface="宋体" panose="02010600030101010101" pitchFamily="2" charset="-122"/>
              </a:defRPr>
            </a:lvl2pPr>
            <a:lvl3pPr marL="1143000" indent="-228600" defTabSz="801370">
              <a:defRPr>
                <a:solidFill>
                  <a:schemeClr val="tx1"/>
                </a:solidFill>
                <a:latin typeface="Calibri" panose="020F0502020204030204" pitchFamily="34" charset="0"/>
                <a:ea typeface="宋体" panose="02010600030101010101" pitchFamily="2" charset="-122"/>
              </a:defRPr>
            </a:lvl3pPr>
            <a:lvl4pPr marL="1600200" indent="-228600" defTabSz="801370">
              <a:defRPr>
                <a:solidFill>
                  <a:schemeClr val="tx1"/>
                </a:solidFill>
                <a:latin typeface="Calibri" panose="020F0502020204030204" pitchFamily="34" charset="0"/>
                <a:ea typeface="宋体" panose="02010600030101010101" pitchFamily="2" charset="-122"/>
              </a:defRPr>
            </a:lvl4pPr>
            <a:lvl5pPr marL="2057400" indent="-228600" defTabSz="801370">
              <a:defRPr>
                <a:solidFill>
                  <a:schemeClr val="tx1"/>
                </a:solidFill>
                <a:latin typeface="Calibri" panose="020F0502020204030204" pitchFamily="34" charset="0"/>
                <a:ea typeface="宋体" panose="02010600030101010101" pitchFamily="2" charset="-122"/>
              </a:defRPr>
            </a:lvl5pPr>
            <a:lvl6pPr marL="25146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gn="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gn="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ea typeface="华文细黑" panose="02010600040101010101" pitchFamily="2" charset="-122"/>
            </a:endParaRP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封底</a:t>
            </a:r>
            <a:r>
              <a:rPr kumimoji="0" lang="en-US" altLang="zh-CN" sz="1100" smtClean="0">
                <a:solidFill>
                  <a:prstClr val="white"/>
                </a:solidFill>
                <a:ea typeface="华文细黑" panose="02010600040101010101" pitchFamily="2" charset="-122"/>
              </a:rPr>
              <a:t>:</a:t>
            </a: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请填写您的相关信息</a:t>
            </a:r>
            <a:endParaRPr kumimoji="0" lang="en-US" altLang="zh-CN" sz="1100" smtClean="0">
              <a:solidFill>
                <a:prstClr val="white"/>
              </a:solidFill>
              <a:ea typeface="华文细黑" panose="02010600040101010101" pitchFamily="2" charset="-122"/>
            </a:endParaRP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中文字体</a:t>
            </a:r>
            <a:r>
              <a:rPr kumimoji="0" lang="en-US" altLang="zh-CN" sz="1100" smtClean="0">
                <a:solidFill>
                  <a:prstClr val="white"/>
                </a:solidFill>
                <a:ea typeface="华文细黑" panose="02010600040101010101" pitchFamily="2" charset="-122"/>
              </a:rPr>
              <a:t>:</a:t>
            </a:r>
            <a:r>
              <a:rPr kumimoji="0" lang="zh-CN" altLang="en-US" sz="1100" smtClean="0">
                <a:solidFill>
                  <a:prstClr val="white"/>
                </a:solidFill>
                <a:ea typeface="华文细黑" panose="02010600040101010101" pitchFamily="2" charset="-122"/>
              </a:rPr>
              <a:t>黑体 </a:t>
            </a:r>
            <a:endParaRPr kumimoji="0" lang="en-US" altLang="zh-CN" sz="1100" smtClean="0">
              <a:solidFill>
                <a:prstClr val="white"/>
              </a:solidFill>
              <a:ea typeface="华文细黑" panose="02010600040101010101" pitchFamily="2" charset="-122"/>
            </a:endParaRP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英文字体</a:t>
            </a:r>
            <a:r>
              <a:rPr kumimoji="0" lang="en-US" altLang="zh-CN" sz="1100" smtClean="0">
                <a:solidFill>
                  <a:prstClr val="white"/>
                </a:solidFill>
                <a:ea typeface="华文细黑" panose="02010600040101010101" pitchFamily="2" charset="-122"/>
              </a:rPr>
              <a:t>: Arial</a:t>
            </a: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字号</a:t>
            </a:r>
            <a:r>
              <a:rPr kumimoji="0" lang="en-US" altLang="zh-CN" sz="1100" smtClean="0">
                <a:solidFill>
                  <a:prstClr val="white"/>
                </a:solidFill>
                <a:ea typeface="华文细黑" panose="02010600040101010101" pitchFamily="2" charset="-122"/>
              </a:rPr>
              <a:t>:10-11pt  </a:t>
            </a:r>
          </a:p>
          <a:p>
            <a:pPr algn="r">
              <a:lnSpc>
                <a:spcPct val="125000"/>
              </a:lnSpc>
              <a:buClr>
                <a:srgbClr val="EEECE1"/>
              </a:buClr>
              <a:buSzPct val="60000"/>
              <a:buFont typeface="Wingdings" panose="05000000000000000000" pitchFamily="2" charset="2"/>
              <a:buNone/>
              <a:defRPr/>
            </a:pPr>
            <a:r>
              <a:rPr kumimoji="0" lang="zh-CN" altLang="en-US" sz="1100" smtClean="0">
                <a:solidFill>
                  <a:prstClr val="white"/>
                </a:solidFill>
                <a:ea typeface="华文细黑" panose="02010600040101010101" pitchFamily="2" charset="-122"/>
              </a:rPr>
              <a:t>颜色</a:t>
            </a:r>
            <a:r>
              <a:rPr kumimoji="0" lang="en-US" altLang="zh-CN" sz="1100" smtClean="0">
                <a:solidFill>
                  <a:prstClr val="white"/>
                </a:solidFill>
                <a:ea typeface="华文细黑" panose="02010600040101010101" pitchFamily="2" charset="-122"/>
              </a:rPr>
              <a:t>:  R127 G127 B127</a:t>
            </a:r>
            <a:endParaRPr kumimoji="0" lang="zh-CN" altLang="en-US" sz="1100" smtClean="0">
              <a:solidFill>
                <a:prstClr val="white"/>
              </a:solidFill>
              <a:ea typeface="华文细黑" panose="02010600040101010101" pitchFamily="2" charset="-122"/>
            </a:endParaRPr>
          </a:p>
          <a:p>
            <a:pPr algn="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gn="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gn="r">
              <a:lnSpc>
                <a:spcPct val="125000"/>
              </a:lnSpc>
              <a:buClr>
                <a:srgbClr val="EEECE1"/>
              </a:buClr>
              <a:buSzPct val="60000"/>
              <a:buFont typeface="Wingdings" panose="05000000000000000000" pitchFamily="2" charset="2"/>
              <a:buNone/>
              <a:defRPr/>
            </a:pPr>
            <a:endParaRPr kumimoji="0" lang="zh-CN" altLang="en-US" sz="1100" smtClean="0">
              <a:solidFill>
                <a:prstClr val="white"/>
              </a:solidFill>
              <a:latin typeface="微软雅黑" panose="020B0503020204020204" pitchFamily="34" charset="-122"/>
              <a:ea typeface="微软雅黑" panose="020B0503020204020204" pitchFamily="34" charset="-122"/>
            </a:endParaRPr>
          </a:p>
        </p:txBody>
      </p:sp>
      <p:sp>
        <p:nvSpPr>
          <p:cNvPr id="2051" name="Rectangle 62"/>
          <p:cNvSpPr>
            <a:spLocks noChangeArrowheads="1"/>
          </p:cNvSpPr>
          <p:nvPr/>
        </p:nvSpPr>
        <p:spPr bwMode="auto">
          <a:xfrm>
            <a:off x="9199563" y="1905000"/>
            <a:ext cx="1468437" cy="2005013"/>
          </a:xfrm>
          <a:prstGeom prst="rect">
            <a:avLst/>
          </a:prstGeom>
          <a:noFill/>
          <a:ln>
            <a:noFill/>
          </a:ln>
        </p:spPr>
        <p:txBody>
          <a:bodyPr lIns="80109" tIns="40056" rIns="80109" bIns="40056"/>
          <a:lstStyle>
            <a:lvl1pPr defTabSz="801370">
              <a:defRPr>
                <a:solidFill>
                  <a:schemeClr val="tx1"/>
                </a:solidFill>
                <a:latin typeface="Calibri" panose="020F0502020204030204" pitchFamily="34" charset="0"/>
                <a:ea typeface="宋体" panose="02010600030101010101" pitchFamily="2" charset="-122"/>
              </a:defRPr>
            </a:lvl1pPr>
            <a:lvl2pPr marL="742950" indent="-285750" defTabSz="801370">
              <a:defRPr>
                <a:solidFill>
                  <a:schemeClr val="tx1"/>
                </a:solidFill>
                <a:latin typeface="Calibri" panose="020F0502020204030204" pitchFamily="34" charset="0"/>
                <a:ea typeface="宋体" panose="02010600030101010101" pitchFamily="2" charset="-122"/>
              </a:defRPr>
            </a:lvl2pPr>
            <a:lvl3pPr marL="1143000" indent="-228600" defTabSz="801370">
              <a:defRPr>
                <a:solidFill>
                  <a:schemeClr val="tx1"/>
                </a:solidFill>
                <a:latin typeface="Calibri" panose="020F0502020204030204" pitchFamily="34" charset="0"/>
                <a:ea typeface="宋体" panose="02010600030101010101" pitchFamily="2" charset="-122"/>
              </a:defRPr>
            </a:lvl3pPr>
            <a:lvl4pPr marL="1600200" indent="-228600" defTabSz="801370">
              <a:defRPr>
                <a:solidFill>
                  <a:schemeClr val="tx1"/>
                </a:solidFill>
                <a:latin typeface="Calibri" panose="020F0502020204030204" pitchFamily="34" charset="0"/>
                <a:ea typeface="宋体" panose="02010600030101010101" pitchFamily="2" charset="-122"/>
              </a:defRPr>
            </a:lvl4pPr>
            <a:lvl5pPr marL="2057400" indent="-228600" defTabSz="801370">
              <a:defRPr>
                <a:solidFill>
                  <a:schemeClr val="tx1"/>
                </a:solidFill>
                <a:latin typeface="Calibri" panose="020F0502020204030204" pitchFamily="34" charset="0"/>
                <a:ea typeface="宋体" panose="02010600030101010101" pitchFamily="2" charset="-122"/>
              </a:defRPr>
            </a:lvl5pPr>
            <a:lvl6pPr marL="25146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137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buClr>
                <a:srgbClr val="EEECE1"/>
              </a:buClr>
              <a:buSzPct val="60000"/>
              <a:buFont typeface="Wingdings" panose="05000000000000000000" pitchFamily="2" charset="2"/>
              <a:buNone/>
              <a:defRPr/>
            </a:pPr>
            <a:r>
              <a:rPr kumimoji="0" lang="zh-CN" altLang="en-US" sz="1100" smtClean="0">
                <a:solidFill>
                  <a:prstClr val="white"/>
                </a:solidFill>
                <a:latin typeface="微软雅黑" panose="020B0503020204020204" pitchFamily="34" charset="-122"/>
                <a:ea typeface="微软雅黑" panose="020B0503020204020204" pitchFamily="34" charset="-122"/>
              </a:rPr>
              <a:t>配色参考方案：</a:t>
            </a:r>
          </a:p>
          <a:p>
            <a:pPr>
              <a:lnSpc>
                <a:spcPct val="120000"/>
              </a:lnSpc>
              <a:buClr>
                <a:srgbClr val="EEECE1"/>
              </a:buClr>
              <a:buSzPct val="60000"/>
              <a:buFont typeface="Wingdings" panose="05000000000000000000" pitchFamily="2" charset="2"/>
              <a:buNone/>
              <a:defRPr/>
            </a:pPr>
            <a:r>
              <a:rPr kumimoji="0" lang="zh-CN" altLang="en-US" sz="1100" smtClean="0">
                <a:solidFill>
                  <a:prstClr val="white"/>
                </a:solidFill>
                <a:latin typeface="微软雅黑" panose="020B0503020204020204" pitchFamily="34" charset="-122"/>
                <a:ea typeface="微软雅黑" panose="020B0503020204020204" pitchFamily="34" charset="-122"/>
              </a:rPr>
              <a:t>建议同一页面内不超过三种颜色，以下是</a:t>
            </a:r>
            <a:r>
              <a:rPr kumimoji="0" lang="en-US" altLang="zh-CN" sz="1100" smtClean="0">
                <a:solidFill>
                  <a:prstClr val="white"/>
                </a:solidFill>
                <a:latin typeface="微软雅黑" panose="020B0503020204020204" pitchFamily="34" charset="-122"/>
                <a:ea typeface="微软雅黑" panose="020B0503020204020204" pitchFamily="34" charset="-122"/>
              </a:rPr>
              <a:t>10</a:t>
            </a:r>
            <a:r>
              <a:rPr kumimoji="0" lang="zh-CN" altLang="en-US" sz="1100" smtClean="0">
                <a:solidFill>
                  <a:prstClr val="white"/>
                </a:solidFill>
                <a:latin typeface="微软雅黑" panose="020B0503020204020204" pitchFamily="34" charset="-122"/>
                <a:ea typeface="微软雅黑" panose="020B0503020204020204" pitchFamily="34" charset="-122"/>
              </a:rPr>
              <a:t>组配色方案，同一页面内只选择一组使用。（仅供参考）</a:t>
            </a:r>
          </a:p>
          <a:p>
            <a:pPr>
              <a:lnSpc>
                <a:spcPct val="125000"/>
              </a:lnSpc>
              <a:buClr>
                <a:srgbClr val="EEECE1"/>
              </a:buClr>
              <a:buSzPct val="60000"/>
              <a:buFont typeface="Wingdings" panose="05000000000000000000" pitchFamily="2" charset="2"/>
              <a:buNone/>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nSpc>
                <a:spcPct val="125000"/>
              </a:lnSpc>
              <a:buClr>
                <a:srgbClr val="EEECE1"/>
              </a:buClr>
              <a:buSzPct val="60000"/>
              <a:buFont typeface="Wingdings" panose="05000000000000000000" pitchFamily="2" charset="2"/>
              <a:buChar char="l"/>
              <a:defRPr/>
            </a:pPr>
            <a:endParaRPr kumimoji="0" lang="en-US" altLang="zh-CN" sz="1100" smtClean="0">
              <a:solidFill>
                <a:prstClr val="white"/>
              </a:solidFill>
              <a:latin typeface="微软雅黑" panose="020B0503020204020204" pitchFamily="34" charset="-122"/>
              <a:ea typeface="微软雅黑" panose="020B0503020204020204" pitchFamily="34" charset="-122"/>
            </a:endParaRPr>
          </a:p>
          <a:p>
            <a:pPr>
              <a:lnSpc>
                <a:spcPct val="125000"/>
              </a:lnSpc>
              <a:buClr>
                <a:srgbClr val="EEECE1"/>
              </a:buClr>
              <a:buSzPct val="60000"/>
              <a:buFont typeface="Wingdings" panose="05000000000000000000" pitchFamily="2" charset="2"/>
              <a:buChar char="l"/>
              <a:defRPr/>
            </a:pPr>
            <a:endParaRPr kumimoji="0" lang="zh-CN" altLang="en-US" sz="1100" smtClean="0">
              <a:solidFill>
                <a:prstClr val="white"/>
              </a:solidFill>
              <a:latin typeface="微软雅黑" panose="020B0503020204020204" pitchFamily="34" charset="-122"/>
              <a:ea typeface="微软雅黑" panose="020B0503020204020204" pitchFamily="34" charset="-122"/>
            </a:endParaRPr>
          </a:p>
        </p:txBody>
      </p:sp>
      <p:sp>
        <p:nvSpPr>
          <p:cNvPr id="6" name="Rectangle 10"/>
          <p:cNvSpPr>
            <a:spLocks noGrp="1" noChangeArrowheads="1"/>
          </p:cNvSpPr>
          <p:nvPr/>
        </p:nvSpPr>
        <p:spPr bwMode="auto">
          <a:xfrm>
            <a:off x="1066800" y="3505200"/>
            <a:ext cx="6019800" cy="914400"/>
          </a:xfrm>
          <a:prstGeom prst="rect">
            <a:avLst/>
          </a:prstGeom>
          <a:noFill/>
          <a:ln w="9525">
            <a:noFill/>
            <a:miter lim="800000"/>
          </a:ln>
        </p:spPr>
        <p:txBody>
          <a:bodyPr/>
          <a:lstStyle>
            <a:lvl1pPr algn="l">
              <a:defRPr sz="1000">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fontAlgn="auto">
              <a:spcBef>
                <a:spcPts val="0"/>
              </a:spcBef>
              <a:spcAft>
                <a:spcPts val="0"/>
              </a:spcAft>
              <a:defRPr/>
            </a:pPr>
            <a:r>
              <a:rPr kumimoji="0" lang="zh-CN" altLang="en-US" dirty="0" smtClean="0">
                <a:solidFill>
                  <a:srgbClr val="7F7F7F"/>
                </a:solidFill>
                <a:latin typeface="黑体" panose="02010609060101010101" pitchFamily="2" charset="-122"/>
                <a:ea typeface="黑体" panose="02010609060101010101" pitchFamily="2" charset="-122"/>
              </a:rPr>
              <a:t>            </a:t>
            </a:r>
          </a:p>
        </p:txBody>
      </p:sp>
      <p:pic>
        <p:nvPicPr>
          <p:cNvPr id="26629" name="Picture 6"/>
          <p:cNvPicPr>
            <a:picLocks noChangeAspect="1" noChangeArrowheads="1"/>
          </p:cNvPicPr>
          <p:nvPr/>
        </p:nvPicPr>
        <p:blipFill>
          <a:blip r:embed="rId5"/>
          <a:srcRect/>
          <a:stretch>
            <a:fillRect/>
          </a:stretch>
        </p:blipFill>
        <p:spPr bwMode="auto">
          <a:xfrm>
            <a:off x="9296400" y="3275013"/>
            <a:ext cx="1162050" cy="3582987"/>
          </a:xfrm>
          <a:prstGeom prst="rect">
            <a:avLst/>
          </a:prstGeom>
          <a:noFill/>
          <a:ln w="9525">
            <a:noFill/>
            <a:miter lim="800000"/>
            <a:headEnd/>
            <a:tailEnd/>
          </a:ln>
        </p:spPr>
      </p:pic>
      <p:sp>
        <p:nvSpPr>
          <p:cNvPr id="2054" name="页脚占位符 1"/>
          <p:cNvSpPr txBox="1"/>
          <p:nvPr userDrawn="1"/>
        </p:nvSpPr>
        <p:spPr bwMode="auto">
          <a:xfrm>
            <a:off x="657225" y="6415088"/>
            <a:ext cx="2895600" cy="36512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kumimoji="0" lang="en-US" altLang="zh-CN" sz="1400" smtClean="0">
                <a:solidFill>
                  <a:srgbClr val="7F7F7F"/>
                </a:solidFill>
                <a:latin typeface="微软雅黑" panose="020B0503020204020204" pitchFamily="34" charset="-122"/>
                <a:ea typeface="微软雅黑" panose="020B0503020204020204" pitchFamily="34" charset="-122"/>
              </a:rPr>
              <a:t>|  www.ruijie.com.cn</a:t>
            </a:r>
            <a:endParaRPr kumimoji="0" lang="zh-CN" altLang="en-US" sz="1400" smtClean="0">
              <a:solidFill>
                <a:srgbClr val="7F7F7F"/>
              </a:solidFill>
              <a:latin typeface="微软雅黑" panose="020B0503020204020204" pitchFamily="34" charset="-122"/>
              <a:ea typeface="微软雅黑" panose="020B0503020204020204" pitchFamily="34" charset="-122"/>
            </a:endParaRPr>
          </a:p>
        </p:txBody>
      </p:sp>
      <p:sp>
        <p:nvSpPr>
          <p:cNvPr id="2055" name="灯片编号占位符 2"/>
          <p:cNvSpPr txBox="1"/>
          <p:nvPr userDrawn="1"/>
        </p:nvSpPr>
        <p:spPr bwMode="auto">
          <a:xfrm>
            <a:off x="-1381125" y="6419850"/>
            <a:ext cx="2133600" cy="36512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defRPr/>
            </a:pPr>
            <a:fld id="{814F0277-5729-457B-BE84-7693EEF9C08F}" type="slidenum">
              <a:rPr kumimoji="0" lang="zh-CN" altLang="en-US" sz="1600" smtClean="0">
                <a:solidFill>
                  <a:srgbClr val="7F7F7F"/>
                </a:solidFill>
              </a:rPr>
              <a:t>‹#›</a:t>
            </a:fld>
            <a:endParaRPr kumimoji="0" lang="zh-CN" altLang="en-US" sz="1600" smtClean="0">
              <a:solidFill>
                <a:srgbClr val="7F7F7F"/>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descr="C:\Users\tina\Downloads\77503451.jpg"/>
          <p:cNvPicPr>
            <a:picLocks noChangeAspect="1" noChangeArrowheads="1"/>
          </p:cNvPicPr>
          <p:nvPr/>
        </p:nvPicPr>
        <p:blipFill>
          <a:blip r:embed="rId2"/>
          <a:srcRect l="1848"/>
          <a:stretch>
            <a:fillRect/>
          </a:stretch>
        </p:blipFill>
        <p:spPr bwMode="auto">
          <a:xfrm>
            <a:off x="4763" y="647700"/>
            <a:ext cx="9144000" cy="6215063"/>
          </a:xfrm>
          <a:prstGeom prst="rect">
            <a:avLst/>
          </a:prstGeom>
          <a:noFill/>
          <a:ln w="9525">
            <a:noFill/>
            <a:miter lim="800000"/>
            <a:headEnd/>
            <a:tailEnd/>
          </a:ln>
        </p:spPr>
      </p:pic>
      <p:pic>
        <p:nvPicPr>
          <p:cNvPr id="31746" name="Picture 3" descr="D:\Liii\锐捷\VI部分\ppt\图片导出\辅助图形-21.png"/>
          <p:cNvPicPr>
            <a:picLocks noChangeAspect="1" noChangeArrowheads="1"/>
          </p:cNvPicPr>
          <p:nvPr/>
        </p:nvPicPr>
        <p:blipFill>
          <a:blip r:embed="rId3"/>
          <a:srcRect/>
          <a:stretch>
            <a:fillRect/>
          </a:stretch>
        </p:blipFill>
        <p:spPr bwMode="auto">
          <a:xfrm>
            <a:off x="0" y="0"/>
            <a:ext cx="9155113" cy="6869113"/>
          </a:xfrm>
          <a:prstGeom prst="rect">
            <a:avLst/>
          </a:prstGeom>
          <a:noFill/>
          <a:ln w="9525">
            <a:noFill/>
            <a:miter lim="800000"/>
            <a:headEnd/>
            <a:tailEnd/>
          </a:ln>
        </p:spPr>
      </p:pic>
      <p:pic>
        <p:nvPicPr>
          <p:cNvPr id="31747" name="Picture 2" descr="D:\Liii\锐捷\VI部分\ppt\图片导出\辅助图形-26.png"/>
          <p:cNvPicPr>
            <a:picLocks noChangeAspect="1" noChangeArrowheads="1"/>
          </p:cNvPicPr>
          <p:nvPr/>
        </p:nvPicPr>
        <p:blipFill>
          <a:blip r:embed="rId4"/>
          <a:srcRect/>
          <a:stretch>
            <a:fillRect/>
          </a:stretch>
        </p:blipFill>
        <p:spPr bwMode="auto">
          <a:xfrm>
            <a:off x="-6350" y="4763"/>
            <a:ext cx="9155113" cy="6864350"/>
          </a:xfrm>
          <a:prstGeom prst="rect">
            <a:avLst/>
          </a:prstGeom>
          <a:noFill/>
          <a:ln w="9525">
            <a:noFill/>
            <a:miter lim="800000"/>
            <a:headEnd/>
            <a:tailEnd/>
          </a:ln>
        </p:spPr>
      </p:pic>
      <p:pic>
        <p:nvPicPr>
          <p:cNvPr id="31748" name="Picture 7" descr="C:\Users\Administrator\Desktop\锐捷模板-10.png"/>
          <p:cNvPicPr>
            <a:picLocks noChangeAspect="1" noChangeArrowheads="1"/>
          </p:cNvPicPr>
          <p:nvPr/>
        </p:nvPicPr>
        <p:blipFill>
          <a:blip r:embed="rId5"/>
          <a:srcRect/>
          <a:stretch>
            <a:fillRect/>
          </a:stretch>
        </p:blipFill>
        <p:spPr bwMode="auto">
          <a:xfrm>
            <a:off x="4763" y="1862138"/>
            <a:ext cx="5413375" cy="2914650"/>
          </a:xfrm>
          <a:prstGeom prst="rect">
            <a:avLst/>
          </a:prstGeom>
          <a:noFill/>
          <a:ln w="9525">
            <a:noFill/>
            <a:miter lim="800000"/>
            <a:headEnd/>
            <a:tailEnd/>
          </a:ln>
        </p:spPr>
      </p:pic>
      <p:sp>
        <p:nvSpPr>
          <p:cNvPr id="31749" name="TextBox 10"/>
          <p:cNvSpPr txBox="1">
            <a:spLocks noChangeArrowheads="1"/>
          </p:cNvSpPr>
          <p:nvPr/>
        </p:nvSpPr>
        <p:spPr bwMode="auto">
          <a:xfrm>
            <a:off x="467544" y="2829903"/>
            <a:ext cx="7850188" cy="569387"/>
          </a:xfrm>
          <a:prstGeom prst="rect">
            <a:avLst/>
          </a:prstGeom>
          <a:noFill/>
          <a:ln w="9525">
            <a:noFill/>
            <a:miter lim="800000"/>
          </a:ln>
        </p:spPr>
        <p:txBody>
          <a:bodyPr>
            <a:spAutoFit/>
          </a:bodyPr>
          <a:lstStyle/>
          <a:p>
            <a:pPr algn="ctr"/>
            <a:r>
              <a:rPr lang="zh-CN" altLang="en-US" sz="3100" smtClean="0">
                <a:latin typeface="宋体" pitchFamily="2" charset="-122"/>
                <a:cs typeface="微软雅黑" panose="020B0503020204020204" pitchFamily="34" charset="-122"/>
                <a:sym typeface="+mn-ea"/>
              </a:rPr>
              <a:t>微服务架构</a:t>
            </a:r>
            <a:r>
              <a:rPr lang="zh-CN" altLang="en-US" sz="3100">
                <a:latin typeface="宋体" pitchFamily="2" charset="-122"/>
                <a:cs typeface="微软雅黑" panose="020B0503020204020204" pitchFamily="34" charset="-122"/>
                <a:sym typeface="+mn-ea"/>
              </a:rPr>
              <a:t>培训</a:t>
            </a:r>
            <a:r>
              <a:rPr lang="en-US" altLang="zh-CN" sz="31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extBox 13"/>
          <p:cNvSpPr txBox="1"/>
          <p:nvPr/>
        </p:nvSpPr>
        <p:spPr>
          <a:xfrm>
            <a:off x="6747272" y="5876950"/>
            <a:ext cx="2776537" cy="500380"/>
          </a:xfrm>
          <a:prstGeom prst="rect">
            <a:avLst/>
          </a:prstGeom>
          <a:noFill/>
        </p:spPr>
        <p:txBody>
          <a:bodyPr>
            <a:spAutoFit/>
          </a:bodyPr>
          <a:lstStyle/>
          <a:p>
            <a:pPr>
              <a:defRPr/>
            </a:pPr>
            <a:endParaRPr lang="en-US" altLang="zh-CN" sz="1325" dirty="0">
              <a:solidFill>
                <a:schemeClr val="tx1">
                  <a:lumMod val="95000"/>
                  <a:lumOff val="5000"/>
                </a:schemeClr>
              </a:solidFill>
              <a:latin typeface="微软雅黑" panose="020B0503020204020204" pitchFamily="34" charset="-122"/>
              <a:ea typeface="微软雅黑" panose="020B0503020204020204" pitchFamily="34" charset="-122"/>
            </a:endParaRPr>
          </a:p>
          <a:p>
            <a:pPr>
              <a:defRPr/>
            </a:pPr>
            <a:r>
              <a:rPr lang="en-US" altLang="zh-CN" sz="1325" smtClean="0">
                <a:solidFill>
                  <a:schemeClr val="tx1">
                    <a:lumMod val="95000"/>
                    <a:lumOff val="5000"/>
                  </a:schemeClr>
                </a:solidFill>
                <a:latin typeface="宋体" pitchFamily="2" charset="-122"/>
              </a:rPr>
              <a:t>2018-04-18</a:t>
            </a:r>
            <a:endParaRPr lang="zh-CN" altLang="en-US" sz="1325" dirty="0">
              <a:solidFill>
                <a:schemeClr val="tx1">
                  <a:lumMod val="95000"/>
                  <a:lumOff val="5000"/>
                </a:schemeClr>
              </a:solidFill>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smtClean="0"/>
              <a:t>服务拆分</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mtClean="0">
                <a:latin typeface="宋体" pitchFamily="2" charset="-122"/>
                <a:ea typeface="宋体" pitchFamily="2" charset="-122"/>
                <a:sym typeface="+mn-ea"/>
              </a:rPr>
              <a:t>识别业务子域</a:t>
            </a:r>
            <a:endParaRPr lang="zh-CN" altLang="en-US" sz="1800" smtClean="0">
              <a:latin typeface="宋体" pitchFamily="2" charset="-122"/>
              <a:ea typeface="宋体" pitchFamily="2" charset="-122"/>
            </a:endParaRPr>
          </a:p>
          <a:p>
            <a:pPr marL="0" indent="0">
              <a:buNone/>
            </a:pPr>
            <a:r>
              <a:rPr lang="en-US" altLang="zh-CN" smtClean="0">
                <a:latin typeface="宋体" pitchFamily="2" charset="-122"/>
                <a:ea typeface="宋体" pitchFamily="2" charset="-122"/>
              </a:rPr>
              <a:t>    </a:t>
            </a:r>
            <a:r>
              <a:rPr lang="zh-CN" altLang="zh-CN" sz="1400" smtClean="0">
                <a:latin typeface="宋体" pitchFamily="2" charset="-122"/>
                <a:ea typeface="宋体" pitchFamily="2" charset="-122"/>
              </a:rPr>
              <a:t>领域驱动设计（</a:t>
            </a:r>
            <a:r>
              <a:rPr lang="en-US" altLang="zh-CN" sz="1400" smtClean="0">
                <a:latin typeface="宋体" pitchFamily="2" charset="-122"/>
                <a:ea typeface="宋体" pitchFamily="2" charset="-122"/>
              </a:rPr>
              <a:t>Domain Driven Design</a:t>
            </a:r>
            <a:r>
              <a:rPr lang="zh-CN" altLang="zh-CN" sz="1400" smtClean="0">
                <a:latin typeface="宋体" pitchFamily="2" charset="-122"/>
                <a:ea typeface="宋体" pitchFamily="2" charset="-122"/>
              </a:rPr>
              <a:t>，简称</a:t>
            </a:r>
            <a:r>
              <a:rPr lang="en-US" altLang="zh-CN" sz="1400" smtClean="0">
                <a:latin typeface="宋体" pitchFamily="2" charset="-122"/>
                <a:ea typeface="宋体" pitchFamily="2" charset="-122"/>
              </a:rPr>
              <a:t>DDD</a:t>
            </a:r>
            <a:r>
              <a:rPr lang="zh-CN" altLang="zh-CN" sz="1400" smtClean="0">
                <a:latin typeface="宋体" pitchFamily="2" charset="-122"/>
                <a:ea typeface="宋体" pitchFamily="2" charset="-122"/>
              </a:rPr>
              <a:t>）是针对复杂系统设计的一套软件工程方法：把系统分割为一个个有边界的上下文（</a:t>
            </a:r>
            <a:r>
              <a:rPr lang="en-US" altLang="zh-CN" sz="1400" smtClean="0">
                <a:latin typeface="宋体" pitchFamily="2" charset="-122"/>
                <a:ea typeface="宋体" pitchFamily="2" charset="-122"/>
              </a:rPr>
              <a:t>Bounded Context</a:t>
            </a:r>
            <a:r>
              <a:rPr lang="zh-CN" altLang="zh-CN" sz="1400" smtClean="0">
                <a:latin typeface="宋体" pitchFamily="2" charset="-122"/>
                <a:ea typeface="宋体" pitchFamily="2" charset="-122"/>
              </a:rPr>
              <a:t>）；通过实体、值对象、聚合等来处理领域的信息；通过服务和领域事件与其他领域耦合；通过上下文地图来表述系统的宏观结构；强调领域专家的作用；强调持续集成和演化等。</a:t>
            </a:r>
            <a:endParaRPr lang="en-US" altLang="zh-CN" sz="1400" smtClean="0">
              <a:latin typeface="宋体" pitchFamily="2" charset="-122"/>
              <a:ea typeface="宋体" pitchFamily="2" charset="-122"/>
            </a:endParaRPr>
          </a:p>
          <a:p>
            <a:pPr marL="0" indent="0">
              <a:buNone/>
            </a:pPr>
            <a:r>
              <a:rPr lang="zh-CN" altLang="en-US" sz="1400" smtClean="0">
                <a:latin typeface="宋体" pitchFamily="2" charset="-122"/>
                <a:ea typeface="宋体" pitchFamily="2" charset="-122"/>
              </a:rPr>
              <a:t>    一</a:t>
            </a:r>
            <a:r>
              <a:rPr lang="zh-CN" altLang="en-US" sz="1400">
                <a:latin typeface="宋体" pitchFamily="2" charset="-122"/>
                <a:ea typeface="宋体" pitchFamily="2" charset="-122"/>
              </a:rPr>
              <a:t>个业务领域或子域是一</a:t>
            </a:r>
            <a:r>
              <a:rPr lang="zh-CN" altLang="en-US" sz="1400" smtClean="0">
                <a:latin typeface="宋体" pitchFamily="2" charset="-122"/>
                <a:ea typeface="宋体" pitchFamily="2" charset="-122"/>
              </a:rPr>
              <a:t>个系统中</a:t>
            </a:r>
            <a:r>
              <a:rPr lang="zh-CN" altLang="en-US" sz="1400">
                <a:latin typeface="宋体" pitchFamily="2" charset="-122"/>
                <a:ea typeface="宋体" pitchFamily="2" charset="-122"/>
              </a:rPr>
              <a:t>的业务范围以及在其中进行的</a:t>
            </a:r>
            <a:r>
              <a:rPr lang="zh-CN" altLang="en-US" sz="1400" smtClean="0">
                <a:latin typeface="宋体" pitchFamily="2" charset="-122"/>
                <a:ea typeface="宋体" pitchFamily="2" charset="-122"/>
              </a:rPr>
              <a:t>活动。</a:t>
            </a:r>
            <a:endParaRPr lang="en-US" altLang="zh-CN" sz="1400" smtClean="0">
              <a:latin typeface="宋体" pitchFamily="2" charset="-122"/>
              <a:ea typeface="宋体" pitchFamily="2" charset="-122"/>
            </a:endParaRPr>
          </a:p>
          <a:p>
            <a:pPr marL="0" indent="0">
              <a:buNone/>
            </a:pPr>
            <a:r>
              <a:rPr lang="en-US" altLang="zh-CN" sz="1400">
                <a:latin typeface="宋体" pitchFamily="2" charset="-122"/>
                <a:ea typeface="宋体" pitchFamily="2" charset="-122"/>
              </a:rPr>
              <a:t> </a:t>
            </a:r>
            <a:r>
              <a:rPr lang="en-US" altLang="zh-CN" sz="1400" smtClean="0">
                <a:latin typeface="宋体" pitchFamily="2" charset="-122"/>
                <a:ea typeface="宋体" pitchFamily="2" charset="-122"/>
              </a:rPr>
              <a:t>   </a:t>
            </a:r>
            <a:r>
              <a:rPr lang="zh-CN" altLang="en-US" sz="1400" smtClean="0">
                <a:latin typeface="宋体" pitchFamily="2" charset="-122"/>
                <a:ea typeface="宋体" pitchFamily="2" charset="-122"/>
              </a:rPr>
              <a:t>核心</a:t>
            </a:r>
            <a:r>
              <a:rPr lang="zh-CN" altLang="en-US" sz="1400">
                <a:latin typeface="宋体" pitchFamily="2" charset="-122"/>
                <a:ea typeface="宋体" pitchFamily="2" charset="-122"/>
              </a:rPr>
              <a:t>子域指业务成功的主要促成因素，</a:t>
            </a:r>
            <a:r>
              <a:rPr lang="zh-CN" altLang="en-US" sz="1400" smtClean="0">
                <a:latin typeface="宋体" pitchFamily="2" charset="-122"/>
                <a:ea typeface="宋体" pitchFamily="2" charset="-122"/>
              </a:rPr>
              <a:t>是系统的</a:t>
            </a:r>
            <a:r>
              <a:rPr lang="zh-CN" altLang="en-US" sz="1400">
                <a:latin typeface="宋体" pitchFamily="2" charset="-122"/>
                <a:ea typeface="宋体" pitchFamily="2" charset="-122"/>
              </a:rPr>
              <a:t>核心竞争力</a:t>
            </a:r>
            <a:r>
              <a:rPr lang="zh-CN" altLang="en-US" sz="1400" smtClean="0">
                <a:latin typeface="宋体" pitchFamily="2" charset="-122"/>
                <a:ea typeface="宋体" pitchFamily="2" charset="-122"/>
              </a:rPr>
              <a:t>；</a:t>
            </a:r>
            <a:endParaRPr lang="en-US" altLang="zh-CN" sz="1400" smtClean="0">
              <a:latin typeface="宋体" pitchFamily="2" charset="-122"/>
              <a:ea typeface="宋体" pitchFamily="2" charset="-122"/>
            </a:endParaRPr>
          </a:p>
          <a:p>
            <a:pPr marL="0" indent="0">
              <a:buNone/>
            </a:pPr>
            <a:r>
              <a:rPr lang="en-US" altLang="zh-CN" sz="1400">
                <a:latin typeface="宋体" pitchFamily="2" charset="-122"/>
                <a:ea typeface="宋体" pitchFamily="2" charset="-122"/>
              </a:rPr>
              <a:t> </a:t>
            </a:r>
            <a:r>
              <a:rPr lang="en-US" altLang="zh-CN" sz="1400" smtClean="0">
                <a:latin typeface="宋体" pitchFamily="2" charset="-122"/>
                <a:ea typeface="宋体" pitchFamily="2" charset="-122"/>
              </a:rPr>
              <a:t>   </a:t>
            </a:r>
            <a:r>
              <a:rPr lang="zh-CN" altLang="en-US" sz="1400" smtClean="0">
                <a:latin typeface="宋体" pitchFamily="2" charset="-122"/>
                <a:ea typeface="宋体" pitchFamily="2" charset="-122"/>
              </a:rPr>
              <a:t>通用</a:t>
            </a:r>
            <a:r>
              <a:rPr lang="zh-CN" altLang="en-US" sz="1400">
                <a:latin typeface="宋体" pitchFamily="2" charset="-122"/>
                <a:ea typeface="宋体" pitchFamily="2" charset="-122"/>
              </a:rPr>
              <a:t>子域不是核心，但被整个业务系统所使用</a:t>
            </a:r>
            <a:r>
              <a:rPr lang="zh-CN" altLang="en-US" sz="1400" smtClean="0">
                <a:latin typeface="宋体" pitchFamily="2" charset="-122"/>
                <a:ea typeface="宋体" pitchFamily="2" charset="-122"/>
              </a:rPr>
              <a:t>；</a:t>
            </a:r>
            <a:endParaRPr lang="en-US" altLang="zh-CN" sz="1400" smtClean="0">
              <a:latin typeface="宋体" pitchFamily="2" charset="-122"/>
              <a:ea typeface="宋体" pitchFamily="2" charset="-122"/>
            </a:endParaRPr>
          </a:p>
          <a:p>
            <a:pPr marL="0" indent="0">
              <a:buNone/>
            </a:pPr>
            <a:r>
              <a:rPr lang="en-US" altLang="zh-CN" sz="1400">
                <a:latin typeface="宋体" pitchFamily="2" charset="-122"/>
                <a:ea typeface="宋体" pitchFamily="2" charset="-122"/>
              </a:rPr>
              <a:t> </a:t>
            </a:r>
            <a:r>
              <a:rPr lang="en-US" altLang="zh-CN" sz="1400" smtClean="0">
                <a:latin typeface="宋体" pitchFamily="2" charset="-122"/>
                <a:ea typeface="宋体" pitchFamily="2" charset="-122"/>
              </a:rPr>
              <a:t>   </a:t>
            </a:r>
            <a:r>
              <a:rPr lang="zh-CN" altLang="en-US" sz="1400" smtClean="0">
                <a:latin typeface="宋体" pitchFamily="2" charset="-122"/>
                <a:ea typeface="宋体" pitchFamily="2" charset="-122"/>
              </a:rPr>
              <a:t>支撑</a:t>
            </a:r>
            <a:r>
              <a:rPr lang="zh-CN" altLang="en-US" sz="1400">
                <a:latin typeface="宋体" pitchFamily="2" charset="-122"/>
                <a:ea typeface="宋体" pitchFamily="2" charset="-122"/>
              </a:rPr>
              <a:t>子域不是核心，不被整个系统使用，该能力可从外部购买</a:t>
            </a:r>
            <a:r>
              <a:rPr lang="zh-CN" altLang="en-US" sz="1400" smtClean="0">
                <a:latin typeface="宋体" pitchFamily="2" charset="-122"/>
                <a:ea typeface="宋体" pitchFamily="2" charset="-122"/>
              </a:rPr>
              <a:t>。</a:t>
            </a:r>
            <a:endParaRPr lang="en-US" altLang="zh-CN" sz="1400">
              <a:latin typeface="宋体" pitchFamily="2" charset="-122"/>
              <a:ea typeface="宋体" pitchFamily="2" charset="-122"/>
            </a:endParaRPr>
          </a:p>
          <a:p>
            <a:pPr marL="0" indent="0">
              <a:buNone/>
            </a:pPr>
            <a:r>
              <a:rPr lang="en-US" altLang="zh-CN" sz="1400" smtClean="0">
                <a:latin typeface="宋体" pitchFamily="2" charset="-122"/>
                <a:ea typeface="宋体" pitchFamily="2" charset="-122"/>
              </a:rPr>
              <a:t>    </a:t>
            </a:r>
            <a:r>
              <a:rPr lang="zh-CN" altLang="en-US" sz="1400" smtClean="0">
                <a:latin typeface="宋体" pitchFamily="2" charset="-122"/>
                <a:ea typeface="宋体" pitchFamily="2" charset="-122"/>
              </a:rPr>
              <a:t>一个子域对应</a:t>
            </a:r>
            <a:r>
              <a:rPr lang="zh-CN" altLang="en-US" sz="1400">
                <a:latin typeface="宋体" pitchFamily="2" charset="-122"/>
                <a:ea typeface="宋体" pitchFamily="2" charset="-122"/>
              </a:rPr>
              <a:t>一个服务</a:t>
            </a:r>
            <a:r>
              <a:rPr lang="zh-CN" altLang="en-US" sz="1400" smtClean="0">
                <a:latin typeface="宋体" pitchFamily="2" charset="-122"/>
                <a:ea typeface="宋体" pitchFamily="2" charset="-122"/>
              </a:rPr>
              <a:t>。子域</a:t>
            </a:r>
            <a:r>
              <a:rPr lang="zh-CN" altLang="en-US" sz="1400">
                <a:latin typeface="宋体" pitchFamily="2" charset="-122"/>
                <a:ea typeface="宋体" pitchFamily="2" charset="-122"/>
              </a:rPr>
              <a:t>的边界即限界上下文，也是服务的</a:t>
            </a:r>
            <a:r>
              <a:rPr lang="zh-CN" altLang="en-US" sz="1400" smtClean="0">
                <a:latin typeface="宋体" pitchFamily="2" charset="-122"/>
                <a:ea typeface="宋体" pitchFamily="2" charset="-122"/>
              </a:rPr>
              <a:t>边界。</a:t>
            </a:r>
            <a:endParaRPr lang="en-US" altLang="zh-CN" sz="1400"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645024"/>
            <a:ext cx="3744416" cy="2492711"/>
          </a:xfrm>
          <a:prstGeom prst="rect">
            <a:avLst/>
          </a:prstGeom>
        </p:spPr>
      </p:pic>
    </p:spTree>
    <p:extLst>
      <p:ext uri="{BB962C8B-B14F-4D97-AF65-F5344CB8AC3E}">
        <p14:creationId xmlns:p14="http://schemas.microsoft.com/office/powerpoint/2010/main" val="3849447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mtClean="0">
                <a:latin typeface="宋体" pitchFamily="2" charset="-122"/>
                <a:ea typeface="宋体" pitchFamily="2" charset="-122"/>
                <a:sym typeface="+mn-ea"/>
              </a:rPr>
              <a:t>微服务框架</a:t>
            </a:r>
            <a:endParaRPr lang="zh-CN" altLang="en-US" dirty="0" smtClean="0">
              <a:latin typeface="宋体" pitchFamily="2" charset="-122"/>
              <a:ea typeface="宋体" pitchFamily="2" charset="-122"/>
              <a:sym typeface="+mn-ea"/>
            </a:endParaRPr>
          </a:p>
          <a:p>
            <a:pPr marL="0" lvl="2" indent="0">
              <a:buNone/>
            </a:pPr>
            <a:r>
              <a:rPr lang="en-US" altLang="zh-CN" sz="1800" dirty="0" smtClean="0">
                <a:latin typeface="宋体" pitchFamily="2" charset="-122"/>
                <a:ea typeface="宋体" pitchFamily="2" charset="-122"/>
              </a:rPr>
              <a:t>   </a:t>
            </a:r>
            <a:r>
              <a:rPr lang="zh-CN" altLang="zh-CN" sz="1800" dirty="0" smtClean="0">
                <a:latin typeface="宋体" pitchFamily="2" charset="-122"/>
                <a:ea typeface="宋体" pitchFamily="2" charset="-122"/>
              </a:rPr>
              <a:t>业界经过摸索</a:t>
            </a:r>
            <a:r>
              <a:rPr lang="zh-CN" altLang="zh-CN" sz="1800" dirty="0">
                <a:latin typeface="宋体" pitchFamily="2" charset="-122"/>
                <a:ea typeface="宋体" pitchFamily="2" charset="-122"/>
              </a:rPr>
              <a:t>，对支撑微服务开发需要哪些技术栈已经达成了共识</a:t>
            </a:r>
            <a:r>
              <a:rPr lang="zh-CN" altLang="zh-CN" sz="1800" dirty="0" smtClean="0">
                <a:latin typeface="宋体" pitchFamily="2" charset="-122"/>
                <a:ea typeface="宋体" pitchFamily="2" charset="-122"/>
              </a:rPr>
              <a:t>。</a:t>
            </a:r>
            <a:r>
              <a:rPr lang="zh-CN" altLang="zh-CN" sz="1800" dirty="0">
                <a:latin typeface="宋体" pitchFamily="2" charset="-122"/>
                <a:ea typeface="宋体" pitchFamily="2" charset="-122"/>
              </a:rPr>
              <a:t>最后，由一些开源组织或公司将这些技术栈</a:t>
            </a:r>
            <a:r>
              <a:rPr lang="zh-CN" altLang="zh-CN" sz="1800">
                <a:latin typeface="宋体" pitchFamily="2" charset="-122"/>
                <a:ea typeface="宋体" pitchFamily="2" charset="-122"/>
              </a:rPr>
              <a:t>融合</a:t>
            </a:r>
            <a:r>
              <a:rPr lang="zh-CN" altLang="zh-CN" sz="1800" smtClean="0">
                <a:latin typeface="宋体" pitchFamily="2" charset="-122"/>
                <a:ea typeface="宋体" pitchFamily="2" charset="-122"/>
              </a:rPr>
              <a:t>到</a:t>
            </a:r>
            <a:r>
              <a:rPr lang="zh-CN" altLang="en-US" sz="1800">
                <a:latin typeface="宋体" pitchFamily="2" charset="-122"/>
                <a:ea typeface="宋体" pitchFamily="2" charset="-122"/>
                <a:sym typeface="+mn-ea"/>
              </a:rPr>
              <a:t>微服务</a:t>
            </a:r>
            <a:r>
              <a:rPr lang="zh-CN" altLang="zh-CN" sz="1800" smtClean="0">
                <a:latin typeface="宋体" pitchFamily="2" charset="-122"/>
                <a:ea typeface="宋体" pitchFamily="2" charset="-122"/>
              </a:rPr>
              <a:t>框架</a:t>
            </a:r>
            <a:r>
              <a:rPr lang="zh-CN" altLang="zh-CN" sz="1800" dirty="0">
                <a:latin typeface="宋体" pitchFamily="2" charset="-122"/>
                <a:ea typeface="宋体" pitchFamily="2" charset="-122"/>
              </a:rPr>
              <a:t>中（如</a:t>
            </a:r>
            <a:r>
              <a:rPr lang="en-US" altLang="zh-CN" sz="1800" dirty="0" err="1">
                <a:latin typeface="宋体" pitchFamily="2" charset="-122"/>
                <a:ea typeface="宋体" pitchFamily="2" charset="-122"/>
              </a:rPr>
              <a:t>springcloud</a:t>
            </a:r>
            <a:r>
              <a:rPr lang="zh-CN" altLang="zh-CN" sz="1800">
                <a:latin typeface="宋体" pitchFamily="2" charset="-122"/>
                <a:ea typeface="宋体" pitchFamily="2" charset="-122"/>
              </a:rPr>
              <a:t>、</a:t>
            </a:r>
            <a:r>
              <a:rPr lang="en-US" altLang="zh-CN" sz="1800" smtClean="0">
                <a:latin typeface="宋体" pitchFamily="2" charset="-122"/>
                <a:ea typeface="宋体" pitchFamily="2" charset="-122"/>
              </a:rPr>
              <a:t>dubbo</a:t>
            </a:r>
            <a:r>
              <a:rPr lang="zh-CN" altLang="zh-CN" sz="1800" smtClean="0">
                <a:latin typeface="宋体" pitchFamily="2" charset="-122"/>
                <a:ea typeface="宋体" pitchFamily="2" charset="-122"/>
              </a:rPr>
              <a:t>），</a:t>
            </a:r>
            <a:r>
              <a:rPr lang="zh-CN" altLang="zh-CN" sz="1800" dirty="0">
                <a:latin typeface="宋体" pitchFamily="2" charset="-122"/>
                <a:ea typeface="宋体" pitchFamily="2" charset="-122"/>
              </a:rPr>
              <a:t>让开发人员专注于业务逻辑</a:t>
            </a:r>
            <a:r>
              <a:rPr lang="zh-CN" altLang="zh-CN" sz="1800" dirty="0" smtClean="0">
                <a:latin typeface="宋体" pitchFamily="2" charset="-122"/>
                <a:ea typeface="宋体" pitchFamily="2" charset="-122"/>
              </a:rPr>
              <a:t>实现</a:t>
            </a:r>
            <a:r>
              <a:rPr lang="zh-CN" altLang="en-US" sz="1800" dirty="0" smtClean="0">
                <a:latin typeface="宋体" pitchFamily="2" charset="-122"/>
                <a:ea typeface="宋体" pitchFamily="2" charset="-122"/>
              </a:rPr>
              <a:t>。</a:t>
            </a:r>
            <a:endParaRPr lang="en-US" altLang="zh-CN" sz="1800" dirty="0">
              <a:latin typeface="宋体" pitchFamily="2" charset="-122"/>
              <a:ea typeface="宋体" pitchFamily="2" charset="-122"/>
              <a:sym typeface="+mn-ea"/>
            </a:endParaRPr>
          </a:p>
          <a:p>
            <a:pPr marL="0" indent="0">
              <a:buNone/>
            </a:pPr>
            <a:endParaRPr lang="en-US" altLang="zh-CN" sz="1400" b="1" dirty="0"/>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220" y="2420888"/>
            <a:ext cx="6636816" cy="3768870"/>
          </a:xfrm>
          <a:prstGeom prst="rect">
            <a:avLst/>
          </a:prstGeom>
        </p:spPr>
      </p:pic>
    </p:spTree>
    <p:extLst>
      <p:ext uri="{BB962C8B-B14F-4D97-AF65-F5344CB8AC3E}">
        <p14:creationId xmlns:p14="http://schemas.microsoft.com/office/powerpoint/2010/main" val="383329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mtClean="0">
                <a:latin typeface="宋体" pitchFamily="2" charset="-122"/>
                <a:ea typeface="宋体" pitchFamily="2" charset="-122"/>
                <a:sym typeface="+mn-ea"/>
              </a:rPr>
              <a:t>微服务框架：选型</a:t>
            </a:r>
            <a:endParaRPr lang="zh-CN" altLang="en-US" dirty="0" smtClean="0">
              <a:latin typeface="宋体" pitchFamily="2" charset="-122"/>
              <a:ea typeface="宋体" pitchFamily="2" charset="-122"/>
              <a:sym typeface="+mn-ea"/>
            </a:endParaRPr>
          </a:p>
          <a:p>
            <a:pPr marL="0" lvl="2" indent="0">
              <a:buNone/>
            </a:pPr>
            <a:r>
              <a:rPr lang="en-US" altLang="zh-CN" sz="1800" smtClean="0">
                <a:latin typeface="宋体" pitchFamily="2" charset="-122"/>
                <a:ea typeface="宋体" pitchFamily="2" charset="-122"/>
              </a:rPr>
              <a:t>   </a:t>
            </a:r>
          </a:p>
          <a:p>
            <a:pPr marL="0" indent="0">
              <a:buNone/>
            </a:pPr>
            <a:endParaRPr lang="en-US" altLang="zh-CN" sz="1400" b="1" dirty="0"/>
          </a:p>
          <a:p>
            <a:pPr marL="0" indent="0">
              <a:buNone/>
            </a:pPr>
            <a:endParaRPr lang="zh-CN" altLang="zh-CN" sz="1400" dirty="0"/>
          </a:p>
          <a:p>
            <a:pPr>
              <a:defRPr/>
            </a:pPr>
            <a:endParaRPr lang="zh-CN" altLang="en-US" sz="1400" smtClean="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935826246"/>
              </p:ext>
            </p:extLst>
          </p:nvPr>
        </p:nvGraphicFramePr>
        <p:xfrm>
          <a:off x="899592" y="1484784"/>
          <a:ext cx="7416825" cy="5072714"/>
        </p:xfrm>
        <a:graphic>
          <a:graphicData uri="http://schemas.openxmlformats.org/drawingml/2006/table">
            <a:tbl>
              <a:tblPr firstRow="1" bandRow="1">
                <a:tableStyleId>{5C22544A-7EE6-4342-B048-85BDC9FD1C3A}</a:tableStyleId>
              </a:tblPr>
              <a:tblGrid>
                <a:gridCol w="2472275"/>
                <a:gridCol w="2472275"/>
                <a:gridCol w="2472275"/>
              </a:tblGrid>
              <a:tr h="389895">
                <a:tc>
                  <a:txBody>
                    <a:bodyPr/>
                    <a:lstStyle/>
                    <a:p>
                      <a:endParaRPr lang="zh-CN" altLang="en-US"/>
                    </a:p>
                  </a:txBody>
                  <a:tcPr/>
                </a:tc>
                <a:tc>
                  <a:txBody>
                    <a:bodyPr/>
                    <a:lstStyle/>
                    <a:p>
                      <a:r>
                        <a:rPr lang="en-US" altLang="zh-CN" sz="1800" kern="1200" smtClean="0">
                          <a:solidFill>
                            <a:schemeClr val="dk1"/>
                          </a:solidFill>
                          <a:latin typeface="+mn-lt"/>
                          <a:ea typeface="+mn-ea"/>
                          <a:cs typeface="+mn-cs"/>
                        </a:rPr>
                        <a:t>Spring Boot</a:t>
                      </a:r>
                      <a:endParaRPr lang="zh-CN" altLang="en-US" sz="1800" kern="1200">
                        <a:solidFill>
                          <a:schemeClr val="dk1"/>
                        </a:solidFill>
                        <a:latin typeface="+mn-lt"/>
                        <a:ea typeface="+mn-ea"/>
                        <a:cs typeface="+mn-cs"/>
                      </a:endParaRPr>
                    </a:p>
                  </a:txBody>
                  <a:tcPr/>
                </a:tc>
                <a:tc>
                  <a:txBody>
                    <a:bodyPr/>
                    <a:lstStyle/>
                    <a:p>
                      <a:r>
                        <a:rPr lang="en-US" altLang="zh-CN" sz="1800" kern="1200" smtClean="0">
                          <a:solidFill>
                            <a:schemeClr val="dk1"/>
                          </a:solidFill>
                          <a:latin typeface="+mn-lt"/>
                          <a:ea typeface="+mn-ea"/>
                          <a:cs typeface="+mn-cs"/>
                        </a:rPr>
                        <a:t>dubbo</a:t>
                      </a:r>
                      <a:endParaRPr lang="zh-CN" altLang="en-US" sz="1800" kern="1200">
                        <a:solidFill>
                          <a:schemeClr val="dk1"/>
                        </a:solidFill>
                        <a:latin typeface="+mn-lt"/>
                        <a:ea typeface="+mn-ea"/>
                        <a:cs typeface="+mn-cs"/>
                      </a:endParaRPr>
                    </a:p>
                  </a:txBody>
                  <a:tcPr/>
                </a:tc>
              </a:tr>
              <a:tr h="389895">
                <a:tc>
                  <a:txBody>
                    <a:bodyPr/>
                    <a:lstStyle/>
                    <a:p>
                      <a:r>
                        <a:rPr lang="zh-CN" altLang="en-US" smtClean="0"/>
                        <a:t>公司背景</a:t>
                      </a:r>
                      <a:endParaRPr lang="zh-CN" altLang="en-US"/>
                    </a:p>
                  </a:txBody>
                  <a:tcPr/>
                </a:tc>
                <a:tc>
                  <a:txBody>
                    <a:bodyPr/>
                    <a:lstStyle/>
                    <a:p>
                      <a:r>
                        <a:rPr lang="en-US" altLang="zh-CN" smtClean="0"/>
                        <a:t>Pivotal</a:t>
                      </a:r>
                      <a:endParaRPr lang="zh-CN" altLang="en-US"/>
                    </a:p>
                  </a:txBody>
                  <a:tcPr/>
                </a:tc>
                <a:tc>
                  <a:txBody>
                    <a:bodyPr/>
                    <a:lstStyle/>
                    <a:p>
                      <a:r>
                        <a:rPr lang="en-US" altLang="zh-CN" smtClean="0"/>
                        <a:t>alibaba</a:t>
                      </a:r>
                      <a:endParaRPr lang="zh-CN" altLang="en-US"/>
                    </a:p>
                  </a:txBody>
                  <a:tcPr/>
                </a:tc>
              </a:tr>
              <a:tr h="660370">
                <a:tc>
                  <a:txBody>
                    <a:bodyPr/>
                    <a:lstStyle/>
                    <a:p>
                      <a:r>
                        <a:rPr lang="zh-CN" altLang="en-US" smtClean="0"/>
                        <a:t>服务注册中心</a:t>
                      </a:r>
                      <a:endParaRPr lang="zh-CN" altLang="en-US"/>
                    </a:p>
                  </a:txBody>
                  <a:tcPr/>
                </a:tc>
                <a:tc>
                  <a:txBody>
                    <a:bodyPr/>
                    <a:lstStyle/>
                    <a:p>
                      <a:r>
                        <a:rPr lang="en-US" altLang="zh-CN" smtClean="0"/>
                        <a:t>zookeeper</a:t>
                      </a:r>
                      <a:r>
                        <a:rPr lang="zh-CN" altLang="en-US" smtClean="0"/>
                        <a:t>或</a:t>
                      </a:r>
                      <a:r>
                        <a:rPr lang="en-US" altLang="zh-CN" smtClean="0"/>
                        <a:t>redis</a:t>
                      </a:r>
                      <a:endParaRPr lang="zh-CN" altLang="en-US"/>
                    </a:p>
                  </a:txBody>
                  <a:tcPr/>
                </a:tc>
                <a:tc>
                  <a:txBody>
                    <a:bodyPr/>
                    <a:lstStyle/>
                    <a:p>
                      <a:r>
                        <a:rPr lang="en-US" altLang="zh-CN" sz="1800" b="0" i="0" kern="1200" smtClean="0">
                          <a:solidFill>
                            <a:schemeClr val="dk1"/>
                          </a:solidFill>
                          <a:effectLst/>
                          <a:latin typeface="+mn-lt"/>
                          <a:ea typeface="+mn-ea"/>
                          <a:cs typeface="+mn-cs"/>
                        </a:rPr>
                        <a:t>Spring Cloud </a:t>
                      </a:r>
                      <a:r>
                        <a:rPr lang="en-US" altLang="zh-CN" smtClean="0"/>
                        <a:t>eureka</a:t>
                      </a:r>
                      <a:r>
                        <a:rPr lang="zh-CN" altLang="en-US" smtClean="0"/>
                        <a:t>或</a:t>
                      </a:r>
                      <a:r>
                        <a:rPr lang="en-US" altLang="zh-CN" smtClean="0"/>
                        <a:t>consul</a:t>
                      </a:r>
                      <a:r>
                        <a:rPr lang="zh-CN" altLang="en-US" smtClean="0"/>
                        <a:t>、</a:t>
                      </a:r>
                      <a:r>
                        <a:rPr lang="en-US" altLang="zh-CN" smtClean="0"/>
                        <a:t>zookeeper</a:t>
                      </a:r>
                      <a:r>
                        <a:rPr lang="zh-CN" altLang="en-US" smtClean="0"/>
                        <a:t>、</a:t>
                      </a:r>
                      <a:r>
                        <a:rPr lang="en-US" altLang="zh-CN" smtClean="0"/>
                        <a:t>etcd</a:t>
                      </a:r>
                      <a:endParaRPr lang="zh-CN" altLang="en-US"/>
                    </a:p>
                  </a:txBody>
                  <a:tcPr/>
                </a:tc>
              </a:tr>
              <a:tr h="389895">
                <a:tc>
                  <a:txBody>
                    <a:bodyPr/>
                    <a:lstStyle/>
                    <a:p>
                      <a:r>
                        <a:rPr lang="zh-CN" altLang="en-US" smtClean="0"/>
                        <a:t>服务调用方式</a:t>
                      </a:r>
                      <a:endParaRPr lang="zh-CN" altLang="en-US"/>
                    </a:p>
                  </a:txBody>
                  <a:tcPr/>
                </a:tc>
                <a:tc>
                  <a:txBody>
                    <a:bodyPr/>
                    <a:lstStyle/>
                    <a:p>
                      <a:r>
                        <a:rPr lang="en-US" altLang="zh-CN" smtClean="0"/>
                        <a:t>rpc</a:t>
                      </a:r>
                      <a:endParaRPr lang="zh-CN" altLang="en-US"/>
                    </a:p>
                  </a:txBody>
                  <a:tcPr/>
                </a:tc>
                <a:tc>
                  <a:txBody>
                    <a:bodyPr/>
                    <a:lstStyle/>
                    <a:p>
                      <a:r>
                        <a:rPr lang="en-US" altLang="zh-CN" smtClean="0"/>
                        <a:t>http(restful api)</a:t>
                      </a:r>
                      <a:endParaRPr lang="zh-CN" altLang="en-US"/>
                    </a:p>
                  </a:txBody>
                  <a:tcPr/>
                </a:tc>
              </a:tr>
              <a:tr h="397107">
                <a:tc>
                  <a:txBody>
                    <a:bodyPr/>
                    <a:lstStyle/>
                    <a:p>
                      <a:r>
                        <a:rPr lang="zh-CN" altLang="en-US" smtClean="0"/>
                        <a:t>服务熔断</a:t>
                      </a:r>
                      <a:endParaRPr lang="zh-CN" altLang="en-US"/>
                    </a:p>
                  </a:txBody>
                  <a:tcPr/>
                </a:tc>
                <a:tc>
                  <a:txBody>
                    <a:bodyPr/>
                    <a:lstStyle/>
                    <a:p>
                      <a:r>
                        <a:rPr lang="zh-CN" altLang="en-US" smtClean="0"/>
                        <a:t>不完善</a:t>
                      </a:r>
                      <a:endParaRPr lang="zh-CN" altLang="en-US"/>
                    </a:p>
                  </a:txBody>
                  <a:tcPr/>
                </a:tc>
                <a:tc>
                  <a:txBody>
                    <a:bodyPr/>
                    <a:lstStyle/>
                    <a:p>
                      <a:r>
                        <a:rPr lang="en-US" altLang="zh-CN" sz="1800" b="0" i="0" kern="1200" smtClean="0">
                          <a:solidFill>
                            <a:schemeClr val="dk1"/>
                          </a:solidFill>
                          <a:effectLst/>
                          <a:latin typeface="+mn-lt"/>
                          <a:ea typeface="+mn-ea"/>
                          <a:cs typeface="+mn-cs"/>
                        </a:rPr>
                        <a:t>Spring Cloud </a:t>
                      </a:r>
                      <a:r>
                        <a:rPr lang="en-US" altLang="zh-CN" smtClean="0"/>
                        <a:t>hystrix</a:t>
                      </a:r>
                      <a:endParaRPr lang="zh-CN" altLang="en-US"/>
                    </a:p>
                  </a:txBody>
                  <a:tcPr/>
                </a:tc>
              </a:tr>
              <a:tr h="475086">
                <a:tc>
                  <a:txBody>
                    <a:bodyPr/>
                    <a:lstStyle/>
                    <a:p>
                      <a:r>
                        <a:rPr lang="zh-CN" altLang="en-US" smtClean="0"/>
                        <a:t>服务网关</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a:t>
                      </a:r>
                      <a:r>
                        <a:rPr lang="en-US" altLang="zh-CN" smtClean="0"/>
                        <a:t>zuul</a:t>
                      </a:r>
                      <a:endParaRPr lang="zh-CN" altLang="en-US"/>
                    </a:p>
                  </a:txBody>
                  <a:tcPr/>
                </a:tc>
              </a:tr>
              <a:tr h="423100">
                <a:tc>
                  <a:txBody>
                    <a:bodyPr/>
                    <a:lstStyle/>
                    <a:p>
                      <a:r>
                        <a:rPr lang="zh-CN" altLang="en-US" smtClean="0"/>
                        <a:t>分布式配置</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a:t>
                      </a:r>
                      <a:r>
                        <a:rPr lang="en-US" altLang="zh-CN" smtClean="0"/>
                        <a:t>config</a:t>
                      </a:r>
                      <a:endParaRPr lang="zh-CN" altLang="en-US"/>
                    </a:p>
                  </a:txBody>
                  <a:tcPr/>
                </a:tc>
              </a:tr>
              <a:tr h="423334">
                <a:tc>
                  <a:txBody>
                    <a:bodyPr/>
                    <a:lstStyle/>
                    <a:p>
                      <a:r>
                        <a:rPr lang="zh-CN" altLang="en-US" smtClean="0"/>
                        <a:t>服务跟踪</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Sleuth</a:t>
                      </a:r>
                      <a:endParaRPr lang="zh-CN" altLang="en-US"/>
                    </a:p>
                  </a:txBody>
                  <a:tcPr/>
                </a:tc>
              </a:tr>
              <a:tr h="423334">
                <a:tc>
                  <a:txBody>
                    <a:bodyPr/>
                    <a:lstStyle/>
                    <a:p>
                      <a:r>
                        <a:rPr lang="zh-CN" altLang="en-US" smtClean="0"/>
                        <a:t>消息总线</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Bus</a:t>
                      </a:r>
                      <a:endParaRPr lang="zh-CN" altLang="en-US"/>
                    </a:p>
                  </a:txBody>
                  <a:tcPr/>
                </a:tc>
              </a:tr>
              <a:tr h="423334">
                <a:tc>
                  <a:txBody>
                    <a:bodyPr/>
                    <a:lstStyle/>
                    <a:p>
                      <a:r>
                        <a:rPr lang="zh-CN" altLang="en-US" smtClean="0"/>
                        <a:t>数据流</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Stream</a:t>
                      </a:r>
                      <a:endParaRPr lang="zh-CN" altLang="en-US"/>
                    </a:p>
                  </a:txBody>
                  <a:tcPr/>
                </a:tc>
              </a:tr>
              <a:tr h="423334">
                <a:tc>
                  <a:txBody>
                    <a:bodyPr/>
                    <a:lstStyle/>
                    <a:p>
                      <a:r>
                        <a:rPr lang="zh-CN" altLang="en-US" smtClean="0"/>
                        <a:t>批量任务</a:t>
                      </a:r>
                      <a:endParaRPr lang="zh-CN" altLang="en-US"/>
                    </a:p>
                  </a:txBody>
                  <a:tcPr/>
                </a:tc>
                <a:tc>
                  <a:txBody>
                    <a:bodyPr/>
                    <a:lstStyle/>
                    <a:p>
                      <a:r>
                        <a:rPr lang="zh-CN" altLang="en-US" smtClean="0"/>
                        <a:t>无</a:t>
                      </a:r>
                      <a:endParaRPr lang="zh-CN" altLang="en-US"/>
                    </a:p>
                  </a:txBody>
                  <a:tcPr/>
                </a:tc>
                <a:tc>
                  <a:txBody>
                    <a:bodyPr/>
                    <a:lstStyle/>
                    <a:p>
                      <a:r>
                        <a:rPr lang="en-US" altLang="zh-CN" sz="1800" b="0" i="0" kern="1200" smtClean="0">
                          <a:solidFill>
                            <a:schemeClr val="dk1"/>
                          </a:solidFill>
                          <a:effectLst/>
                          <a:latin typeface="+mn-lt"/>
                          <a:ea typeface="+mn-ea"/>
                          <a:cs typeface="+mn-cs"/>
                        </a:rPr>
                        <a:t>Spring Cloud Task</a:t>
                      </a:r>
                      <a:endParaRPr lang="zh-CN" altLang="en-US"/>
                    </a:p>
                  </a:txBody>
                  <a:tcPr/>
                </a:tc>
              </a:tr>
            </a:tbl>
          </a:graphicData>
        </a:graphic>
      </p:graphicFrame>
    </p:spTree>
    <p:extLst>
      <p:ext uri="{BB962C8B-B14F-4D97-AF65-F5344CB8AC3E}">
        <p14:creationId xmlns:p14="http://schemas.microsoft.com/office/powerpoint/2010/main" val="2878443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mtClean="0">
                <a:latin typeface="宋体" pitchFamily="2" charset="-122"/>
                <a:ea typeface="宋体" pitchFamily="2" charset="-122"/>
                <a:sym typeface="+mn-ea"/>
              </a:rPr>
              <a:t>微服务框架：典型架构</a:t>
            </a:r>
            <a:endParaRPr lang="zh-CN" altLang="en-US" dirty="0" smtClean="0">
              <a:latin typeface="宋体" pitchFamily="2" charset="-122"/>
              <a:ea typeface="宋体" pitchFamily="2" charset="-122"/>
              <a:sym typeface="+mn-ea"/>
            </a:endParaRPr>
          </a:p>
          <a:p>
            <a:pPr marL="0" lvl="2" indent="0">
              <a:buNone/>
            </a:pPr>
            <a:r>
              <a:rPr lang="en-US" altLang="zh-CN" sz="1800" smtClean="0">
                <a:latin typeface="宋体" pitchFamily="2" charset="-122"/>
                <a:ea typeface="宋体" pitchFamily="2" charset="-122"/>
              </a:rPr>
              <a:t>   </a:t>
            </a:r>
          </a:p>
          <a:p>
            <a:pPr marL="0" indent="0">
              <a:buNone/>
            </a:pPr>
            <a:endParaRPr lang="en-US" altLang="zh-CN" sz="1400" b="1" dirty="0"/>
          </a:p>
          <a:p>
            <a:pPr marL="0" indent="0">
              <a:buNone/>
            </a:pPr>
            <a:endParaRPr lang="zh-CN" altLang="zh-CN" sz="1400" dirty="0"/>
          </a:p>
          <a:p>
            <a:pPr>
              <a:defRPr/>
            </a:pPr>
            <a:endParaRPr lang="zh-CN" altLang="en-US" sz="1400" smtClean="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340768"/>
            <a:ext cx="4247602" cy="5373216"/>
          </a:xfrm>
          <a:prstGeom prst="rect">
            <a:avLst/>
          </a:prstGeom>
        </p:spPr>
      </p:pic>
    </p:spTree>
    <p:extLst>
      <p:ext uri="{BB962C8B-B14F-4D97-AF65-F5344CB8AC3E}">
        <p14:creationId xmlns:p14="http://schemas.microsoft.com/office/powerpoint/2010/main" val="737143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dirty="0" smtClean="0">
                <a:latin typeface="宋体" pitchFamily="2" charset="-122"/>
                <a:ea typeface="宋体" pitchFamily="2" charset="-122"/>
                <a:sym typeface="+mn-ea"/>
              </a:rPr>
              <a:t>：服务注册发现</a:t>
            </a:r>
          </a:p>
          <a:p>
            <a:pPr marL="0" lvl="2"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主要</a:t>
            </a:r>
            <a:r>
              <a:rPr lang="zh-CN" altLang="zh-CN" dirty="0">
                <a:latin typeface="宋体" pitchFamily="2" charset="-122"/>
                <a:ea typeface="宋体" pitchFamily="2" charset="-122"/>
              </a:rPr>
              <a:t>解决服务</a:t>
            </a:r>
            <a:r>
              <a:rPr lang="zh-CN" altLang="zh-CN" dirty="0" smtClean="0">
                <a:latin typeface="宋体" pitchFamily="2" charset="-122"/>
                <a:ea typeface="宋体" pitchFamily="2" charset="-122"/>
              </a:rPr>
              <a:t>消费者</a:t>
            </a:r>
            <a:r>
              <a:rPr lang="zh-CN" altLang="en-US" dirty="0" smtClean="0">
                <a:latin typeface="宋体" pitchFamily="2" charset="-122"/>
                <a:ea typeface="宋体" pitchFamily="2" charset="-122"/>
              </a:rPr>
              <a:t>如何</a:t>
            </a:r>
            <a:r>
              <a:rPr lang="zh-CN" altLang="zh-CN" dirty="0" smtClean="0">
                <a:latin typeface="宋体" pitchFamily="2" charset="-122"/>
                <a:ea typeface="宋体" pitchFamily="2" charset="-122"/>
              </a:rPr>
              <a:t>快速</a:t>
            </a:r>
            <a:r>
              <a:rPr lang="zh-CN" altLang="zh-CN" dirty="0">
                <a:latin typeface="宋体" pitchFamily="2" charset="-122"/>
                <a:ea typeface="宋体" pitchFamily="2" charset="-122"/>
              </a:rPr>
              <a:t>准确地找到服务提供者的问题</a:t>
            </a:r>
            <a:r>
              <a:rPr lang="zh-CN" altLang="zh-CN"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lvl="2" indent="0">
              <a:buNone/>
            </a:pPr>
            <a:r>
              <a:rPr lang="en-US" altLang="zh-CN" dirty="0">
                <a:latin typeface="宋体" pitchFamily="2" charset="-122"/>
                <a:ea typeface="宋体" pitchFamily="2" charset="-122"/>
              </a:rPr>
              <a:t> </a:t>
            </a: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原理</a:t>
            </a:r>
            <a:r>
              <a:rPr lang="zh-CN" altLang="zh-CN" dirty="0">
                <a:latin typeface="宋体" pitchFamily="2" charset="-122"/>
                <a:ea typeface="宋体" pitchFamily="2" charset="-122"/>
              </a:rPr>
              <a:t>：服务提供者向服务注册中心通告服务地址，服务消费者向注册中心询问服务提供者地址，最终发起调用。另外，为了性能最优化，服务提供者一般以集群方式提供服务，所以（</a:t>
            </a:r>
            <a:r>
              <a:rPr lang="en-US" altLang="zh-CN" dirty="0">
                <a:latin typeface="宋体" pitchFamily="2" charset="-122"/>
                <a:ea typeface="宋体" pitchFamily="2" charset="-122"/>
              </a:rPr>
              <a:t>1</a:t>
            </a:r>
            <a:r>
              <a:rPr lang="zh-CN" altLang="zh-CN" dirty="0">
                <a:latin typeface="宋体" pitchFamily="2" charset="-122"/>
                <a:ea typeface="宋体" pitchFamily="2" charset="-122"/>
              </a:rPr>
              <a:t>）还需引入负载均衡器，按策略将服务消费者的请求转发给服务提供者；（</a:t>
            </a:r>
            <a:r>
              <a:rPr lang="en-US" altLang="zh-CN" dirty="0">
                <a:latin typeface="宋体" pitchFamily="2" charset="-122"/>
                <a:ea typeface="宋体" pitchFamily="2" charset="-122"/>
              </a:rPr>
              <a:t>2</a:t>
            </a:r>
            <a:r>
              <a:rPr lang="zh-CN" altLang="zh-CN" dirty="0">
                <a:latin typeface="宋体" pitchFamily="2" charset="-122"/>
                <a:ea typeface="宋体" pitchFamily="2" charset="-122"/>
              </a:rPr>
              <a:t>）服务提供者需提供健康检测接口，如果服务宕机，则负载均衡器可以剔除此</a:t>
            </a:r>
            <a:r>
              <a:rPr lang="zh-CN" altLang="zh-CN" dirty="0" smtClean="0">
                <a:latin typeface="宋体" pitchFamily="2" charset="-122"/>
                <a:ea typeface="宋体" pitchFamily="2" charset="-122"/>
              </a:rPr>
              <a:t>服务</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lvl="2" indent="0">
              <a:buNone/>
            </a:pPr>
            <a:endParaRPr lang="en-US" altLang="zh-CN"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27" y="2924944"/>
            <a:ext cx="7754433" cy="2953162"/>
          </a:xfrm>
          <a:prstGeom prst="rect">
            <a:avLst/>
          </a:prstGeom>
        </p:spPr>
      </p:pic>
    </p:spTree>
    <p:extLst>
      <p:ext uri="{BB962C8B-B14F-4D97-AF65-F5344CB8AC3E}">
        <p14:creationId xmlns:p14="http://schemas.microsoft.com/office/powerpoint/2010/main" val="2405180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dirty="0" smtClean="0">
                <a:latin typeface="宋体" pitchFamily="2" charset="-122"/>
                <a:ea typeface="宋体" pitchFamily="2" charset="-122"/>
                <a:sym typeface="+mn-ea"/>
              </a:rPr>
              <a:t>：</a:t>
            </a:r>
            <a:r>
              <a:rPr lang="zh-CN" altLang="en-US" sz="1600" smtClean="0">
                <a:latin typeface="宋体" pitchFamily="2" charset="-122"/>
                <a:ea typeface="宋体" pitchFamily="2" charset="-122"/>
                <a:sym typeface="+mn-ea"/>
              </a:rPr>
              <a:t>服务注册发现</a:t>
            </a:r>
            <a:endParaRPr lang="en-US" altLang="zh-CN" sz="1600" smtClean="0">
              <a:latin typeface="宋体" pitchFamily="2" charset="-122"/>
              <a:ea typeface="宋体" pitchFamily="2" charset="-122"/>
              <a:sym typeface="+mn-ea"/>
            </a:endParaRPr>
          </a:p>
          <a:p>
            <a:pPr marL="0" indent="0">
              <a:buNone/>
              <a:defRPr/>
            </a:pPr>
            <a:endParaRPr lang="en-US" altLang="zh-CN" sz="1600" smtClean="0"/>
          </a:p>
          <a:p>
            <a:pPr marL="0" indent="0">
              <a:buNone/>
              <a:defRPr/>
            </a:pPr>
            <a:r>
              <a:rPr lang="zh-CN" altLang="en-US" sz="1600" smtClean="0">
                <a:latin typeface="宋体" pitchFamily="2" charset="-122"/>
                <a:ea typeface="宋体" pitchFamily="2" charset="-122"/>
              </a:rPr>
              <a:t>主流的服务发现开源工具有</a:t>
            </a:r>
            <a:r>
              <a:rPr lang="en-US" altLang="zh-CN" sz="1600" smtClean="0">
                <a:latin typeface="宋体" pitchFamily="2" charset="-122"/>
                <a:ea typeface="宋体" pitchFamily="2" charset="-122"/>
              </a:rPr>
              <a:t>zookeeper</a:t>
            </a:r>
            <a:r>
              <a:rPr lang="zh-CN" altLang="en-US" sz="1600" smtClean="0">
                <a:latin typeface="宋体" pitchFamily="2" charset="-122"/>
                <a:ea typeface="宋体" pitchFamily="2" charset="-122"/>
              </a:rPr>
              <a:t>、</a:t>
            </a:r>
            <a:r>
              <a:rPr lang="en-US" altLang="zh-CN" sz="1600" smtClean="0">
                <a:latin typeface="宋体" pitchFamily="2" charset="-122"/>
                <a:ea typeface="宋体" pitchFamily="2" charset="-122"/>
              </a:rPr>
              <a:t>etcd</a:t>
            </a:r>
            <a:r>
              <a:rPr lang="zh-CN" altLang="en-US" sz="1600" smtClean="0">
                <a:latin typeface="宋体" pitchFamily="2" charset="-122"/>
                <a:ea typeface="宋体" pitchFamily="2" charset="-122"/>
              </a:rPr>
              <a:t>、</a:t>
            </a:r>
            <a:r>
              <a:rPr lang="en-US" altLang="zh-CN" sz="1600" smtClean="0">
                <a:latin typeface="宋体" pitchFamily="2" charset="-122"/>
                <a:ea typeface="宋体" pitchFamily="2" charset="-122"/>
              </a:rPr>
              <a:t>consul</a:t>
            </a:r>
            <a:r>
              <a:rPr lang="zh-CN" altLang="en-US" sz="1600" smtClean="0">
                <a:latin typeface="宋体" pitchFamily="2" charset="-122"/>
                <a:ea typeface="宋体" pitchFamily="2" charset="-122"/>
              </a:rPr>
              <a:t>等（</a:t>
            </a:r>
            <a:r>
              <a:rPr lang="en-US" altLang="zh-CN" sz="1600" smtClean="0">
                <a:latin typeface="宋体" pitchFamily="2" charset="-122"/>
                <a:ea typeface="宋体" pitchFamily="2" charset="-122"/>
              </a:rPr>
              <a:t>eureka</a:t>
            </a:r>
            <a:r>
              <a:rPr lang="zh-CN" altLang="en-US" sz="1600" smtClean="0">
                <a:latin typeface="宋体" pitchFamily="2" charset="-122"/>
                <a:ea typeface="宋体" pitchFamily="2" charset="-122"/>
              </a:rPr>
              <a:t>是</a:t>
            </a:r>
            <a:r>
              <a:rPr lang="en-US" altLang="zh-CN" sz="1600" smtClean="0">
                <a:latin typeface="宋体" pitchFamily="2" charset="-122"/>
                <a:ea typeface="宋体" pitchFamily="2" charset="-122"/>
              </a:rPr>
              <a:t>spring cloud</a:t>
            </a:r>
            <a:r>
              <a:rPr lang="zh-CN" altLang="en-US" sz="1600" smtClean="0">
                <a:latin typeface="宋体" pitchFamily="2" charset="-122"/>
                <a:ea typeface="宋体" pitchFamily="2" charset="-122"/>
              </a:rPr>
              <a:t>的服务发现组件，本身实际也是一个</a:t>
            </a:r>
            <a:r>
              <a:rPr lang="en-US" altLang="zh-CN" sz="1600" smtClean="0">
                <a:latin typeface="宋体" pitchFamily="2" charset="-122"/>
                <a:ea typeface="宋体" pitchFamily="2" charset="-122"/>
              </a:rPr>
              <a:t>spring boot</a:t>
            </a:r>
            <a:r>
              <a:rPr lang="zh-CN" altLang="en-US" sz="1600" smtClean="0">
                <a:latin typeface="宋体" pitchFamily="2" charset="-122"/>
                <a:ea typeface="宋体" pitchFamily="2" charset="-122"/>
              </a:rPr>
              <a:t>应用），这里选用</a:t>
            </a:r>
            <a:r>
              <a:rPr lang="en-US" altLang="zh-CN" sz="1600" smtClean="0">
                <a:latin typeface="宋体" pitchFamily="2" charset="-122"/>
                <a:ea typeface="宋体" pitchFamily="2" charset="-122"/>
              </a:rPr>
              <a:t>consul</a:t>
            </a:r>
            <a:r>
              <a:rPr lang="zh-CN" altLang="en-US" sz="1600" smtClean="0">
                <a:latin typeface="宋体" pitchFamily="2" charset="-122"/>
                <a:ea typeface="宋体" pitchFamily="2" charset="-122"/>
              </a:rPr>
              <a:t>做开发说明。</a:t>
            </a:r>
            <a:endParaRPr lang="en-US" altLang="zh-CN" sz="1600">
              <a:latin typeface="宋体" pitchFamily="2" charset="-122"/>
              <a:ea typeface="宋体" pitchFamily="2" charset="-122"/>
            </a:endParaRPr>
          </a:p>
          <a:p>
            <a:pPr marL="0" indent="0">
              <a:buNone/>
              <a:defRPr/>
            </a:pPr>
            <a:r>
              <a:rPr lang="en-US" altLang="zh-CN" sz="1600">
                <a:latin typeface="宋体" pitchFamily="2" charset="-122"/>
                <a:ea typeface="宋体" pitchFamily="2" charset="-122"/>
              </a:rPr>
              <a:t>consul</a:t>
            </a:r>
            <a:r>
              <a:rPr lang="zh-CN" altLang="en-US" sz="1600">
                <a:latin typeface="宋体" pitchFamily="2" charset="-122"/>
                <a:ea typeface="宋体" pitchFamily="2" charset="-122"/>
              </a:rPr>
              <a:t>是</a:t>
            </a:r>
            <a:r>
              <a:rPr lang="en-US" altLang="zh-CN" sz="1600">
                <a:latin typeface="宋体" pitchFamily="2" charset="-122"/>
                <a:ea typeface="宋体" pitchFamily="2" charset="-122"/>
              </a:rPr>
              <a:t>google</a:t>
            </a:r>
            <a:r>
              <a:rPr lang="zh-CN" altLang="en-US" sz="1600">
                <a:latin typeface="宋体" pitchFamily="2" charset="-122"/>
                <a:ea typeface="宋体" pitchFamily="2" charset="-122"/>
              </a:rPr>
              <a:t>开源的一个使用</a:t>
            </a:r>
            <a:r>
              <a:rPr lang="en-US" altLang="zh-CN" sz="1600">
                <a:latin typeface="宋体" pitchFamily="2" charset="-122"/>
                <a:ea typeface="宋体" pitchFamily="2" charset="-122"/>
              </a:rPr>
              <a:t>go</a:t>
            </a:r>
            <a:r>
              <a:rPr lang="zh-CN" altLang="en-US" sz="1600">
                <a:latin typeface="宋体" pitchFamily="2" charset="-122"/>
                <a:ea typeface="宋体" pitchFamily="2" charset="-122"/>
              </a:rPr>
              <a:t>语言开发的服务发现、配置管理中心服务。内置了服务注册与发现</a:t>
            </a:r>
            <a:r>
              <a:rPr lang="zh-CN" altLang="en-US" sz="1600" smtClean="0">
                <a:latin typeface="宋体" pitchFamily="2" charset="-122"/>
                <a:ea typeface="宋体" pitchFamily="2" charset="-122"/>
              </a:rPr>
              <a:t>框架</a:t>
            </a:r>
            <a:r>
              <a:rPr lang="zh-CN" altLang="en-US" sz="1600">
                <a:latin typeface="宋体" pitchFamily="2" charset="-122"/>
                <a:ea typeface="宋体" pitchFamily="2" charset="-122"/>
              </a:rPr>
              <a:t>、分布一致性协议实现、健康检查、</a:t>
            </a:r>
            <a:r>
              <a:rPr lang="en-US" altLang="zh-CN" sz="1600">
                <a:latin typeface="宋体" pitchFamily="2" charset="-122"/>
                <a:ea typeface="宋体" pitchFamily="2" charset="-122"/>
              </a:rPr>
              <a:t>Key/Value</a:t>
            </a:r>
            <a:r>
              <a:rPr lang="zh-CN" altLang="en-US" sz="1600">
                <a:latin typeface="宋体" pitchFamily="2" charset="-122"/>
                <a:ea typeface="宋体" pitchFamily="2" charset="-122"/>
              </a:rPr>
              <a:t>存储、多数据中心</a:t>
            </a:r>
            <a:r>
              <a:rPr lang="zh-CN" altLang="en-US" sz="1600" smtClean="0">
                <a:latin typeface="宋体" pitchFamily="2" charset="-122"/>
                <a:ea typeface="宋体" pitchFamily="2" charset="-122"/>
              </a:rPr>
              <a:t>方案</a:t>
            </a:r>
            <a:r>
              <a:rPr lang="zh-CN" altLang="en-US" sz="1600">
                <a:latin typeface="宋体" pitchFamily="2" charset="-122"/>
                <a:ea typeface="宋体" pitchFamily="2" charset="-122"/>
              </a:rPr>
              <a:t>。</a:t>
            </a:r>
            <a:endParaRPr lang="zh-CN" altLang="en-US" sz="1600" dirty="0">
              <a:latin typeface="宋体" pitchFamily="2" charset="-122"/>
              <a:ea typeface="宋体" pitchFamily="2" charset="-122"/>
              <a:sym typeface="+mn-ea"/>
            </a:endParaRPr>
          </a:p>
          <a:p>
            <a:pPr marL="0" lvl="2" indent="0">
              <a:buNone/>
            </a:pPr>
            <a:r>
              <a:rPr lang="en-US" altLang="zh-CN" smtClean="0">
                <a:latin typeface="宋体" pitchFamily="2" charset="-122"/>
                <a:ea typeface="宋体" pitchFamily="2" charset="-122"/>
              </a:rPr>
              <a:t>spring cloud</a:t>
            </a:r>
            <a:r>
              <a:rPr lang="zh-CN" altLang="en-US">
                <a:latin typeface="宋体" pitchFamily="2" charset="-122"/>
                <a:ea typeface="宋体" pitchFamily="2" charset="-122"/>
              </a:rPr>
              <a:t> </a:t>
            </a:r>
            <a:r>
              <a:rPr lang="en-US" altLang="zh-CN" smtClean="0">
                <a:latin typeface="宋体" pitchFamily="2" charset="-122"/>
                <a:ea typeface="宋体" pitchFamily="2" charset="-122"/>
              </a:rPr>
              <a:t>consul</a:t>
            </a:r>
            <a:r>
              <a:rPr lang="zh-CN" altLang="en-US" smtClean="0">
                <a:latin typeface="宋体" pitchFamily="2" charset="-122"/>
                <a:ea typeface="宋体" pitchFamily="2" charset="-122"/>
              </a:rPr>
              <a:t>的开发步骤：</a:t>
            </a:r>
            <a:endParaRPr lang="zh-CN" altLang="zh-CN" sz="1600" dirty="0">
              <a:latin typeface="宋体" pitchFamily="2" charset="-122"/>
              <a:ea typeface="宋体" pitchFamily="2" charset="-122"/>
            </a:endParaRPr>
          </a:p>
          <a:p>
            <a:pPr marL="0" indent="0">
              <a:buNone/>
            </a:pPr>
            <a:r>
              <a:rPr lang="en-US" altLang="zh-CN" sz="1600">
                <a:latin typeface="宋体" pitchFamily="2" charset="-122"/>
                <a:ea typeface="宋体" pitchFamily="2" charset="-122"/>
              </a:rPr>
              <a:t>1</a:t>
            </a:r>
            <a:r>
              <a:rPr lang="zh-CN" altLang="en-US" sz="1600">
                <a:latin typeface="宋体" pitchFamily="2" charset="-122"/>
                <a:ea typeface="宋体" pitchFamily="2" charset="-122"/>
              </a:rPr>
              <a:t>、</a:t>
            </a:r>
            <a:r>
              <a:rPr lang="zh-CN" altLang="en-US" sz="1600" smtClean="0">
                <a:latin typeface="宋体" pitchFamily="2" charset="-122"/>
                <a:ea typeface="宋体" pitchFamily="2" charset="-122"/>
              </a:rPr>
              <a:t>运行</a:t>
            </a:r>
            <a:r>
              <a:rPr lang="en-US" altLang="zh-CN" sz="1600" smtClean="0">
                <a:latin typeface="宋体" pitchFamily="2" charset="-122"/>
                <a:ea typeface="宋体" pitchFamily="2" charset="-122"/>
              </a:rPr>
              <a:t>consul</a:t>
            </a:r>
            <a:r>
              <a:rPr lang="zh-CN" altLang="en-US" sz="1600" smtClean="0">
                <a:latin typeface="宋体" pitchFamily="2" charset="-122"/>
                <a:ea typeface="宋体" pitchFamily="2" charset="-122"/>
              </a:rPr>
              <a:t>注册</a:t>
            </a:r>
            <a:r>
              <a:rPr lang="zh-CN" altLang="en-US" sz="1600">
                <a:latin typeface="宋体" pitchFamily="2" charset="-122"/>
                <a:ea typeface="宋体" pitchFamily="2" charset="-122"/>
              </a:rPr>
              <a:t>中心</a:t>
            </a:r>
            <a:r>
              <a:rPr lang="en-US" altLang="zh-CN" sz="1600">
                <a:latin typeface="宋体" pitchFamily="2" charset="-122"/>
                <a:ea typeface="宋体" pitchFamily="2" charset="-122"/>
              </a:rPr>
              <a:t>:</a:t>
            </a:r>
          </a:p>
          <a:p>
            <a:pPr marL="0" indent="0">
              <a:buNone/>
            </a:pPr>
            <a:r>
              <a:rPr lang="en-US" altLang="zh-CN" sz="1600">
                <a:latin typeface="宋体" pitchFamily="2" charset="-122"/>
                <a:ea typeface="宋体" pitchFamily="2" charset="-122"/>
              </a:rPr>
              <a:t>consul.exe agent </a:t>
            </a:r>
            <a:r>
              <a:rPr lang="en-US" altLang="zh-CN" sz="1600" smtClean="0">
                <a:latin typeface="宋体" pitchFamily="2" charset="-122"/>
                <a:ea typeface="宋体" pitchFamily="2" charset="-122"/>
              </a:rPr>
              <a:t>-dev</a:t>
            </a:r>
            <a:endParaRPr lang="en-US" altLang="zh-CN" sz="1600">
              <a:latin typeface="宋体" pitchFamily="2" charset="-122"/>
              <a:ea typeface="宋体" pitchFamily="2" charset="-122"/>
            </a:endParaRPr>
          </a:p>
          <a:p>
            <a:pPr marL="0" indent="0">
              <a:buNone/>
            </a:pPr>
            <a:r>
              <a:rPr lang="en-US" altLang="zh-CN" sz="1600">
                <a:latin typeface="宋体" pitchFamily="2" charset="-122"/>
                <a:ea typeface="宋体" pitchFamily="2" charset="-122"/>
              </a:rPr>
              <a:t>2</a:t>
            </a:r>
            <a:r>
              <a:rPr lang="zh-CN" altLang="en-US" sz="1600" smtClean="0">
                <a:latin typeface="宋体" pitchFamily="2" charset="-122"/>
                <a:ea typeface="宋体" pitchFamily="2" charset="-122"/>
              </a:rPr>
              <a:t>、引入组件</a:t>
            </a:r>
            <a:endParaRPr lang="en-US" altLang="zh-CN" sz="1600" smtClean="0">
              <a:latin typeface="宋体" pitchFamily="2" charset="-122"/>
              <a:ea typeface="宋体" pitchFamily="2" charset="-122"/>
            </a:endParaRPr>
          </a:p>
          <a:p>
            <a:pPr marL="0" indent="0">
              <a:buNone/>
            </a:pPr>
            <a:r>
              <a:rPr lang="zh-CN" altLang="en-US" sz="1600" smtClean="0">
                <a:latin typeface="宋体" pitchFamily="2" charset="-122"/>
                <a:ea typeface="宋体" pitchFamily="2" charset="-122"/>
              </a:rPr>
              <a:t>在</a:t>
            </a:r>
            <a:r>
              <a:rPr lang="en-US" altLang="zh-CN" sz="1600" smtClean="0">
                <a:latin typeface="宋体" pitchFamily="2" charset="-122"/>
                <a:ea typeface="宋体" pitchFamily="2" charset="-122"/>
              </a:rPr>
              <a:t>pom.xml</a:t>
            </a:r>
            <a:r>
              <a:rPr lang="zh-CN" altLang="en-US" sz="1600" smtClean="0">
                <a:latin typeface="宋体" pitchFamily="2" charset="-122"/>
                <a:ea typeface="宋体" pitchFamily="2" charset="-122"/>
              </a:rPr>
              <a:t>中引入</a:t>
            </a:r>
            <a:r>
              <a:rPr lang="en-US" altLang="zh-CN" sz="1600" smtClean="0">
                <a:latin typeface="宋体" pitchFamily="2" charset="-122"/>
                <a:ea typeface="宋体" pitchFamily="2" charset="-122"/>
              </a:rPr>
              <a:t>spring-cloud-starter-consul-discovery</a:t>
            </a:r>
            <a:endParaRPr lang="en-US" altLang="zh-CN" sz="1600">
              <a:latin typeface="宋体" pitchFamily="2" charset="-122"/>
              <a:ea typeface="宋体" pitchFamily="2" charset="-122"/>
            </a:endParaRPr>
          </a:p>
          <a:p>
            <a:pPr marL="0" indent="0">
              <a:buNone/>
            </a:pPr>
            <a:r>
              <a:rPr lang="en-US" altLang="zh-CN" sz="1600" smtClean="0">
                <a:latin typeface="宋体" pitchFamily="2" charset="-122"/>
                <a:ea typeface="宋体" pitchFamily="2" charset="-122"/>
              </a:rPr>
              <a:t>3</a:t>
            </a:r>
            <a:r>
              <a:rPr lang="zh-CN" altLang="en-US" sz="1600" smtClean="0">
                <a:latin typeface="宋体" pitchFamily="2" charset="-122"/>
                <a:ea typeface="宋体" pitchFamily="2" charset="-122"/>
              </a:rPr>
              <a:t>、添加注解</a:t>
            </a:r>
            <a:endParaRPr lang="en-US" altLang="zh-CN" sz="1600" smtClean="0">
              <a:latin typeface="宋体" pitchFamily="2" charset="-122"/>
              <a:ea typeface="宋体" pitchFamily="2" charset="-122"/>
            </a:endParaRPr>
          </a:p>
          <a:p>
            <a:pPr marL="0" indent="0">
              <a:buNone/>
            </a:pPr>
            <a:r>
              <a:rPr lang="zh-CN" altLang="en-US" sz="1600" smtClean="0">
                <a:latin typeface="宋体" pitchFamily="2" charset="-122"/>
                <a:ea typeface="宋体" pitchFamily="2" charset="-122"/>
              </a:rPr>
              <a:t>在</a:t>
            </a:r>
            <a:r>
              <a:rPr lang="en-US" altLang="zh-CN" sz="1600" smtClean="0">
                <a:latin typeface="宋体" pitchFamily="2" charset="-122"/>
                <a:ea typeface="宋体" pitchFamily="2" charset="-122"/>
              </a:rPr>
              <a:t>spring boot</a:t>
            </a:r>
            <a:r>
              <a:rPr lang="zh-CN" altLang="en-US" sz="1600" smtClean="0">
                <a:latin typeface="宋体" pitchFamily="2" charset="-122"/>
                <a:ea typeface="宋体" pitchFamily="2" charset="-122"/>
              </a:rPr>
              <a:t>应用的入口类上添加注解</a:t>
            </a:r>
            <a:r>
              <a:rPr lang="en-US" altLang="zh-CN" sz="1600" smtClean="0">
                <a:latin typeface="宋体" pitchFamily="2" charset="-122"/>
                <a:ea typeface="宋体" pitchFamily="2" charset="-122"/>
              </a:rPr>
              <a:t>@EnableDiscoveryClient</a:t>
            </a:r>
          </a:p>
          <a:p>
            <a:pPr marL="0" indent="0">
              <a:buNone/>
            </a:pPr>
            <a:r>
              <a:rPr lang="en-US" altLang="zh-CN" sz="1600" smtClean="0">
                <a:latin typeface="宋体" pitchFamily="2" charset="-122"/>
                <a:ea typeface="宋体" pitchFamily="2" charset="-122"/>
              </a:rPr>
              <a:t>4</a:t>
            </a:r>
            <a:r>
              <a:rPr lang="zh-CN" altLang="en-US" sz="1600" smtClean="0">
                <a:latin typeface="宋体" pitchFamily="2" charset="-122"/>
                <a:ea typeface="宋体" pitchFamily="2" charset="-122"/>
              </a:rPr>
              <a:t>、修改配置文件</a:t>
            </a:r>
            <a:endParaRPr lang="en-US" altLang="zh-CN" sz="1600">
              <a:latin typeface="宋体" pitchFamily="2" charset="-122"/>
              <a:ea typeface="宋体" pitchFamily="2" charset="-122"/>
            </a:endParaRPr>
          </a:p>
          <a:p>
            <a:pPr marL="0" indent="0">
              <a:buNone/>
            </a:pPr>
            <a:r>
              <a:rPr lang="zh-CN" altLang="en-US" sz="1600" smtClean="0">
                <a:latin typeface="宋体" pitchFamily="2" charset="-122"/>
                <a:ea typeface="宋体" pitchFamily="2" charset="-122"/>
              </a:rPr>
              <a:t>在</a:t>
            </a:r>
            <a:r>
              <a:rPr lang="en-US" altLang="zh-CN" sz="1600" smtClean="0">
                <a:latin typeface="宋体" pitchFamily="2" charset="-122"/>
                <a:ea typeface="宋体" pitchFamily="2" charset="-122"/>
              </a:rPr>
              <a:t>application.properties</a:t>
            </a:r>
            <a:r>
              <a:rPr lang="zh-CN" altLang="en-US" sz="1600" smtClean="0">
                <a:latin typeface="宋体" pitchFamily="2" charset="-122"/>
                <a:ea typeface="宋体" pitchFamily="2" charset="-122"/>
              </a:rPr>
              <a:t>中添加：</a:t>
            </a:r>
            <a:endParaRPr lang="en-US" altLang="zh-CN" sz="1600" smtClean="0">
              <a:latin typeface="宋体" pitchFamily="2" charset="-122"/>
              <a:ea typeface="宋体" pitchFamily="2" charset="-122"/>
            </a:endParaRPr>
          </a:p>
          <a:p>
            <a:pPr marL="0" indent="0">
              <a:buNone/>
            </a:pPr>
            <a:r>
              <a:rPr lang="en-US" altLang="zh-CN" sz="1600" smtClean="0">
                <a:latin typeface="宋体" pitchFamily="2" charset="-122"/>
                <a:ea typeface="宋体" pitchFamily="2" charset="-122"/>
              </a:rPr>
              <a:t>spring.cloud.consul.host=localhost</a:t>
            </a:r>
            <a:endParaRPr lang="en-US" altLang="zh-CN" sz="1600">
              <a:latin typeface="宋体" pitchFamily="2" charset="-122"/>
              <a:ea typeface="宋体" pitchFamily="2" charset="-122"/>
            </a:endParaRPr>
          </a:p>
          <a:p>
            <a:pPr marL="0" indent="0">
              <a:buNone/>
            </a:pPr>
            <a:r>
              <a:rPr lang="en-US" altLang="zh-CN" sz="1600">
                <a:latin typeface="宋体" pitchFamily="2" charset="-122"/>
                <a:ea typeface="宋体" pitchFamily="2" charset="-122"/>
              </a:rPr>
              <a:t>spring.cloud.consul.port=8500</a:t>
            </a:r>
          </a:p>
          <a:p>
            <a:pPr marL="0" indent="0">
              <a:buNone/>
              <a:defRPr/>
            </a:pPr>
            <a:r>
              <a:rPr lang="en-US" altLang="zh-CN" sz="1600">
                <a:latin typeface="宋体" pitchFamily="2" charset="-122"/>
                <a:ea typeface="宋体" pitchFamily="2" charset="-122"/>
              </a:rPr>
              <a:t>5</a:t>
            </a:r>
            <a:r>
              <a:rPr lang="zh-CN" altLang="en-US" sz="1600">
                <a:latin typeface="宋体" pitchFamily="2" charset="-122"/>
                <a:ea typeface="宋体" pitchFamily="2" charset="-122"/>
              </a:rPr>
              <a:t>、后续所有服务都需注册按上述步骤进行注册</a:t>
            </a:r>
            <a:endParaRPr lang="zh-CN" altLang="en-US" sz="1600" dirty="0">
              <a:latin typeface="宋体" pitchFamily="2" charset="-122"/>
              <a:ea typeface="宋体" pitchFamily="2" charset="-122"/>
            </a:endParaRPr>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3047140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a:t>
            </a:r>
            <a:r>
              <a:rPr lang="zh-CN" altLang="en-US" sz="1600" smtClean="0">
                <a:latin typeface="宋体" pitchFamily="2" charset="-122"/>
                <a:ea typeface="宋体" pitchFamily="2" charset="-122"/>
                <a:sym typeface="+mn-ea"/>
              </a:rPr>
              <a:t>服务</a:t>
            </a:r>
            <a:r>
              <a:rPr lang="zh-CN" altLang="en-US" sz="1600">
                <a:latin typeface="宋体" pitchFamily="2" charset="-122"/>
                <a:ea typeface="宋体" pitchFamily="2" charset="-122"/>
                <a:sym typeface="+mn-ea"/>
              </a:rPr>
              <a:t>消费者</a:t>
            </a:r>
            <a:endParaRPr lang="zh-CN" altLang="en-US" sz="1600" dirty="0" smtClean="0">
              <a:latin typeface="宋体" pitchFamily="2" charset="-122"/>
              <a:ea typeface="宋体" pitchFamily="2" charset="-122"/>
              <a:sym typeface="+mn-ea"/>
            </a:endParaRPr>
          </a:p>
          <a:p>
            <a:pPr marL="0" lvl="2" indent="0">
              <a:buNone/>
            </a:pPr>
            <a:r>
              <a:rPr lang="zh-CN" altLang="en-US" smtClean="0">
                <a:latin typeface="宋体" pitchFamily="2" charset="-122"/>
                <a:ea typeface="宋体" pitchFamily="2" charset="-122"/>
              </a:rPr>
              <a:t>   服务提供者向注册中心通告自己的服务地址后，框架还需提供通讯方法让服务消费者可以很容易地和服务提供者交互。</a:t>
            </a:r>
            <a:r>
              <a:rPr lang="en-US" altLang="zh-CN" smtClean="0">
                <a:latin typeface="宋体" pitchFamily="2" charset="-122"/>
                <a:ea typeface="宋体" pitchFamily="2" charset="-122"/>
              </a:rPr>
              <a:t>Spring cloud</a:t>
            </a:r>
            <a:r>
              <a:rPr lang="zh-CN" altLang="en-US" smtClean="0">
                <a:latin typeface="宋体" pitchFamily="2" charset="-122"/>
                <a:ea typeface="宋体" pitchFamily="2" charset="-122"/>
              </a:rPr>
              <a:t>框架的</a:t>
            </a:r>
            <a:r>
              <a:rPr lang="zh-CN" altLang="en-US">
                <a:latin typeface="宋体" pitchFamily="2" charset="-122"/>
                <a:ea typeface="宋体" pitchFamily="2" charset="-122"/>
              </a:rPr>
              <a:t>通讯是基于</a:t>
            </a:r>
            <a:r>
              <a:rPr lang="en-US" altLang="zh-CN">
                <a:latin typeface="宋体" pitchFamily="2" charset="-122"/>
                <a:ea typeface="宋体" pitchFamily="2" charset="-122"/>
              </a:rPr>
              <a:t>http </a:t>
            </a:r>
            <a:r>
              <a:rPr lang="en-US" altLang="zh-CN">
                <a:latin typeface="宋体" pitchFamily="2" charset="-122"/>
                <a:ea typeface="宋体" pitchFamily="2" charset="-122"/>
              </a:rPr>
              <a:t>restful</a:t>
            </a:r>
            <a:r>
              <a:rPr lang="zh-CN" altLang="en-US" smtClean="0">
                <a:latin typeface="宋体" pitchFamily="2" charset="-122"/>
                <a:ea typeface="宋体" pitchFamily="2" charset="-122"/>
              </a:rPr>
              <a:t>的，有</a:t>
            </a:r>
            <a:r>
              <a:rPr lang="zh-CN" altLang="en-US">
                <a:latin typeface="宋体" pitchFamily="2" charset="-122"/>
                <a:ea typeface="宋体" pitchFamily="2" charset="-122"/>
              </a:rPr>
              <a:t>两种服务调用方式，一种是</a:t>
            </a:r>
            <a:r>
              <a:rPr lang="en-US" altLang="zh-CN">
                <a:latin typeface="宋体" pitchFamily="2" charset="-122"/>
                <a:ea typeface="宋体" pitchFamily="2" charset="-122"/>
              </a:rPr>
              <a:t>ribbon+restTemplate</a:t>
            </a:r>
            <a:r>
              <a:rPr lang="zh-CN" altLang="en-US">
                <a:latin typeface="宋体" pitchFamily="2" charset="-122"/>
                <a:ea typeface="宋体" pitchFamily="2" charset="-122"/>
              </a:rPr>
              <a:t>，另一种是</a:t>
            </a:r>
            <a:r>
              <a:rPr lang="en-US" altLang="zh-CN">
                <a:latin typeface="宋体" pitchFamily="2" charset="-122"/>
                <a:ea typeface="宋体" pitchFamily="2" charset="-122"/>
              </a:rPr>
              <a:t>feign</a:t>
            </a:r>
            <a:r>
              <a:rPr lang="zh-CN" altLang="en-US">
                <a:latin typeface="宋体" pitchFamily="2" charset="-122"/>
                <a:ea typeface="宋体" pitchFamily="2" charset="-122"/>
              </a:rPr>
              <a:t>。</a:t>
            </a:r>
            <a:endParaRPr lang="en-US" altLang="zh-CN" dirty="0">
              <a:latin typeface="宋体" pitchFamily="2" charset="-122"/>
              <a:ea typeface="宋体" pitchFamily="2" charset="-122"/>
            </a:endParaRPr>
          </a:p>
          <a:p>
            <a:pPr marL="0" lvl="2" indent="0">
              <a:buNone/>
            </a:pPr>
            <a:endParaRPr lang="en-US" altLang="zh-CN"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26" y="2564904"/>
            <a:ext cx="7754433" cy="2953162"/>
          </a:xfrm>
          <a:prstGeom prst="rect">
            <a:avLst/>
          </a:prstGeom>
        </p:spPr>
      </p:pic>
    </p:spTree>
    <p:extLst>
      <p:ext uri="{BB962C8B-B14F-4D97-AF65-F5344CB8AC3E}">
        <p14:creationId xmlns:p14="http://schemas.microsoft.com/office/powerpoint/2010/main" val="3395796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a:t>
            </a:r>
            <a:r>
              <a:rPr lang="zh-CN" altLang="en-US" sz="1600" smtClean="0">
                <a:latin typeface="宋体" pitchFamily="2" charset="-122"/>
                <a:ea typeface="宋体" pitchFamily="2" charset="-122"/>
                <a:sym typeface="+mn-ea"/>
              </a:rPr>
              <a:t>服务</a:t>
            </a:r>
            <a:r>
              <a:rPr lang="zh-CN" altLang="en-US" sz="1600" smtClean="0">
                <a:latin typeface="宋体" pitchFamily="2" charset="-122"/>
                <a:ea typeface="宋体" pitchFamily="2" charset="-122"/>
                <a:sym typeface="+mn-ea"/>
              </a:rPr>
              <a:t>消费者</a:t>
            </a:r>
            <a:endParaRPr lang="en-US" altLang="zh-CN" sz="1600" smtClean="0">
              <a:latin typeface="宋体" pitchFamily="2" charset="-122"/>
              <a:ea typeface="宋体" pitchFamily="2" charset="-122"/>
              <a:sym typeface="+mn-ea"/>
            </a:endParaRPr>
          </a:p>
          <a:p>
            <a:pPr marL="0" indent="0">
              <a:buNone/>
              <a:defRPr/>
            </a:pPr>
            <a:endParaRPr lang="zh-CN" altLang="en-US" sz="1600" dirty="0" smtClean="0">
              <a:latin typeface="宋体" pitchFamily="2" charset="-122"/>
              <a:ea typeface="宋体" pitchFamily="2" charset="-122"/>
              <a:sym typeface="+mn-ea"/>
            </a:endParaRPr>
          </a:p>
          <a:p>
            <a:pPr marL="0" lvl="2" indent="0">
              <a:buNone/>
            </a:pPr>
            <a:r>
              <a:rPr lang="en-US" altLang="zh-CN">
                <a:latin typeface="宋体" pitchFamily="2" charset="-122"/>
                <a:ea typeface="宋体" pitchFamily="2" charset="-122"/>
              </a:rPr>
              <a:t>feign</a:t>
            </a:r>
            <a:r>
              <a:rPr lang="zh-CN" altLang="en-US">
                <a:latin typeface="宋体" pitchFamily="2" charset="-122"/>
                <a:ea typeface="宋体" pitchFamily="2" charset="-122"/>
              </a:rPr>
              <a:t>是</a:t>
            </a:r>
            <a:r>
              <a:rPr lang="zh-CN" altLang="en-US">
                <a:latin typeface="宋体" pitchFamily="2" charset="-122"/>
                <a:ea typeface="宋体" pitchFamily="2" charset="-122"/>
              </a:rPr>
              <a:t>一</a:t>
            </a:r>
            <a:r>
              <a:rPr lang="zh-CN" altLang="en-US" smtClean="0">
                <a:latin typeface="宋体" pitchFamily="2" charset="-122"/>
                <a:ea typeface="宋体" pitchFamily="2" charset="-122"/>
              </a:rPr>
              <a:t>个</a:t>
            </a:r>
            <a:r>
              <a:rPr lang="zh-CN" altLang="en-US">
                <a:latin typeface="宋体" pitchFamily="2" charset="-122"/>
                <a:ea typeface="宋体" pitchFamily="2" charset="-122"/>
              </a:rPr>
              <a:t>声明</a:t>
            </a:r>
            <a:r>
              <a:rPr lang="zh-CN" altLang="en-US" smtClean="0">
                <a:latin typeface="宋体" pitchFamily="2" charset="-122"/>
                <a:ea typeface="宋体" pitchFamily="2" charset="-122"/>
              </a:rPr>
              <a:t>式的</a:t>
            </a:r>
            <a:r>
              <a:rPr lang="en-US" altLang="zh-CN" smtClean="0">
                <a:latin typeface="宋体" pitchFamily="2" charset="-122"/>
                <a:ea typeface="宋体" pitchFamily="2" charset="-122"/>
              </a:rPr>
              <a:t>http</a:t>
            </a:r>
            <a:r>
              <a:rPr lang="zh-CN" altLang="en-US" smtClean="0">
                <a:latin typeface="宋体" pitchFamily="2" charset="-122"/>
                <a:ea typeface="宋体" pitchFamily="2" charset="-122"/>
              </a:rPr>
              <a:t>服务</a:t>
            </a:r>
            <a:r>
              <a:rPr lang="zh-CN" altLang="en-US">
                <a:latin typeface="宋体" pitchFamily="2" charset="-122"/>
                <a:ea typeface="宋体" pitchFamily="2" charset="-122"/>
              </a:rPr>
              <a:t>调用</a:t>
            </a:r>
            <a:r>
              <a:rPr lang="zh-CN" altLang="en-US">
                <a:latin typeface="宋体" pitchFamily="2" charset="-122"/>
                <a:ea typeface="宋体" pitchFamily="2" charset="-122"/>
              </a:rPr>
              <a:t>客户端</a:t>
            </a:r>
            <a:r>
              <a:rPr lang="zh-CN" altLang="en-US" smtClean="0">
                <a:latin typeface="宋体" pitchFamily="2" charset="-122"/>
                <a:ea typeface="宋体" pitchFamily="2" charset="-122"/>
              </a:rPr>
              <a:t>，它使得</a:t>
            </a:r>
            <a:r>
              <a:rPr lang="en-US" altLang="zh-CN">
                <a:latin typeface="宋体" pitchFamily="2" charset="-122"/>
                <a:ea typeface="宋体" pitchFamily="2" charset="-122"/>
              </a:rPr>
              <a:t>http</a:t>
            </a:r>
            <a:r>
              <a:rPr lang="zh-CN" altLang="en-US">
                <a:latin typeface="宋体" pitchFamily="2" charset="-122"/>
                <a:ea typeface="宋体" pitchFamily="2" charset="-122"/>
              </a:rPr>
              <a:t>客户端编码变得</a:t>
            </a:r>
            <a:r>
              <a:rPr lang="zh-CN" altLang="en-US">
                <a:latin typeface="宋体" pitchFamily="2" charset="-122"/>
                <a:ea typeface="宋体" pitchFamily="2" charset="-122"/>
              </a:rPr>
              <a:t>更简单。</a:t>
            </a:r>
            <a:r>
              <a:rPr lang="zh-CN" altLang="en-US">
                <a:latin typeface="宋体" pitchFamily="2" charset="-122"/>
                <a:ea typeface="宋体" pitchFamily="2" charset="-122"/>
              </a:rPr>
              <a:t>使用</a:t>
            </a:r>
            <a:r>
              <a:rPr lang="en-US" altLang="zh-CN">
                <a:latin typeface="宋体" pitchFamily="2" charset="-122"/>
                <a:ea typeface="宋体" pitchFamily="2" charset="-122"/>
              </a:rPr>
              <a:t>feign</a:t>
            </a:r>
            <a:r>
              <a:rPr lang="zh-CN" altLang="en-US">
                <a:latin typeface="宋体" pitchFamily="2" charset="-122"/>
                <a:ea typeface="宋体" pitchFamily="2" charset="-122"/>
              </a:rPr>
              <a:t>，</a:t>
            </a:r>
            <a:r>
              <a:rPr lang="zh-CN" altLang="en-US">
                <a:latin typeface="宋体" pitchFamily="2" charset="-122"/>
                <a:ea typeface="宋体" pitchFamily="2" charset="-122"/>
              </a:rPr>
              <a:t>只需要通过创建接口并用注解来配置它既可完成对</a:t>
            </a:r>
            <a:r>
              <a:rPr lang="en-US" altLang="zh-CN">
                <a:latin typeface="宋体" pitchFamily="2" charset="-122"/>
                <a:ea typeface="宋体" pitchFamily="2" charset="-122"/>
              </a:rPr>
              <a:t>Web</a:t>
            </a:r>
            <a:r>
              <a:rPr lang="zh-CN" altLang="en-US">
                <a:latin typeface="宋体" pitchFamily="2" charset="-122"/>
                <a:ea typeface="宋体" pitchFamily="2" charset="-122"/>
              </a:rPr>
              <a:t>服务接口的</a:t>
            </a:r>
            <a:r>
              <a:rPr lang="zh-CN" altLang="en-US">
                <a:latin typeface="宋体" pitchFamily="2" charset="-122"/>
                <a:ea typeface="宋体" pitchFamily="2" charset="-122"/>
              </a:rPr>
              <a:t>绑定</a:t>
            </a:r>
            <a:r>
              <a:rPr lang="zh-CN" altLang="en-US" smtClean="0">
                <a:latin typeface="宋体" pitchFamily="2" charset="-122"/>
                <a:ea typeface="宋体" pitchFamily="2" charset="-122"/>
              </a:rPr>
              <a:t>。另外</a:t>
            </a:r>
            <a:r>
              <a:rPr lang="en-US" altLang="zh-CN" smtClean="0">
                <a:latin typeface="宋体" pitchFamily="2" charset="-122"/>
                <a:ea typeface="宋体" pitchFamily="2" charset="-122"/>
              </a:rPr>
              <a:t>feign</a:t>
            </a:r>
            <a:r>
              <a:rPr lang="zh-CN" altLang="en-US" smtClean="0">
                <a:latin typeface="宋体" pitchFamily="2" charset="-122"/>
                <a:ea typeface="宋体" pitchFamily="2" charset="-122"/>
              </a:rPr>
              <a:t>还整合了</a:t>
            </a:r>
            <a:r>
              <a:rPr lang="en-US" altLang="zh-CN" smtClean="0">
                <a:latin typeface="宋体" pitchFamily="2" charset="-122"/>
                <a:ea typeface="宋体" pitchFamily="2" charset="-122"/>
              </a:rPr>
              <a:t>ribbon</a:t>
            </a:r>
            <a:r>
              <a:rPr lang="zh-CN" altLang="en-US" smtClean="0">
                <a:latin typeface="宋体" pitchFamily="2" charset="-122"/>
                <a:ea typeface="宋体" pitchFamily="2" charset="-122"/>
              </a:rPr>
              <a:t>实现了负载均衡的</a:t>
            </a:r>
            <a:r>
              <a:rPr lang="en-US" altLang="zh-CN" smtClean="0">
                <a:latin typeface="宋体" pitchFamily="2" charset="-122"/>
                <a:ea typeface="宋体" pitchFamily="2" charset="-122"/>
              </a:rPr>
              <a:t>http</a:t>
            </a:r>
            <a:r>
              <a:rPr lang="zh-CN" altLang="en-US" smtClean="0">
                <a:latin typeface="宋体" pitchFamily="2" charset="-122"/>
                <a:ea typeface="宋体" pitchFamily="2" charset="-122"/>
              </a:rPr>
              <a:t>调用。   </a:t>
            </a:r>
            <a:endParaRPr lang="en-US" altLang="zh-CN" dirty="0">
              <a:latin typeface="宋体" pitchFamily="2" charset="-122"/>
              <a:ea typeface="宋体" pitchFamily="2" charset="-122"/>
            </a:endParaRPr>
          </a:p>
          <a:p>
            <a:pPr marL="0" lvl="2" indent="0">
              <a:buNone/>
            </a:pPr>
            <a:r>
              <a:rPr lang="en-US" altLang="zh-CN" smtClean="0">
                <a:latin typeface="宋体" pitchFamily="2" charset="-122"/>
                <a:ea typeface="宋体" pitchFamily="2" charset="-122"/>
              </a:rPr>
              <a:t>spring cloud feign</a:t>
            </a:r>
            <a:r>
              <a:rPr lang="zh-CN" altLang="en-US" smtClean="0">
                <a:latin typeface="宋体" pitchFamily="2" charset="-122"/>
                <a:ea typeface="宋体" pitchFamily="2" charset="-122"/>
              </a:rPr>
              <a:t>的开发步骤：</a:t>
            </a:r>
            <a:endParaRPr lang="zh-CN" altLang="zh-CN" smtClean="0">
              <a:latin typeface="宋体" pitchFamily="2" charset="-122"/>
              <a:ea typeface="宋体" pitchFamily="2" charset="-122"/>
            </a:endParaRPr>
          </a:p>
          <a:p>
            <a:pPr marL="0" indent="0">
              <a:buNone/>
            </a:pPr>
            <a:r>
              <a:rPr lang="en-US" altLang="zh-CN" sz="1600" smtClean="0">
                <a:latin typeface="宋体" pitchFamily="2" charset="-122"/>
                <a:ea typeface="宋体" pitchFamily="2" charset="-122"/>
              </a:rPr>
              <a:t>1</a:t>
            </a:r>
            <a:r>
              <a:rPr lang="zh-CN" altLang="en-US" sz="1600" smtClean="0">
                <a:latin typeface="宋体" pitchFamily="2" charset="-122"/>
                <a:ea typeface="宋体" pitchFamily="2" charset="-122"/>
              </a:rPr>
              <a:t>、引入组件</a:t>
            </a:r>
            <a:endParaRPr lang="en-US" altLang="zh-CN" sz="1600" smtClean="0">
              <a:latin typeface="宋体" pitchFamily="2" charset="-122"/>
              <a:ea typeface="宋体" pitchFamily="2" charset="-122"/>
            </a:endParaRPr>
          </a:p>
          <a:p>
            <a:pPr marL="0" indent="0">
              <a:buNone/>
            </a:pPr>
            <a:r>
              <a:rPr lang="zh-CN" altLang="en-US" sz="1600" smtClean="0">
                <a:latin typeface="宋体" pitchFamily="2" charset="-122"/>
                <a:ea typeface="宋体" pitchFamily="2" charset="-122"/>
              </a:rPr>
              <a:t>在</a:t>
            </a:r>
            <a:r>
              <a:rPr lang="en-US" altLang="zh-CN" sz="1600" smtClean="0">
                <a:latin typeface="宋体" pitchFamily="2" charset="-122"/>
                <a:ea typeface="宋体" pitchFamily="2" charset="-122"/>
              </a:rPr>
              <a:t>pom.xml</a:t>
            </a:r>
            <a:r>
              <a:rPr lang="zh-CN" altLang="en-US" sz="1600" smtClean="0">
                <a:latin typeface="宋体" pitchFamily="2" charset="-122"/>
                <a:ea typeface="宋体" pitchFamily="2" charset="-122"/>
              </a:rPr>
              <a:t>中引入</a:t>
            </a:r>
            <a:r>
              <a:rPr lang="en-US" altLang="zh-CN" sz="1600">
                <a:latin typeface="宋体" pitchFamily="2" charset="-122"/>
                <a:ea typeface="宋体" pitchFamily="2" charset="-122"/>
              </a:rPr>
              <a:t>spring-cloud-starter-openfeign</a:t>
            </a:r>
            <a:endParaRPr lang="en-US" altLang="zh-CN" sz="1600">
              <a:latin typeface="宋体" pitchFamily="2" charset="-122"/>
              <a:ea typeface="宋体" pitchFamily="2" charset="-122"/>
            </a:endParaRPr>
          </a:p>
          <a:p>
            <a:pPr marL="0" indent="0">
              <a:buNone/>
            </a:pPr>
            <a:r>
              <a:rPr lang="en-US" altLang="zh-CN" sz="1600" smtClean="0">
                <a:latin typeface="宋体" pitchFamily="2" charset="-122"/>
                <a:ea typeface="宋体" pitchFamily="2" charset="-122"/>
              </a:rPr>
              <a:t>2</a:t>
            </a:r>
            <a:r>
              <a:rPr lang="zh-CN" altLang="en-US" sz="1600" smtClean="0">
                <a:latin typeface="宋体" pitchFamily="2" charset="-122"/>
                <a:ea typeface="宋体" pitchFamily="2" charset="-122"/>
              </a:rPr>
              <a:t>、添加注解</a:t>
            </a:r>
            <a:endParaRPr lang="en-US" altLang="zh-CN" sz="1600" smtClean="0">
              <a:latin typeface="宋体" pitchFamily="2" charset="-122"/>
              <a:ea typeface="宋体" pitchFamily="2" charset="-122"/>
            </a:endParaRPr>
          </a:p>
          <a:p>
            <a:pPr marL="0" indent="0">
              <a:buNone/>
            </a:pPr>
            <a:r>
              <a:rPr lang="zh-CN" altLang="en-US" sz="1600" smtClean="0">
                <a:latin typeface="宋体" pitchFamily="2" charset="-122"/>
                <a:ea typeface="宋体" pitchFamily="2" charset="-122"/>
              </a:rPr>
              <a:t>在</a:t>
            </a:r>
            <a:r>
              <a:rPr lang="en-US" altLang="zh-CN" sz="1600" smtClean="0">
                <a:latin typeface="宋体" pitchFamily="2" charset="-122"/>
                <a:ea typeface="宋体" pitchFamily="2" charset="-122"/>
              </a:rPr>
              <a:t>spring </a:t>
            </a:r>
            <a:r>
              <a:rPr lang="en-US" altLang="zh-CN" sz="1600">
                <a:latin typeface="宋体" pitchFamily="2" charset="-122"/>
                <a:ea typeface="宋体" pitchFamily="2" charset="-122"/>
              </a:rPr>
              <a:t>boot</a:t>
            </a:r>
            <a:r>
              <a:rPr lang="zh-CN" altLang="en-US" sz="1600">
                <a:latin typeface="宋体" pitchFamily="2" charset="-122"/>
                <a:ea typeface="宋体" pitchFamily="2" charset="-122"/>
              </a:rPr>
              <a:t>应用的入口类上添加注解</a:t>
            </a:r>
            <a:r>
              <a:rPr lang="en-US" altLang="zh-CN" sz="1600">
                <a:latin typeface="宋体" pitchFamily="2" charset="-122"/>
                <a:ea typeface="宋体" pitchFamily="2" charset="-122"/>
              </a:rPr>
              <a:t>@EnableFeignClients</a:t>
            </a:r>
            <a:endParaRPr lang="en-US" altLang="zh-CN" sz="1600">
              <a:latin typeface="宋体" pitchFamily="2" charset="-122"/>
              <a:ea typeface="宋体" pitchFamily="2" charset="-122"/>
            </a:endParaRPr>
          </a:p>
          <a:p>
            <a:pPr marL="0" indent="0">
              <a:buNone/>
            </a:pPr>
            <a:r>
              <a:rPr lang="en-US" altLang="zh-CN" sz="1600" smtClean="0">
                <a:latin typeface="宋体" pitchFamily="2" charset="-122"/>
                <a:ea typeface="宋体" pitchFamily="2" charset="-122"/>
              </a:rPr>
              <a:t>3</a:t>
            </a:r>
            <a:r>
              <a:rPr lang="zh-CN" altLang="en-US" sz="1600" smtClean="0">
                <a:latin typeface="宋体" pitchFamily="2" charset="-122"/>
                <a:ea typeface="宋体" pitchFamily="2" charset="-122"/>
              </a:rPr>
              <a:t>、</a:t>
            </a:r>
            <a:r>
              <a:rPr lang="zh-CN" altLang="en-US" sz="1600">
                <a:latin typeface="宋体" pitchFamily="2" charset="-122"/>
                <a:ea typeface="宋体" pitchFamily="2" charset="-122"/>
              </a:rPr>
              <a:t>定义</a:t>
            </a:r>
            <a:r>
              <a:rPr lang="en-US" altLang="zh-CN" sz="1600" smtClean="0">
                <a:latin typeface="宋体" pitchFamily="2" charset="-122"/>
                <a:ea typeface="宋体" pitchFamily="2" charset="-122"/>
              </a:rPr>
              <a:t>feign</a:t>
            </a:r>
            <a:r>
              <a:rPr lang="zh-CN" altLang="en-US" sz="1600" smtClean="0">
                <a:latin typeface="宋体" pitchFamily="2" charset="-122"/>
                <a:ea typeface="宋体" pitchFamily="2" charset="-122"/>
              </a:rPr>
              <a:t>消费者接口</a:t>
            </a:r>
            <a:endParaRPr lang="zh-CN" altLang="zh-CN" sz="1400" smtClean="0"/>
          </a:p>
          <a:p>
            <a:pPr>
              <a:defRPr/>
            </a:pPr>
            <a:endParaRPr lang="zh-CN" altLang="en-US" sz="1400" smtClean="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21087"/>
            <a:ext cx="6624736" cy="192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配置管理</a:t>
            </a:r>
            <a:endParaRPr lang="en-US" altLang="zh-CN" sz="1600" dirty="0" smtClean="0">
              <a:latin typeface="宋体" pitchFamily="2" charset="-122"/>
              <a:ea typeface="宋体" pitchFamily="2" charset="-122"/>
              <a:sym typeface="+mn-ea"/>
            </a:endParaRPr>
          </a:p>
          <a:p>
            <a:pPr marL="0" indent="0">
              <a:buNone/>
            </a:pPr>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服务</a:t>
            </a:r>
            <a:r>
              <a:rPr lang="zh-CN" altLang="zh-CN" sz="1600" dirty="0">
                <a:latin typeface="宋体" pitchFamily="2" charset="-122"/>
                <a:ea typeface="宋体" pitchFamily="2" charset="-122"/>
              </a:rPr>
              <a:t>一般有很多配置项或字典值</a:t>
            </a:r>
            <a:r>
              <a:rPr lang="zh-CN" altLang="zh-CN" sz="1600" dirty="0" smtClean="0">
                <a:latin typeface="宋体" pitchFamily="2" charset="-122"/>
                <a:ea typeface="宋体" pitchFamily="2" charset="-122"/>
              </a:rPr>
              <a:t>，</a:t>
            </a:r>
            <a:r>
              <a:rPr lang="zh-CN" altLang="zh-CN" sz="1600" dirty="0">
                <a:latin typeface="宋体" pitchFamily="2" charset="-122"/>
                <a:ea typeface="宋体" pitchFamily="2" charset="-122"/>
              </a:rPr>
              <a:t>开发单体应用时，开发者可以手动改动这些配置，毕竟只有一个应用。但微服务架构下可能有成千上百个服务实例，所以需要引入配置中心服务</a:t>
            </a:r>
            <a:r>
              <a:rPr lang="zh-CN" altLang="zh-CN" sz="1600" dirty="0" smtClean="0">
                <a:latin typeface="宋体" pitchFamily="2" charset="-122"/>
                <a:ea typeface="宋体" pitchFamily="2" charset="-122"/>
              </a:rPr>
              <a:t>。</a:t>
            </a:r>
            <a:endParaRPr lang="en-US" altLang="zh-CN" sz="1600" dirty="0" smtClean="0">
              <a:latin typeface="宋体" pitchFamily="2" charset="-122"/>
              <a:ea typeface="宋体" pitchFamily="2" charset="-122"/>
            </a:endParaRPr>
          </a:p>
          <a:p>
            <a:pPr marL="0" indent="0">
              <a:buNone/>
            </a:pPr>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配置</a:t>
            </a:r>
            <a:r>
              <a:rPr lang="zh-CN" altLang="zh-CN" sz="1600" dirty="0">
                <a:latin typeface="宋体" pitchFamily="2" charset="-122"/>
                <a:ea typeface="宋体" pitchFamily="2" charset="-122"/>
              </a:rPr>
              <a:t>中心本身也是一个微服务组件，为了实现高可用，一般会有多个实例。配置项通过</a:t>
            </a:r>
            <a:r>
              <a:rPr lang="en-US" altLang="zh-CN" sz="1600" dirty="0">
                <a:latin typeface="宋体" pitchFamily="2" charset="-122"/>
                <a:ea typeface="宋体" pitchFamily="2" charset="-122"/>
              </a:rPr>
              <a:t>pull</a:t>
            </a:r>
            <a:r>
              <a:rPr lang="zh-CN" altLang="zh-CN" sz="1600" dirty="0">
                <a:latin typeface="宋体" pitchFamily="2" charset="-122"/>
                <a:ea typeface="宋体" pitchFamily="2" charset="-122"/>
              </a:rPr>
              <a:t>（客户端定期查询）或</a:t>
            </a:r>
            <a:r>
              <a:rPr lang="en-US" altLang="zh-CN" sz="1600" dirty="0">
                <a:latin typeface="宋体" pitchFamily="2" charset="-122"/>
                <a:ea typeface="宋体" pitchFamily="2" charset="-122"/>
              </a:rPr>
              <a:t>push</a:t>
            </a:r>
            <a:r>
              <a:rPr lang="zh-CN" altLang="zh-CN" sz="1600" dirty="0">
                <a:latin typeface="宋体" pitchFamily="2" charset="-122"/>
                <a:ea typeface="宋体" pitchFamily="2" charset="-122"/>
              </a:rPr>
              <a:t>（配置中心主动推）下发给服务。</a:t>
            </a: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852936"/>
            <a:ext cx="7833568" cy="3353746"/>
          </a:xfrm>
          <a:prstGeom prst="rect">
            <a:avLst/>
          </a:prstGeom>
        </p:spPr>
      </p:pic>
    </p:spTree>
    <p:extLst>
      <p:ext uri="{BB962C8B-B14F-4D97-AF65-F5344CB8AC3E}">
        <p14:creationId xmlns:p14="http://schemas.microsoft.com/office/powerpoint/2010/main" val="110595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配置管理</a:t>
            </a:r>
            <a:endParaRPr lang="en-US" altLang="zh-CN" sz="1600" dirty="0" smtClean="0">
              <a:latin typeface="宋体" pitchFamily="2" charset="-122"/>
              <a:ea typeface="宋体" pitchFamily="2" charset="-122"/>
              <a:sym typeface="+mn-ea"/>
            </a:endParaRPr>
          </a:p>
          <a:p>
            <a:pPr marL="0" lvl="2" indent="0">
              <a:buNone/>
            </a:pPr>
            <a:r>
              <a:rPr lang="en-US" altLang="zh-CN">
                <a:latin typeface="宋体" pitchFamily="2" charset="-122"/>
                <a:ea typeface="宋体" pitchFamily="2" charset="-122"/>
              </a:rPr>
              <a:t>spring cloud </a:t>
            </a:r>
            <a:r>
              <a:rPr lang="en-US" altLang="zh-CN" smtClean="0">
                <a:latin typeface="宋体" pitchFamily="2" charset="-122"/>
                <a:ea typeface="宋体" pitchFamily="2" charset="-122"/>
              </a:rPr>
              <a:t>config server</a:t>
            </a:r>
            <a:r>
              <a:rPr lang="zh-CN" altLang="en-US" smtClean="0">
                <a:latin typeface="宋体" pitchFamily="2" charset="-122"/>
                <a:ea typeface="宋体" pitchFamily="2" charset="-122"/>
              </a:rPr>
              <a:t>的</a:t>
            </a:r>
            <a:r>
              <a:rPr lang="zh-CN" altLang="en-US">
                <a:latin typeface="宋体" pitchFamily="2" charset="-122"/>
                <a:ea typeface="宋体" pitchFamily="2" charset="-122"/>
              </a:rPr>
              <a:t>开发步骤</a:t>
            </a:r>
            <a:r>
              <a:rPr lang="zh-CN" altLang="en-US" smtClean="0">
                <a:latin typeface="宋体" pitchFamily="2" charset="-122"/>
                <a:ea typeface="宋体" pitchFamily="2" charset="-122"/>
              </a:rPr>
              <a:t>：</a:t>
            </a:r>
            <a:endParaRPr lang="en-US" altLang="zh-CN" smtClean="0">
              <a:latin typeface="宋体" pitchFamily="2" charset="-122"/>
              <a:ea typeface="宋体" pitchFamily="2" charset="-122"/>
            </a:endParaRPr>
          </a:p>
          <a:p>
            <a:pPr marL="0" lvl="2" indent="0">
              <a:buNone/>
            </a:pPr>
            <a:r>
              <a:rPr lang="en-US" altLang="zh-CN" smtClean="0">
                <a:latin typeface="宋体" pitchFamily="2" charset="-122"/>
                <a:ea typeface="宋体" pitchFamily="2" charset="-122"/>
              </a:rPr>
              <a:t>1</a:t>
            </a:r>
            <a:r>
              <a:rPr lang="zh-CN" altLang="en-US" sz="1600" smtClean="0">
                <a:latin typeface="宋体" pitchFamily="2" charset="-122"/>
                <a:ea typeface="宋体" pitchFamily="2" charset="-122"/>
              </a:rPr>
              <a:t>、</a:t>
            </a:r>
            <a:r>
              <a:rPr lang="zh-CN" altLang="en-US" sz="1600">
                <a:latin typeface="宋体" pitchFamily="2" charset="-122"/>
                <a:ea typeface="宋体" pitchFamily="2" charset="-122"/>
              </a:rPr>
              <a:t>引入组件</a:t>
            </a:r>
            <a:endParaRPr lang="en-US" altLang="zh-CN" sz="1600">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pom.xml</a:t>
            </a:r>
            <a:r>
              <a:rPr lang="zh-CN" altLang="en-US" sz="1600">
                <a:latin typeface="宋体" pitchFamily="2" charset="-122"/>
                <a:ea typeface="宋体" pitchFamily="2" charset="-122"/>
              </a:rPr>
              <a:t>中引入</a:t>
            </a:r>
            <a:r>
              <a:rPr lang="en-US" altLang="zh-CN" sz="1600">
                <a:latin typeface="宋体" pitchFamily="2" charset="-122"/>
                <a:ea typeface="宋体" pitchFamily="2" charset="-122"/>
              </a:rPr>
              <a:t>spring-cloud-config-server</a:t>
            </a:r>
          </a:p>
          <a:p>
            <a:pPr marL="0" indent="0">
              <a:buNone/>
            </a:pPr>
            <a:r>
              <a:rPr lang="en-US" altLang="zh-CN" sz="1600" smtClean="0">
                <a:latin typeface="宋体" pitchFamily="2" charset="-122"/>
                <a:ea typeface="宋体" pitchFamily="2" charset="-122"/>
              </a:rPr>
              <a:t>2</a:t>
            </a:r>
            <a:r>
              <a:rPr lang="zh-CN" altLang="en-US" sz="1600" smtClean="0">
                <a:latin typeface="宋体" pitchFamily="2" charset="-122"/>
                <a:ea typeface="宋体" pitchFamily="2" charset="-122"/>
              </a:rPr>
              <a:t>、</a:t>
            </a:r>
            <a:r>
              <a:rPr lang="zh-CN" altLang="en-US" sz="1600" smtClean="0">
                <a:latin typeface="宋体" pitchFamily="2" charset="-122"/>
                <a:ea typeface="宋体" pitchFamily="2" charset="-122"/>
              </a:rPr>
              <a:t>添加注解</a:t>
            </a:r>
            <a:endParaRPr lang="en-US" altLang="zh-CN" sz="1600">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spring boot</a:t>
            </a:r>
            <a:r>
              <a:rPr lang="zh-CN" altLang="en-US" sz="1600">
                <a:latin typeface="宋体" pitchFamily="2" charset="-122"/>
                <a:ea typeface="宋体" pitchFamily="2" charset="-122"/>
              </a:rPr>
              <a:t>应用的入口类上添加注解</a:t>
            </a:r>
            <a:r>
              <a:rPr lang="en-US" altLang="zh-CN" sz="1600">
                <a:latin typeface="宋体" pitchFamily="2" charset="-122"/>
                <a:ea typeface="宋体" pitchFamily="2" charset="-122"/>
              </a:rPr>
              <a:t>@</a:t>
            </a:r>
            <a:r>
              <a:rPr lang="en-US" altLang="zh-CN" sz="1600" smtClean="0">
                <a:latin typeface="宋体" pitchFamily="2" charset="-122"/>
                <a:ea typeface="宋体" pitchFamily="2" charset="-122"/>
              </a:rPr>
              <a:t>EnableConfigServer</a:t>
            </a:r>
          </a:p>
          <a:p>
            <a:pPr marL="0" indent="0">
              <a:buNone/>
            </a:pPr>
            <a:r>
              <a:rPr lang="en-US" altLang="zh-CN" sz="1600" smtClean="0">
                <a:latin typeface="宋体" pitchFamily="2" charset="-122"/>
                <a:ea typeface="宋体" pitchFamily="2" charset="-122"/>
                <a:sym typeface="+mn-ea"/>
              </a:rPr>
              <a:t>3</a:t>
            </a:r>
            <a:r>
              <a:rPr lang="zh-CN" altLang="en-US" sz="1600" smtClean="0">
                <a:latin typeface="宋体" pitchFamily="2" charset="-122"/>
                <a:ea typeface="宋体" pitchFamily="2" charset="-122"/>
                <a:sym typeface="+mn-ea"/>
              </a:rPr>
              <a:t>、</a:t>
            </a:r>
            <a:r>
              <a:rPr lang="en-US" altLang="zh-CN" sz="1600" smtClean="0"/>
              <a:t> </a:t>
            </a:r>
            <a:r>
              <a:rPr lang="en-US" altLang="zh-CN" sz="1600">
                <a:latin typeface="宋体" pitchFamily="2" charset="-122"/>
                <a:ea typeface="宋体" pitchFamily="2" charset="-122"/>
              </a:rPr>
              <a:t>s</a:t>
            </a:r>
            <a:r>
              <a:rPr lang="en-US" altLang="zh-CN" sz="1600" smtClean="0">
                <a:latin typeface="宋体" pitchFamily="2" charset="-122"/>
                <a:ea typeface="宋体" pitchFamily="2" charset="-122"/>
              </a:rPr>
              <a:t>pring </a:t>
            </a:r>
            <a:r>
              <a:rPr lang="en-US" altLang="zh-CN" sz="1600">
                <a:latin typeface="宋体" pitchFamily="2" charset="-122"/>
                <a:ea typeface="宋体" pitchFamily="2" charset="-122"/>
              </a:rPr>
              <a:t>boot</a:t>
            </a:r>
            <a:r>
              <a:rPr lang="zh-CN" altLang="zh-CN" sz="1600">
                <a:latin typeface="宋体" pitchFamily="2" charset="-122"/>
                <a:ea typeface="宋体" pitchFamily="2" charset="-122"/>
              </a:rPr>
              <a:t>应用默认使用</a:t>
            </a:r>
            <a:r>
              <a:rPr lang="en-US" altLang="zh-CN" sz="1600">
                <a:latin typeface="宋体" pitchFamily="2" charset="-122"/>
                <a:ea typeface="宋体" pitchFamily="2" charset="-122"/>
              </a:rPr>
              <a:t>src/main/resources/application.properties</a:t>
            </a:r>
            <a:r>
              <a:rPr lang="zh-CN" altLang="zh-CN" sz="1600">
                <a:latin typeface="宋体" pitchFamily="2" charset="-122"/>
                <a:ea typeface="宋体" pitchFamily="2" charset="-122"/>
              </a:rPr>
              <a:t>作为应用配置，若要使用配置中心，</a:t>
            </a:r>
            <a:r>
              <a:rPr lang="zh-CN" altLang="zh-CN" sz="1600">
                <a:latin typeface="宋体" pitchFamily="2" charset="-122"/>
                <a:ea typeface="宋体" pitchFamily="2" charset="-122"/>
              </a:rPr>
              <a:t>则</a:t>
            </a:r>
            <a:r>
              <a:rPr lang="zh-CN" altLang="zh-CN" sz="1600" smtClean="0">
                <a:latin typeface="宋体" pitchFamily="2" charset="-122"/>
                <a:ea typeface="宋体" pitchFamily="2" charset="-122"/>
              </a:rPr>
              <a:t>需</a:t>
            </a:r>
            <a:r>
              <a:rPr lang="zh-CN" altLang="en-US" sz="1600" smtClean="0">
                <a:latin typeface="宋体" pitchFamily="2" charset="-122"/>
                <a:ea typeface="宋体" pitchFamily="2" charset="-122"/>
              </a:rPr>
              <a:t>替换为</a:t>
            </a:r>
            <a:r>
              <a:rPr lang="en-US" altLang="zh-CN" sz="1600" smtClean="0">
                <a:latin typeface="宋体" pitchFamily="2" charset="-122"/>
                <a:ea typeface="宋体" pitchFamily="2" charset="-122"/>
              </a:rPr>
              <a:t>bootstrap.properties</a:t>
            </a:r>
            <a:r>
              <a:rPr lang="zh-CN" altLang="zh-CN" sz="1600">
                <a:latin typeface="宋体" pitchFamily="2" charset="-122"/>
                <a:ea typeface="宋体" pitchFamily="2" charset="-122"/>
              </a:rPr>
              <a:t>，用于配置去</a:t>
            </a:r>
            <a:r>
              <a:rPr lang="zh-CN" altLang="zh-CN" sz="1600">
                <a:latin typeface="宋体" pitchFamily="2" charset="-122"/>
                <a:ea typeface="宋体" pitchFamily="2" charset="-122"/>
              </a:rPr>
              <a:t>哪里</a:t>
            </a:r>
            <a:r>
              <a:rPr lang="zh-CN" altLang="zh-CN" sz="1600" smtClean="0">
                <a:latin typeface="宋体" pitchFamily="2" charset="-122"/>
                <a:ea typeface="宋体" pitchFamily="2" charset="-122"/>
              </a:rPr>
              <a:t>找</a:t>
            </a:r>
            <a:r>
              <a:rPr lang="zh-CN" altLang="en-US" sz="1600" smtClean="0">
                <a:latin typeface="宋体" pitchFamily="2" charset="-122"/>
                <a:ea typeface="宋体" pitchFamily="2" charset="-122"/>
              </a:rPr>
              <a:t>真正的</a:t>
            </a:r>
            <a:r>
              <a:rPr lang="zh-CN" altLang="zh-CN" sz="1600" smtClean="0">
                <a:latin typeface="宋体" pitchFamily="2" charset="-122"/>
                <a:ea typeface="宋体" pitchFamily="2" charset="-122"/>
              </a:rPr>
              <a:t>配置</a:t>
            </a:r>
            <a:r>
              <a:rPr lang="zh-CN" altLang="en-US" sz="1600" smtClean="0">
                <a:latin typeface="宋体" pitchFamily="2" charset="-122"/>
                <a:ea typeface="宋体" pitchFamily="2" charset="-122"/>
              </a:rPr>
              <a:t>文件</a:t>
            </a:r>
            <a:r>
              <a:rPr lang="zh-CN" altLang="zh-CN" sz="1600" smtClean="0">
                <a:latin typeface="宋体" pitchFamily="2" charset="-122"/>
                <a:ea typeface="宋体" pitchFamily="2" charset="-122"/>
              </a:rPr>
              <a:t>。</a:t>
            </a:r>
            <a:r>
              <a:rPr lang="en-US" altLang="zh-CN" sz="1600">
                <a:latin typeface="宋体" pitchFamily="2" charset="-122"/>
                <a:ea typeface="宋体" pitchFamily="2" charset="-122"/>
              </a:rPr>
              <a:t> config server</a:t>
            </a:r>
            <a:r>
              <a:rPr lang="zh-CN" altLang="en-US" sz="1600" smtClean="0">
                <a:latin typeface="宋体" pitchFamily="2" charset="-122"/>
                <a:ea typeface="宋体" pitchFamily="2" charset="-122"/>
              </a:rPr>
              <a:t>自身的配置文件也可以中心化。</a:t>
            </a:r>
            <a:endParaRPr lang="en-US" altLang="zh-CN" sz="1600" smtClean="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sym typeface="+mn-ea"/>
            </a:endParaRPr>
          </a:p>
          <a:p>
            <a:pPr marL="0" indent="0">
              <a:buNone/>
            </a:pPr>
            <a:endParaRPr lang="en-US" altLang="zh-CN" sz="1600">
              <a:latin typeface="宋体" pitchFamily="2" charset="-122"/>
              <a:ea typeface="宋体" pitchFamily="2" charset="-122"/>
              <a:sym typeface="+mn-ea"/>
            </a:endParaRPr>
          </a:p>
          <a:p>
            <a:pPr marL="0" indent="0">
              <a:buNone/>
            </a:pPr>
            <a:endParaRPr lang="en-US" altLang="zh-CN" sz="1600" smtClean="0">
              <a:latin typeface="宋体" pitchFamily="2" charset="-122"/>
              <a:ea typeface="宋体" pitchFamily="2" charset="-122"/>
              <a:sym typeface="+mn-ea"/>
            </a:endParaRPr>
          </a:p>
          <a:p>
            <a:pPr marL="0" indent="0">
              <a:buNone/>
            </a:pPr>
            <a:endParaRPr lang="en-US" altLang="zh-CN" sz="1600" smtClean="0">
              <a:latin typeface="宋体" pitchFamily="2" charset="-122"/>
              <a:ea typeface="宋体" pitchFamily="2" charset="-122"/>
              <a:sym typeface="+mn-ea"/>
            </a:endParaRPr>
          </a:p>
          <a:p>
            <a:pPr marL="0" indent="0">
              <a:buNone/>
            </a:pPr>
            <a:r>
              <a:rPr lang="en-US" altLang="zh-CN" sz="1600" smtClean="0">
                <a:latin typeface="宋体" pitchFamily="2" charset="-122"/>
                <a:ea typeface="宋体" pitchFamily="2" charset="-122"/>
                <a:sym typeface="+mn-ea"/>
              </a:rPr>
              <a:t>4</a:t>
            </a:r>
            <a:r>
              <a:rPr lang="zh-CN" altLang="en-US" sz="1600" smtClean="0">
                <a:latin typeface="宋体" pitchFamily="2" charset="-122"/>
                <a:ea typeface="宋体" pitchFamily="2" charset="-122"/>
                <a:sym typeface="+mn-ea"/>
              </a:rPr>
              <a:t>、根据服务名称来定位配置文件，如上图的配置</a:t>
            </a:r>
            <a:r>
              <a:rPr lang="en-US" altLang="zh-CN" sz="1600" smtClean="0">
                <a:latin typeface="宋体" pitchFamily="2" charset="-122"/>
                <a:ea typeface="宋体" pitchFamily="2" charset="-122"/>
                <a:sym typeface="+mn-ea"/>
              </a:rPr>
              <a:t>gateway</a:t>
            </a:r>
            <a:r>
              <a:rPr lang="zh-CN" altLang="en-US" sz="1600" smtClean="0">
                <a:latin typeface="宋体" pitchFamily="2" charset="-122"/>
                <a:ea typeface="宋体" pitchFamily="2" charset="-122"/>
                <a:sym typeface="+mn-ea"/>
              </a:rPr>
              <a:t>服务的配置文件在</a:t>
            </a:r>
            <a:r>
              <a:rPr lang="en-US" altLang="zh-CN" sz="1600">
                <a:latin typeface="宋体" pitchFamily="2" charset="-122"/>
                <a:ea typeface="宋体" pitchFamily="2" charset="-122"/>
                <a:sym typeface="+mn-ea"/>
              </a:rPr>
              <a:t>D</a:t>
            </a:r>
            <a:r>
              <a:rPr lang="en-US" altLang="zh-CN" sz="1600">
                <a:latin typeface="宋体" pitchFamily="2" charset="-122"/>
                <a:ea typeface="宋体" pitchFamily="2" charset="-122"/>
                <a:sym typeface="+mn-ea"/>
              </a:rPr>
              <a:t>:\</a:t>
            </a:r>
            <a:r>
              <a:rPr lang="en-US" altLang="zh-CN" sz="1600" smtClean="0">
                <a:latin typeface="宋体" pitchFamily="2" charset="-122"/>
                <a:ea typeface="宋体" pitchFamily="2" charset="-122"/>
                <a:sym typeface="+mn-ea"/>
              </a:rPr>
              <a:t>workspace_mcp\msp\config\dev\gateway.properties</a:t>
            </a:r>
            <a:endParaRPr lang="en-US" altLang="zh-CN" sz="1600">
              <a:latin typeface="宋体" pitchFamily="2" charset="-122"/>
              <a:ea typeface="宋体" pitchFamily="2" charset="-122"/>
              <a:sym typeface="+mn-ea"/>
            </a:endParaRPr>
          </a:p>
          <a:p>
            <a:pPr marL="0" indent="0">
              <a:buNone/>
              <a:defRPr/>
            </a:pPr>
            <a:r>
              <a:rPr lang="en-US" altLang="zh-CN" sz="1600" smtClean="0"/>
              <a:t>5</a:t>
            </a:r>
            <a:r>
              <a:rPr lang="zh-CN" altLang="en-US" sz="1600" smtClean="0"/>
              <a:t>、</a:t>
            </a:r>
            <a:r>
              <a:rPr lang="zh-CN" altLang="en-US" sz="1600" smtClean="0">
                <a:latin typeface="宋体" pitchFamily="2" charset="-122"/>
                <a:ea typeface="宋体" pitchFamily="2" charset="-122"/>
              </a:rPr>
              <a:t>共享的</a:t>
            </a:r>
            <a:r>
              <a:rPr lang="zh-CN" altLang="en-US" sz="1600" smtClean="0">
                <a:latin typeface="宋体" pitchFamily="2" charset="-122"/>
                <a:ea typeface="宋体" pitchFamily="2" charset="-122"/>
              </a:rPr>
              <a:t>配置文件</a:t>
            </a:r>
            <a:r>
              <a:rPr lang="zh-CN" altLang="en-US" sz="1600">
                <a:latin typeface="宋体" pitchFamily="2" charset="-122"/>
                <a:ea typeface="宋体" pitchFamily="2" charset="-122"/>
              </a:rPr>
              <a:t>在</a:t>
            </a:r>
            <a:r>
              <a:rPr lang="en-US" altLang="zh-CN" sz="1600">
                <a:latin typeface="宋体" pitchFamily="2" charset="-122"/>
                <a:ea typeface="宋体" pitchFamily="2" charset="-122"/>
                <a:sym typeface="+mn-ea"/>
              </a:rPr>
              <a:t>D:\</a:t>
            </a:r>
            <a:r>
              <a:rPr lang="en-US" altLang="zh-CN" sz="1600">
                <a:latin typeface="宋体" pitchFamily="2" charset="-122"/>
                <a:ea typeface="宋体" pitchFamily="2" charset="-122"/>
                <a:sym typeface="+mn-ea"/>
              </a:rPr>
              <a:t>workspace_mcp\msp\config\dev\application.properties</a:t>
            </a:r>
            <a:endParaRPr lang="en-US" altLang="zh-CN" sz="1600">
              <a:latin typeface="宋体" pitchFamily="2" charset="-122"/>
              <a:ea typeface="宋体" pitchFamily="2" charset="-122"/>
              <a:sym typeface="+mn-ea"/>
            </a:endParaRPr>
          </a:p>
          <a:p>
            <a:pPr marL="0" indent="0">
              <a:buNone/>
              <a:defRPr/>
            </a:pPr>
            <a:endParaRPr lang="en-US" altLang="zh-CN" sz="1600">
              <a:latin typeface="宋体" pitchFamily="2" charset="-122"/>
              <a:ea typeface="宋体" pitchFamily="2" charset="-122"/>
            </a:endParaRPr>
          </a:p>
          <a:p>
            <a:pPr marL="0" indent="0">
              <a:buNone/>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01008"/>
            <a:ext cx="4680520" cy="136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2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12"/>
          <p:cNvGrpSpPr/>
          <p:nvPr/>
        </p:nvGrpSpPr>
        <p:grpSpPr bwMode="auto">
          <a:xfrm>
            <a:off x="7938" y="317500"/>
            <a:ext cx="9129712" cy="6510338"/>
            <a:chOff x="-16748" y="-6029"/>
            <a:chExt cx="9155113" cy="6869112"/>
          </a:xfrm>
        </p:grpSpPr>
        <p:pic>
          <p:nvPicPr>
            <p:cNvPr id="32771" name="Picture 2" descr="C:\Documents and Settings\Administrator\桌面\辅助图形-31.png"/>
            <p:cNvPicPr>
              <a:picLocks noChangeAspect="1" noChangeArrowheads="1"/>
            </p:cNvPicPr>
            <p:nvPr/>
          </p:nvPicPr>
          <p:blipFill>
            <a:blip r:embed="rId2"/>
            <a:srcRect/>
            <a:stretch>
              <a:fillRect/>
            </a:stretch>
          </p:blipFill>
          <p:spPr bwMode="auto">
            <a:xfrm>
              <a:off x="-16748" y="-6029"/>
              <a:ext cx="9155113" cy="6869112"/>
            </a:xfrm>
            <a:prstGeom prst="rect">
              <a:avLst/>
            </a:prstGeom>
            <a:noFill/>
            <a:ln w="9525">
              <a:noFill/>
              <a:miter lim="800000"/>
              <a:headEnd/>
              <a:tailEnd/>
            </a:ln>
          </p:spPr>
        </p:pic>
        <p:sp>
          <p:nvSpPr>
            <p:cNvPr id="15" name="Rectangle 4"/>
            <p:cNvSpPr txBox="1">
              <a:spLocks noChangeArrowheads="1"/>
            </p:cNvSpPr>
            <p:nvPr/>
          </p:nvSpPr>
          <p:spPr>
            <a:xfrm>
              <a:off x="612059" y="786239"/>
              <a:ext cx="7746267" cy="643194"/>
            </a:xfrm>
            <a:prstGeom prst="rect">
              <a:avLst/>
            </a:prstGeom>
            <a:noFill/>
          </p:spPr>
          <p:txBody>
            <a:bodyPr anchor="ctr">
              <a:normAutofit/>
            </a:bodyPr>
            <a:lstStyle/>
            <a:p>
              <a:pPr defTabSz="784225">
                <a:defRPr/>
              </a:pPr>
              <a:r>
                <a:rPr lang="zh-CN" altLang="en-US" sz="2275"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  </a:t>
              </a:r>
              <a:r>
                <a:rPr lang="en-US" altLang="zh-CN" sz="2275"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p>
          </p:txBody>
        </p:sp>
      </p:grpSp>
      <p:sp>
        <p:nvSpPr>
          <p:cNvPr id="16" name="文本占位符 1"/>
          <p:cNvSpPr>
            <a:spLocks noGrp="1"/>
          </p:cNvSpPr>
          <p:nvPr>
            <p:ph type="body" sz="quarter" idx="4294967295"/>
          </p:nvPr>
        </p:nvSpPr>
        <p:spPr>
          <a:xfrm>
            <a:off x="1660525" y="1673225"/>
            <a:ext cx="6500813" cy="4400550"/>
          </a:xfrm>
        </p:spPr>
        <p:txBody>
          <a:bodyPr>
            <a:normAutofit/>
          </a:bodyPr>
          <a:lstStyle/>
          <a:p>
            <a:pPr>
              <a:lnSpc>
                <a:spcPct val="125000"/>
              </a:lnSpc>
              <a:buFont typeface="Arial" panose="020B0604020202020204" pitchFamily="34" charset="0"/>
              <a:buChar char="■"/>
              <a:defRPr/>
            </a:pPr>
            <a:r>
              <a:rPr lang="zh-CN" altLang="en-US" sz="2000" dirty="0">
                <a:solidFill>
                  <a:schemeClr val="tx1">
                    <a:lumMod val="65000"/>
                    <a:lumOff val="35000"/>
                  </a:schemeClr>
                </a:solidFill>
                <a:latin typeface="宋体" pitchFamily="2" charset="-122"/>
                <a:ea typeface="宋体" pitchFamily="2" charset="-122"/>
                <a:cs typeface="+mn-cs"/>
              </a:rPr>
              <a:t>单体</a:t>
            </a:r>
            <a:r>
              <a:rPr lang="zh-CN" altLang="en-US" sz="2000" dirty="0" smtClean="0">
                <a:solidFill>
                  <a:schemeClr val="tx1">
                    <a:lumMod val="65000"/>
                    <a:lumOff val="35000"/>
                  </a:schemeClr>
                </a:solidFill>
                <a:latin typeface="宋体" pitchFamily="2" charset="-122"/>
                <a:ea typeface="宋体" pitchFamily="2" charset="-122"/>
                <a:cs typeface="+mn-cs"/>
              </a:rPr>
              <a:t>应用</a:t>
            </a:r>
            <a:endParaRPr lang="en-US" altLang="zh-CN" sz="2000" dirty="0" smtClean="0">
              <a:solidFill>
                <a:schemeClr val="tx1">
                  <a:lumMod val="65000"/>
                  <a:lumOff val="35000"/>
                </a:schemeClr>
              </a:solidFill>
              <a:latin typeface="宋体" pitchFamily="2" charset="-122"/>
              <a:ea typeface="宋体" pitchFamily="2" charset="-122"/>
              <a:cs typeface="+mn-cs"/>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单体</a:t>
            </a:r>
            <a:r>
              <a:rPr lang="zh-CN" altLang="en-US" sz="2000" dirty="0" smtClean="0">
                <a:solidFill>
                  <a:schemeClr val="tx1">
                    <a:lumMod val="65000"/>
                    <a:lumOff val="35000"/>
                  </a:schemeClr>
                </a:solidFill>
                <a:latin typeface="宋体" pitchFamily="2" charset="-122"/>
                <a:ea typeface="宋体" pitchFamily="2" charset="-122"/>
              </a:rPr>
              <a:t>应用面临</a:t>
            </a:r>
            <a:r>
              <a:rPr lang="zh-CN" altLang="en-US" sz="2000" dirty="0" smtClean="0">
                <a:solidFill>
                  <a:schemeClr val="tx1">
                    <a:lumMod val="65000"/>
                    <a:lumOff val="35000"/>
                  </a:schemeClr>
                </a:solidFill>
                <a:latin typeface="宋体" pitchFamily="2" charset="-122"/>
                <a:ea typeface="宋体" pitchFamily="2" charset="-122"/>
                <a:cs typeface="+mn-cs"/>
              </a:rPr>
              <a:t>的</a:t>
            </a:r>
            <a:r>
              <a:rPr lang="zh-CN" altLang="en-US" sz="2000" dirty="0">
                <a:solidFill>
                  <a:schemeClr val="tx1">
                    <a:lumMod val="65000"/>
                    <a:lumOff val="35000"/>
                  </a:schemeClr>
                </a:solidFill>
                <a:latin typeface="宋体" pitchFamily="2" charset="-122"/>
                <a:ea typeface="宋体" pitchFamily="2" charset="-122"/>
                <a:cs typeface="+mn-cs"/>
              </a:rPr>
              <a:t>问题</a:t>
            </a:r>
            <a:endParaRPr lang="en-US" altLang="zh-CN" sz="2000" dirty="0">
              <a:solidFill>
                <a:schemeClr val="tx1">
                  <a:lumMod val="65000"/>
                  <a:lumOff val="35000"/>
                </a:schemeClr>
              </a:solidFill>
              <a:latin typeface="宋体" pitchFamily="2" charset="-122"/>
              <a:ea typeface="宋体" pitchFamily="2" charset="-122"/>
              <a:cs typeface="+mn-cs"/>
            </a:endParaRPr>
          </a:p>
          <a:p>
            <a:pPr>
              <a:lnSpc>
                <a:spcPct val="125000"/>
              </a:lnSpc>
              <a:buFont typeface="Arial" panose="020B0604020202020204" pitchFamily="34" charset="0"/>
              <a:buChar char="■"/>
              <a:defRPr/>
            </a:pPr>
            <a:r>
              <a:rPr lang="zh-CN" altLang="en-US" sz="2000" dirty="0">
                <a:solidFill>
                  <a:schemeClr val="tx1">
                    <a:lumMod val="65000"/>
                    <a:lumOff val="35000"/>
                  </a:schemeClr>
                </a:solidFill>
                <a:latin typeface="宋体" pitchFamily="2" charset="-122"/>
                <a:ea typeface="宋体" pitchFamily="2" charset="-122"/>
                <a:cs typeface="+mn-cs"/>
              </a:rPr>
              <a:t>微</a:t>
            </a:r>
            <a:r>
              <a:rPr lang="zh-CN" altLang="en-US" sz="2000" dirty="0" smtClean="0">
                <a:solidFill>
                  <a:schemeClr val="tx1">
                    <a:lumMod val="65000"/>
                    <a:lumOff val="35000"/>
                  </a:schemeClr>
                </a:solidFill>
                <a:latin typeface="宋体" pitchFamily="2" charset="-122"/>
                <a:ea typeface="宋体" pitchFamily="2" charset="-122"/>
                <a:cs typeface="+mn-cs"/>
              </a:rPr>
              <a:t>服务架构</a:t>
            </a:r>
            <a:endParaRPr lang="en-US" altLang="zh-CN" sz="2000" dirty="0" smtClean="0">
              <a:solidFill>
                <a:schemeClr val="tx1">
                  <a:lumMod val="65000"/>
                  <a:lumOff val="35000"/>
                </a:schemeClr>
              </a:solidFill>
              <a:latin typeface="宋体" pitchFamily="2" charset="-122"/>
              <a:ea typeface="宋体" pitchFamily="2" charset="-122"/>
              <a:cs typeface="+mn-cs"/>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微</a:t>
            </a:r>
            <a:r>
              <a:rPr lang="zh-CN" altLang="en-US" sz="2000" dirty="0" smtClean="0">
                <a:solidFill>
                  <a:schemeClr val="tx1">
                    <a:lumMod val="65000"/>
                    <a:lumOff val="35000"/>
                  </a:schemeClr>
                </a:solidFill>
                <a:latin typeface="宋体" pitchFamily="2" charset="-122"/>
                <a:ea typeface="宋体" pitchFamily="2" charset="-122"/>
              </a:rPr>
              <a:t>服务</a:t>
            </a:r>
            <a:r>
              <a:rPr lang="zh-CN" altLang="en-US" sz="2000" dirty="0">
                <a:solidFill>
                  <a:schemeClr val="tx1">
                    <a:lumMod val="65000"/>
                    <a:lumOff val="35000"/>
                  </a:schemeClr>
                </a:solidFill>
                <a:latin typeface="宋体" pitchFamily="2" charset="-122"/>
                <a:ea typeface="宋体" pitchFamily="2" charset="-122"/>
              </a:rPr>
              <a:t>架构</a:t>
            </a:r>
            <a:r>
              <a:rPr lang="zh-CN" altLang="en-US" sz="2000" dirty="0" smtClean="0">
                <a:solidFill>
                  <a:schemeClr val="tx1">
                    <a:lumMod val="65000"/>
                    <a:lumOff val="35000"/>
                  </a:schemeClr>
                </a:solidFill>
                <a:latin typeface="宋体" pitchFamily="2" charset="-122"/>
                <a:ea typeface="宋体" pitchFamily="2" charset="-122"/>
              </a:rPr>
              <a:t>的</a:t>
            </a:r>
            <a:r>
              <a:rPr lang="zh-CN" altLang="en-US" sz="2000" dirty="0" smtClean="0">
                <a:solidFill>
                  <a:schemeClr val="tx1">
                    <a:lumMod val="65000"/>
                    <a:lumOff val="35000"/>
                  </a:schemeClr>
                </a:solidFill>
                <a:latin typeface="宋体" pitchFamily="2" charset="-122"/>
                <a:ea typeface="宋体" pitchFamily="2" charset="-122"/>
                <a:cs typeface="+mn-cs"/>
              </a:rPr>
              <a:t>优势和挑战</a:t>
            </a:r>
            <a:endParaRPr lang="en-US" altLang="zh-CN" sz="2000" dirty="0">
              <a:solidFill>
                <a:schemeClr val="tx1">
                  <a:lumMod val="65000"/>
                  <a:lumOff val="35000"/>
                </a:schemeClr>
              </a:solidFill>
              <a:latin typeface="宋体" pitchFamily="2" charset="-122"/>
              <a:ea typeface="宋体" pitchFamily="2" charset="-122"/>
              <a:cs typeface="+mn-cs"/>
            </a:endParaRPr>
          </a:p>
          <a:p>
            <a:pPr>
              <a:lnSpc>
                <a:spcPct val="125000"/>
              </a:lnSpc>
              <a:buFont typeface="Arial" panose="020B0604020202020204" pitchFamily="34" charset="0"/>
              <a:buChar char="■"/>
              <a:defRPr/>
            </a:pPr>
            <a:r>
              <a:rPr lang="zh-CN" altLang="en-US" sz="2000" dirty="0">
                <a:solidFill>
                  <a:schemeClr val="tx1">
                    <a:lumMod val="65000"/>
                    <a:lumOff val="35000"/>
                  </a:schemeClr>
                </a:solidFill>
                <a:latin typeface="宋体" pitchFamily="2" charset="-122"/>
                <a:ea typeface="宋体" pitchFamily="2" charset="-122"/>
                <a:cs typeface="+mn-cs"/>
              </a:rPr>
              <a:t>微</a:t>
            </a:r>
            <a:r>
              <a:rPr lang="zh-CN" altLang="en-US" sz="2000" dirty="0" smtClean="0">
                <a:solidFill>
                  <a:schemeClr val="tx1">
                    <a:lumMod val="65000"/>
                    <a:lumOff val="35000"/>
                  </a:schemeClr>
                </a:solidFill>
                <a:latin typeface="宋体" pitchFamily="2" charset="-122"/>
                <a:ea typeface="宋体" pitchFamily="2" charset="-122"/>
                <a:cs typeface="+mn-cs"/>
              </a:rPr>
              <a:t>服务架构实践</a:t>
            </a:r>
            <a:r>
              <a:rPr lang="en-US" altLang="zh-CN" sz="2000" dirty="0" smtClean="0">
                <a:solidFill>
                  <a:schemeClr val="tx1">
                    <a:lumMod val="65000"/>
                    <a:lumOff val="35000"/>
                  </a:schemeClr>
                </a:solidFill>
                <a:latin typeface="宋体" pitchFamily="2" charset="-122"/>
                <a:ea typeface="宋体" pitchFamily="2" charset="-122"/>
                <a:cs typeface="+mn-cs"/>
              </a:rPr>
              <a:t>——</a:t>
            </a:r>
            <a:r>
              <a:rPr lang="zh-CN" altLang="en-US" sz="2000" dirty="0" smtClean="0">
                <a:solidFill>
                  <a:schemeClr val="tx1">
                    <a:lumMod val="65000"/>
                    <a:lumOff val="35000"/>
                  </a:schemeClr>
                </a:solidFill>
                <a:latin typeface="宋体" pitchFamily="2" charset="-122"/>
                <a:ea typeface="宋体" pitchFamily="2" charset="-122"/>
                <a:cs typeface="+mn-cs"/>
              </a:rPr>
              <a:t>服务拆分</a:t>
            </a:r>
            <a:endParaRPr lang="en-US" altLang="zh-CN" sz="2000" dirty="0" smtClean="0">
              <a:solidFill>
                <a:schemeClr val="tx1">
                  <a:lumMod val="65000"/>
                  <a:lumOff val="35000"/>
                </a:schemeClr>
              </a:solidFill>
              <a:latin typeface="宋体" pitchFamily="2" charset="-122"/>
              <a:ea typeface="宋体" pitchFamily="2" charset="-122"/>
              <a:cs typeface="+mn-cs"/>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微</a:t>
            </a:r>
            <a:r>
              <a:rPr lang="zh-CN" altLang="en-US" sz="2000" dirty="0" smtClean="0">
                <a:solidFill>
                  <a:schemeClr val="tx1">
                    <a:lumMod val="65000"/>
                    <a:lumOff val="35000"/>
                  </a:schemeClr>
                </a:solidFill>
                <a:latin typeface="宋体" pitchFamily="2" charset="-122"/>
                <a:ea typeface="宋体" pitchFamily="2" charset="-122"/>
              </a:rPr>
              <a:t>服务</a:t>
            </a:r>
            <a:r>
              <a:rPr lang="zh-CN" altLang="en-US" sz="2000" dirty="0">
                <a:solidFill>
                  <a:schemeClr val="tx1">
                    <a:lumMod val="65000"/>
                    <a:lumOff val="35000"/>
                  </a:schemeClr>
                </a:solidFill>
                <a:latin typeface="宋体" pitchFamily="2" charset="-122"/>
                <a:ea typeface="宋体" pitchFamily="2" charset="-122"/>
              </a:rPr>
              <a:t>架构</a:t>
            </a:r>
            <a:r>
              <a:rPr lang="zh-CN" altLang="en-US" sz="2000" dirty="0" smtClean="0">
                <a:solidFill>
                  <a:schemeClr val="tx1">
                    <a:lumMod val="65000"/>
                    <a:lumOff val="35000"/>
                  </a:schemeClr>
                </a:solidFill>
                <a:latin typeface="宋体" pitchFamily="2" charset="-122"/>
                <a:ea typeface="宋体" pitchFamily="2" charset="-122"/>
              </a:rPr>
              <a:t>实践</a:t>
            </a:r>
            <a:r>
              <a:rPr lang="en-US" altLang="zh-CN" sz="2000" dirty="0" smtClean="0">
                <a:solidFill>
                  <a:schemeClr val="tx1">
                    <a:lumMod val="65000"/>
                    <a:lumOff val="35000"/>
                  </a:schemeClr>
                </a:solidFill>
                <a:latin typeface="宋体" pitchFamily="2" charset="-122"/>
                <a:ea typeface="宋体" pitchFamily="2" charset="-122"/>
              </a:rPr>
              <a:t>——</a:t>
            </a:r>
            <a:r>
              <a:rPr lang="zh-CN" altLang="en-US" sz="2000" dirty="0" smtClean="0">
                <a:solidFill>
                  <a:schemeClr val="tx1">
                    <a:lumMod val="65000"/>
                    <a:lumOff val="35000"/>
                  </a:schemeClr>
                </a:solidFill>
                <a:latin typeface="宋体" pitchFamily="2" charset="-122"/>
                <a:ea typeface="宋体" pitchFamily="2" charset="-122"/>
              </a:rPr>
              <a:t>开发</a:t>
            </a:r>
            <a:endParaRPr lang="en-US" altLang="zh-CN" sz="2000" dirty="0" smtClean="0">
              <a:solidFill>
                <a:schemeClr val="tx1">
                  <a:lumMod val="65000"/>
                  <a:lumOff val="35000"/>
                </a:schemeClr>
              </a:solidFill>
              <a:latin typeface="宋体" pitchFamily="2" charset="-122"/>
              <a:ea typeface="宋体" pitchFamily="2" charset="-122"/>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微</a:t>
            </a:r>
            <a:r>
              <a:rPr lang="zh-CN" altLang="en-US" sz="2000" dirty="0" smtClean="0">
                <a:solidFill>
                  <a:schemeClr val="tx1">
                    <a:lumMod val="65000"/>
                    <a:lumOff val="35000"/>
                  </a:schemeClr>
                </a:solidFill>
                <a:latin typeface="宋体" pitchFamily="2" charset="-122"/>
                <a:ea typeface="宋体" pitchFamily="2" charset="-122"/>
              </a:rPr>
              <a:t>服务</a:t>
            </a:r>
            <a:r>
              <a:rPr lang="zh-CN" altLang="en-US" sz="2000" dirty="0">
                <a:solidFill>
                  <a:schemeClr val="tx1">
                    <a:lumMod val="65000"/>
                    <a:lumOff val="35000"/>
                  </a:schemeClr>
                </a:solidFill>
                <a:latin typeface="宋体" pitchFamily="2" charset="-122"/>
                <a:ea typeface="宋体" pitchFamily="2" charset="-122"/>
              </a:rPr>
              <a:t>架构</a:t>
            </a:r>
            <a:r>
              <a:rPr lang="zh-CN" altLang="en-US" sz="2000" dirty="0" smtClean="0">
                <a:solidFill>
                  <a:schemeClr val="tx1">
                    <a:lumMod val="65000"/>
                    <a:lumOff val="35000"/>
                  </a:schemeClr>
                </a:solidFill>
                <a:latin typeface="宋体" pitchFamily="2" charset="-122"/>
                <a:ea typeface="宋体" pitchFamily="2" charset="-122"/>
              </a:rPr>
              <a:t>实践</a:t>
            </a:r>
            <a:r>
              <a:rPr lang="en-US" altLang="zh-CN" sz="2000" dirty="0" smtClean="0">
                <a:solidFill>
                  <a:schemeClr val="tx1">
                    <a:lumMod val="65000"/>
                    <a:lumOff val="35000"/>
                  </a:schemeClr>
                </a:solidFill>
                <a:latin typeface="宋体" pitchFamily="2" charset="-122"/>
                <a:ea typeface="宋体" pitchFamily="2" charset="-122"/>
              </a:rPr>
              <a:t>——</a:t>
            </a:r>
            <a:r>
              <a:rPr lang="zh-CN" altLang="en-US" sz="2000" dirty="0" smtClean="0">
                <a:solidFill>
                  <a:schemeClr val="tx1">
                    <a:lumMod val="65000"/>
                    <a:lumOff val="35000"/>
                  </a:schemeClr>
                </a:solidFill>
                <a:latin typeface="宋体" pitchFamily="2" charset="-122"/>
                <a:ea typeface="宋体" pitchFamily="2" charset="-122"/>
              </a:rPr>
              <a:t>测试</a:t>
            </a:r>
            <a:endParaRPr lang="en-US" altLang="zh-CN" sz="2000" dirty="0" smtClean="0">
              <a:solidFill>
                <a:schemeClr val="tx1">
                  <a:lumMod val="65000"/>
                  <a:lumOff val="35000"/>
                </a:schemeClr>
              </a:solidFill>
              <a:latin typeface="宋体" pitchFamily="2" charset="-122"/>
              <a:ea typeface="宋体" pitchFamily="2" charset="-122"/>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微</a:t>
            </a:r>
            <a:r>
              <a:rPr lang="zh-CN" altLang="en-US" sz="2000" dirty="0" smtClean="0">
                <a:solidFill>
                  <a:schemeClr val="tx1">
                    <a:lumMod val="65000"/>
                    <a:lumOff val="35000"/>
                  </a:schemeClr>
                </a:solidFill>
                <a:latin typeface="宋体" pitchFamily="2" charset="-122"/>
                <a:ea typeface="宋体" pitchFamily="2" charset="-122"/>
              </a:rPr>
              <a:t>服务</a:t>
            </a:r>
            <a:r>
              <a:rPr lang="zh-CN" altLang="en-US" sz="2000" dirty="0">
                <a:solidFill>
                  <a:schemeClr val="tx1">
                    <a:lumMod val="65000"/>
                    <a:lumOff val="35000"/>
                  </a:schemeClr>
                </a:solidFill>
                <a:latin typeface="宋体" pitchFamily="2" charset="-122"/>
                <a:ea typeface="宋体" pitchFamily="2" charset="-122"/>
              </a:rPr>
              <a:t>架构</a:t>
            </a:r>
            <a:r>
              <a:rPr lang="zh-CN" altLang="en-US" sz="2000" dirty="0" smtClean="0">
                <a:solidFill>
                  <a:schemeClr val="tx1">
                    <a:lumMod val="65000"/>
                    <a:lumOff val="35000"/>
                  </a:schemeClr>
                </a:solidFill>
                <a:latin typeface="宋体" pitchFamily="2" charset="-122"/>
                <a:ea typeface="宋体" pitchFamily="2" charset="-122"/>
              </a:rPr>
              <a:t>实践</a:t>
            </a:r>
            <a:r>
              <a:rPr lang="en-US" altLang="zh-CN" sz="2000" dirty="0" smtClean="0">
                <a:solidFill>
                  <a:schemeClr val="tx1">
                    <a:lumMod val="65000"/>
                    <a:lumOff val="35000"/>
                  </a:schemeClr>
                </a:solidFill>
                <a:latin typeface="宋体" pitchFamily="2" charset="-122"/>
                <a:ea typeface="宋体" pitchFamily="2" charset="-122"/>
              </a:rPr>
              <a:t>——</a:t>
            </a:r>
            <a:r>
              <a:rPr lang="zh-CN" altLang="en-US" sz="2000" dirty="0" smtClean="0">
                <a:solidFill>
                  <a:schemeClr val="tx1">
                    <a:lumMod val="65000"/>
                    <a:lumOff val="35000"/>
                  </a:schemeClr>
                </a:solidFill>
                <a:latin typeface="宋体" pitchFamily="2" charset="-122"/>
                <a:ea typeface="宋体" pitchFamily="2" charset="-122"/>
              </a:rPr>
              <a:t>部署发布</a:t>
            </a:r>
            <a:endParaRPr lang="en-US" altLang="zh-CN" sz="2000" dirty="0" smtClean="0">
              <a:solidFill>
                <a:schemeClr val="tx1">
                  <a:lumMod val="65000"/>
                  <a:lumOff val="35000"/>
                </a:schemeClr>
              </a:solidFill>
              <a:latin typeface="宋体" pitchFamily="2" charset="-122"/>
              <a:ea typeface="宋体" pitchFamily="2" charset="-122"/>
            </a:endParaRPr>
          </a:p>
          <a:p>
            <a:pPr>
              <a:lnSpc>
                <a:spcPct val="125000"/>
              </a:lnSpc>
              <a:defRPr/>
            </a:pPr>
            <a:r>
              <a:rPr lang="zh-CN" altLang="en-US" sz="2000" dirty="0">
                <a:solidFill>
                  <a:schemeClr val="tx1">
                    <a:lumMod val="65000"/>
                    <a:lumOff val="35000"/>
                  </a:schemeClr>
                </a:solidFill>
                <a:latin typeface="宋体" pitchFamily="2" charset="-122"/>
                <a:ea typeface="宋体" pitchFamily="2" charset="-122"/>
              </a:rPr>
              <a:t>微</a:t>
            </a:r>
            <a:r>
              <a:rPr lang="zh-CN" altLang="en-US" sz="2000" dirty="0" smtClean="0">
                <a:solidFill>
                  <a:schemeClr val="tx1">
                    <a:lumMod val="65000"/>
                    <a:lumOff val="35000"/>
                  </a:schemeClr>
                </a:solidFill>
                <a:latin typeface="宋体" pitchFamily="2" charset="-122"/>
                <a:ea typeface="宋体" pitchFamily="2" charset="-122"/>
              </a:rPr>
              <a:t>服务</a:t>
            </a:r>
            <a:r>
              <a:rPr lang="zh-CN" altLang="en-US" sz="2000" dirty="0">
                <a:solidFill>
                  <a:schemeClr val="tx1">
                    <a:lumMod val="65000"/>
                    <a:lumOff val="35000"/>
                  </a:schemeClr>
                </a:solidFill>
                <a:latin typeface="宋体" pitchFamily="2" charset="-122"/>
                <a:ea typeface="宋体" pitchFamily="2" charset="-122"/>
              </a:rPr>
              <a:t>架构</a:t>
            </a:r>
            <a:r>
              <a:rPr lang="zh-CN" altLang="en-US" sz="2000" dirty="0" smtClean="0">
                <a:solidFill>
                  <a:schemeClr val="tx1">
                    <a:lumMod val="65000"/>
                    <a:lumOff val="35000"/>
                  </a:schemeClr>
                </a:solidFill>
                <a:latin typeface="宋体" pitchFamily="2" charset="-122"/>
                <a:ea typeface="宋体" pitchFamily="2" charset="-122"/>
              </a:rPr>
              <a:t>实践</a:t>
            </a:r>
            <a:r>
              <a:rPr lang="en-US" altLang="zh-CN" sz="2000" dirty="0" smtClean="0">
                <a:solidFill>
                  <a:schemeClr val="tx1">
                    <a:lumMod val="65000"/>
                    <a:lumOff val="35000"/>
                  </a:schemeClr>
                </a:solidFill>
                <a:latin typeface="宋体" pitchFamily="2" charset="-122"/>
                <a:ea typeface="宋体" pitchFamily="2" charset="-122"/>
              </a:rPr>
              <a:t>——</a:t>
            </a:r>
            <a:r>
              <a:rPr lang="zh-CN" altLang="en-US" sz="2000" dirty="0" smtClean="0">
                <a:solidFill>
                  <a:schemeClr val="tx1">
                    <a:lumMod val="65000"/>
                    <a:lumOff val="35000"/>
                  </a:schemeClr>
                </a:solidFill>
                <a:latin typeface="宋体" pitchFamily="2" charset="-122"/>
                <a:ea typeface="宋体" pitchFamily="2" charset="-122"/>
              </a:rPr>
              <a:t>运维</a:t>
            </a:r>
            <a:endParaRPr lang="en-US" altLang="zh-CN" sz="2000" dirty="0" smtClean="0">
              <a:solidFill>
                <a:schemeClr val="tx1">
                  <a:lumMod val="65000"/>
                  <a:lumOff val="35000"/>
                </a:schemeClr>
              </a:solidFill>
              <a:latin typeface="宋体" pitchFamily="2" charset="-122"/>
              <a:ea typeface="宋体" pitchFamily="2" charset="-122"/>
            </a:endParaRPr>
          </a:p>
          <a:p>
            <a:pPr>
              <a:lnSpc>
                <a:spcPct val="125000"/>
              </a:lnSpc>
              <a:defRPr/>
            </a:pPr>
            <a:endParaRPr lang="en-US" altLang="zh-CN" sz="2000" dirty="0" smtClean="0">
              <a:solidFill>
                <a:schemeClr val="tx1">
                  <a:lumMod val="65000"/>
                  <a:lumOff val="35000"/>
                </a:schemeClr>
              </a:solidFill>
              <a:latin typeface="宋体" pitchFamily="2" charset="-122"/>
              <a:ea typeface="宋体" pitchFamily="2" charset="-122"/>
            </a:endParaRPr>
          </a:p>
          <a:p>
            <a:pPr>
              <a:lnSpc>
                <a:spcPct val="125000"/>
              </a:lnSpc>
              <a:defRPr/>
            </a:pPr>
            <a:endParaRPr lang="en-US" altLang="zh-CN" sz="2000" dirty="0">
              <a:solidFill>
                <a:schemeClr val="tx1">
                  <a:lumMod val="65000"/>
                  <a:lumOff val="35000"/>
                </a:schemeClr>
              </a:solidFill>
              <a:latin typeface="宋体" pitchFamily="2" charset="-122"/>
              <a:ea typeface="宋体" pitchFamily="2" charset="-122"/>
            </a:endParaRPr>
          </a:p>
          <a:p>
            <a:pPr>
              <a:lnSpc>
                <a:spcPct val="125000"/>
              </a:lnSpc>
              <a:defRPr/>
            </a:pPr>
            <a:endParaRPr lang="en-US" altLang="zh-CN" sz="2400" dirty="0" smtClean="0">
              <a:solidFill>
                <a:schemeClr val="tx1">
                  <a:lumMod val="65000"/>
                  <a:lumOff val="35000"/>
                </a:schemeClr>
              </a:solidFill>
              <a:latin typeface="宋体" pitchFamily="2" charset="-122"/>
              <a:ea typeface="宋体" pitchFamily="2" charset="-122"/>
            </a:endParaRPr>
          </a:p>
          <a:p>
            <a:pPr>
              <a:lnSpc>
                <a:spcPct val="125000"/>
              </a:lnSpc>
              <a:defRPr/>
            </a:pPr>
            <a:endParaRPr lang="en-US" altLang="zh-CN" sz="3035" dirty="0" smtClean="0">
              <a:solidFill>
                <a:schemeClr val="tx1">
                  <a:lumMod val="65000"/>
                  <a:lumOff val="35000"/>
                </a:schemeClr>
              </a:solidFill>
              <a:cs typeface="+mn-cs"/>
            </a:endParaRPr>
          </a:p>
          <a:p>
            <a:pPr>
              <a:lnSpc>
                <a:spcPct val="125000"/>
              </a:lnSpc>
              <a:buFont typeface="Arial" panose="020B0604020202020204" pitchFamily="34" charset="0"/>
              <a:buChar char="■"/>
              <a:defRPr/>
            </a:pPr>
            <a:endParaRPr lang="zh-CN" altLang="en-US" sz="3035" dirty="0" smtClean="0">
              <a:solidFill>
                <a:schemeClr val="tx1"/>
              </a:solidFill>
              <a:cs typeface="+mn-cs"/>
            </a:endParaRPr>
          </a:p>
          <a:p>
            <a:pPr marL="0" indent="0">
              <a:lnSpc>
                <a:spcPct val="125000"/>
              </a:lnSpc>
              <a:buFont typeface="Arial" panose="020B0604020202020204" pitchFamily="34" charset="0"/>
              <a:buNone/>
              <a:defRPr/>
            </a:pPr>
            <a:endParaRPr lang="zh-CN" altLang="en-US" sz="3035" dirty="0">
              <a:solidFill>
                <a:schemeClr val="tx1">
                  <a:lumMod val="65000"/>
                  <a:lumOff val="35000"/>
                </a:schemeClr>
              </a:solidFill>
              <a:cs typeface="+mn-cs"/>
            </a:endParaRPr>
          </a:p>
          <a:p>
            <a:pPr>
              <a:buFont typeface="Arial" panose="020B0604020202020204" pitchFamily="34" charset="0"/>
              <a:buNone/>
              <a:defRPr/>
            </a:pPr>
            <a:endParaRPr lang="en-US" altLang="zh-CN" sz="1895" dirty="0">
              <a:solidFill>
                <a:schemeClr val="tx1">
                  <a:lumMod val="65000"/>
                  <a:lumOff val="35000"/>
                </a:schemeClr>
              </a:solidFill>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配置管理</a:t>
            </a:r>
            <a:endParaRPr lang="en-US" altLang="zh-CN" sz="1600" dirty="0" smtClean="0">
              <a:latin typeface="宋体" pitchFamily="2" charset="-122"/>
              <a:ea typeface="宋体" pitchFamily="2" charset="-122"/>
              <a:sym typeface="+mn-ea"/>
            </a:endParaRPr>
          </a:p>
          <a:p>
            <a:pPr marL="0" lvl="2" indent="0">
              <a:buNone/>
            </a:pPr>
            <a:r>
              <a:rPr lang="en-US" altLang="zh-CN">
                <a:latin typeface="宋体" pitchFamily="2" charset="-122"/>
                <a:ea typeface="宋体" pitchFamily="2" charset="-122"/>
              </a:rPr>
              <a:t>spring cloud </a:t>
            </a:r>
            <a:r>
              <a:rPr lang="en-US" altLang="zh-CN" smtClean="0">
                <a:latin typeface="宋体" pitchFamily="2" charset="-122"/>
                <a:ea typeface="宋体" pitchFamily="2" charset="-122"/>
              </a:rPr>
              <a:t>config </a:t>
            </a:r>
            <a:r>
              <a:rPr lang="en-US" altLang="zh-CN" smtClean="0">
                <a:latin typeface="宋体" pitchFamily="2" charset="-122"/>
                <a:ea typeface="宋体" pitchFamily="2" charset="-122"/>
              </a:rPr>
              <a:t>client</a:t>
            </a:r>
            <a:r>
              <a:rPr lang="zh-CN" altLang="en-US" smtClean="0">
                <a:latin typeface="宋体" pitchFamily="2" charset="-122"/>
                <a:ea typeface="宋体" pitchFamily="2" charset="-122"/>
              </a:rPr>
              <a:t>的</a:t>
            </a:r>
            <a:r>
              <a:rPr lang="zh-CN" altLang="en-US">
                <a:latin typeface="宋体" pitchFamily="2" charset="-122"/>
                <a:ea typeface="宋体" pitchFamily="2" charset="-122"/>
              </a:rPr>
              <a:t>开发步骤</a:t>
            </a:r>
            <a:r>
              <a:rPr lang="zh-CN" altLang="en-US" smtClean="0">
                <a:latin typeface="宋体" pitchFamily="2" charset="-122"/>
                <a:ea typeface="宋体" pitchFamily="2" charset="-122"/>
              </a:rPr>
              <a:t>：</a:t>
            </a:r>
            <a:endParaRPr lang="en-US" altLang="zh-CN" smtClean="0">
              <a:latin typeface="宋体" pitchFamily="2" charset="-122"/>
              <a:ea typeface="宋体" pitchFamily="2" charset="-122"/>
            </a:endParaRPr>
          </a:p>
          <a:p>
            <a:pPr marL="0" lvl="2" indent="0">
              <a:buNone/>
            </a:pPr>
            <a:r>
              <a:rPr lang="en-US" altLang="zh-CN" smtClean="0">
                <a:latin typeface="宋体" pitchFamily="2" charset="-122"/>
                <a:ea typeface="宋体" pitchFamily="2" charset="-122"/>
              </a:rPr>
              <a:t>1</a:t>
            </a:r>
            <a:r>
              <a:rPr lang="zh-CN" altLang="en-US" sz="1600" smtClean="0">
                <a:latin typeface="宋体" pitchFamily="2" charset="-122"/>
                <a:ea typeface="宋体" pitchFamily="2" charset="-122"/>
              </a:rPr>
              <a:t>、</a:t>
            </a:r>
            <a:r>
              <a:rPr lang="zh-CN" altLang="en-US" sz="1600">
                <a:latin typeface="宋体" pitchFamily="2" charset="-122"/>
                <a:ea typeface="宋体" pitchFamily="2" charset="-122"/>
              </a:rPr>
              <a:t>引入组件</a:t>
            </a:r>
            <a:endParaRPr lang="en-US" altLang="zh-CN" sz="1600">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pom.xml</a:t>
            </a:r>
            <a:r>
              <a:rPr lang="zh-CN" altLang="en-US" sz="1600">
                <a:latin typeface="宋体" pitchFamily="2" charset="-122"/>
                <a:ea typeface="宋体" pitchFamily="2" charset="-122"/>
              </a:rPr>
              <a:t>中</a:t>
            </a:r>
            <a:r>
              <a:rPr lang="zh-CN" altLang="en-US" sz="1600" smtClean="0">
                <a:latin typeface="宋体" pitchFamily="2" charset="-122"/>
                <a:ea typeface="宋体" pitchFamily="2" charset="-122"/>
              </a:rPr>
              <a:t>引入</a:t>
            </a:r>
            <a:r>
              <a:rPr lang="en-US" altLang="zh-CN" sz="1600">
                <a:latin typeface="宋体" pitchFamily="2" charset="-122"/>
                <a:ea typeface="宋体" pitchFamily="2" charset="-122"/>
              </a:rPr>
              <a:t>spring-cloud-starter-config</a:t>
            </a:r>
          </a:p>
          <a:p>
            <a:pPr marL="0" indent="0">
              <a:buNone/>
            </a:pPr>
            <a:r>
              <a:rPr lang="en-US" altLang="zh-CN" sz="1600" smtClean="0">
                <a:latin typeface="宋体" pitchFamily="2" charset="-122"/>
                <a:ea typeface="宋体" pitchFamily="2" charset="-122"/>
                <a:sym typeface="+mn-ea"/>
              </a:rPr>
              <a:t>2</a:t>
            </a:r>
            <a:r>
              <a:rPr lang="zh-CN" altLang="en-US" sz="1600" smtClean="0">
                <a:latin typeface="宋体" pitchFamily="2" charset="-122"/>
                <a:ea typeface="宋体" pitchFamily="2" charset="-122"/>
                <a:sym typeface="+mn-ea"/>
              </a:rPr>
              <a:t>、</a:t>
            </a:r>
            <a:r>
              <a:rPr lang="en-US" altLang="zh-CN" sz="1600" smtClean="0"/>
              <a:t> </a:t>
            </a:r>
            <a:r>
              <a:rPr lang="en-US" altLang="zh-CN" sz="1600">
                <a:latin typeface="宋体" pitchFamily="2" charset="-122"/>
                <a:ea typeface="宋体" pitchFamily="2" charset="-122"/>
              </a:rPr>
              <a:t>s</a:t>
            </a:r>
            <a:r>
              <a:rPr lang="en-US" altLang="zh-CN" sz="1600" smtClean="0">
                <a:latin typeface="宋体" pitchFamily="2" charset="-122"/>
                <a:ea typeface="宋体" pitchFamily="2" charset="-122"/>
              </a:rPr>
              <a:t>pring </a:t>
            </a:r>
            <a:r>
              <a:rPr lang="en-US" altLang="zh-CN" sz="1600">
                <a:latin typeface="宋体" pitchFamily="2" charset="-122"/>
                <a:ea typeface="宋体" pitchFamily="2" charset="-122"/>
              </a:rPr>
              <a:t>boot</a:t>
            </a:r>
            <a:r>
              <a:rPr lang="zh-CN" altLang="zh-CN" sz="1600">
                <a:latin typeface="宋体" pitchFamily="2" charset="-122"/>
                <a:ea typeface="宋体" pitchFamily="2" charset="-122"/>
              </a:rPr>
              <a:t>应用默认使用</a:t>
            </a:r>
            <a:r>
              <a:rPr lang="en-US" altLang="zh-CN" sz="1600">
                <a:latin typeface="宋体" pitchFamily="2" charset="-122"/>
                <a:ea typeface="宋体" pitchFamily="2" charset="-122"/>
              </a:rPr>
              <a:t>src/main/resources/application.properties</a:t>
            </a:r>
            <a:r>
              <a:rPr lang="zh-CN" altLang="zh-CN" sz="1600">
                <a:latin typeface="宋体" pitchFamily="2" charset="-122"/>
                <a:ea typeface="宋体" pitchFamily="2" charset="-122"/>
              </a:rPr>
              <a:t>作为应用配置，若要使用配置中心，</a:t>
            </a:r>
            <a:r>
              <a:rPr lang="zh-CN" altLang="zh-CN" sz="1600">
                <a:latin typeface="宋体" pitchFamily="2" charset="-122"/>
                <a:ea typeface="宋体" pitchFamily="2" charset="-122"/>
              </a:rPr>
              <a:t>则</a:t>
            </a:r>
            <a:r>
              <a:rPr lang="zh-CN" altLang="zh-CN" sz="1600" smtClean="0">
                <a:latin typeface="宋体" pitchFamily="2" charset="-122"/>
                <a:ea typeface="宋体" pitchFamily="2" charset="-122"/>
              </a:rPr>
              <a:t>需</a:t>
            </a:r>
            <a:r>
              <a:rPr lang="zh-CN" altLang="en-US" sz="1600" smtClean="0">
                <a:latin typeface="宋体" pitchFamily="2" charset="-122"/>
                <a:ea typeface="宋体" pitchFamily="2" charset="-122"/>
              </a:rPr>
              <a:t>替换为</a:t>
            </a:r>
            <a:r>
              <a:rPr lang="en-US" altLang="zh-CN" sz="1600" smtClean="0">
                <a:latin typeface="宋体" pitchFamily="2" charset="-122"/>
                <a:ea typeface="宋体" pitchFamily="2" charset="-122"/>
              </a:rPr>
              <a:t>bootstrap.properties</a:t>
            </a:r>
            <a:r>
              <a:rPr lang="zh-CN" altLang="zh-CN" sz="1600">
                <a:latin typeface="宋体" pitchFamily="2" charset="-122"/>
                <a:ea typeface="宋体" pitchFamily="2" charset="-122"/>
              </a:rPr>
              <a:t>，用于配置去</a:t>
            </a:r>
            <a:r>
              <a:rPr lang="zh-CN" altLang="zh-CN" sz="1600">
                <a:latin typeface="宋体" pitchFamily="2" charset="-122"/>
                <a:ea typeface="宋体" pitchFamily="2" charset="-122"/>
              </a:rPr>
              <a:t>哪里</a:t>
            </a:r>
            <a:r>
              <a:rPr lang="zh-CN" altLang="zh-CN" sz="1600" smtClean="0">
                <a:latin typeface="宋体" pitchFamily="2" charset="-122"/>
                <a:ea typeface="宋体" pitchFamily="2" charset="-122"/>
              </a:rPr>
              <a:t>找</a:t>
            </a:r>
            <a:r>
              <a:rPr lang="zh-CN" altLang="en-US" sz="1600" smtClean="0">
                <a:latin typeface="宋体" pitchFamily="2" charset="-122"/>
                <a:ea typeface="宋体" pitchFamily="2" charset="-122"/>
              </a:rPr>
              <a:t>真正的</a:t>
            </a:r>
            <a:r>
              <a:rPr lang="zh-CN" altLang="zh-CN" sz="1600" smtClean="0">
                <a:latin typeface="宋体" pitchFamily="2" charset="-122"/>
                <a:ea typeface="宋体" pitchFamily="2" charset="-122"/>
              </a:rPr>
              <a:t>配置</a:t>
            </a:r>
            <a:r>
              <a:rPr lang="zh-CN" altLang="en-US" sz="1600" smtClean="0">
                <a:latin typeface="宋体" pitchFamily="2" charset="-122"/>
                <a:ea typeface="宋体" pitchFamily="2" charset="-122"/>
              </a:rPr>
              <a:t>文件</a:t>
            </a:r>
            <a:r>
              <a:rPr lang="zh-CN" altLang="en-US" sz="1600">
                <a:latin typeface="宋体" pitchFamily="2" charset="-122"/>
                <a:ea typeface="宋体" pitchFamily="2" charset="-122"/>
              </a:rPr>
              <a:t>。</a:t>
            </a:r>
            <a:endParaRPr lang="en-US" altLang="zh-CN" sz="1600" smtClean="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sym typeface="+mn-ea"/>
            </a:endParaRPr>
          </a:p>
          <a:p>
            <a:pPr marL="0" indent="0">
              <a:buNone/>
              <a:defRPr/>
            </a:pPr>
            <a:endParaRPr lang="en-US" altLang="zh-CN" sz="1600">
              <a:latin typeface="宋体" pitchFamily="2" charset="-122"/>
              <a:ea typeface="宋体" pitchFamily="2" charset="-122"/>
            </a:endParaRPr>
          </a:p>
          <a:p>
            <a:pPr marL="0" indent="0">
              <a:buNone/>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sym typeface="+mn-ea"/>
            </a:endParaRPr>
          </a:p>
          <a:p>
            <a:pPr marL="0" indent="0">
              <a:buNone/>
            </a:pPr>
            <a:r>
              <a:rPr lang="en-US" altLang="zh-CN" sz="1600" smtClean="0">
                <a:latin typeface="宋体" pitchFamily="2" charset="-122"/>
                <a:ea typeface="宋体" pitchFamily="2" charset="-122"/>
                <a:sym typeface="+mn-ea"/>
              </a:rPr>
              <a:t>3</a:t>
            </a:r>
            <a:r>
              <a:rPr lang="zh-CN" altLang="en-US" sz="1600" smtClean="0">
                <a:latin typeface="宋体" pitchFamily="2" charset="-122"/>
                <a:ea typeface="宋体" pitchFamily="2" charset="-122"/>
                <a:sym typeface="+mn-ea"/>
              </a:rPr>
              <a:t>、</a:t>
            </a:r>
            <a:r>
              <a:rPr lang="zh-CN" altLang="en-US" sz="1600">
                <a:latin typeface="宋体" pitchFamily="2" charset="-122"/>
                <a:ea typeface="宋体" pitchFamily="2" charset="-122"/>
                <a:sym typeface="+mn-ea"/>
              </a:rPr>
              <a:t>根据服务名称来定位配置文件，如上图</a:t>
            </a:r>
            <a:r>
              <a:rPr lang="zh-CN" altLang="en-US" sz="1600">
                <a:latin typeface="宋体" pitchFamily="2" charset="-122"/>
                <a:ea typeface="宋体" pitchFamily="2" charset="-122"/>
                <a:sym typeface="+mn-ea"/>
              </a:rPr>
              <a:t>的</a:t>
            </a:r>
            <a:r>
              <a:rPr lang="zh-CN" altLang="en-US" sz="1600" smtClean="0">
                <a:latin typeface="宋体" pitchFamily="2" charset="-122"/>
                <a:ea typeface="宋体" pitchFamily="2" charset="-122"/>
                <a:sym typeface="+mn-ea"/>
              </a:rPr>
              <a:t>配置</a:t>
            </a:r>
            <a:r>
              <a:rPr lang="en-US" altLang="zh-CN" sz="1600" smtClean="0">
                <a:latin typeface="宋体" pitchFamily="2" charset="-122"/>
                <a:ea typeface="宋体" pitchFamily="2" charset="-122"/>
                <a:sym typeface="+mn-ea"/>
              </a:rPr>
              <a:t>base</a:t>
            </a:r>
            <a:r>
              <a:rPr lang="zh-CN" altLang="en-US" sz="1600" smtClean="0">
                <a:latin typeface="宋体" pitchFamily="2" charset="-122"/>
                <a:ea typeface="宋体" pitchFamily="2" charset="-122"/>
                <a:sym typeface="+mn-ea"/>
              </a:rPr>
              <a:t>服务</a:t>
            </a:r>
            <a:r>
              <a:rPr lang="zh-CN" altLang="en-US" sz="1600">
                <a:latin typeface="宋体" pitchFamily="2" charset="-122"/>
                <a:ea typeface="宋体" pitchFamily="2" charset="-122"/>
                <a:sym typeface="+mn-ea"/>
              </a:rPr>
              <a:t>的配置文件在</a:t>
            </a:r>
            <a:r>
              <a:rPr lang="en-US" altLang="zh-CN" sz="1600">
                <a:latin typeface="宋体" pitchFamily="2" charset="-122"/>
                <a:ea typeface="宋体" pitchFamily="2" charset="-122"/>
                <a:sym typeface="+mn-ea"/>
              </a:rPr>
              <a:t>D</a:t>
            </a:r>
            <a:r>
              <a:rPr lang="en-US" altLang="zh-CN" sz="1600">
                <a:latin typeface="宋体" pitchFamily="2" charset="-122"/>
                <a:ea typeface="宋体" pitchFamily="2" charset="-122"/>
                <a:sym typeface="+mn-ea"/>
              </a:rPr>
              <a:t>:\</a:t>
            </a:r>
            <a:r>
              <a:rPr lang="en-US" altLang="zh-CN" sz="1600" smtClean="0">
                <a:latin typeface="宋体" pitchFamily="2" charset="-122"/>
                <a:ea typeface="宋体" pitchFamily="2" charset="-122"/>
                <a:sym typeface="+mn-ea"/>
              </a:rPr>
              <a:t>workspace_mcp\msp\config\dev\base.properties</a:t>
            </a:r>
            <a:endParaRPr lang="en-US" altLang="zh-CN" sz="1600">
              <a:latin typeface="宋体" pitchFamily="2" charset="-122"/>
              <a:ea typeface="宋体" pitchFamily="2" charset="-122"/>
              <a:sym typeface="+mn-ea"/>
            </a:endParaRPr>
          </a:p>
          <a:p>
            <a:pPr marL="0" lvl="0" indent="0">
              <a:buNone/>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068960"/>
            <a:ext cx="55054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194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dirty="0" smtClean="0">
                <a:latin typeface="宋体" pitchFamily="2" charset="-122"/>
                <a:ea typeface="宋体" pitchFamily="2" charset="-122"/>
                <a:sym typeface="+mn-ea"/>
              </a:rPr>
              <a:t>：服务网关</a:t>
            </a:r>
            <a:endParaRPr lang="en-US" altLang="zh-CN" sz="1600" dirty="0" smtClean="0">
              <a:latin typeface="宋体" pitchFamily="2" charset="-122"/>
              <a:ea typeface="宋体" pitchFamily="2" charset="-122"/>
              <a:sym typeface="+mn-ea"/>
            </a:endParaRPr>
          </a:p>
          <a:p>
            <a:pPr marL="0" indent="0">
              <a:buNone/>
            </a:pPr>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微</a:t>
            </a:r>
            <a:r>
              <a:rPr lang="zh-CN" altLang="zh-CN" sz="1600" dirty="0">
                <a:latin typeface="宋体" pitchFamily="2" charset="-122"/>
                <a:ea typeface="宋体" pitchFamily="2" charset="-122"/>
              </a:rPr>
              <a:t>服务除了内部相互之间调用和通信之外，最终要以某种方式暴露</a:t>
            </a:r>
            <a:r>
              <a:rPr lang="zh-CN" altLang="zh-CN" sz="1600" dirty="0" smtClean="0">
                <a:latin typeface="宋体" pitchFamily="2" charset="-122"/>
                <a:ea typeface="宋体" pitchFamily="2" charset="-122"/>
              </a:rPr>
              <a:t>出去让</a:t>
            </a:r>
            <a:r>
              <a:rPr lang="zh-CN" altLang="zh-CN" sz="1600" dirty="0">
                <a:latin typeface="宋体" pitchFamily="2" charset="-122"/>
                <a:ea typeface="宋体" pitchFamily="2" charset="-122"/>
              </a:rPr>
              <a:t>外界系统（例如客户的浏览器、移动设备等等）访问到，这就是服务</a:t>
            </a:r>
            <a:r>
              <a:rPr lang="zh-CN" altLang="zh-CN" sz="1600" dirty="0" smtClean="0">
                <a:latin typeface="宋体" pitchFamily="2" charset="-122"/>
                <a:ea typeface="宋体" pitchFamily="2" charset="-122"/>
              </a:rPr>
              <a:t>网关</a:t>
            </a:r>
            <a:r>
              <a:rPr lang="zh-CN" altLang="en-US" sz="1600" dirty="0" smtClean="0">
                <a:latin typeface="宋体" pitchFamily="2" charset="-122"/>
                <a:ea typeface="宋体" pitchFamily="2" charset="-122"/>
              </a:rPr>
              <a:t>（</a:t>
            </a:r>
            <a:r>
              <a:rPr lang="en-US" altLang="zh-CN" sz="1600" dirty="0" err="1" smtClean="0">
                <a:latin typeface="宋体" pitchFamily="2" charset="-122"/>
                <a:ea typeface="宋体" pitchFamily="2" charset="-122"/>
              </a:rPr>
              <a:t>ServiceGateway</a:t>
            </a:r>
            <a:r>
              <a:rPr lang="zh-CN" altLang="en-US" sz="1600" dirty="0" smtClean="0">
                <a:latin typeface="宋体" pitchFamily="2" charset="-122"/>
                <a:ea typeface="宋体" pitchFamily="2" charset="-122"/>
              </a:rPr>
              <a:t>）。</a:t>
            </a:r>
            <a:endParaRPr lang="zh-CN" altLang="zh-CN" sz="1600" dirty="0">
              <a:latin typeface="宋体" pitchFamily="2" charset="-122"/>
              <a:ea typeface="宋体" pitchFamily="2" charset="-122"/>
            </a:endParaRPr>
          </a:p>
          <a:p>
            <a:pPr marL="0" indent="0">
              <a:buNone/>
            </a:pPr>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网关</a:t>
            </a:r>
            <a:r>
              <a:rPr lang="zh-CN" altLang="zh-CN" sz="1600" dirty="0">
                <a:latin typeface="宋体" pitchFamily="2" charset="-122"/>
                <a:ea typeface="宋体" pitchFamily="2" charset="-122"/>
              </a:rPr>
              <a:t>是连接应用内外的一道门，作用有：服务反向路由、安全认证和防爬虫、限流和容错、监控、日志</a:t>
            </a:r>
            <a:r>
              <a:rPr lang="zh-CN" altLang="zh-CN" sz="1600">
                <a:latin typeface="宋体" pitchFamily="2" charset="-122"/>
                <a:ea typeface="宋体" pitchFamily="2" charset="-122"/>
              </a:rPr>
              <a:t>等</a:t>
            </a:r>
            <a:r>
              <a:rPr lang="zh-CN" altLang="zh-CN" sz="1600" smtClean="0"/>
              <a:t>。</a:t>
            </a: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62" y="2204864"/>
            <a:ext cx="3511257" cy="3600400"/>
          </a:xfrm>
          <a:prstGeom prst="rect">
            <a:avLst/>
          </a:prstGeom>
        </p:spPr>
      </p:pic>
    </p:spTree>
    <p:extLst>
      <p:ext uri="{BB962C8B-B14F-4D97-AF65-F5344CB8AC3E}">
        <p14:creationId xmlns:p14="http://schemas.microsoft.com/office/powerpoint/2010/main" val="3541152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微服务框架：服务</a:t>
            </a:r>
            <a:r>
              <a:rPr lang="zh-CN" altLang="en-US" sz="1600" smtClean="0">
                <a:latin typeface="宋体" pitchFamily="2" charset="-122"/>
                <a:ea typeface="宋体" pitchFamily="2" charset="-122"/>
                <a:sym typeface="+mn-ea"/>
              </a:rPr>
              <a:t>网关</a:t>
            </a:r>
            <a:endParaRPr lang="en-US" altLang="zh-CN" sz="1600">
              <a:latin typeface="宋体" pitchFamily="2" charset="-122"/>
              <a:ea typeface="宋体" pitchFamily="2" charset="-122"/>
              <a:sym typeface="+mn-ea"/>
            </a:endParaRPr>
          </a:p>
          <a:p>
            <a:pPr marL="0" lvl="2" indent="0">
              <a:buNone/>
            </a:pPr>
            <a:r>
              <a:rPr lang="en-US" altLang="zh-CN">
                <a:latin typeface="宋体" pitchFamily="2" charset="-122"/>
                <a:ea typeface="宋体" pitchFamily="2" charset="-122"/>
              </a:rPr>
              <a:t>spring cloud zuul</a:t>
            </a:r>
            <a:r>
              <a:rPr lang="zh-CN" altLang="en-US">
                <a:latin typeface="宋体" pitchFamily="2" charset="-122"/>
                <a:ea typeface="宋体" pitchFamily="2" charset="-122"/>
              </a:rPr>
              <a:t>的开发步骤：</a:t>
            </a:r>
            <a:endParaRPr lang="zh-CN" altLang="zh-CN">
              <a:latin typeface="宋体" pitchFamily="2" charset="-122"/>
              <a:ea typeface="宋体" pitchFamily="2" charset="-122"/>
            </a:endParaRPr>
          </a:p>
          <a:p>
            <a:pPr marL="0" indent="0">
              <a:buNone/>
            </a:pPr>
            <a:r>
              <a:rPr lang="en-US" altLang="zh-CN" sz="1600">
                <a:latin typeface="宋体" pitchFamily="2" charset="-122"/>
                <a:ea typeface="宋体" pitchFamily="2" charset="-122"/>
              </a:rPr>
              <a:t>1</a:t>
            </a:r>
            <a:r>
              <a:rPr lang="zh-CN" altLang="en-US" sz="1600">
                <a:latin typeface="宋体" pitchFamily="2" charset="-122"/>
                <a:ea typeface="宋体" pitchFamily="2" charset="-122"/>
              </a:rPr>
              <a:t>、引入组件</a:t>
            </a:r>
            <a:endParaRPr lang="en-US" altLang="zh-CN" sz="1600">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pom.xml</a:t>
            </a:r>
            <a:r>
              <a:rPr lang="zh-CN" altLang="en-US" sz="1600">
                <a:latin typeface="宋体" pitchFamily="2" charset="-122"/>
                <a:ea typeface="宋体" pitchFamily="2" charset="-122"/>
              </a:rPr>
              <a:t>中引入</a:t>
            </a:r>
            <a:r>
              <a:rPr lang="en-US" altLang="zh-CN" sz="1600">
                <a:latin typeface="宋体" pitchFamily="2" charset="-122"/>
                <a:ea typeface="宋体" pitchFamily="2" charset="-122"/>
              </a:rPr>
              <a:t>spring-cloud-starter-netflix-zuul</a:t>
            </a:r>
          </a:p>
          <a:p>
            <a:pPr marL="0" indent="0">
              <a:buNone/>
            </a:pPr>
            <a:r>
              <a:rPr lang="en-US" altLang="zh-CN" sz="1600">
                <a:latin typeface="宋体" pitchFamily="2" charset="-122"/>
                <a:ea typeface="宋体" pitchFamily="2" charset="-122"/>
              </a:rPr>
              <a:t>2</a:t>
            </a:r>
            <a:r>
              <a:rPr lang="zh-CN" altLang="en-US" sz="1600" smtClean="0">
                <a:latin typeface="宋体" pitchFamily="2" charset="-122"/>
                <a:ea typeface="宋体" pitchFamily="2" charset="-122"/>
              </a:rPr>
              <a:t>、添加注解</a:t>
            </a:r>
            <a:endParaRPr lang="en-US" altLang="zh-CN" sz="1600">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spring boot</a:t>
            </a:r>
            <a:r>
              <a:rPr lang="zh-CN" altLang="en-US" sz="1600">
                <a:latin typeface="宋体" pitchFamily="2" charset="-122"/>
                <a:ea typeface="宋体" pitchFamily="2" charset="-122"/>
              </a:rPr>
              <a:t>应用的入口类上添加注解</a:t>
            </a:r>
            <a:r>
              <a:rPr lang="en-US" altLang="zh-CN" sz="1600">
                <a:latin typeface="宋体" pitchFamily="2" charset="-122"/>
                <a:ea typeface="宋体" pitchFamily="2" charset="-122"/>
              </a:rPr>
              <a:t>@</a:t>
            </a:r>
            <a:r>
              <a:rPr lang="en-US" altLang="zh-CN" sz="1600" smtClean="0">
                <a:latin typeface="宋体" pitchFamily="2" charset="-122"/>
                <a:ea typeface="宋体" pitchFamily="2" charset="-122"/>
              </a:rPr>
              <a:t>EnableZuulProxy</a:t>
            </a:r>
          </a:p>
          <a:p>
            <a:pPr marL="0" indent="0">
              <a:buNone/>
            </a:pPr>
            <a:r>
              <a:rPr lang="en-US" altLang="zh-CN" sz="1600" smtClean="0">
                <a:latin typeface="宋体" pitchFamily="2" charset="-122"/>
                <a:ea typeface="宋体" pitchFamily="2" charset="-122"/>
              </a:rPr>
              <a:t>3</a:t>
            </a:r>
            <a:r>
              <a:rPr lang="zh-CN" altLang="en-US" sz="1600" smtClean="0">
                <a:latin typeface="宋体" pitchFamily="2" charset="-122"/>
                <a:ea typeface="宋体" pitchFamily="2" charset="-122"/>
              </a:rPr>
              <a:t>、</a:t>
            </a:r>
            <a:r>
              <a:rPr lang="zh-CN" altLang="en-US" sz="1600">
                <a:latin typeface="宋体" pitchFamily="2" charset="-122"/>
                <a:ea typeface="宋体" pitchFamily="2" charset="-122"/>
              </a:rPr>
              <a:t>修改配置文件</a:t>
            </a:r>
            <a:endParaRPr lang="en-US" altLang="zh-CN" sz="160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sym typeface="+mn-ea"/>
            </a:endParaRPr>
          </a:p>
          <a:p>
            <a:pPr marL="0" indent="0">
              <a:buNone/>
              <a:defRPr/>
            </a:pPr>
            <a:endParaRPr lang="en-US" altLang="zh-CN" sz="1600" smtClean="0"/>
          </a:p>
          <a:p>
            <a:pPr marL="0" indent="0">
              <a:buNone/>
              <a:defRPr/>
            </a:pPr>
            <a:r>
              <a:rPr lang="zh-CN" altLang="en-US" sz="1600" smtClean="0">
                <a:latin typeface="宋体" pitchFamily="2" charset="-122"/>
                <a:ea typeface="宋体" pitchFamily="2" charset="-122"/>
              </a:rPr>
              <a:t>服务网关</a:t>
            </a:r>
            <a:r>
              <a:rPr lang="en-US" altLang="zh-CN" sz="1600" smtClean="0">
                <a:latin typeface="宋体" pitchFamily="2" charset="-122"/>
                <a:ea typeface="宋体" pitchFamily="2" charset="-122"/>
              </a:rPr>
              <a:t>zuul</a:t>
            </a:r>
            <a:r>
              <a:rPr lang="zh-CN" altLang="en-US" sz="1600" smtClean="0">
                <a:latin typeface="宋体" pitchFamily="2" charset="-122"/>
                <a:ea typeface="宋体" pitchFamily="2" charset="-122"/>
              </a:rPr>
              <a:t>主要功能是路由和过滤器，主要功能：</a:t>
            </a:r>
            <a:endParaRPr lang="en-US" altLang="zh-CN" sz="1600" smtClean="0">
              <a:latin typeface="宋体" pitchFamily="2" charset="-122"/>
              <a:ea typeface="宋体" pitchFamily="2" charset="-122"/>
            </a:endParaRPr>
          </a:p>
          <a:p>
            <a:pPr>
              <a:buFont typeface="Wingdings" pitchFamily="2" charset="2"/>
              <a:buChar char="l"/>
              <a:defRPr/>
            </a:pPr>
            <a:r>
              <a:rPr lang="zh-CN" altLang="en-US" sz="1600">
                <a:latin typeface="宋体" pitchFamily="2" charset="-122"/>
                <a:ea typeface="宋体" pitchFamily="2" charset="-122"/>
              </a:rPr>
              <a:t>统一鉴</a:t>
            </a:r>
            <a:r>
              <a:rPr lang="zh-CN" altLang="en-US" sz="1600" smtClean="0">
                <a:latin typeface="宋体" pitchFamily="2" charset="-122"/>
                <a:ea typeface="宋体" pitchFamily="2" charset="-122"/>
              </a:rPr>
              <a:t>权</a:t>
            </a:r>
            <a:endParaRPr lang="en-US" altLang="zh-CN" sz="1600" smtClean="0">
              <a:latin typeface="宋体" pitchFamily="2" charset="-122"/>
              <a:ea typeface="宋体" pitchFamily="2" charset="-122"/>
            </a:endParaRPr>
          </a:p>
          <a:p>
            <a:pPr>
              <a:buFont typeface="Wingdings" pitchFamily="2" charset="2"/>
              <a:buChar char="l"/>
              <a:defRPr/>
            </a:pPr>
            <a:r>
              <a:rPr lang="zh-CN" altLang="en-US" sz="1600">
                <a:latin typeface="宋体" pitchFamily="2" charset="-122"/>
                <a:ea typeface="宋体" pitchFamily="2" charset="-122"/>
              </a:rPr>
              <a:t>负载</a:t>
            </a:r>
            <a:r>
              <a:rPr lang="zh-CN" altLang="en-US" sz="1600" smtClean="0">
                <a:latin typeface="宋体" pitchFamily="2" charset="-122"/>
                <a:ea typeface="宋体" pitchFamily="2" charset="-122"/>
              </a:rPr>
              <a:t>均衡</a:t>
            </a:r>
            <a:r>
              <a:rPr lang="zh-CN" altLang="en-US" sz="1600">
                <a:latin typeface="宋体" pitchFamily="2" charset="-122"/>
                <a:ea typeface="宋体" pitchFamily="2" charset="-122"/>
              </a:rPr>
              <a:t>和</a:t>
            </a:r>
            <a:r>
              <a:rPr lang="zh-CN" altLang="en-US" sz="1600" smtClean="0">
                <a:latin typeface="宋体" pitchFamily="2" charset="-122"/>
                <a:ea typeface="宋体" pitchFamily="2" charset="-122"/>
              </a:rPr>
              <a:t>动态路由</a:t>
            </a:r>
            <a:endParaRPr lang="en-US" altLang="zh-CN" sz="1600" smtClean="0">
              <a:latin typeface="宋体" pitchFamily="2" charset="-122"/>
              <a:ea typeface="宋体" pitchFamily="2" charset="-122"/>
            </a:endParaRPr>
          </a:p>
          <a:p>
            <a:pPr>
              <a:buFont typeface="Wingdings" pitchFamily="2" charset="2"/>
              <a:buChar char="l"/>
              <a:defRPr/>
            </a:pPr>
            <a:r>
              <a:rPr lang="zh-CN" altLang="en-US" sz="1600">
                <a:latin typeface="宋体" pitchFamily="2" charset="-122"/>
                <a:ea typeface="宋体" pitchFamily="2" charset="-122"/>
              </a:rPr>
              <a:t>压力测试、金丝雀</a:t>
            </a:r>
            <a:r>
              <a:rPr lang="zh-CN" altLang="en-US" sz="1600" smtClean="0">
                <a:latin typeface="宋体" pitchFamily="2" charset="-122"/>
                <a:ea typeface="宋体" pitchFamily="2" charset="-122"/>
              </a:rPr>
              <a:t>测试</a:t>
            </a:r>
            <a:endParaRPr lang="en-US" altLang="zh-CN" sz="1600" smtClean="0">
              <a:latin typeface="宋体" pitchFamily="2" charset="-122"/>
              <a:ea typeface="宋体" pitchFamily="2" charset="-122"/>
            </a:endParaRPr>
          </a:p>
          <a:p>
            <a:pPr>
              <a:buFont typeface="Wingdings" pitchFamily="2" charset="2"/>
              <a:buChar char="l"/>
              <a:defRPr/>
            </a:pPr>
            <a:r>
              <a:rPr lang="zh-CN" altLang="en-US" sz="1600" smtClean="0">
                <a:latin typeface="宋体" pitchFamily="2" charset="-122"/>
                <a:ea typeface="宋体" pitchFamily="2" charset="-122"/>
              </a:rPr>
              <a:t>服务迁移</a:t>
            </a:r>
            <a:endParaRPr lang="en-US" altLang="zh-CN" sz="1600" smtClean="0">
              <a:latin typeface="宋体" pitchFamily="2" charset="-122"/>
              <a:ea typeface="宋体" pitchFamily="2" charset="-122"/>
            </a:endParaRPr>
          </a:p>
          <a:p>
            <a:pPr>
              <a:buFont typeface="Wingdings" pitchFamily="2" charset="2"/>
              <a:buChar char="l"/>
              <a:defRPr/>
            </a:pPr>
            <a:r>
              <a:rPr lang="zh-CN" altLang="en-US" sz="1600" smtClean="0">
                <a:latin typeface="宋体" pitchFamily="2" charset="-122"/>
                <a:ea typeface="宋体" pitchFamily="2" charset="-122"/>
              </a:rPr>
              <a:t>流量限制</a:t>
            </a:r>
            <a:endParaRPr lang="en-US" altLang="zh-CN" sz="1600" smtClean="0">
              <a:latin typeface="宋体" pitchFamily="2" charset="-122"/>
              <a:ea typeface="宋体" pitchFamily="2" charset="-122"/>
            </a:endParaRPr>
          </a:p>
          <a:p>
            <a:pPr>
              <a:buFont typeface="Wingdings" pitchFamily="2" charset="2"/>
              <a:buChar char="l"/>
              <a:defRPr/>
            </a:pPr>
            <a:endParaRPr lang="en-US" altLang="zh-CN" sz="1600">
              <a:latin typeface="宋体" pitchFamily="2" charset="-122"/>
              <a:ea typeface="宋体" pitchFamily="2" charset="-122"/>
            </a:endParaRPr>
          </a:p>
          <a:p>
            <a:pPr marL="0" indent="0">
              <a:buNone/>
              <a:defRPr/>
            </a:pPr>
            <a:endParaRPr lang="en-US" altLang="zh-CN" sz="1600">
              <a:latin typeface="宋体" pitchFamily="2" charset="-122"/>
              <a:ea typeface="宋体" pitchFamily="2" charset="-122"/>
            </a:endParaRPr>
          </a:p>
          <a:p>
            <a:pPr marL="0" inden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2730253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dirty="0" smtClean="0">
                <a:latin typeface="宋体" pitchFamily="2" charset="-122"/>
                <a:ea typeface="宋体" pitchFamily="2" charset="-122"/>
                <a:sym typeface="+mn-ea"/>
              </a:rPr>
              <a:t>：服务容错</a:t>
            </a:r>
            <a:endParaRPr lang="en-US" altLang="zh-CN" sz="1600" dirty="0" smtClean="0">
              <a:latin typeface="宋体" pitchFamily="2" charset="-122"/>
              <a:ea typeface="宋体" pitchFamily="2" charset="-122"/>
              <a:sym typeface="+mn-ea"/>
            </a:endParaRPr>
          </a:p>
          <a:p>
            <a:pPr marL="0" indent="0">
              <a:buNone/>
            </a:pPr>
            <a:r>
              <a:rPr lang="en-US" altLang="zh-CN" sz="1600" dirty="0" smtClean="0">
                <a:latin typeface="宋体" pitchFamily="2" charset="-122"/>
                <a:ea typeface="宋体" pitchFamily="2" charset="-122"/>
              </a:rPr>
              <a:t>   </a:t>
            </a:r>
            <a:r>
              <a:rPr lang="zh-CN" altLang="zh-CN" sz="1600" dirty="0" smtClean="0">
                <a:latin typeface="宋体" pitchFamily="2" charset="-122"/>
                <a:ea typeface="宋体" pitchFamily="2" charset="-122"/>
              </a:rPr>
              <a:t>为了</a:t>
            </a:r>
            <a:r>
              <a:rPr lang="zh-CN" altLang="zh-CN" sz="1600" dirty="0">
                <a:latin typeface="宋体" pitchFamily="2" charset="-122"/>
                <a:ea typeface="宋体" pitchFamily="2" charset="-122"/>
              </a:rPr>
              <a:t>防止服务不可靠导致的应用</a:t>
            </a:r>
            <a:r>
              <a:rPr lang="zh-CN" altLang="zh-CN" sz="1600" dirty="0" smtClean="0">
                <a:latin typeface="宋体" pitchFamily="2" charset="-122"/>
                <a:ea typeface="宋体" pitchFamily="2" charset="-122"/>
              </a:rPr>
              <a:t>崩溃</a:t>
            </a:r>
          </a:p>
          <a:p>
            <a:pPr lvl="0">
              <a:buFont typeface="Wingdings" pitchFamily="2" charset="2"/>
              <a:buChar char="Ø"/>
            </a:pPr>
            <a:r>
              <a:rPr lang="zh-CN" altLang="zh-CN" sz="1600" dirty="0" smtClean="0">
                <a:latin typeface="宋体" pitchFamily="2" charset="-122"/>
                <a:ea typeface="宋体" pitchFamily="2" charset="-122"/>
              </a:rPr>
              <a:t>熔断。原理：类似电路熔断器，当服务提供者宕机或者大量超时，消费者会主动熔断，以防止服务被进一步拖垮。一旦服务提供者好转，调用链路又会自动恢复。</a:t>
            </a:r>
            <a:r>
              <a:rPr lang="zh-CN" altLang="en-US" sz="1600" dirty="0" smtClean="0">
                <a:latin typeface="宋体" pitchFamily="2" charset="-122"/>
                <a:ea typeface="宋体" pitchFamily="2" charset="-122"/>
              </a:rPr>
              <a:t>以下是熔断图例：</a:t>
            </a: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zh-CN" altLang="zh-CN" sz="1600" dirty="0" smtClean="0">
              <a:latin typeface="宋体" pitchFamily="2" charset="-122"/>
              <a:ea typeface="宋体" pitchFamily="2" charset="-122"/>
            </a:endParaRPr>
          </a:p>
          <a:p>
            <a:pPr lvl="0">
              <a:buFont typeface="Wingdings" pitchFamily="2" charset="2"/>
              <a:buChar char="Ø"/>
            </a:pPr>
            <a:r>
              <a:rPr lang="zh-CN" altLang="zh-CN" sz="1600" dirty="0" smtClean="0">
                <a:latin typeface="宋体" pitchFamily="2" charset="-122"/>
                <a:ea typeface="宋体" pitchFamily="2" charset="-122"/>
              </a:rPr>
              <a:t>限</a:t>
            </a:r>
            <a:r>
              <a:rPr lang="zh-CN" altLang="zh-CN" sz="1600" dirty="0">
                <a:latin typeface="宋体" pitchFamily="2" charset="-122"/>
                <a:ea typeface="宋体" pitchFamily="2" charset="-122"/>
              </a:rPr>
              <a:t>流。原理：服务总有容量限制，没有限流机制的服务很容易在突发流量</a:t>
            </a:r>
            <a:r>
              <a:rPr lang="en-US" altLang="zh-CN" sz="1600" dirty="0">
                <a:latin typeface="宋体" pitchFamily="2" charset="-122"/>
                <a:ea typeface="宋体" pitchFamily="2" charset="-122"/>
              </a:rPr>
              <a:t>(</a:t>
            </a:r>
            <a:r>
              <a:rPr lang="zh-CN" altLang="zh-CN" sz="1600" dirty="0">
                <a:latin typeface="宋体" pitchFamily="2" charset="-122"/>
                <a:ea typeface="宋体" pitchFamily="2" charset="-122"/>
              </a:rPr>
              <a:t>秒杀，双十一</a:t>
            </a:r>
            <a:r>
              <a:rPr lang="en-US" altLang="zh-CN" sz="1600" dirty="0">
                <a:latin typeface="宋体" pitchFamily="2" charset="-122"/>
                <a:ea typeface="宋体" pitchFamily="2" charset="-122"/>
              </a:rPr>
              <a:t>)</a:t>
            </a:r>
            <a:r>
              <a:rPr lang="zh-CN" altLang="zh-CN" sz="1600" dirty="0">
                <a:latin typeface="宋体" pitchFamily="2" charset="-122"/>
                <a:ea typeface="宋体" pitchFamily="2" charset="-122"/>
              </a:rPr>
              <a:t>时被冲垮。限流通常指对服务限定并发访问量，比如单位时间只允许</a:t>
            </a:r>
            <a:r>
              <a:rPr lang="en-US" altLang="zh-CN" sz="1600" dirty="0">
                <a:latin typeface="宋体" pitchFamily="2" charset="-122"/>
                <a:ea typeface="宋体" pitchFamily="2" charset="-122"/>
              </a:rPr>
              <a:t>100</a:t>
            </a:r>
            <a:r>
              <a:rPr lang="zh-CN" altLang="zh-CN" sz="1600" dirty="0">
                <a:latin typeface="宋体" pitchFamily="2" charset="-122"/>
                <a:ea typeface="宋体" pitchFamily="2" charset="-122"/>
              </a:rPr>
              <a:t>个并发调用，对超过这个限制的请求要拒绝。</a:t>
            </a:r>
          </a:p>
          <a:p>
            <a:pPr>
              <a:buFont typeface="Wingdings" pitchFamily="2" charset="2"/>
              <a:buChar char="Ø"/>
            </a:pPr>
            <a:r>
              <a:rPr lang="zh-CN" altLang="zh-CN" sz="1600" dirty="0">
                <a:latin typeface="宋体" pitchFamily="2" charset="-122"/>
                <a:ea typeface="宋体" pitchFamily="2" charset="-122"/>
              </a:rPr>
              <a:t>回退机制：熔断或限流发生时，程序的异常处理逻辑，可以抛出异常告知用户服务暂不可用或者返回默认值，具体看应用场景</a:t>
            </a:r>
            <a:r>
              <a:rPr lang="zh-CN" altLang="zh-CN" sz="1600" dirty="0" smtClean="0">
                <a:latin typeface="宋体" pitchFamily="2" charset="-122"/>
                <a:ea typeface="宋体" pitchFamily="2" charset="-122"/>
              </a:rPr>
              <a:t>。</a:t>
            </a: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132856"/>
            <a:ext cx="7314286" cy="2298413"/>
          </a:xfrm>
          <a:prstGeom prst="rect">
            <a:avLst/>
          </a:prstGeom>
        </p:spPr>
      </p:pic>
    </p:spTree>
    <p:extLst>
      <p:ext uri="{BB962C8B-B14F-4D97-AF65-F5344CB8AC3E}">
        <p14:creationId xmlns:p14="http://schemas.microsoft.com/office/powerpoint/2010/main" val="2109859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1600">
                <a:latin typeface="宋体" pitchFamily="2" charset="-122"/>
                <a:ea typeface="宋体" pitchFamily="2" charset="-122"/>
                <a:sym typeface="+mn-ea"/>
              </a:rPr>
              <a:t>微服务框架</a:t>
            </a:r>
            <a:r>
              <a:rPr lang="zh-CN" altLang="en-US" sz="1600" smtClean="0">
                <a:latin typeface="宋体" pitchFamily="2" charset="-122"/>
                <a:ea typeface="宋体" pitchFamily="2" charset="-122"/>
                <a:sym typeface="+mn-ea"/>
              </a:rPr>
              <a:t>：</a:t>
            </a:r>
            <a:r>
              <a:rPr lang="zh-CN" altLang="en-US" sz="1600" smtClean="0">
                <a:latin typeface="宋体" pitchFamily="2" charset="-122"/>
                <a:ea typeface="宋体" pitchFamily="2" charset="-122"/>
                <a:sym typeface="+mn-ea"/>
              </a:rPr>
              <a:t>服务容错</a:t>
            </a:r>
            <a:endParaRPr lang="en-US" altLang="zh-CN" sz="1600">
              <a:latin typeface="宋体" pitchFamily="2" charset="-122"/>
              <a:ea typeface="宋体" pitchFamily="2" charset="-122"/>
              <a:sym typeface="+mn-ea"/>
            </a:endParaRPr>
          </a:p>
          <a:p>
            <a:pPr marL="0" lvl="2" indent="0">
              <a:buNone/>
              <a:defRPr/>
            </a:pPr>
            <a:r>
              <a:rPr lang="en-US" altLang="zh-CN">
                <a:latin typeface="宋体" pitchFamily="2" charset="-122"/>
                <a:ea typeface="宋体" pitchFamily="2" charset="-122"/>
              </a:rPr>
              <a:t>spring cloud Hystrix</a:t>
            </a:r>
            <a:r>
              <a:rPr lang="zh-CN" altLang="en-US">
                <a:latin typeface="宋体" pitchFamily="2" charset="-122"/>
                <a:ea typeface="宋体" pitchFamily="2" charset="-122"/>
              </a:rPr>
              <a:t>的</a:t>
            </a:r>
            <a:r>
              <a:rPr lang="zh-CN" altLang="en-US">
                <a:latin typeface="宋体" pitchFamily="2" charset="-122"/>
                <a:ea typeface="宋体" pitchFamily="2" charset="-122"/>
              </a:rPr>
              <a:t>开发步骤</a:t>
            </a:r>
            <a:r>
              <a:rPr lang="zh-CN" altLang="en-US">
                <a:latin typeface="宋体" pitchFamily="2" charset="-122"/>
                <a:ea typeface="宋体" pitchFamily="2" charset="-122"/>
              </a:rPr>
              <a:t>：</a:t>
            </a:r>
            <a:endParaRPr lang="en-US" altLang="zh-CN">
              <a:latin typeface="宋体" pitchFamily="2" charset="-122"/>
              <a:ea typeface="宋体" pitchFamily="2" charset="-122"/>
            </a:endParaRPr>
          </a:p>
          <a:p>
            <a:pPr marL="0" lvl="2" indent="0">
              <a:buNone/>
            </a:pPr>
            <a:r>
              <a:rPr lang="en-US" altLang="zh-CN">
                <a:latin typeface="宋体" pitchFamily="2" charset="-122"/>
                <a:ea typeface="宋体" pitchFamily="2" charset="-122"/>
              </a:rPr>
              <a:t>1</a:t>
            </a:r>
            <a:r>
              <a:rPr lang="zh-CN" altLang="en-US">
                <a:latin typeface="宋体" pitchFamily="2" charset="-122"/>
                <a:ea typeface="宋体" pitchFamily="2" charset="-122"/>
              </a:rPr>
              <a:t>、引入组件</a:t>
            </a:r>
            <a:endParaRPr lang="en-US" altLang="zh-CN">
              <a:latin typeface="宋体" pitchFamily="2" charset="-122"/>
              <a:ea typeface="宋体" pitchFamily="2" charset="-122"/>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pom.xml</a:t>
            </a:r>
            <a:r>
              <a:rPr lang="zh-CN" altLang="en-US" sz="1600">
                <a:latin typeface="宋体" pitchFamily="2" charset="-122"/>
                <a:ea typeface="宋体" pitchFamily="2" charset="-122"/>
              </a:rPr>
              <a:t>中</a:t>
            </a:r>
            <a:r>
              <a:rPr lang="zh-CN" altLang="en-US" sz="1600">
                <a:latin typeface="宋体" pitchFamily="2" charset="-122"/>
                <a:ea typeface="宋体" pitchFamily="2" charset="-122"/>
              </a:rPr>
              <a:t>引入</a:t>
            </a:r>
            <a:r>
              <a:rPr lang="en-US" altLang="zh-CN" sz="1600">
                <a:latin typeface="宋体" pitchFamily="2" charset="-122"/>
                <a:ea typeface="宋体" pitchFamily="2" charset="-122"/>
              </a:rPr>
              <a:t>spring-cloud-starter-netflix-hystrix</a:t>
            </a:r>
          </a:p>
          <a:p>
            <a:pPr marL="0" indent="0">
              <a:buNone/>
            </a:pPr>
            <a:r>
              <a:rPr lang="en-US" altLang="zh-CN" sz="1600">
                <a:latin typeface="宋体" pitchFamily="2" charset="-122"/>
                <a:ea typeface="宋体" pitchFamily="2" charset="-122"/>
                <a:sym typeface="+mn-ea"/>
              </a:rPr>
              <a:t>2</a:t>
            </a:r>
            <a:r>
              <a:rPr lang="zh-CN" altLang="en-US" sz="1600">
                <a:latin typeface="宋体" pitchFamily="2" charset="-122"/>
                <a:ea typeface="宋体" pitchFamily="2" charset="-122"/>
                <a:sym typeface="+mn-ea"/>
              </a:rPr>
              <a:t>、增加注解</a:t>
            </a:r>
            <a:endParaRPr lang="en-US" altLang="zh-CN" sz="1600">
              <a:latin typeface="宋体" pitchFamily="2" charset="-122"/>
              <a:ea typeface="宋体" pitchFamily="2" charset="-122"/>
              <a:sym typeface="+mn-ea"/>
            </a:endParaRPr>
          </a:p>
          <a:p>
            <a:pPr marL="0" indent="0">
              <a:buNone/>
            </a:pPr>
            <a:r>
              <a:rPr lang="zh-CN" altLang="en-US" sz="1600">
                <a:latin typeface="宋体" pitchFamily="2" charset="-122"/>
                <a:ea typeface="宋体" pitchFamily="2" charset="-122"/>
              </a:rPr>
              <a:t>在</a:t>
            </a:r>
            <a:r>
              <a:rPr lang="en-US" altLang="zh-CN" sz="1600">
                <a:latin typeface="宋体" pitchFamily="2" charset="-122"/>
                <a:ea typeface="宋体" pitchFamily="2" charset="-122"/>
              </a:rPr>
              <a:t>spring boot</a:t>
            </a:r>
            <a:r>
              <a:rPr lang="zh-CN" altLang="en-US" sz="1600">
                <a:latin typeface="宋体" pitchFamily="2" charset="-122"/>
                <a:ea typeface="宋体" pitchFamily="2" charset="-122"/>
              </a:rPr>
              <a:t>应用的入口类上添加</a:t>
            </a:r>
            <a:r>
              <a:rPr lang="zh-CN" altLang="en-US" sz="1600">
                <a:latin typeface="宋体" pitchFamily="2" charset="-122"/>
                <a:ea typeface="宋体" pitchFamily="2" charset="-122"/>
              </a:rPr>
              <a:t>注解</a:t>
            </a:r>
            <a:r>
              <a:rPr lang="en-US" altLang="zh-CN" sz="1600">
                <a:latin typeface="宋体" pitchFamily="2" charset="-122"/>
                <a:ea typeface="宋体" pitchFamily="2" charset="-122"/>
              </a:rPr>
              <a:t>@</a:t>
            </a:r>
            <a:r>
              <a:rPr lang="en-US" altLang="zh-CN" sz="1600">
                <a:latin typeface="宋体" pitchFamily="2" charset="-122"/>
                <a:ea typeface="宋体" pitchFamily="2" charset="-122"/>
              </a:rPr>
              <a:t>EnableCircuitBreaker</a:t>
            </a:r>
          </a:p>
          <a:p>
            <a:pPr marL="0" indent="0">
              <a:buNone/>
            </a:pPr>
            <a:r>
              <a:rPr lang="en-US" altLang="zh-CN" sz="1600">
                <a:latin typeface="宋体" pitchFamily="2" charset="-122"/>
                <a:ea typeface="宋体" pitchFamily="2" charset="-122"/>
              </a:rPr>
              <a:t>3</a:t>
            </a:r>
            <a:r>
              <a:rPr lang="zh-CN" altLang="en-US" sz="1600">
                <a:latin typeface="宋体" pitchFamily="2" charset="-122"/>
                <a:ea typeface="宋体" pitchFamily="2" charset="-122"/>
              </a:rPr>
              <a:t>、</a:t>
            </a:r>
            <a:r>
              <a:rPr lang="en-US" altLang="zh-CN" sz="1600">
                <a:latin typeface="宋体" pitchFamily="2" charset="-122"/>
                <a:ea typeface="宋体" pitchFamily="2" charset="-122"/>
              </a:rPr>
              <a:t>feign</a:t>
            </a:r>
            <a:r>
              <a:rPr lang="zh-CN" altLang="en-US" sz="1600" smtClean="0">
                <a:latin typeface="宋体" pitchFamily="2" charset="-122"/>
                <a:ea typeface="宋体" pitchFamily="2" charset="-122"/>
              </a:rPr>
              <a:t>代码</a:t>
            </a:r>
            <a:endParaRPr lang="en-US" altLang="zh-CN" sz="1600" smtClean="0">
              <a:latin typeface="宋体" pitchFamily="2" charset="-122"/>
              <a:ea typeface="宋体" pitchFamily="2" charset="-122"/>
            </a:endParaRPr>
          </a:p>
          <a:p>
            <a:pPr marL="0" indent="0">
              <a:buNone/>
            </a:pPr>
            <a:endParaRPr lang="zh-CN" altLang="en-US" sz="1600">
              <a:latin typeface="宋体" pitchFamily="2" charset="-122"/>
              <a:ea typeface="宋体" pitchFamily="2" charset="-122"/>
            </a:endParaRPr>
          </a:p>
          <a:p>
            <a:pPr marL="0" indent="0">
              <a:buNone/>
            </a:pPr>
            <a:endParaRPr lang="en-US" altLang="zh-CN" sz="1600">
              <a:latin typeface="宋体" pitchFamily="2" charset="-122"/>
              <a:ea typeface="宋体" pitchFamily="2" charset="-122"/>
            </a:endParaRPr>
          </a:p>
          <a:p>
            <a:pPr marL="0" indent="0">
              <a:buNone/>
            </a:pPr>
            <a:endParaRPr lang="en-US" altLang="zh-CN" sz="1600" smtClean="0">
              <a:latin typeface="宋体" pitchFamily="2" charset="-122"/>
              <a:ea typeface="宋体" pitchFamily="2" charset="-122"/>
              <a:sym typeface="+mn-ea"/>
            </a:endParaRPr>
          </a:p>
          <a:p>
            <a:pPr marL="0" indent="0">
              <a:buNone/>
            </a:pPr>
            <a:endParaRPr lang="en-US" altLang="zh-CN" sz="1600" dirty="0" smtClean="0">
              <a:latin typeface="宋体" pitchFamily="2" charset="-122"/>
              <a:ea typeface="宋体" pitchFamily="2" charset="-122"/>
              <a:sym typeface="+mn-ea"/>
            </a:endParaRPr>
          </a:p>
          <a:p>
            <a:pPr marL="0" indent="0">
              <a:buNone/>
            </a:pPr>
            <a:r>
              <a:rPr lang="en-US" altLang="zh-CN" sz="1600" smtClean="0">
                <a:latin typeface="宋体" pitchFamily="2" charset="-122"/>
                <a:ea typeface="宋体" pitchFamily="2" charset="-122"/>
              </a:rPr>
              <a:t>   </a:t>
            </a: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3284984"/>
            <a:ext cx="5099099" cy="145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941169"/>
            <a:ext cx="5184576" cy="200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938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开发</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smtClean="0">
                <a:latin typeface="宋体" pitchFamily="2" charset="-122"/>
                <a:ea typeface="宋体" pitchFamily="2" charset="-122"/>
                <a:sym typeface="+mn-ea"/>
              </a:rPr>
              <a:t>通信机制</a:t>
            </a:r>
            <a:endParaRPr lang="en-US" altLang="zh-CN" dirty="0" smtClean="0">
              <a:latin typeface="宋体" pitchFamily="2" charset="-122"/>
              <a:ea typeface="宋体" pitchFamily="2" charset="-122"/>
              <a:sym typeface="+mn-ea"/>
            </a:endParaRPr>
          </a:p>
          <a:p>
            <a:pPr marL="0"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微</a:t>
            </a:r>
            <a:r>
              <a:rPr lang="zh-CN" altLang="zh-CN" dirty="0">
                <a:latin typeface="宋体" pitchFamily="2" charset="-122"/>
                <a:ea typeface="宋体" pitchFamily="2" charset="-122"/>
              </a:rPr>
              <a:t>服务间通信按照通信是否阻塞，可以分为同步和异步通信</a:t>
            </a:r>
            <a:r>
              <a:rPr lang="zh-CN" altLang="zh-CN" dirty="0" smtClean="0">
                <a:latin typeface="宋体" pitchFamily="2" charset="-122"/>
                <a:ea typeface="宋体" pitchFamily="2" charset="-122"/>
              </a:rPr>
              <a:t>。</a:t>
            </a:r>
            <a:r>
              <a:rPr lang="zh-CN" altLang="en-US" dirty="0">
                <a:latin typeface="宋体" pitchFamily="2" charset="-122"/>
                <a:ea typeface="宋体" pitchFamily="2" charset="-122"/>
              </a:rPr>
              <a:t>而</a:t>
            </a:r>
            <a:r>
              <a:rPr lang="zh-CN" altLang="zh-CN" dirty="0" smtClean="0">
                <a:latin typeface="宋体" pitchFamily="2" charset="-122"/>
                <a:ea typeface="宋体" pitchFamily="2" charset="-122"/>
              </a:rPr>
              <a:t>按照</a:t>
            </a:r>
            <a:r>
              <a:rPr lang="zh-CN" altLang="zh-CN" dirty="0">
                <a:latin typeface="宋体" pitchFamily="2" charset="-122"/>
                <a:ea typeface="宋体" pitchFamily="2" charset="-122"/>
              </a:rPr>
              <a:t>通信方式的不同，又可以分为</a:t>
            </a:r>
            <a:r>
              <a:rPr lang="en-US" altLang="zh-CN" dirty="0">
                <a:latin typeface="宋体" pitchFamily="2" charset="-122"/>
                <a:ea typeface="宋体" pitchFamily="2" charset="-122"/>
              </a:rPr>
              <a:t>RPC</a:t>
            </a:r>
            <a:r>
              <a:rPr lang="zh-CN" altLang="zh-CN" dirty="0">
                <a:latin typeface="宋体" pitchFamily="2" charset="-122"/>
                <a:ea typeface="宋体" pitchFamily="2" charset="-122"/>
              </a:rPr>
              <a:t>、</a:t>
            </a:r>
            <a:r>
              <a:rPr lang="en-US" altLang="zh-CN" dirty="0">
                <a:latin typeface="宋体" pitchFamily="2" charset="-122"/>
                <a:ea typeface="宋体" pitchFamily="2" charset="-122"/>
              </a:rPr>
              <a:t>REST</a:t>
            </a:r>
            <a:r>
              <a:rPr lang="zh-CN" altLang="zh-CN" dirty="0">
                <a:latin typeface="宋体" pitchFamily="2" charset="-122"/>
                <a:ea typeface="宋体" pitchFamily="2" charset="-122"/>
              </a:rPr>
              <a:t>、消息队列、自定义协议</a:t>
            </a:r>
            <a:r>
              <a:rPr lang="zh-CN" altLang="zh-CN"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indent="0">
              <a:buNone/>
            </a:pPr>
            <a:endParaRPr lang="en-US" altLang="zh-CN"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marL="457200" lvl="1" indent="0">
              <a:buFont typeface="Wingdings" panose="05000000000000000000" charset="0"/>
              <a:buNone/>
              <a:defRPr/>
            </a:pPr>
            <a:endParaRPr lang="zh-CN" altLang="en-US" sz="1400" dirty="0"/>
          </a:p>
          <a:p>
            <a:pPr marL="457200" lvl="1" indent="0">
              <a:buNone/>
              <a:defRPr/>
            </a:pPr>
            <a:r>
              <a:rPr lang="zh-CN" altLang="zh-CN" sz="1800" dirty="0" smtClean="0">
                <a:latin typeface="宋体" pitchFamily="2" charset="-122"/>
                <a:ea typeface="宋体" pitchFamily="2" charset="-122"/>
              </a:rPr>
              <a:t>以</a:t>
            </a:r>
            <a:r>
              <a:rPr lang="zh-CN" altLang="en-US" sz="1800" dirty="0" smtClean="0">
                <a:latin typeface="宋体" pitchFamily="2" charset="-122"/>
                <a:ea typeface="宋体" pitchFamily="2" charset="-122"/>
              </a:rPr>
              <a:t>上</a:t>
            </a:r>
            <a:r>
              <a:rPr lang="zh-CN" altLang="zh-CN" sz="1800" dirty="0" smtClean="0">
                <a:latin typeface="宋体" pitchFamily="2" charset="-122"/>
                <a:ea typeface="宋体" pitchFamily="2" charset="-122"/>
              </a:rPr>
              <a:t>对</a:t>
            </a:r>
            <a:r>
              <a:rPr lang="zh-CN" altLang="zh-CN" sz="1800" dirty="0">
                <a:latin typeface="宋体" pitchFamily="2" charset="-122"/>
                <a:ea typeface="宋体" pitchFamily="2" charset="-122"/>
              </a:rPr>
              <a:t>通信机制做了表格对比，实践中可根据应用场景选用不同</a:t>
            </a:r>
            <a:r>
              <a:rPr lang="zh-CN" altLang="zh-CN" sz="1800" dirty="0" smtClean="0">
                <a:latin typeface="宋体" pitchFamily="2" charset="-122"/>
                <a:ea typeface="宋体" pitchFamily="2" charset="-122"/>
              </a:rPr>
              <a:t>方案</a:t>
            </a:r>
            <a:r>
              <a:rPr lang="zh-CN" altLang="en-US" sz="1800" dirty="0" smtClean="0">
                <a:latin typeface="宋体" pitchFamily="2" charset="-122"/>
                <a:ea typeface="宋体" pitchFamily="2" charset="-122"/>
              </a:rPr>
              <a:t>。</a:t>
            </a:r>
            <a:endParaRPr lang="zh-CN" altLang="en-US" sz="1800" dirty="0">
              <a:latin typeface="宋体" pitchFamily="2" charset="-122"/>
              <a:ea typeface="宋体" pitchFamily="2" charset="-122"/>
            </a:endParaRPr>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662639989"/>
              </p:ext>
            </p:extLst>
          </p:nvPr>
        </p:nvGraphicFramePr>
        <p:xfrm>
          <a:off x="1043608" y="2060848"/>
          <a:ext cx="7056782" cy="2376264"/>
        </p:xfrm>
        <a:graphic>
          <a:graphicData uri="http://schemas.openxmlformats.org/drawingml/2006/table">
            <a:tbl>
              <a:tblPr firstRow="1" firstCol="1" bandRow="1">
                <a:tableStyleId>{5C22544A-7EE6-4342-B048-85BDC9FD1C3A}</a:tableStyleId>
              </a:tblPr>
              <a:tblGrid>
                <a:gridCol w="1407524"/>
                <a:gridCol w="1415363"/>
                <a:gridCol w="1418847"/>
                <a:gridCol w="1407524"/>
                <a:gridCol w="1407524"/>
              </a:tblGrid>
              <a:tr h="396044">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RPC</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REST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消息队列</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自定义协议</a:t>
                      </a:r>
                      <a:endParaRPr lang="zh-CN" sz="1050" kern="100">
                        <a:effectLst/>
                        <a:latin typeface="Calibri"/>
                        <a:ea typeface="宋体"/>
                        <a:cs typeface="Times New Roman"/>
                      </a:endParaRPr>
                    </a:p>
                  </a:txBody>
                  <a:tcPr marL="68580" marR="68580" marT="0" marB="0"/>
                </a:tc>
              </a:tr>
              <a:tr h="396044">
                <a:tc>
                  <a:txBody>
                    <a:bodyPr/>
                    <a:lstStyle/>
                    <a:p>
                      <a:pPr algn="just">
                        <a:spcAft>
                          <a:spcPts val="0"/>
                        </a:spcAft>
                      </a:pPr>
                      <a:r>
                        <a:rPr lang="zh-CN" sz="1050" kern="100">
                          <a:effectLst/>
                        </a:rPr>
                        <a:t>同步</a:t>
                      </a:r>
                      <a:r>
                        <a:rPr lang="en-US" sz="1050" kern="100">
                          <a:effectLst/>
                        </a:rPr>
                        <a:t>/</a:t>
                      </a:r>
                      <a:r>
                        <a:rPr lang="zh-CN" sz="1050" kern="100">
                          <a:effectLst/>
                        </a:rPr>
                        <a:t>异步</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同步</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同步或异步</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异步</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同步或异步</a:t>
                      </a:r>
                      <a:endParaRPr lang="zh-CN" sz="1050" kern="100">
                        <a:effectLst/>
                        <a:latin typeface="Calibri"/>
                        <a:ea typeface="宋体"/>
                        <a:cs typeface="Times New Roman"/>
                      </a:endParaRPr>
                    </a:p>
                  </a:txBody>
                  <a:tcPr marL="68580" marR="68580" marT="0" marB="0"/>
                </a:tc>
              </a:tr>
              <a:tr h="396044">
                <a:tc>
                  <a:txBody>
                    <a:bodyPr/>
                    <a:lstStyle/>
                    <a:p>
                      <a:pPr algn="just">
                        <a:spcAft>
                          <a:spcPts val="0"/>
                        </a:spcAft>
                      </a:pPr>
                      <a:r>
                        <a:rPr lang="zh-CN" sz="1050" kern="100">
                          <a:effectLst/>
                        </a:rPr>
                        <a:t>平台依赖性</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无关</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不确定</a:t>
                      </a:r>
                      <a:endParaRPr lang="zh-CN" sz="1050" kern="100">
                        <a:effectLst/>
                        <a:latin typeface="Calibri"/>
                        <a:ea typeface="宋体"/>
                        <a:cs typeface="Times New Roman"/>
                      </a:endParaRPr>
                    </a:p>
                  </a:txBody>
                  <a:tcPr marL="68580" marR="68580" marT="0" marB="0"/>
                </a:tc>
              </a:tr>
              <a:tr h="396044">
                <a:tc>
                  <a:txBody>
                    <a:bodyPr/>
                    <a:lstStyle/>
                    <a:p>
                      <a:pPr algn="just">
                        <a:spcAft>
                          <a:spcPts val="0"/>
                        </a:spcAft>
                      </a:pPr>
                      <a:r>
                        <a:rPr lang="zh-CN" sz="1050" kern="100">
                          <a:effectLst/>
                        </a:rPr>
                        <a:t>语言支持</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语言无关</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不确定</a:t>
                      </a:r>
                      <a:endParaRPr lang="zh-CN" sz="1050" kern="100">
                        <a:effectLst/>
                        <a:latin typeface="Calibri"/>
                        <a:ea typeface="宋体"/>
                        <a:cs typeface="Times New Roman"/>
                      </a:endParaRPr>
                    </a:p>
                  </a:txBody>
                  <a:tcPr marL="68580" marR="68580" marT="0" marB="0"/>
                </a:tc>
              </a:tr>
              <a:tr h="396044">
                <a:tc>
                  <a:txBody>
                    <a:bodyPr/>
                    <a:lstStyle/>
                    <a:p>
                      <a:pPr algn="just">
                        <a:spcAft>
                          <a:spcPts val="0"/>
                        </a:spcAft>
                      </a:pPr>
                      <a:r>
                        <a:rPr lang="zh-CN" sz="1050" kern="100">
                          <a:effectLst/>
                        </a:rPr>
                        <a:t>学习成本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低</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不确定</a:t>
                      </a:r>
                      <a:endParaRPr lang="zh-CN" sz="1050" kern="100">
                        <a:effectLst/>
                        <a:latin typeface="Calibri"/>
                        <a:ea typeface="宋体"/>
                        <a:cs typeface="Times New Roman"/>
                      </a:endParaRPr>
                    </a:p>
                  </a:txBody>
                  <a:tcPr marL="68580" marR="68580" marT="0" marB="0"/>
                </a:tc>
              </a:tr>
              <a:tr h="396044">
                <a:tc>
                  <a:txBody>
                    <a:bodyPr/>
                    <a:lstStyle/>
                    <a:p>
                      <a:pPr algn="just">
                        <a:spcAft>
                          <a:spcPts val="0"/>
                        </a:spcAft>
                      </a:pPr>
                      <a:r>
                        <a:rPr lang="zh-CN" sz="1050" kern="100">
                          <a:effectLst/>
                        </a:rPr>
                        <a:t>维护成本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低</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不确定</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524780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测试</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smtClean="0">
                <a:latin typeface="宋体" pitchFamily="2" charset="-122"/>
                <a:ea typeface="宋体" pitchFamily="2" charset="-122"/>
                <a:sym typeface="+mn-ea"/>
              </a:rPr>
              <a:t>持续集成</a:t>
            </a:r>
            <a:endParaRPr lang="en-US" altLang="zh-CN" dirty="0" smtClean="0">
              <a:latin typeface="宋体" pitchFamily="2" charset="-122"/>
              <a:ea typeface="宋体" pitchFamily="2" charset="-122"/>
              <a:sym typeface="+mn-ea"/>
            </a:endParaRPr>
          </a:p>
          <a:p>
            <a:pPr marL="0"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持续</a:t>
            </a:r>
            <a:r>
              <a:rPr lang="zh-CN" altLang="zh-CN" dirty="0">
                <a:latin typeface="宋体" pitchFamily="2" charset="-122"/>
                <a:ea typeface="宋体" pitchFamily="2" charset="-122"/>
              </a:rPr>
              <a:t>集成是一种软件开发实践，即开发成员经常集成他们的工作，通常每个成员每天至少集成一次，也就意味着每天可能会发生多次集成。每次集成都通过自动化的构建（包括编译，发布，自动化测试）来验证，从而尽快地发现集成错误。</a:t>
            </a:r>
            <a:endParaRPr lang="en-US" altLang="zh-CN" dirty="0" smtClean="0">
              <a:latin typeface="宋体" pitchFamily="2" charset="-122"/>
              <a:ea typeface="宋体" pitchFamily="2" charset="-122"/>
            </a:endParaRPr>
          </a:p>
          <a:p>
            <a:pPr marL="0"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当</a:t>
            </a:r>
            <a:r>
              <a:rPr lang="zh-CN" altLang="zh-CN" dirty="0">
                <a:latin typeface="宋体" pitchFamily="2" charset="-122"/>
                <a:ea typeface="宋体" pitchFamily="2" charset="-122"/>
              </a:rPr>
              <a:t>团队成员向代码库提交代码后，配置好的持续集成任务会通过定期刷新或者</a:t>
            </a:r>
            <a:r>
              <a:rPr lang="en-US" altLang="zh-CN" dirty="0" err="1">
                <a:latin typeface="宋体" pitchFamily="2" charset="-122"/>
                <a:ea typeface="宋体" pitchFamily="2" charset="-122"/>
              </a:rPr>
              <a:t>WebHook</a:t>
            </a:r>
            <a:r>
              <a:rPr lang="zh-CN" altLang="zh-CN" dirty="0">
                <a:latin typeface="宋体" pitchFamily="2" charset="-122"/>
                <a:ea typeface="宋体" pitchFamily="2" charset="-122"/>
              </a:rPr>
              <a:t>的方式检测到代码变化，触发并依次执行任务中定义的流水线步骤例如：代码静态检查—</a:t>
            </a:r>
            <a:r>
              <a:rPr lang="en-US" altLang="zh-CN" dirty="0">
                <a:latin typeface="宋体" pitchFamily="2" charset="-122"/>
                <a:ea typeface="宋体" pitchFamily="2" charset="-122"/>
              </a:rPr>
              <a:t>&gt;</a:t>
            </a:r>
            <a:r>
              <a:rPr lang="zh-CN" altLang="zh-CN" dirty="0">
                <a:latin typeface="宋体" pitchFamily="2" charset="-122"/>
                <a:ea typeface="宋体" pitchFamily="2" charset="-122"/>
              </a:rPr>
              <a:t>单元测试—</a:t>
            </a:r>
            <a:r>
              <a:rPr lang="en-US" altLang="zh-CN" dirty="0">
                <a:latin typeface="宋体" pitchFamily="2" charset="-122"/>
                <a:ea typeface="宋体" pitchFamily="2" charset="-122"/>
              </a:rPr>
              <a:t>&gt;</a:t>
            </a:r>
            <a:r>
              <a:rPr lang="zh-CN" altLang="zh-CN" dirty="0">
                <a:latin typeface="宋体" pitchFamily="2" charset="-122"/>
                <a:ea typeface="宋体" pitchFamily="2" charset="-122"/>
              </a:rPr>
              <a:t>构建—</a:t>
            </a:r>
            <a:r>
              <a:rPr lang="en-US" altLang="zh-CN" dirty="0">
                <a:latin typeface="宋体" pitchFamily="2" charset="-122"/>
                <a:ea typeface="宋体" pitchFamily="2" charset="-122"/>
              </a:rPr>
              <a:t>&gt;</a:t>
            </a:r>
            <a:r>
              <a:rPr lang="zh-CN" altLang="zh-CN" dirty="0">
                <a:latin typeface="宋体" pitchFamily="2" charset="-122"/>
                <a:ea typeface="宋体" pitchFamily="2" charset="-122"/>
              </a:rPr>
              <a:t>自动化测试，最后反馈给开发人员</a:t>
            </a:r>
            <a:r>
              <a:rPr lang="zh-CN" altLang="zh-CN"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356992"/>
            <a:ext cx="4688230" cy="2438611"/>
          </a:xfrm>
          <a:prstGeom prst="rect">
            <a:avLst/>
          </a:prstGeom>
        </p:spPr>
      </p:pic>
    </p:spTree>
    <p:extLst>
      <p:ext uri="{BB962C8B-B14F-4D97-AF65-F5344CB8AC3E}">
        <p14:creationId xmlns:p14="http://schemas.microsoft.com/office/powerpoint/2010/main" val="218386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测试</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sz="2000" dirty="0" smtClean="0">
                <a:latin typeface="宋体" pitchFamily="2" charset="-122"/>
                <a:ea typeface="宋体" pitchFamily="2" charset="-122"/>
                <a:sym typeface="+mn-ea"/>
              </a:rPr>
              <a:t>自动化测试</a:t>
            </a:r>
            <a:endParaRPr lang="en-US" altLang="zh-CN" sz="2000" dirty="0" smtClean="0">
              <a:latin typeface="宋体" pitchFamily="2" charset="-122"/>
              <a:ea typeface="宋体" pitchFamily="2" charset="-122"/>
              <a:sym typeface="+mn-ea"/>
            </a:endParaRPr>
          </a:p>
          <a:p>
            <a:pPr lvl="0">
              <a:buFont typeface="Wingdings" pitchFamily="2" charset="2"/>
              <a:buChar char="Ø"/>
            </a:pPr>
            <a:r>
              <a:rPr lang="zh-CN" altLang="zh-CN" sz="2000" dirty="0">
                <a:latin typeface="宋体" pitchFamily="2" charset="-122"/>
                <a:ea typeface="宋体" pitchFamily="2" charset="-122"/>
              </a:rPr>
              <a:t>单元测试：对程序单元的正确性进行验证，对应的工具是</a:t>
            </a:r>
            <a:r>
              <a:rPr lang="en-US" altLang="zh-CN" sz="2000" dirty="0" err="1">
                <a:latin typeface="宋体" pitchFamily="2" charset="-122"/>
                <a:ea typeface="宋体" pitchFamily="2" charset="-122"/>
              </a:rPr>
              <a:t>Junit</a:t>
            </a:r>
            <a:r>
              <a:rPr lang="zh-CN" altLang="zh-CN" sz="2000" dirty="0">
                <a:latin typeface="宋体" pitchFamily="2" charset="-122"/>
                <a:ea typeface="宋体" pitchFamily="2" charset="-122"/>
              </a:rPr>
              <a:t>（</a:t>
            </a:r>
            <a:r>
              <a:rPr lang="en-US" altLang="zh-CN" sz="2000" dirty="0">
                <a:latin typeface="宋体" pitchFamily="2" charset="-122"/>
                <a:ea typeface="宋体" pitchFamily="2" charset="-122"/>
              </a:rPr>
              <a:t>Java</a:t>
            </a:r>
            <a:r>
              <a:rPr lang="zh-CN" altLang="zh-CN" sz="2000" dirty="0">
                <a:latin typeface="宋体" pitchFamily="2" charset="-122"/>
                <a:ea typeface="宋体" pitchFamily="2" charset="-122"/>
              </a:rPr>
              <a:t>语言环境）。另外，由于微服务普遍有接口依赖，应使用</a:t>
            </a:r>
            <a:r>
              <a:rPr lang="en-US" altLang="zh-CN" sz="2000" dirty="0">
                <a:latin typeface="宋体" pitchFamily="2" charset="-122"/>
                <a:ea typeface="宋体" pitchFamily="2" charset="-122"/>
              </a:rPr>
              <a:t>mock</a:t>
            </a:r>
            <a:r>
              <a:rPr lang="zh-CN" altLang="zh-CN" sz="2000" dirty="0">
                <a:latin typeface="宋体" pitchFamily="2" charset="-122"/>
                <a:ea typeface="宋体" pitchFamily="2" charset="-122"/>
              </a:rPr>
              <a:t>框架来模拟依赖，譬如</a:t>
            </a:r>
            <a:r>
              <a:rPr lang="en-US" altLang="zh-CN" sz="2000" dirty="0">
                <a:latin typeface="宋体" pitchFamily="2" charset="-122"/>
                <a:ea typeface="宋体" pitchFamily="2" charset="-122"/>
              </a:rPr>
              <a:t>Java</a:t>
            </a:r>
            <a:r>
              <a:rPr lang="zh-CN" altLang="zh-CN" sz="2000" dirty="0">
                <a:latin typeface="宋体" pitchFamily="2" charset="-122"/>
                <a:ea typeface="宋体" pitchFamily="2" charset="-122"/>
              </a:rPr>
              <a:t>的</a:t>
            </a:r>
            <a:r>
              <a:rPr lang="en-US" altLang="zh-CN" sz="2000" dirty="0" err="1">
                <a:latin typeface="宋体" pitchFamily="2" charset="-122"/>
                <a:ea typeface="宋体" pitchFamily="2" charset="-122"/>
              </a:rPr>
              <a:t>Mockito</a:t>
            </a:r>
            <a:r>
              <a:rPr lang="zh-CN" altLang="zh-CN" sz="2000" dirty="0">
                <a:latin typeface="宋体" pitchFamily="2" charset="-122"/>
                <a:ea typeface="宋体" pitchFamily="2" charset="-122"/>
              </a:rPr>
              <a:t>框架</a:t>
            </a:r>
            <a:r>
              <a:rPr lang="zh-CN" altLang="zh-CN"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lvl="0">
              <a:buFont typeface="Wingdings" pitchFamily="2" charset="2"/>
              <a:buChar char="Ø"/>
            </a:pPr>
            <a:endParaRPr lang="zh-CN" altLang="zh-CN" sz="2000" dirty="0">
              <a:latin typeface="宋体" pitchFamily="2" charset="-122"/>
              <a:ea typeface="宋体" pitchFamily="2" charset="-122"/>
            </a:endParaRPr>
          </a:p>
          <a:p>
            <a:pPr lvl="0">
              <a:buFont typeface="Wingdings" pitchFamily="2" charset="2"/>
              <a:buChar char="Ø"/>
            </a:pPr>
            <a:r>
              <a:rPr lang="zh-CN" altLang="zh-CN" sz="2000" dirty="0">
                <a:latin typeface="宋体" pitchFamily="2" charset="-122"/>
                <a:ea typeface="宋体" pitchFamily="2" charset="-122"/>
              </a:rPr>
              <a:t>接口测试：除了单元测试覆盖代码逻辑外，至少还应该有接口测试来覆盖服务的接口部分。注意，对于服务的接口测试而言，更关注的是接口部分。譬如，作为数据的生产者，接口测试需要确保其提供的数据能够符合消费者的要求。作为数据的消费者，接口测试需要确保，从生产者获取数据后，能够有效地被处理。对应的自动化工具有</a:t>
            </a:r>
            <a:r>
              <a:rPr lang="en-US" altLang="zh-CN" sz="2000" dirty="0" err="1">
                <a:latin typeface="宋体" pitchFamily="2" charset="-122"/>
                <a:ea typeface="宋体" pitchFamily="2" charset="-122"/>
              </a:rPr>
              <a:t>readyapi</a:t>
            </a:r>
            <a:r>
              <a:rPr lang="zh-CN" altLang="zh-CN" sz="2000" dirty="0">
                <a:latin typeface="宋体" pitchFamily="2" charset="-122"/>
                <a:ea typeface="宋体" pitchFamily="2" charset="-122"/>
              </a:rPr>
              <a:t>等</a:t>
            </a:r>
            <a:r>
              <a:rPr lang="zh-CN" altLang="zh-CN"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lvl="0">
              <a:buFont typeface="Wingdings" pitchFamily="2" charset="2"/>
              <a:buChar char="Ø"/>
            </a:pPr>
            <a:endParaRPr lang="zh-CN" altLang="zh-CN" sz="2000" dirty="0">
              <a:latin typeface="宋体" pitchFamily="2" charset="-122"/>
              <a:ea typeface="宋体" pitchFamily="2" charset="-122"/>
            </a:endParaRPr>
          </a:p>
          <a:p>
            <a:pPr lvl="0">
              <a:buFont typeface="Wingdings" pitchFamily="2" charset="2"/>
              <a:buChar char="Ø"/>
            </a:pPr>
            <a:r>
              <a:rPr lang="zh-CN" altLang="zh-CN" sz="2000" dirty="0">
                <a:latin typeface="宋体" pitchFamily="2" charset="-122"/>
                <a:ea typeface="宋体" pitchFamily="2" charset="-122"/>
              </a:rPr>
              <a:t>端到端测试：从用户使用系统的角度，对系统功能进行正确性验证。一般是黑盒测试为主。对应的自动化工具有</a:t>
            </a:r>
            <a:r>
              <a:rPr lang="en-US" altLang="zh-CN" sz="2000" dirty="0" err="1">
                <a:latin typeface="宋体" pitchFamily="2" charset="-122"/>
                <a:ea typeface="宋体" pitchFamily="2" charset="-122"/>
              </a:rPr>
              <a:t>selinium</a:t>
            </a:r>
            <a:r>
              <a:rPr lang="zh-CN" altLang="zh-CN" sz="2000" dirty="0">
                <a:latin typeface="宋体" pitchFamily="2" charset="-122"/>
                <a:ea typeface="宋体" pitchFamily="2" charset="-122"/>
              </a:rPr>
              <a:t>等。</a:t>
            </a:r>
          </a:p>
          <a:p>
            <a:pPr marL="0" indent="0">
              <a:buNone/>
            </a:pPr>
            <a:r>
              <a:rPr lang="zh-CN" altLang="zh-CN"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2328021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smtClean="0"/>
              <a:t>部署发布</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smtClean="0">
                <a:latin typeface="宋体" pitchFamily="2" charset="-122"/>
                <a:ea typeface="宋体" pitchFamily="2" charset="-122"/>
                <a:sym typeface="+mn-ea"/>
              </a:rPr>
              <a:t>使用容器</a:t>
            </a:r>
            <a:endParaRPr lang="en-US" altLang="zh-CN" dirty="0" smtClean="0">
              <a:latin typeface="宋体" pitchFamily="2" charset="-122"/>
              <a:ea typeface="宋体" pitchFamily="2" charset="-122"/>
              <a:sym typeface="+mn-ea"/>
            </a:endParaRPr>
          </a:p>
          <a:p>
            <a:pPr marL="0" lvl="0"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微</a:t>
            </a:r>
            <a:r>
              <a:rPr lang="zh-CN" altLang="zh-CN" dirty="0">
                <a:latin typeface="宋体" pitchFamily="2" charset="-122"/>
                <a:ea typeface="宋体" pitchFamily="2" charset="-122"/>
              </a:rPr>
              <a:t>服务架构虽然使用进程隔离严格界定了服务边界，但在部署隔离和简化部署上却无能为力</a:t>
            </a:r>
            <a:r>
              <a:rPr lang="zh-CN" altLang="zh-CN" dirty="0" smtClean="0">
                <a:latin typeface="宋体" pitchFamily="2" charset="-122"/>
                <a:ea typeface="宋体" pitchFamily="2" charset="-122"/>
              </a:rPr>
              <a:t>。</a:t>
            </a:r>
            <a:endParaRPr lang="en-US" altLang="zh-CN" dirty="0">
              <a:latin typeface="宋体" pitchFamily="2" charset="-122"/>
              <a:ea typeface="宋体" pitchFamily="2" charset="-122"/>
            </a:endParaRPr>
          </a:p>
          <a:p>
            <a:pPr marL="0" lvl="0" indent="0">
              <a:buNone/>
            </a:pPr>
            <a:r>
              <a:rPr lang="en-US" altLang="zh-CN" dirty="0" smtClean="0">
                <a:latin typeface="宋体" pitchFamily="2" charset="-122"/>
                <a:ea typeface="宋体" pitchFamily="2" charset="-122"/>
              </a:rPr>
              <a:t>    </a:t>
            </a:r>
            <a:r>
              <a:rPr lang="en-US" altLang="zh-CN" dirty="0" err="1" smtClean="0">
                <a:latin typeface="宋体" pitchFamily="2" charset="-122"/>
                <a:ea typeface="宋体" pitchFamily="2" charset="-122"/>
              </a:rPr>
              <a:t>docker</a:t>
            </a:r>
            <a:r>
              <a:rPr lang="zh-CN" altLang="zh-CN" dirty="0" smtClean="0">
                <a:latin typeface="宋体" pitchFamily="2" charset="-122"/>
                <a:ea typeface="宋体" pitchFamily="2" charset="-122"/>
              </a:rPr>
              <a:t>是</a:t>
            </a:r>
            <a:r>
              <a:rPr lang="zh-CN" altLang="zh-CN" dirty="0">
                <a:latin typeface="宋体" pitchFamily="2" charset="-122"/>
                <a:ea typeface="宋体" pitchFamily="2" charset="-122"/>
              </a:rPr>
              <a:t>一个</a:t>
            </a:r>
            <a:r>
              <a:rPr lang="en-US" altLang="zh-CN" dirty="0">
                <a:latin typeface="宋体" pitchFamily="2" charset="-122"/>
                <a:ea typeface="宋体" pitchFamily="2" charset="-122"/>
              </a:rPr>
              <a:t>go</a:t>
            </a:r>
            <a:r>
              <a:rPr lang="zh-CN" altLang="zh-CN" dirty="0">
                <a:latin typeface="宋体" pitchFamily="2" charset="-122"/>
                <a:ea typeface="宋体" pitchFamily="2" charset="-122"/>
              </a:rPr>
              <a:t>语言开发的开源容器引擎，让开发者可以打包他们的应用以及依赖环境到可移植的容器中，然后在任何安装了</a:t>
            </a:r>
            <a:r>
              <a:rPr lang="en-US" altLang="zh-CN" dirty="0" err="1">
                <a:latin typeface="宋体" pitchFamily="2" charset="-122"/>
                <a:ea typeface="宋体" pitchFamily="2" charset="-122"/>
              </a:rPr>
              <a:t>Docker</a:t>
            </a:r>
            <a:r>
              <a:rPr lang="en-US" altLang="zh-CN" dirty="0">
                <a:latin typeface="宋体" pitchFamily="2" charset="-122"/>
                <a:ea typeface="宋体" pitchFamily="2" charset="-122"/>
              </a:rPr>
              <a:t> Engine</a:t>
            </a:r>
            <a:r>
              <a:rPr lang="zh-CN" altLang="zh-CN" dirty="0">
                <a:latin typeface="宋体" pitchFamily="2" charset="-122"/>
                <a:ea typeface="宋体" pitchFamily="2" charset="-122"/>
              </a:rPr>
              <a:t>的机器上运行</a:t>
            </a:r>
            <a:r>
              <a:rPr lang="zh-CN" altLang="zh-CN" dirty="0" smtClean="0">
                <a:latin typeface="宋体" pitchFamily="2" charset="-122"/>
                <a:ea typeface="宋体" pitchFamily="2" charset="-122"/>
              </a:rPr>
              <a:t>。</a:t>
            </a:r>
            <a:r>
              <a:rPr lang="zh-CN" altLang="zh-CN" dirty="0">
                <a:latin typeface="宋体" pitchFamily="2" charset="-122"/>
                <a:ea typeface="宋体" pitchFamily="2" charset="-122"/>
              </a:rPr>
              <a:t>容器技术完美解决了服务隔离、服务部署等问题。</a:t>
            </a:r>
          </a:p>
          <a:p>
            <a:pPr marL="0" indent="0">
              <a:buNone/>
            </a:pPr>
            <a:endParaRPr lang="en-US" altLang="zh-CN" dirty="0" smtClean="0">
              <a:latin typeface="宋体" pitchFamily="2" charset="-122"/>
              <a:ea typeface="宋体" pitchFamily="2" charset="-122"/>
            </a:endParaRP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491497"/>
            <a:ext cx="6444208" cy="4475502"/>
          </a:xfrm>
          <a:prstGeom prst="rect">
            <a:avLst/>
          </a:prstGeom>
        </p:spPr>
      </p:pic>
    </p:spTree>
    <p:extLst>
      <p:ext uri="{BB962C8B-B14F-4D97-AF65-F5344CB8AC3E}">
        <p14:creationId xmlns:p14="http://schemas.microsoft.com/office/powerpoint/2010/main" val="13768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smtClean="0"/>
              <a:t>部署发布</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smtClean="0">
                <a:latin typeface="宋体" pitchFamily="2" charset="-122"/>
                <a:ea typeface="宋体" pitchFamily="2" charset="-122"/>
                <a:sym typeface="+mn-ea"/>
              </a:rPr>
              <a:t>持续交付</a:t>
            </a:r>
            <a:endParaRPr lang="en-US" altLang="zh-CN" dirty="0" smtClean="0">
              <a:latin typeface="宋体" pitchFamily="2" charset="-122"/>
              <a:ea typeface="宋体" pitchFamily="2" charset="-122"/>
              <a:sym typeface="+mn-ea"/>
            </a:endParaRPr>
          </a:p>
          <a:p>
            <a:pPr marL="0" lvl="0" indent="0">
              <a:buNone/>
            </a:pPr>
            <a:r>
              <a:rPr lang="zh-CN" altLang="en-US" dirty="0" smtClean="0">
                <a:latin typeface="宋体" pitchFamily="2" charset="-122"/>
                <a:ea typeface="宋体" pitchFamily="2" charset="-122"/>
              </a:rPr>
              <a:t>    持续</a:t>
            </a:r>
            <a:r>
              <a:rPr lang="zh-CN" altLang="en-US" dirty="0">
                <a:latin typeface="宋体" pitchFamily="2" charset="-122"/>
                <a:ea typeface="宋体" pitchFamily="2" charset="-122"/>
              </a:rPr>
              <a:t>交付在持续集成的基础上，将集成后的</a:t>
            </a:r>
            <a:r>
              <a:rPr lang="zh-CN" altLang="en-US" dirty="0" smtClean="0">
                <a:latin typeface="宋体" pitchFamily="2" charset="-122"/>
                <a:ea typeface="宋体" pitchFamily="2" charset="-122"/>
              </a:rPr>
              <a:t>代码自动部署</a:t>
            </a:r>
            <a:r>
              <a:rPr lang="zh-CN" altLang="en-US" dirty="0">
                <a:latin typeface="宋体" pitchFamily="2" charset="-122"/>
                <a:ea typeface="宋体" pitchFamily="2" charset="-122"/>
              </a:rPr>
              <a:t>到更贴近真实运行环境的「类生产环境」（</a:t>
            </a:r>
            <a:r>
              <a:rPr lang="en-US" altLang="zh-CN" dirty="0">
                <a:latin typeface="宋体" pitchFamily="2" charset="-122"/>
                <a:ea typeface="宋体" pitchFamily="2" charset="-122"/>
              </a:rPr>
              <a:t>production-like environments</a:t>
            </a:r>
            <a:r>
              <a:rPr lang="zh-CN" altLang="en-US" dirty="0">
                <a:latin typeface="宋体" pitchFamily="2" charset="-122"/>
                <a:ea typeface="宋体" pitchFamily="2" charset="-122"/>
              </a:rPr>
              <a:t>）中</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lvl="0" indent="0">
              <a:buNone/>
            </a:pPr>
            <a:r>
              <a:rPr lang="en-US" altLang="zh-CN" dirty="0">
                <a:latin typeface="宋体" pitchFamily="2" charset="-122"/>
                <a:ea typeface="宋体" pitchFamily="2" charset="-122"/>
              </a:rPr>
              <a:t> </a:t>
            </a: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将代码库、持续集成工具、容器技术集合起来，就形成了一条自动化的持续交付流水线，极大地提高了发布效率。下图自动化流程描述：</a:t>
            </a:r>
            <a:r>
              <a:rPr lang="en-US" altLang="zh-CN" dirty="0" smtClean="0">
                <a:latin typeface="宋体" pitchFamily="2" charset="-122"/>
                <a:ea typeface="宋体" pitchFamily="2" charset="-122"/>
              </a:rPr>
              <a:t>Travis</a:t>
            </a:r>
            <a:r>
              <a:rPr lang="zh-CN" altLang="en-US" dirty="0">
                <a:latin typeface="宋体" pitchFamily="2" charset="-122"/>
                <a:ea typeface="宋体" pitchFamily="2" charset="-122"/>
              </a:rPr>
              <a:t>持续集成</a:t>
            </a:r>
            <a:r>
              <a:rPr lang="zh-CN" altLang="en-US" dirty="0" smtClean="0">
                <a:latin typeface="宋体" pitchFamily="2" charset="-122"/>
                <a:ea typeface="宋体" pitchFamily="2" charset="-122"/>
              </a:rPr>
              <a:t>工具检测到</a:t>
            </a:r>
            <a:r>
              <a:rPr lang="en-US" altLang="zh-CN" dirty="0" err="1" smtClean="0">
                <a:latin typeface="宋体" pitchFamily="2" charset="-122"/>
                <a:ea typeface="宋体" pitchFamily="2" charset="-122"/>
              </a:rPr>
              <a:t>github</a:t>
            </a:r>
            <a:r>
              <a:rPr lang="zh-CN" altLang="en-US" dirty="0" smtClean="0">
                <a:latin typeface="宋体" pitchFamily="2" charset="-122"/>
                <a:ea typeface="宋体" pitchFamily="2" charset="-122"/>
              </a:rPr>
              <a:t>代码库的提交，触发了一次成功的</a:t>
            </a:r>
            <a:r>
              <a:rPr lang="en-US" altLang="zh-CN" dirty="0" err="1" smtClean="0">
                <a:latin typeface="宋体" pitchFamily="2" charset="-122"/>
                <a:ea typeface="宋体" pitchFamily="2" charset="-122"/>
              </a:rPr>
              <a:t>docker</a:t>
            </a:r>
            <a:r>
              <a:rPr lang="zh-CN" altLang="en-US" dirty="0" smtClean="0">
                <a:latin typeface="宋体" pitchFamily="2" charset="-122"/>
                <a:ea typeface="宋体" pitchFamily="2" charset="-122"/>
              </a:rPr>
              <a:t>镜像构建，并推送到</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hub</a:t>
            </a:r>
            <a:r>
              <a:rPr lang="zh-CN" altLang="en-US" dirty="0" smtClean="0">
                <a:latin typeface="宋体" pitchFamily="2" charset="-122"/>
                <a:ea typeface="宋体" pitchFamily="2" charset="-122"/>
              </a:rPr>
              <a:t>镜像仓库，最后通过拉取镜像即可在任意环境进行部署。</a:t>
            </a:r>
            <a:r>
              <a:rPr lang="en-US" altLang="zh-CN" dirty="0" smtClean="0">
                <a:latin typeface="宋体" pitchFamily="2" charset="-122"/>
                <a:ea typeface="宋体" pitchFamily="2" charset="-122"/>
              </a:rPr>
              <a:t> </a:t>
            </a:r>
          </a:p>
          <a:p>
            <a:pPr marL="0" lvl="0" indent="0">
              <a:buNone/>
            </a:pPr>
            <a:r>
              <a:rPr lang="en-US" altLang="zh-CN" dirty="0" smtClean="0">
                <a:latin typeface="宋体" pitchFamily="2" charset="-122"/>
                <a:ea typeface="宋体" pitchFamily="2" charset="-122"/>
              </a:rPr>
              <a:t>  </a:t>
            </a: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140968"/>
            <a:ext cx="7092280" cy="3102873"/>
          </a:xfrm>
          <a:prstGeom prst="rect">
            <a:avLst/>
          </a:prstGeom>
        </p:spPr>
      </p:pic>
    </p:spTree>
    <p:extLst>
      <p:ext uri="{BB962C8B-B14F-4D97-AF65-F5344CB8AC3E}">
        <p14:creationId xmlns:p14="http://schemas.microsoft.com/office/powerpoint/2010/main" val="231911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dirty="0" smtClean="0"/>
              <a:t>单体应用</a:t>
            </a:r>
            <a:endParaRPr lang="zh-CN" altLang="en-US" dirty="0" smtClean="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138113" y="5078413"/>
            <a:ext cx="8293100" cy="1600200"/>
          </a:xfrm>
        </p:spPr>
        <p:txBody>
          <a:bodyPr/>
          <a:lstStyle/>
          <a:p>
            <a:pPr>
              <a:buFont typeface="Arial" panose="020B0604020202020204" pitchFamily="34" charset="0"/>
              <a:buChar char="■"/>
              <a:defRPr/>
            </a:pPr>
            <a:r>
              <a:rPr lang="zh-CN" altLang="en-US" sz="1600" dirty="0" smtClean="0">
                <a:latin typeface="宋体" pitchFamily="2" charset="-122"/>
                <a:ea typeface="宋体" pitchFamily="2" charset="-122"/>
                <a:cs typeface="+mn-cs"/>
                <a:sym typeface="+mn-ea"/>
              </a:rPr>
              <a:t>单体应用：</a:t>
            </a:r>
          </a:p>
          <a:p>
            <a:pPr marL="457200" lvl="1" indent="0">
              <a:buNone/>
              <a:defRPr/>
            </a:pPr>
            <a:r>
              <a:rPr lang="zh-CN" altLang="zh-CN" sz="1400" dirty="0" smtClean="0">
                <a:latin typeface="宋体" pitchFamily="2" charset="-122"/>
                <a:ea typeface="宋体" pitchFamily="2" charset="-122"/>
              </a:rPr>
              <a:t>应用程序</a:t>
            </a:r>
            <a:r>
              <a:rPr lang="zh-CN" altLang="zh-CN" sz="1400" dirty="0">
                <a:latin typeface="宋体" pitchFamily="2" charset="-122"/>
                <a:ea typeface="宋体" pitchFamily="2" charset="-122"/>
              </a:rPr>
              <a:t>的全部功能被一起打包作为单个单元或应用程序进行部署，且部署后运行在同一进程</a:t>
            </a:r>
            <a:r>
              <a:rPr lang="zh-CN" altLang="zh-CN" sz="1400" dirty="0" smtClean="0">
                <a:latin typeface="宋体" pitchFamily="2" charset="-122"/>
                <a:ea typeface="宋体" pitchFamily="2" charset="-122"/>
              </a:rPr>
              <a:t>中。</a:t>
            </a:r>
            <a:endParaRPr lang="en-US" altLang="zh-CN" sz="1400" dirty="0" smtClean="0">
              <a:latin typeface="宋体" pitchFamily="2" charset="-122"/>
              <a:ea typeface="宋体" pitchFamily="2" charset="-122"/>
            </a:endParaRPr>
          </a:p>
          <a:p>
            <a:pPr marL="457200" lvl="1" indent="0">
              <a:buNone/>
              <a:defRPr/>
            </a:pPr>
            <a:r>
              <a:rPr lang="zh-CN" altLang="zh-CN" sz="1400" dirty="0" smtClean="0">
                <a:latin typeface="宋体" pitchFamily="2" charset="-122"/>
                <a:ea typeface="宋体" pitchFamily="2" charset="-122"/>
              </a:rPr>
              <a:t>以</a:t>
            </a:r>
            <a:r>
              <a:rPr lang="en-US" altLang="zh-CN" sz="1400" dirty="0" err="1">
                <a:latin typeface="宋体" pitchFamily="2" charset="-122"/>
                <a:ea typeface="宋体" pitchFamily="2" charset="-122"/>
              </a:rPr>
              <a:t>JavaEE</a:t>
            </a:r>
            <a:r>
              <a:rPr lang="zh-CN" altLang="zh-CN" sz="1400" dirty="0">
                <a:latin typeface="宋体" pitchFamily="2" charset="-122"/>
                <a:ea typeface="宋体" pitchFamily="2" charset="-122"/>
              </a:rPr>
              <a:t>为例，一般把</a:t>
            </a:r>
            <a:r>
              <a:rPr lang="en-US" altLang="zh-CN" sz="1400" dirty="0">
                <a:latin typeface="宋体" pitchFamily="2" charset="-122"/>
                <a:ea typeface="宋体" pitchFamily="2" charset="-122"/>
              </a:rPr>
              <a:t>web</a:t>
            </a:r>
            <a:r>
              <a:rPr lang="zh-CN" altLang="zh-CN" sz="1400" dirty="0">
                <a:latin typeface="宋体" pitchFamily="2" charset="-122"/>
                <a:ea typeface="宋体" pitchFamily="2" charset="-122"/>
              </a:rPr>
              <a:t>应用程序打包成</a:t>
            </a:r>
            <a:r>
              <a:rPr lang="en-US" altLang="zh-CN" sz="1400" dirty="0">
                <a:latin typeface="宋体" pitchFamily="2" charset="-122"/>
                <a:ea typeface="宋体" pitchFamily="2" charset="-122"/>
              </a:rPr>
              <a:t>WAR</a:t>
            </a:r>
            <a:r>
              <a:rPr lang="zh-CN" altLang="zh-CN" sz="1400" dirty="0">
                <a:latin typeface="宋体" pitchFamily="2" charset="-122"/>
                <a:ea typeface="宋体" pitchFamily="2" charset="-122"/>
              </a:rPr>
              <a:t>，然后部署在</a:t>
            </a:r>
            <a:r>
              <a:rPr lang="en-US" altLang="zh-CN" sz="1400" dirty="0">
                <a:latin typeface="宋体" pitchFamily="2" charset="-122"/>
                <a:ea typeface="宋体" pitchFamily="2" charset="-122"/>
              </a:rPr>
              <a:t>tomcat</a:t>
            </a:r>
            <a:r>
              <a:rPr lang="zh-CN" altLang="zh-CN" sz="1400" dirty="0">
                <a:latin typeface="宋体" pitchFamily="2" charset="-122"/>
                <a:ea typeface="宋体" pitchFamily="2" charset="-122"/>
              </a:rPr>
              <a:t>或</a:t>
            </a:r>
            <a:r>
              <a:rPr lang="en-US" altLang="zh-CN" sz="1400" dirty="0">
                <a:latin typeface="宋体" pitchFamily="2" charset="-122"/>
                <a:ea typeface="宋体" pitchFamily="2" charset="-122"/>
              </a:rPr>
              <a:t>jetty</a:t>
            </a:r>
            <a:r>
              <a:rPr lang="zh-CN" altLang="zh-CN" sz="1400" dirty="0">
                <a:latin typeface="宋体" pitchFamily="2" charset="-122"/>
                <a:ea typeface="宋体" pitchFamily="2" charset="-122"/>
              </a:rPr>
              <a:t>等</a:t>
            </a:r>
            <a:r>
              <a:rPr lang="en-US" altLang="zh-CN" sz="1400" dirty="0">
                <a:latin typeface="宋体" pitchFamily="2" charset="-122"/>
                <a:ea typeface="宋体" pitchFamily="2" charset="-122"/>
              </a:rPr>
              <a:t>web</a:t>
            </a:r>
            <a:r>
              <a:rPr lang="zh-CN" altLang="zh-CN" sz="1400" dirty="0">
                <a:latin typeface="宋体" pitchFamily="2" charset="-122"/>
                <a:ea typeface="宋体" pitchFamily="2" charset="-122"/>
              </a:rPr>
              <a:t>容器中，后端连接一个</a:t>
            </a:r>
            <a:r>
              <a:rPr lang="en-US" altLang="zh-CN" sz="1400" dirty="0" err="1">
                <a:latin typeface="宋体" pitchFamily="2" charset="-122"/>
                <a:ea typeface="宋体" pitchFamily="2" charset="-122"/>
              </a:rPr>
              <a:t>mysql</a:t>
            </a:r>
            <a:r>
              <a:rPr lang="zh-CN" altLang="zh-CN" sz="1400" dirty="0">
                <a:latin typeface="宋体" pitchFamily="2" charset="-122"/>
                <a:ea typeface="宋体" pitchFamily="2" charset="-122"/>
              </a:rPr>
              <a:t>数据库</a:t>
            </a:r>
            <a:r>
              <a:rPr lang="zh-CN"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上图</a:t>
            </a:r>
            <a:r>
              <a:rPr lang="zh-CN" altLang="zh-CN" sz="1400" dirty="0" smtClean="0">
                <a:latin typeface="宋体" pitchFamily="2" charset="-122"/>
                <a:ea typeface="宋体" pitchFamily="2" charset="-122"/>
              </a:rPr>
              <a:t>展示</a:t>
            </a:r>
            <a:r>
              <a:rPr lang="zh-CN" altLang="zh-CN" sz="1400" dirty="0">
                <a:latin typeface="宋体" pitchFamily="2" charset="-122"/>
                <a:ea typeface="宋体" pitchFamily="2" charset="-122"/>
              </a:rPr>
              <a:t>了一个典型的电商单体</a:t>
            </a:r>
            <a:r>
              <a:rPr lang="zh-CN" altLang="zh-CN" sz="1400" dirty="0" smtClean="0">
                <a:latin typeface="宋体" pitchFamily="2" charset="-122"/>
                <a:ea typeface="宋体" pitchFamily="2" charset="-122"/>
              </a:rPr>
              <a:t>应用</a:t>
            </a:r>
            <a:r>
              <a:rPr lang="zh-CN" altLang="en-US" sz="1400" dirty="0" smtClean="0">
                <a:latin typeface="宋体" pitchFamily="2" charset="-122"/>
                <a:ea typeface="宋体" pitchFamily="2" charset="-122"/>
              </a:rPr>
              <a:t>。</a:t>
            </a:r>
            <a:endParaRPr lang="zh-CN" altLang="en-US" sz="1400" dirty="0">
              <a:latin typeface="宋体" pitchFamily="2" charset="-122"/>
              <a:ea typeface="宋体" pitchFamily="2" charset="-122"/>
            </a:endParaRPr>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1026" name="Picture 2" descr="Decomposing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980728"/>
            <a:ext cx="5273675"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smtClean="0"/>
              <a:t>运维</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smtClean="0">
                <a:latin typeface="宋体" pitchFamily="2" charset="-122"/>
                <a:ea typeface="宋体" pitchFamily="2" charset="-122"/>
                <a:sym typeface="+mn-ea"/>
              </a:rPr>
              <a:t>日志聚合分析</a:t>
            </a:r>
            <a:endParaRPr lang="en-US" altLang="zh-CN" dirty="0" smtClean="0">
              <a:latin typeface="宋体" pitchFamily="2" charset="-122"/>
              <a:ea typeface="宋体" pitchFamily="2" charset="-122"/>
              <a:sym typeface="+mn-ea"/>
            </a:endParaRPr>
          </a:p>
          <a:p>
            <a:pPr marL="0" indent="0">
              <a:buNone/>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  </a:t>
            </a:r>
            <a:r>
              <a:rPr lang="en-US" altLang="zh-CN" dirty="0" smtClean="0">
                <a:latin typeface="宋体" pitchFamily="2" charset="-122"/>
                <a:ea typeface="宋体" pitchFamily="2" charset="-122"/>
              </a:rPr>
              <a:t>ELK</a:t>
            </a:r>
            <a:r>
              <a:rPr lang="zh-CN" altLang="zh-CN" dirty="0">
                <a:latin typeface="宋体" pitchFamily="2" charset="-122"/>
                <a:ea typeface="宋体" pitchFamily="2" charset="-122"/>
              </a:rPr>
              <a:t>工具：即</a:t>
            </a:r>
            <a:r>
              <a:rPr lang="en-US" altLang="zh-CN" dirty="0" err="1">
                <a:latin typeface="宋体" pitchFamily="2" charset="-122"/>
                <a:ea typeface="宋体" pitchFamily="2" charset="-122"/>
              </a:rPr>
              <a:t>Elasticsearch</a:t>
            </a:r>
            <a:r>
              <a:rPr lang="zh-CN" altLang="zh-CN" dirty="0">
                <a:latin typeface="宋体" pitchFamily="2" charset="-122"/>
                <a:ea typeface="宋体" pitchFamily="2" charset="-122"/>
              </a:rPr>
              <a:t>、</a:t>
            </a:r>
            <a:r>
              <a:rPr lang="en-US" altLang="zh-CN" dirty="0" err="1">
                <a:latin typeface="宋体" pitchFamily="2" charset="-122"/>
                <a:ea typeface="宋体" pitchFamily="2" charset="-122"/>
              </a:rPr>
              <a:t>Logstash</a:t>
            </a:r>
            <a:r>
              <a:rPr lang="zh-CN" altLang="zh-CN" dirty="0">
                <a:latin typeface="宋体" pitchFamily="2" charset="-122"/>
                <a:ea typeface="宋体" pitchFamily="2" charset="-122"/>
              </a:rPr>
              <a:t>和</a:t>
            </a:r>
            <a:r>
              <a:rPr lang="en-US" altLang="zh-CN" dirty="0" err="1">
                <a:latin typeface="宋体" pitchFamily="2" charset="-122"/>
                <a:ea typeface="宋体" pitchFamily="2" charset="-122"/>
              </a:rPr>
              <a:t>Kibana</a:t>
            </a:r>
            <a:r>
              <a:rPr lang="zh-CN" altLang="zh-CN" dirty="0">
                <a:latin typeface="宋体" pitchFamily="2" charset="-122"/>
                <a:ea typeface="宋体" pitchFamily="2" charset="-122"/>
              </a:rPr>
              <a:t>三个组件</a:t>
            </a:r>
            <a:r>
              <a:rPr lang="zh-CN" altLang="zh-CN" dirty="0" smtClean="0">
                <a:latin typeface="宋体" pitchFamily="2" charset="-122"/>
                <a:ea typeface="宋体" pitchFamily="2" charset="-122"/>
              </a:rPr>
              <a:t>组成：</a:t>
            </a:r>
            <a:endParaRPr lang="en-US" altLang="zh-CN" dirty="0" smtClean="0">
              <a:latin typeface="宋体" pitchFamily="2" charset="-122"/>
              <a:ea typeface="宋体" pitchFamily="2" charset="-122"/>
            </a:endParaRPr>
          </a:p>
          <a:p>
            <a:pPr>
              <a:buFont typeface="Wingdings" pitchFamily="2" charset="2"/>
              <a:buChar char="Ø"/>
            </a:pPr>
            <a:r>
              <a:rPr lang="en-US" altLang="zh-CN" dirty="0" err="1">
                <a:latin typeface="宋体" pitchFamily="2" charset="-122"/>
                <a:ea typeface="宋体" pitchFamily="2" charset="-122"/>
              </a:rPr>
              <a:t>Elasticsearch</a:t>
            </a:r>
            <a:r>
              <a:rPr lang="zh-CN" altLang="zh-CN" dirty="0">
                <a:latin typeface="宋体" pitchFamily="2" charset="-122"/>
                <a:ea typeface="宋体" pitchFamily="2" charset="-122"/>
              </a:rPr>
              <a:t>：全文搜索引擎，支持分布式</a:t>
            </a:r>
            <a:r>
              <a:rPr lang="zh-CN" altLang="zh-CN" dirty="0" smtClean="0">
                <a:latin typeface="宋体" pitchFamily="2" charset="-122"/>
                <a:ea typeface="宋体" pitchFamily="2" charset="-122"/>
              </a:rPr>
              <a:t>部署</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a:buFont typeface="Wingdings" pitchFamily="2" charset="2"/>
              <a:buChar char="Ø"/>
            </a:pPr>
            <a:r>
              <a:rPr lang="en-US" altLang="zh-CN" dirty="0" err="1">
                <a:latin typeface="宋体" pitchFamily="2" charset="-122"/>
                <a:ea typeface="宋体" pitchFamily="2" charset="-122"/>
              </a:rPr>
              <a:t>Logstash</a:t>
            </a:r>
            <a:r>
              <a:rPr lang="zh-CN" altLang="zh-CN" dirty="0">
                <a:latin typeface="宋体" pitchFamily="2" charset="-122"/>
                <a:ea typeface="宋体" pitchFamily="2" charset="-122"/>
              </a:rPr>
              <a:t>：日志收集、过滤、</a:t>
            </a:r>
            <a:r>
              <a:rPr lang="zh-CN" altLang="zh-CN" dirty="0" smtClean="0">
                <a:latin typeface="宋体" pitchFamily="2" charset="-122"/>
                <a:ea typeface="宋体" pitchFamily="2" charset="-122"/>
              </a:rPr>
              <a:t>聚合</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a:buFont typeface="Wingdings" pitchFamily="2" charset="2"/>
              <a:buChar char="Ø"/>
            </a:pPr>
            <a:r>
              <a:rPr lang="en-US" altLang="zh-CN" dirty="0" err="1">
                <a:latin typeface="宋体" pitchFamily="2" charset="-122"/>
                <a:ea typeface="宋体" pitchFamily="2" charset="-122"/>
              </a:rPr>
              <a:t>Kibana</a:t>
            </a:r>
            <a:r>
              <a:rPr lang="zh-CN" altLang="zh-CN" dirty="0">
                <a:latin typeface="宋体" pitchFamily="2" charset="-122"/>
                <a:ea typeface="宋体" pitchFamily="2" charset="-122"/>
              </a:rPr>
              <a:t>：</a:t>
            </a:r>
            <a:r>
              <a:rPr lang="en-US" altLang="zh-CN" dirty="0">
                <a:latin typeface="宋体" pitchFamily="2" charset="-122"/>
                <a:ea typeface="宋体" pitchFamily="2" charset="-122"/>
              </a:rPr>
              <a:t>web</a:t>
            </a:r>
            <a:r>
              <a:rPr lang="zh-CN" altLang="zh-CN" dirty="0">
                <a:latin typeface="宋体" pitchFamily="2" charset="-122"/>
                <a:ea typeface="宋体" pitchFamily="2" charset="-122"/>
              </a:rPr>
              <a:t>用户界面，调用</a:t>
            </a:r>
            <a:r>
              <a:rPr lang="en-US" altLang="zh-CN" dirty="0" err="1">
                <a:latin typeface="宋体" pitchFamily="2" charset="-122"/>
                <a:ea typeface="宋体" pitchFamily="2" charset="-122"/>
              </a:rPr>
              <a:t>Elasticsearch</a:t>
            </a:r>
            <a:r>
              <a:rPr lang="zh-CN" altLang="zh-CN" dirty="0">
                <a:latin typeface="宋体" pitchFamily="2" charset="-122"/>
                <a:ea typeface="宋体" pitchFamily="2" charset="-122"/>
              </a:rPr>
              <a:t>的</a:t>
            </a:r>
            <a:r>
              <a:rPr lang="en-US" altLang="zh-CN" dirty="0">
                <a:latin typeface="宋体" pitchFamily="2" charset="-122"/>
                <a:ea typeface="宋体" pitchFamily="2" charset="-122"/>
              </a:rPr>
              <a:t>REST API</a:t>
            </a:r>
            <a:r>
              <a:rPr lang="zh-CN" altLang="zh-CN" dirty="0">
                <a:latin typeface="宋体" pitchFamily="2" charset="-122"/>
                <a:ea typeface="宋体" pitchFamily="2" charset="-122"/>
              </a:rPr>
              <a:t>来汇总、分析和搜索日志。</a:t>
            </a:r>
          </a:p>
          <a:p>
            <a:pPr>
              <a:buFont typeface="Wingdings" pitchFamily="2" charset="2"/>
              <a:buChar char="Ø"/>
            </a:pPr>
            <a:endParaRPr lang="zh-CN" altLang="zh-CN" dirty="0">
              <a:latin typeface="宋体" pitchFamily="2" charset="-122"/>
              <a:ea typeface="宋体" pitchFamily="2" charset="-122"/>
            </a:endParaRPr>
          </a:p>
          <a:p>
            <a:pPr>
              <a:buFont typeface="Wingdings" pitchFamily="2" charset="2"/>
              <a:buChar char="Ø"/>
            </a:pPr>
            <a:endParaRPr lang="zh-CN" altLang="zh-CN" dirty="0" smtClean="0">
              <a:latin typeface="宋体" pitchFamily="2" charset="-122"/>
              <a:ea typeface="宋体" pitchFamily="2" charset="-122"/>
            </a:endParaRPr>
          </a:p>
          <a:p>
            <a:pPr marL="0" lvl="0" indent="0">
              <a:buNone/>
            </a:pPr>
            <a:r>
              <a:rPr lang="en-US" altLang="zh-CN" dirty="0" smtClean="0">
                <a:latin typeface="宋体" pitchFamily="2" charset="-122"/>
                <a:ea typeface="宋体" pitchFamily="2" charset="-122"/>
              </a:rPr>
              <a:t>  </a:t>
            </a: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636912"/>
            <a:ext cx="6156176" cy="3594110"/>
          </a:xfrm>
          <a:prstGeom prst="rect">
            <a:avLst/>
          </a:prstGeom>
        </p:spPr>
      </p:pic>
    </p:spTree>
    <p:extLst>
      <p:ext uri="{BB962C8B-B14F-4D97-AF65-F5344CB8AC3E}">
        <p14:creationId xmlns:p14="http://schemas.microsoft.com/office/powerpoint/2010/main" val="3348020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a:t>运维</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96888" y="919162"/>
            <a:ext cx="8153400" cy="5246141"/>
          </a:xfrm>
        </p:spPr>
        <p:txBody>
          <a:bodyPr/>
          <a:lstStyle/>
          <a:p>
            <a:pPr>
              <a:defRPr/>
            </a:pPr>
            <a:r>
              <a:rPr lang="zh-CN" altLang="en-US" dirty="0">
                <a:latin typeface="宋体" pitchFamily="2" charset="-122"/>
                <a:ea typeface="宋体" pitchFamily="2" charset="-122"/>
                <a:sym typeface="+mn-ea"/>
              </a:rPr>
              <a:t>指标</a:t>
            </a:r>
            <a:r>
              <a:rPr lang="zh-CN" altLang="en-US" dirty="0" smtClean="0">
                <a:latin typeface="宋体" pitchFamily="2" charset="-122"/>
                <a:ea typeface="宋体" pitchFamily="2" charset="-122"/>
                <a:sym typeface="+mn-ea"/>
              </a:rPr>
              <a:t>监控</a:t>
            </a:r>
            <a:endParaRPr lang="en-US" altLang="zh-CN" dirty="0" smtClean="0">
              <a:latin typeface="宋体" pitchFamily="2" charset="-122"/>
              <a:ea typeface="宋体" pitchFamily="2" charset="-122"/>
              <a:sym typeface="+mn-ea"/>
            </a:endParaRPr>
          </a:p>
          <a:p>
            <a:pPr marL="0" indent="0">
              <a:buNone/>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微</a:t>
            </a:r>
            <a:r>
              <a:rPr lang="zh-CN" altLang="zh-CN" dirty="0">
                <a:latin typeface="宋体" pitchFamily="2" charset="-122"/>
                <a:ea typeface="宋体" pitchFamily="2" charset="-122"/>
              </a:rPr>
              <a:t>服务</a:t>
            </a:r>
            <a:r>
              <a:rPr lang="zh-CN" altLang="zh-CN" dirty="0" smtClean="0">
                <a:latin typeface="宋体" pitchFamily="2" charset="-122"/>
                <a:ea typeface="宋体" pitchFamily="2" charset="-122"/>
              </a:rPr>
              <a:t>采用容器部署</a:t>
            </a:r>
            <a:r>
              <a:rPr lang="zh-CN" altLang="en-US" dirty="0" smtClean="0">
                <a:latin typeface="宋体" pitchFamily="2" charset="-122"/>
                <a:ea typeface="宋体" pitchFamily="2" charset="-122"/>
              </a:rPr>
              <a:t>，因此</a:t>
            </a:r>
            <a:r>
              <a:rPr lang="zh-CN" altLang="zh-CN" dirty="0" smtClean="0">
                <a:latin typeface="宋体" pitchFamily="2" charset="-122"/>
                <a:ea typeface="宋体" pitchFamily="2" charset="-122"/>
              </a:rPr>
              <a:t>监控</a:t>
            </a:r>
            <a:r>
              <a:rPr lang="zh-CN" altLang="zh-CN" dirty="0">
                <a:latin typeface="宋体" pitchFamily="2" charset="-122"/>
                <a:ea typeface="宋体" pitchFamily="2" charset="-122"/>
              </a:rPr>
              <a:t>工具需要以</a:t>
            </a:r>
            <a:r>
              <a:rPr lang="en-US" altLang="zh-CN" dirty="0" err="1">
                <a:latin typeface="宋体" pitchFamily="2" charset="-122"/>
                <a:ea typeface="宋体" pitchFamily="2" charset="-122"/>
              </a:rPr>
              <a:t>docker</a:t>
            </a:r>
            <a:r>
              <a:rPr lang="zh-CN" altLang="zh-CN" dirty="0" smtClean="0">
                <a:latin typeface="宋体" pitchFamily="2" charset="-122"/>
                <a:ea typeface="宋体" pitchFamily="2" charset="-122"/>
              </a:rPr>
              <a:t>容器</a:t>
            </a:r>
            <a:r>
              <a:rPr lang="zh-CN" altLang="en-US" dirty="0" smtClean="0">
                <a:latin typeface="宋体" pitchFamily="2" charset="-122"/>
                <a:ea typeface="宋体" pitchFamily="2" charset="-122"/>
              </a:rPr>
              <a:t>为维度。</a:t>
            </a:r>
            <a:endParaRPr lang="en-US" altLang="zh-CN" dirty="0" smtClean="0">
              <a:latin typeface="宋体" pitchFamily="2" charset="-122"/>
              <a:ea typeface="宋体" pitchFamily="2" charset="-122"/>
            </a:endParaRPr>
          </a:p>
          <a:p>
            <a:pPr marL="0" indent="0">
              <a:buNone/>
            </a:pPr>
            <a:r>
              <a:rPr lang="en-US" altLang="zh-CN" dirty="0">
                <a:latin typeface="宋体" pitchFamily="2" charset="-122"/>
                <a:ea typeface="宋体" pitchFamily="2" charset="-122"/>
              </a:rPr>
              <a:t> </a:t>
            </a: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可以</a:t>
            </a:r>
            <a:r>
              <a:rPr lang="zh-CN" altLang="zh-CN" dirty="0" smtClean="0">
                <a:latin typeface="宋体" pitchFamily="2" charset="-122"/>
                <a:ea typeface="宋体" pitchFamily="2" charset="-122"/>
              </a:rPr>
              <a:t>使用</a:t>
            </a:r>
            <a:r>
              <a:rPr lang="en-US" altLang="zh-CN" dirty="0" err="1">
                <a:latin typeface="宋体" pitchFamily="2" charset="-122"/>
                <a:ea typeface="宋体" pitchFamily="2" charset="-122"/>
              </a:rPr>
              <a:t>google</a:t>
            </a:r>
            <a:r>
              <a:rPr lang="zh-CN" altLang="zh-CN" dirty="0">
                <a:latin typeface="宋体" pitchFamily="2" charset="-122"/>
                <a:ea typeface="宋体" pitchFamily="2" charset="-122"/>
              </a:rPr>
              <a:t>开源的</a:t>
            </a:r>
            <a:r>
              <a:rPr lang="en-US" altLang="zh-CN" dirty="0" err="1">
                <a:latin typeface="宋体" pitchFamily="2" charset="-122"/>
                <a:ea typeface="宋体" pitchFamily="2" charset="-122"/>
              </a:rPr>
              <a:t>docker</a:t>
            </a:r>
            <a:r>
              <a:rPr lang="zh-CN" altLang="zh-CN" dirty="0">
                <a:latin typeface="宋体" pitchFamily="2" charset="-122"/>
                <a:ea typeface="宋体" pitchFamily="2" charset="-122"/>
              </a:rPr>
              <a:t>监控工具</a:t>
            </a:r>
            <a:r>
              <a:rPr lang="en-US" altLang="zh-CN" dirty="0" err="1">
                <a:latin typeface="宋体" pitchFamily="2" charset="-122"/>
                <a:ea typeface="宋体" pitchFamily="2" charset="-122"/>
              </a:rPr>
              <a:t>cadvisor</a:t>
            </a:r>
            <a:r>
              <a:rPr lang="zh-CN" altLang="zh-CN" dirty="0">
                <a:latin typeface="宋体" pitchFamily="2" charset="-122"/>
                <a:ea typeface="宋体" pitchFamily="2" charset="-122"/>
              </a:rPr>
              <a:t>。可以监控宿主机和容器的</a:t>
            </a:r>
            <a:r>
              <a:rPr lang="en-US" altLang="zh-CN" dirty="0" err="1">
                <a:latin typeface="宋体" pitchFamily="2" charset="-122"/>
                <a:ea typeface="宋体" pitchFamily="2" charset="-122"/>
              </a:rPr>
              <a:t>cpu</a:t>
            </a:r>
            <a:r>
              <a:rPr lang="zh-CN" altLang="zh-CN" dirty="0">
                <a:latin typeface="宋体" pitchFamily="2" charset="-122"/>
                <a:ea typeface="宋体" pitchFamily="2" charset="-122"/>
              </a:rPr>
              <a:t>、内存、网络吞吐、硬盘占用等</a:t>
            </a:r>
            <a:r>
              <a:rPr lang="zh-CN" altLang="zh-CN" dirty="0" smtClean="0">
                <a:latin typeface="宋体" pitchFamily="2" charset="-122"/>
                <a:ea typeface="宋体" pitchFamily="2" charset="-122"/>
              </a:rPr>
              <a:t>。</a:t>
            </a:r>
            <a:r>
              <a:rPr lang="en-US" altLang="zh-CN" dirty="0" err="1" smtClean="0">
                <a:latin typeface="宋体" pitchFamily="2" charset="-122"/>
                <a:ea typeface="宋体" pitchFamily="2" charset="-122"/>
              </a:rPr>
              <a:t>cadvisor</a:t>
            </a:r>
            <a:r>
              <a:rPr lang="zh-CN" altLang="zh-CN" dirty="0">
                <a:latin typeface="宋体" pitchFamily="2" charset="-122"/>
                <a:ea typeface="宋体" pitchFamily="2" charset="-122"/>
              </a:rPr>
              <a:t>还提供了</a:t>
            </a:r>
            <a:r>
              <a:rPr lang="en-US" altLang="zh-CN" dirty="0">
                <a:latin typeface="宋体" pitchFamily="2" charset="-122"/>
                <a:ea typeface="宋体" pitchFamily="2" charset="-122"/>
              </a:rPr>
              <a:t>REST API</a:t>
            </a:r>
            <a:r>
              <a:rPr lang="zh-CN" altLang="zh-CN" dirty="0">
                <a:latin typeface="宋体" pitchFamily="2" charset="-122"/>
                <a:ea typeface="宋体" pitchFamily="2" charset="-122"/>
              </a:rPr>
              <a:t>，用于让开发者可以按业务需求自定义展示数据和用户界面</a:t>
            </a:r>
            <a:r>
              <a:rPr lang="zh-CN" altLang="zh-CN"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0" indent="0">
              <a:buNone/>
            </a:pPr>
            <a:endParaRPr lang="zh-CN" altLang="zh-CN" dirty="0">
              <a:latin typeface="宋体" pitchFamily="2" charset="-122"/>
              <a:ea typeface="宋体" pitchFamily="2" charset="-122"/>
            </a:endParaRPr>
          </a:p>
          <a:p>
            <a:pPr>
              <a:buFont typeface="Wingdings" pitchFamily="2" charset="2"/>
              <a:buChar char="Ø"/>
            </a:pPr>
            <a:endParaRPr lang="zh-CN" altLang="zh-CN" dirty="0">
              <a:latin typeface="宋体" pitchFamily="2" charset="-122"/>
              <a:ea typeface="宋体" pitchFamily="2" charset="-122"/>
            </a:endParaRPr>
          </a:p>
          <a:p>
            <a:pPr>
              <a:buFont typeface="Wingdings" pitchFamily="2" charset="2"/>
              <a:buChar char="Ø"/>
            </a:pPr>
            <a:endParaRPr lang="zh-CN" altLang="zh-CN" dirty="0" smtClean="0">
              <a:latin typeface="宋体" pitchFamily="2" charset="-122"/>
              <a:ea typeface="宋体" pitchFamily="2" charset="-122"/>
            </a:endParaRPr>
          </a:p>
          <a:p>
            <a:pPr marL="0" lvl="0" indent="0">
              <a:buNone/>
            </a:pPr>
            <a:r>
              <a:rPr lang="en-US" altLang="zh-CN" dirty="0" smtClean="0">
                <a:latin typeface="宋体" pitchFamily="2" charset="-122"/>
                <a:ea typeface="宋体" pitchFamily="2" charset="-122"/>
              </a:rPr>
              <a:t>  </a:t>
            </a:r>
          </a:p>
          <a:p>
            <a:pPr marL="0" indent="0">
              <a:buNone/>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lvl="0">
              <a:buFont typeface="Wingdings" pitchFamily="2" charset="2"/>
              <a:buChar char="Ø"/>
            </a:pPr>
            <a:endParaRPr lang="en-US" altLang="zh-CN" sz="1600" dirty="0">
              <a:latin typeface="宋体" pitchFamily="2" charset="-122"/>
              <a:ea typeface="宋体" pitchFamily="2" charset="-122"/>
            </a:endParaRPr>
          </a:p>
          <a:p>
            <a:pPr lvl="0">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Ø"/>
            </a:pPr>
            <a:endParaRPr lang="en-US" altLang="zh-CN" sz="1600" dirty="0" smtClean="0">
              <a:latin typeface="宋体" pitchFamily="2" charset="-122"/>
              <a:ea typeface="宋体" pitchFamily="2" charset="-122"/>
            </a:endParaRPr>
          </a:p>
          <a:p>
            <a:pPr marL="0" indent="0">
              <a:buNone/>
            </a:pPr>
            <a:endParaRPr lang="en-US" altLang="zh-CN" sz="1600" b="1" dirty="0">
              <a:latin typeface="宋体" pitchFamily="2" charset="-122"/>
              <a:ea typeface="宋体" pitchFamily="2" charset="-122"/>
            </a:endParaRPr>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None/>
              <a:defRPr/>
            </a:pPr>
            <a:endParaRPr lang="en-US" altLang="zh-CN" sz="1000" dirty="0" smtClean="0">
              <a:sym typeface="+mn-ea"/>
            </a:endParaRPr>
          </a:p>
          <a:p>
            <a:pPr marL="914400" lvl="2" indent="0">
              <a:buNone/>
              <a:defRPr/>
            </a:pPr>
            <a:endParaRPr lang="en-US" altLang="zh-CN" sz="1000" dirty="0">
              <a:latin typeface="宋体" pitchFamily="2" charset="-122"/>
              <a:ea typeface="宋体" pitchFamily="2" charset="-122"/>
              <a:sym typeface="+mn-ea"/>
            </a:endParaRPr>
          </a:p>
          <a:p>
            <a:pPr marL="914400" lvl="2" indent="0">
              <a:buFont typeface="Arial" panose="020B0604020202020204" pitchFamily="34" charset="0"/>
              <a:buNone/>
              <a:defRPr/>
            </a:pPr>
            <a:endParaRPr lang="en-US" altLang="zh-CN" sz="1000" dirty="0" smtClean="0">
              <a:sym typeface="+mn-ea"/>
            </a:endParaRPr>
          </a:p>
          <a:p>
            <a:pPr marL="914400" lvl="2" indent="0">
              <a:buFont typeface="Arial" panose="020B0604020202020204" pitchFamily="34" charset="0"/>
              <a:buNone/>
              <a:defRPr/>
            </a:pPr>
            <a:endParaRPr lang="en-US" altLang="zh-CN" sz="1000" dirty="0">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2564904"/>
            <a:ext cx="4320480" cy="1535826"/>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4581127"/>
            <a:ext cx="4320480" cy="1996147"/>
          </a:xfrm>
          <a:prstGeom prst="rect">
            <a:avLst/>
          </a:prstGeom>
        </p:spPr>
      </p:pic>
    </p:spTree>
    <p:extLst>
      <p:ext uri="{BB962C8B-B14F-4D97-AF65-F5344CB8AC3E}">
        <p14:creationId xmlns:p14="http://schemas.microsoft.com/office/powerpoint/2010/main" val="1435063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5"/>
          <p:cNvSpPr>
            <a:spLocks noChangeArrowheads="1"/>
          </p:cNvSpPr>
          <p:nvPr/>
        </p:nvSpPr>
        <p:spPr bwMode="auto">
          <a:xfrm>
            <a:off x="1042988" y="3429000"/>
            <a:ext cx="6400800" cy="1512888"/>
          </a:xfrm>
          <a:prstGeom prst="rect">
            <a:avLst/>
          </a:prstGeom>
          <a:noFill/>
          <a:ln w="9525">
            <a:noFill/>
            <a:miter lim="800000"/>
          </a:ln>
        </p:spPr>
        <p:txBody>
          <a:bodyPr/>
          <a:lstStyle/>
          <a:p>
            <a:pPr defTabSz="784225">
              <a:spcBef>
                <a:spcPct val="20000"/>
              </a:spcBef>
            </a:pPr>
            <a:r>
              <a:rPr kumimoji="0" lang="zh-CN" altLang="en-US" sz="1000">
                <a:solidFill>
                  <a:srgbClr val="7F7F7F"/>
                </a:solidFill>
                <a:latin typeface="Calibri" panose="020F0502020204030204" pitchFamily="34" charset="0"/>
                <a:ea typeface="黑体" panose="02010609060101010101" pitchFamily="2" charset="-122"/>
              </a:rPr>
              <a:t>星网锐捷网络有限公司</a:t>
            </a:r>
          </a:p>
          <a:p>
            <a:pPr defTabSz="784225">
              <a:spcBef>
                <a:spcPct val="20000"/>
              </a:spcBef>
            </a:pPr>
            <a:r>
              <a:rPr kumimoji="0" lang="zh-CN" altLang="en-US" sz="1000">
                <a:solidFill>
                  <a:srgbClr val="7F7F7F"/>
                </a:solidFill>
                <a:latin typeface="Calibri" panose="020F0502020204030204" pitchFamily="34" charset="0"/>
                <a:ea typeface="黑体" panose="02010609060101010101" pitchFamily="2" charset="-122"/>
              </a:rPr>
              <a:t>地址：福州市金山大道</a:t>
            </a:r>
            <a:r>
              <a:rPr kumimoji="0" lang="en-US" altLang="en-US" sz="1000">
                <a:solidFill>
                  <a:srgbClr val="7F7F7F"/>
                </a:solidFill>
                <a:latin typeface="Calibri" panose="020F0502020204030204" pitchFamily="34" charset="0"/>
                <a:ea typeface="黑体" panose="02010609060101010101" pitchFamily="2" charset="-122"/>
              </a:rPr>
              <a:t>618</a:t>
            </a:r>
            <a:r>
              <a:rPr kumimoji="0" lang="zh-CN" altLang="en-US" sz="1000">
                <a:solidFill>
                  <a:srgbClr val="7F7F7F"/>
                </a:solidFill>
                <a:latin typeface="Calibri" panose="020F0502020204030204" pitchFamily="34" charset="0"/>
                <a:ea typeface="黑体" panose="02010609060101010101" pitchFamily="2" charset="-122"/>
              </a:rPr>
              <a:t>号橘园洲星网锐捷科技园</a:t>
            </a:r>
            <a:r>
              <a:rPr kumimoji="0" lang="en-US" altLang="zh-CN" sz="1000">
                <a:solidFill>
                  <a:srgbClr val="7F7F7F"/>
                </a:solidFill>
                <a:latin typeface="Calibri" panose="020F0502020204030204" pitchFamily="34" charset="0"/>
                <a:ea typeface="黑体" panose="02010609060101010101" pitchFamily="2" charset="-122"/>
              </a:rPr>
              <a:t>26</a:t>
            </a:r>
            <a:r>
              <a:rPr kumimoji="0" lang="zh-CN" altLang="en-US" sz="1000">
                <a:solidFill>
                  <a:srgbClr val="7F7F7F"/>
                </a:solidFill>
                <a:latin typeface="Calibri" panose="020F0502020204030204" pitchFamily="34" charset="0"/>
                <a:ea typeface="黑体" panose="02010609060101010101" pitchFamily="2" charset="-122"/>
              </a:rPr>
              <a:t>号楼</a:t>
            </a:r>
            <a:r>
              <a:rPr kumimoji="0" lang="en-US" altLang="zh-CN" sz="1000">
                <a:solidFill>
                  <a:srgbClr val="7F7F7F"/>
                </a:solidFill>
                <a:latin typeface="Calibri" panose="020F0502020204030204" pitchFamily="34" charset="0"/>
                <a:ea typeface="黑体" panose="02010609060101010101" pitchFamily="2" charset="-122"/>
              </a:rPr>
              <a:t>4</a:t>
            </a:r>
            <a:r>
              <a:rPr kumimoji="0" lang="zh-CN" altLang="en-US" sz="1000">
                <a:solidFill>
                  <a:srgbClr val="7F7F7F"/>
                </a:solidFill>
                <a:latin typeface="Calibri" panose="020F0502020204030204" pitchFamily="34" charset="0"/>
                <a:ea typeface="黑体" panose="02010609060101010101" pitchFamily="2" charset="-122"/>
              </a:rPr>
              <a:t>层     </a:t>
            </a:r>
            <a:r>
              <a:rPr kumimoji="0" lang="zh-CN" altLang="en-US" sz="1000">
                <a:solidFill>
                  <a:srgbClr val="7F7F7F"/>
                </a:solidFill>
                <a:latin typeface="黑体" panose="02010609060101010101" pitchFamily="2" charset="-122"/>
                <a:ea typeface="黑体" panose="02010609060101010101" pitchFamily="2" charset="-122"/>
              </a:rPr>
              <a:t>邮编：</a:t>
            </a:r>
            <a:r>
              <a:rPr kumimoji="0" lang="en-US" altLang="zh-CN" sz="1000">
                <a:solidFill>
                  <a:srgbClr val="7F7F7F"/>
                </a:solidFill>
                <a:latin typeface="黑体" panose="02010609060101010101" pitchFamily="2" charset="-122"/>
                <a:ea typeface="黑体" panose="02010609060101010101" pitchFamily="2" charset="-122"/>
              </a:rPr>
              <a:t>350002</a:t>
            </a:r>
          </a:p>
          <a:p>
            <a:pPr defTabSz="784225">
              <a:spcBef>
                <a:spcPct val="20000"/>
              </a:spcBef>
            </a:pPr>
            <a:r>
              <a:rPr kumimoji="0" lang="en-US" altLang="zh-CN" sz="1000">
                <a:solidFill>
                  <a:srgbClr val="7F7F7F"/>
                </a:solidFill>
                <a:latin typeface="黑体" panose="02010609060101010101" pitchFamily="2" charset="-122"/>
                <a:ea typeface="黑体" panose="02010609060101010101" pitchFamily="2" charset="-122"/>
              </a:rPr>
              <a:t>Office Tel: 0591-28053888-8891   Phone: 15750821800  </a:t>
            </a:r>
          </a:p>
          <a:p>
            <a:pPr defTabSz="784225">
              <a:spcBef>
                <a:spcPct val="20000"/>
              </a:spcBef>
            </a:pPr>
            <a:r>
              <a:rPr kumimoji="0" lang="en-US" altLang="zh-CN" sz="1000">
                <a:solidFill>
                  <a:srgbClr val="7F7F7F"/>
                </a:solidFill>
                <a:latin typeface="Calibri" panose="020F0502020204030204" pitchFamily="34" charset="0"/>
                <a:ea typeface="黑体" panose="02010609060101010101" pitchFamily="2" charset="-122"/>
              </a:rPr>
              <a:t>E-Mail: j_li@ruijie.com.cn</a:t>
            </a:r>
          </a:p>
          <a:p>
            <a:pPr defTabSz="784225">
              <a:spcBef>
                <a:spcPct val="20000"/>
              </a:spcBef>
            </a:pPr>
            <a:endParaRPr kumimoji="0" lang="en-US" altLang="zh-CN" sz="1000">
              <a:solidFill>
                <a:srgbClr val="000000"/>
              </a:solidFill>
              <a:latin typeface="Calibri" panose="020F050202020403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dirty="0" smtClean="0"/>
              <a:t>单体应用面临的问题</a:t>
            </a:r>
            <a:endParaRPr lang="zh-CN" altLang="en-US" dirty="0" smtClean="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425450" y="990600"/>
            <a:ext cx="8293100" cy="5114925"/>
          </a:xfrm>
        </p:spPr>
        <p:txBody>
          <a:bodyPr/>
          <a:lstStyle/>
          <a:p>
            <a:pPr>
              <a:defRPr/>
            </a:pPr>
            <a:r>
              <a:rPr lang="zh-CN" altLang="zh-CN" sz="1600" dirty="0">
                <a:latin typeface="宋体" pitchFamily="2" charset="-122"/>
                <a:ea typeface="宋体" pitchFamily="2" charset="-122"/>
              </a:rPr>
              <a:t>随着应用功能越发复杂，开发团队逐渐庞大</a:t>
            </a:r>
            <a:r>
              <a:rPr lang="zh-CN"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单体应用将面临以下问题</a:t>
            </a:r>
            <a:r>
              <a:rPr lang="zh-CN" altLang="en-US" sz="1600" dirty="0" smtClean="0">
                <a:latin typeface="宋体" pitchFamily="2" charset="-122"/>
                <a:ea typeface="宋体" pitchFamily="2" charset="-122"/>
                <a:cs typeface="+mn-cs"/>
                <a:sym typeface="+mn-ea"/>
              </a:rPr>
              <a:t>：</a:t>
            </a:r>
          </a:p>
          <a:p>
            <a:pPr lvl="1">
              <a:buFont typeface="Wingdings" panose="05000000000000000000" charset="0"/>
              <a:buChar char=""/>
              <a:defRPr/>
            </a:pPr>
            <a:r>
              <a:rPr lang="zh-CN" altLang="zh-CN" b="1" dirty="0">
                <a:latin typeface="宋体" pitchFamily="2" charset="-122"/>
                <a:ea typeface="宋体" pitchFamily="2" charset="-122"/>
              </a:rPr>
              <a:t>代码维护成本</a:t>
            </a:r>
            <a:r>
              <a:rPr lang="zh-CN" altLang="zh-CN" b="1" dirty="0" smtClean="0">
                <a:latin typeface="宋体" pitchFamily="2" charset="-122"/>
                <a:ea typeface="宋体" pitchFamily="2" charset="-122"/>
              </a:rPr>
              <a:t>高</a:t>
            </a:r>
            <a:r>
              <a:rPr lang="zh-CN" altLang="en-US" dirty="0">
                <a:latin typeface="宋体" pitchFamily="2" charset="-122"/>
                <a:ea typeface="宋体" pitchFamily="2" charset="-122"/>
                <a:cs typeface="+mn-ea"/>
                <a:sym typeface="+mn-ea"/>
              </a:rPr>
              <a:t>：</a:t>
            </a:r>
            <a:r>
              <a:rPr lang="zh-CN" altLang="zh-CN" dirty="0" smtClean="0">
                <a:latin typeface="宋体" pitchFamily="2" charset="-122"/>
                <a:ea typeface="宋体" pitchFamily="2" charset="-122"/>
              </a:rPr>
              <a:t>由于</a:t>
            </a:r>
            <a:r>
              <a:rPr lang="zh-CN" altLang="zh-CN" dirty="0">
                <a:latin typeface="宋体" pitchFamily="2" charset="-122"/>
                <a:ea typeface="宋体" pitchFamily="2" charset="-122"/>
              </a:rPr>
              <a:t>应用功能复杂、代码量庞大，即使是老资格的开发人员也无法掌控全局。无论是修订</a:t>
            </a:r>
            <a:r>
              <a:rPr lang="en-US" altLang="zh-CN" dirty="0">
                <a:latin typeface="宋体" pitchFamily="2" charset="-122"/>
                <a:ea typeface="宋体" pitchFamily="2" charset="-122"/>
              </a:rPr>
              <a:t>bug</a:t>
            </a:r>
            <a:r>
              <a:rPr lang="zh-CN" altLang="zh-CN" dirty="0">
                <a:latin typeface="宋体" pitchFamily="2" charset="-122"/>
                <a:ea typeface="宋体" pitchFamily="2" charset="-122"/>
              </a:rPr>
              <a:t>还是正确地添加一个功能，都费时费力。最终甚至可能陷入越修复</a:t>
            </a:r>
            <a:r>
              <a:rPr lang="en-US" altLang="zh-CN" dirty="0">
                <a:latin typeface="宋体" pitchFamily="2" charset="-122"/>
                <a:ea typeface="宋体" pitchFamily="2" charset="-122"/>
              </a:rPr>
              <a:t>bug</a:t>
            </a:r>
            <a:r>
              <a:rPr lang="zh-CN" altLang="zh-CN" dirty="0">
                <a:latin typeface="宋体" pitchFamily="2" charset="-122"/>
                <a:ea typeface="宋体" pitchFamily="2" charset="-122"/>
              </a:rPr>
              <a:t>越多的恶性循环。</a:t>
            </a:r>
            <a:endParaRPr lang="zh-CN" altLang="en-US" dirty="0">
              <a:latin typeface="宋体" pitchFamily="2" charset="-122"/>
              <a:ea typeface="宋体" pitchFamily="2" charset="-122"/>
              <a:cs typeface="+mn-ea"/>
            </a:endParaRPr>
          </a:p>
          <a:p>
            <a:pPr lvl="1">
              <a:buFont typeface="Wingdings" panose="05000000000000000000" charset="0"/>
              <a:buChar char=""/>
              <a:defRPr/>
            </a:pPr>
            <a:r>
              <a:rPr lang="zh-CN" altLang="zh-CN" b="1" dirty="0">
                <a:latin typeface="宋体" pitchFamily="2" charset="-122"/>
                <a:ea typeface="宋体" pitchFamily="2" charset="-122"/>
              </a:rPr>
              <a:t>妨碍持续</a:t>
            </a:r>
            <a:r>
              <a:rPr lang="zh-CN" altLang="zh-CN" b="1" dirty="0" smtClean="0">
                <a:latin typeface="宋体" pitchFamily="2" charset="-122"/>
                <a:ea typeface="宋体" pitchFamily="2" charset="-122"/>
              </a:rPr>
              <a:t>交付</a:t>
            </a:r>
            <a:r>
              <a:rPr lang="zh-CN" altLang="en-US" dirty="0">
                <a:latin typeface="宋体" pitchFamily="2" charset="-122"/>
                <a:ea typeface="宋体" pitchFamily="2" charset="-122"/>
                <a:cs typeface="+mn-ea"/>
                <a:sym typeface="+mn-ea"/>
              </a:rPr>
              <a:t>：</a:t>
            </a:r>
            <a:r>
              <a:rPr lang="zh-CN" altLang="zh-CN" dirty="0" smtClean="0">
                <a:latin typeface="宋体" pitchFamily="2" charset="-122"/>
                <a:ea typeface="宋体" pitchFamily="2" charset="-122"/>
              </a:rPr>
              <a:t>首先</a:t>
            </a:r>
            <a:r>
              <a:rPr lang="zh-CN" altLang="zh-CN" dirty="0">
                <a:latin typeface="宋体" pitchFamily="2" charset="-122"/>
                <a:ea typeface="宋体" pitchFamily="2" charset="-122"/>
              </a:rPr>
              <a:t>，单体应用较大，构建、部署、测试时间也相应地比较长；其次，对于单体应用而言，任何一处代码的微小改动都会导致程序需要被重新编译、单元测试、代码检查、构建部署包、验证功能。以上两点显然拉长了交付周期，不利于持续交付。</a:t>
            </a:r>
            <a:endParaRPr lang="zh-CN" altLang="en-US" dirty="0">
              <a:latin typeface="宋体" pitchFamily="2" charset="-122"/>
              <a:ea typeface="宋体" pitchFamily="2" charset="-122"/>
              <a:cs typeface="+mn-ea"/>
            </a:endParaRPr>
          </a:p>
          <a:p>
            <a:pPr lvl="1">
              <a:buFont typeface="Wingdings" panose="05000000000000000000" charset="0"/>
              <a:buChar char=""/>
              <a:defRPr/>
            </a:pPr>
            <a:r>
              <a:rPr lang="zh-CN" altLang="zh-CN" b="1" dirty="0">
                <a:latin typeface="宋体" pitchFamily="2" charset="-122"/>
                <a:ea typeface="宋体" pitchFamily="2" charset="-122"/>
              </a:rPr>
              <a:t>技术栈受</a:t>
            </a:r>
            <a:r>
              <a:rPr lang="zh-CN" altLang="zh-CN" b="1" dirty="0" smtClean="0">
                <a:latin typeface="宋体" pitchFamily="2" charset="-122"/>
                <a:ea typeface="宋体" pitchFamily="2" charset="-122"/>
              </a:rPr>
              <a:t>限</a:t>
            </a:r>
            <a:r>
              <a:rPr lang="zh-CN" altLang="en-US" dirty="0">
                <a:latin typeface="宋体" pitchFamily="2" charset="-122"/>
                <a:ea typeface="宋体" pitchFamily="2" charset="-122"/>
                <a:cs typeface="+mn-ea"/>
                <a:sym typeface="+mn-ea"/>
              </a:rPr>
              <a:t>：</a:t>
            </a:r>
            <a:r>
              <a:rPr lang="zh-CN" altLang="zh-CN" dirty="0" smtClean="0">
                <a:latin typeface="宋体" pitchFamily="2" charset="-122"/>
                <a:ea typeface="宋体" pitchFamily="2" charset="-122"/>
              </a:rPr>
              <a:t>单体</a:t>
            </a:r>
            <a:r>
              <a:rPr lang="zh-CN" altLang="zh-CN" dirty="0">
                <a:latin typeface="宋体" pitchFamily="2" charset="-122"/>
                <a:ea typeface="宋体" pitchFamily="2" charset="-122"/>
              </a:rPr>
              <a:t>应用的技术栈是在开发之前经过慎重评估后选定的，每个团队成员都必须使用相同的开发语言、开发框架、关系型数据库等（有时甚至还限定了版本）。随着技术的日新月异和应用的发展，如果团队想引入新技术，或者升级旧的技术栈，都会面临风险，风险随着应用规模增大而增大。</a:t>
            </a:r>
          </a:p>
          <a:p>
            <a:pPr lvl="1">
              <a:buFont typeface="Wingdings" panose="05000000000000000000" charset="0"/>
              <a:buChar char=""/>
              <a:defRPr/>
            </a:pPr>
            <a:r>
              <a:rPr lang="zh-CN" altLang="zh-CN" b="1" dirty="0">
                <a:latin typeface="宋体" pitchFamily="2" charset="-122"/>
                <a:ea typeface="宋体" pitchFamily="2" charset="-122"/>
              </a:rPr>
              <a:t>水平扩展成本</a:t>
            </a:r>
            <a:r>
              <a:rPr lang="zh-CN" altLang="zh-CN" b="1" dirty="0" smtClean="0">
                <a:latin typeface="宋体" pitchFamily="2" charset="-122"/>
                <a:ea typeface="宋体" pitchFamily="2" charset="-122"/>
              </a:rPr>
              <a:t>高</a:t>
            </a:r>
            <a:r>
              <a:rPr lang="zh-CN" altLang="en-US" dirty="0" smtClean="0">
                <a:latin typeface="宋体" pitchFamily="2" charset="-122"/>
                <a:ea typeface="宋体" pitchFamily="2" charset="-122"/>
                <a:cs typeface="+mn-ea"/>
                <a:sym typeface="+mn-ea"/>
              </a:rPr>
              <a:t>：</a:t>
            </a:r>
            <a:r>
              <a:rPr lang="zh-CN" altLang="zh-CN" dirty="0">
                <a:latin typeface="宋体" pitchFamily="2" charset="-122"/>
                <a:ea typeface="宋体" pitchFamily="2" charset="-122"/>
              </a:rPr>
              <a:t>单体应用虽然很容易做水平扩展，但在不同模块发生资源冲突时，扩展成本很高。比如</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A</a:t>
            </a:r>
            <a:r>
              <a:rPr lang="zh-CN" altLang="zh-CN" dirty="0">
                <a:latin typeface="宋体" pitchFamily="2" charset="-122"/>
                <a:ea typeface="宋体" pitchFamily="2" charset="-122"/>
              </a:rPr>
              <a:t>模块是</a:t>
            </a:r>
            <a:r>
              <a:rPr lang="en-US" altLang="zh-CN" dirty="0">
                <a:latin typeface="宋体" pitchFamily="2" charset="-122"/>
                <a:ea typeface="宋体" pitchFamily="2" charset="-122"/>
              </a:rPr>
              <a:t>CPU</a:t>
            </a:r>
            <a:r>
              <a:rPr lang="zh-CN" altLang="zh-CN" dirty="0">
                <a:latin typeface="宋体" pitchFamily="2" charset="-122"/>
                <a:ea typeface="宋体" pitchFamily="2" charset="-122"/>
              </a:rPr>
              <a:t>密集型</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B</a:t>
            </a:r>
            <a:r>
              <a:rPr lang="zh-CN" altLang="zh-CN" dirty="0">
                <a:latin typeface="宋体" pitchFamily="2" charset="-122"/>
                <a:ea typeface="宋体" pitchFamily="2" charset="-122"/>
              </a:rPr>
              <a:t>模块是内存</a:t>
            </a:r>
            <a:r>
              <a:rPr lang="zh-CN" altLang="zh-CN" dirty="0" smtClean="0">
                <a:latin typeface="宋体" pitchFamily="2" charset="-122"/>
                <a:ea typeface="宋体" pitchFamily="2" charset="-122"/>
              </a:rPr>
              <a:t>密集型，</a:t>
            </a:r>
            <a:r>
              <a:rPr lang="zh-CN" altLang="zh-CN" dirty="0">
                <a:latin typeface="宋体" pitchFamily="2" charset="-122"/>
                <a:ea typeface="宋体" pitchFamily="2" charset="-122"/>
              </a:rPr>
              <a:t>由于这些模块必须部署在一起，因此不得不在硬件选择上做并集，即硬件即要有强劲的</a:t>
            </a:r>
            <a:r>
              <a:rPr lang="en-US" altLang="zh-CN" dirty="0">
                <a:latin typeface="宋体" pitchFamily="2" charset="-122"/>
                <a:ea typeface="宋体" pitchFamily="2" charset="-122"/>
              </a:rPr>
              <a:t>CPU</a:t>
            </a:r>
            <a:r>
              <a:rPr lang="zh-CN" altLang="zh-CN" dirty="0">
                <a:latin typeface="宋体" pitchFamily="2" charset="-122"/>
                <a:ea typeface="宋体" pitchFamily="2" charset="-122"/>
              </a:rPr>
              <a:t>又要有足够大的内存</a:t>
            </a:r>
            <a:endParaRPr lang="en-US" altLang="zh-CN" dirty="0">
              <a:latin typeface="宋体" pitchFamily="2" charset="-122"/>
              <a:ea typeface="宋体" pitchFamily="2" charset="-122"/>
            </a:endParaRPr>
          </a:p>
          <a:p>
            <a:pPr lvl="1">
              <a:buFont typeface="Wingdings" panose="05000000000000000000" charset="0"/>
              <a:buChar char=""/>
              <a:defRPr/>
            </a:pPr>
            <a:r>
              <a:rPr lang="zh-CN" altLang="zh-CN" b="1" dirty="0">
                <a:latin typeface="宋体" pitchFamily="2" charset="-122"/>
                <a:ea typeface="宋体" pitchFamily="2" charset="-122"/>
              </a:rPr>
              <a:t>开发和部署效率</a:t>
            </a:r>
            <a:r>
              <a:rPr lang="zh-CN" altLang="zh-CN" b="1" dirty="0" smtClean="0">
                <a:latin typeface="宋体" pitchFamily="2" charset="-122"/>
                <a:ea typeface="宋体" pitchFamily="2" charset="-122"/>
              </a:rPr>
              <a:t>低</a:t>
            </a:r>
            <a:r>
              <a:rPr lang="zh-CN" altLang="en-US" dirty="0">
                <a:latin typeface="宋体" pitchFamily="2" charset="-122"/>
                <a:ea typeface="宋体" pitchFamily="2" charset="-122"/>
                <a:sym typeface="+mn-ea"/>
              </a:rPr>
              <a:t>：</a:t>
            </a:r>
            <a:r>
              <a:rPr lang="zh-CN" altLang="zh-CN" dirty="0" smtClean="0">
                <a:latin typeface="宋体" pitchFamily="2" charset="-122"/>
                <a:ea typeface="宋体" pitchFamily="2" charset="-122"/>
              </a:rPr>
              <a:t>庞大</a:t>
            </a:r>
            <a:r>
              <a:rPr lang="zh-CN" altLang="zh-CN" dirty="0">
                <a:latin typeface="宋体" pitchFamily="2" charset="-122"/>
                <a:ea typeface="宋体" pitchFamily="2" charset="-122"/>
              </a:rPr>
              <a:t>的代码会拖慢</a:t>
            </a:r>
            <a:r>
              <a:rPr lang="en-US" altLang="zh-CN" dirty="0">
                <a:latin typeface="宋体" pitchFamily="2" charset="-122"/>
                <a:ea typeface="宋体" pitchFamily="2" charset="-122"/>
              </a:rPr>
              <a:t>IDE</a:t>
            </a:r>
            <a:r>
              <a:rPr lang="zh-CN" altLang="zh-CN" dirty="0">
                <a:latin typeface="宋体" pitchFamily="2" charset="-122"/>
                <a:ea typeface="宋体" pitchFamily="2" charset="-122"/>
              </a:rPr>
              <a:t>的编译速度，降低了开发效率；庞大的</a:t>
            </a:r>
            <a:r>
              <a:rPr lang="en-US" altLang="zh-CN" dirty="0">
                <a:latin typeface="宋体" pitchFamily="2" charset="-122"/>
                <a:ea typeface="宋体" pitchFamily="2" charset="-122"/>
              </a:rPr>
              <a:t>WAR</a:t>
            </a:r>
            <a:r>
              <a:rPr lang="zh-CN" altLang="zh-CN" dirty="0">
                <a:latin typeface="宋体" pitchFamily="2" charset="-122"/>
                <a:ea typeface="宋体" pitchFamily="2" charset="-122"/>
              </a:rPr>
              <a:t>包，导致</a:t>
            </a:r>
            <a:r>
              <a:rPr lang="en-US" altLang="zh-CN" dirty="0">
                <a:latin typeface="宋体" pitchFamily="2" charset="-122"/>
                <a:ea typeface="宋体" pitchFamily="2" charset="-122"/>
              </a:rPr>
              <a:t>web</a:t>
            </a:r>
            <a:r>
              <a:rPr lang="zh-CN" altLang="zh-CN" dirty="0">
                <a:latin typeface="宋体" pitchFamily="2" charset="-122"/>
                <a:ea typeface="宋体" pitchFamily="2" charset="-122"/>
              </a:rPr>
              <a:t>容器启动极慢，降低了部署效率。</a:t>
            </a:r>
          </a:p>
          <a:p>
            <a:pPr lvl="1">
              <a:buFont typeface="Wingdings" panose="05000000000000000000" charset="0"/>
              <a:buChar char=""/>
              <a:defRPr/>
            </a:pPr>
            <a:endParaRPr lang="zh-CN" altLang="zh-CN" sz="1400" dirty="0"/>
          </a:p>
          <a:p>
            <a:pPr lvl="1">
              <a:buFont typeface="Wingdings" panose="05000000000000000000" charset="0"/>
              <a:buChar char=""/>
              <a:defRPr/>
            </a:pPr>
            <a:endParaRPr lang="en-US" altLang="zh-CN" sz="1400" dirty="0" smtClean="0">
              <a:cs typeface="+mn-ea"/>
              <a:sym typeface="+mn-ea"/>
            </a:endParaRPr>
          </a:p>
          <a:p>
            <a:pPr>
              <a:buFont typeface="Arial" panose="020B0604020202020204" pitchFamily="34" charset="0"/>
              <a:buChar cha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dirty="0"/>
              <a:t>微</a:t>
            </a:r>
            <a:r>
              <a:rPr lang="zh-CN" altLang="en-US" dirty="0" smtClean="0"/>
              <a:t>服务架构</a:t>
            </a:r>
            <a:endParaRPr lang="zh-CN" altLang="en-US" dirty="0" smtClean="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138113" y="5078413"/>
            <a:ext cx="8293100" cy="1600200"/>
          </a:xfrm>
        </p:spPr>
        <p:txBody>
          <a:bodyPr/>
          <a:lstStyle/>
          <a:p>
            <a:pPr>
              <a:buFont typeface="Arial" panose="020B0604020202020204" pitchFamily="34" charset="0"/>
              <a:buChar char="■"/>
              <a:defRPr/>
            </a:pPr>
            <a:r>
              <a:rPr lang="zh-CN" altLang="en-US" sz="1600" dirty="0" smtClean="0">
                <a:latin typeface="宋体" pitchFamily="2" charset="-122"/>
                <a:ea typeface="宋体" pitchFamily="2" charset="-122"/>
                <a:cs typeface="+mn-cs"/>
                <a:sym typeface="+mn-ea"/>
              </a:rPr>
              <a:t>微服务架构：</a:t>
            </a:r>
          </a:p>
          <a:p>
            <a:pPr marL="457200" lvl="1" indent="0">
              <a:buNone/>
              <a:defRPr/>
            </a:pPr>
            <a:r>
              <a:rPr lang="zh-CN" altLang="zh-CN" sz="1400" dirty="0">
                <a:latin typeface="宋体" pitchFamily="2" charset="-122"/>
                <a:ea typeface="宋体" pitchFamily="2" charset="-122"/>
              </a:rPr>
              <a:t>针对传统单体应用面临的问题，软件工程领域逐步引入了微服务（</a:t>
            </a:r>
            <a:r>
              <a:rPr lang="en-US" altLang="zh-CN" sz="1400" dirty="0" err="1">
                <a:latin typeface="宋体" pitchFamily="2" charset="-122"/>
                <a:ea typeface="宋体" pitchFamily="2" charset="-122"/>
              </a:rPr>
              <a:t>Microservices</a:t>
            </a:r>
            <a:r>
              <a:rPr lang="zh-CN" altLang="zh-CN" sz="1400" dirty="0">
                <a:latin typeface="宋体" pitchFamily="2" charset="-122"/>
                <a:ea typeface="宋体" pitchFamily="2" charset="-122"/>
              </a:rPr>
              <a:t>）的理念。微服务架构是</a:t>
            </a:r>
            <a:r>
              <a:rPr lang="en-US" altLang="zh-CN" sz="1400" dirty="0">
                <a:latin typeface="宋体" pitchFamily="2" charset="-122"/>
                <a:ea typeface="宋体" pitchFamily="2" charset="-122"/>
              </a:rPr>
              <a:t>SOA</a:t>
            </a:r>
            <a:r>
              <a:rPr lang="zh-CN" altLang="zh-CN" sz="1400" dirty="0">
                <a:latin typeface="宋体" pitchFamily="2" charset="-122"/>
                <a:ea typeface="宋体" pitchFamily="2" charset="-122"/>
              </a:rPr>
              <a:t>（面向服务架构）的变体，提倡将应用构建为一组松耦合小服务的集合。这些服务的功能是细粒度的，每个服务都可以被独立部署，运行在独立进程中，服务间采用轻量级的通信协议进行沟通（一般是基于</a:t>
            </a:r>
            <a:r>
              <a:rPr lang="en-US" altLang="zh-CN" sz="1400" dirty="0">
                <a:latin typeface="宋体" pitchFamily="2" charset="-122"/>
                <a:ea typeface="宋体" pitchFamily="2" charset="-122"/>
              </a:rPr>
              <a:t>http</a:t>
            </a:r>
            <a:r>
              <a:rPr lang="zh-CN" altLang="zh-CN" sz="1400" dirty="0">
                <a:latin typeface="宋体" pitchFamily="2" charset="-122"/>
                <a:ea typeface="宋体" pitchFamily="2" charset="-122"/>
              </a:rPr>
              <a:t>的</a:t>
            </a:r>
            <a:r>
              <a:rPr lang="en-US" altLang="zh-CN" sz="1400" dirty="0">
                <a:latin typeface="宋体" pitchFamily="2" charset="-122"/>
                <a:ea typeface="宋体" pitchFamily="2" charset="-122"/>
              </a:rPr>
              <a:t>restful API</a:t>
            </a:r>
            <a:r>
              <a:rPr lang="zh-CN" altLang="zh-CN" sz="1400" dirty="0">
                <a:latin typeface="宋体" pitchFamily="2" charset="-122"/>
                <a:ea typeface="宋体" pitchFamily="2" charset="-122"/>
              </a:rPr>
              <a:t>）。</a:t>
            </a:r>
            <a:r>
              <a:rPr lang="zh-CN" altLang="en-US" sz="1400" dirty="0">
                <a:latin typeface="宋体" pitchFamily="2" charset="-122"/>
                <a:ea typeface="宋体" pitchFamily="2" charset="-122"/>
              </a:rPr>
              <a:t>上图</a:t>
            </a:r>
            <a:r>
              <a:rPr lang="zh-CN" altLang="zh-CN" sz="1400" dirty="0">
                <a:latin typeface="宋体" pitchFamily="2" charset="-122"/>
                <a:ea typeface="宋体" pitchFamily="2" charset="-122"/>
              </a:rPr>
              <a:t>展示了电商</a:t>
            </a:r>
            <a:r>
              <a:rPr lang="zh-CN" altLang="en-US" sz="1400" dirty="0">
                <a:latin typeface="宋体" pitchFamily="2" charset="-122"/>
                <a:ea typeface="宋体" pitchFamily="2" charset="-122"/>
              </a:rPr>
              <a:t>应用</a:t>
            </a:r>
            <a:r>
              <a:rPr lang="zh-CN" altLang="zh-CN" sz="1400" dirty="0">
                <a:latin typeface="宋体" pitchFamily="2" charset="-122"/>
                <a:ea typeface="宋体" pitchFamily="2" charset="-122"/>
              </a:rPr>
              <a:t>的微服务架构</a:t>
            </a:r>
            <a:r>
              <a:rPr lang="zh-CN" altLang="en-US" sz="1400" dirty="0">
                <a:latin typeface="宋体" pitchFamily="2" charset="-122"/>
                <a:ea typeface="宋体" pitchFamily="2" charset="-122"/>
              </a:rPr>
              <a:t>。</a:t>
            </a:r>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pic>
        <p:nvPicPr>
          <p:cNvPr id="2050" name="Picture 2" descr="Microservice_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5265737"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38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微服务架构</a:t>
            </a:r>
          </a:p>
        </p:txBody>
      </p:sp>
      <p:sp>
        <p:nvSpPr>
          <p:cNvPr id="3" name="内容占位符 2"/>
          <p:cNvSpPr>
            <a:spLocks noGrp="1"/>
          </p:cNvSpPr>
          <p:nvPr>
            <p:ph sz="half" idx="1"/>
          </p:nvPr>
        </p:nvSpPr>
        <p:spPr>
          <a:xfrm>
            <a:off x="425450" y="990600"/>
            <a:ext cx="8293100" cy="5114925"/>
          </a:xfrm>
        </p:spPr>
        <p:txBody>
          <a:bodyPr/>
          <a:lstStyle/>
          <a:p>
            <a:pPr>
              <a:defRPr/>
            </a:pPr>
            <a:r>
              <a:rPr lang="zh-CN" altLang="en-US" dirty="0" smtClean="0">
                <a:latin typeface="宋体" pitchFamily="2" charset="-122"/>
                <a:ea typeface="宋体" pitchFamily="2" charset="-122"/>
                <a:cs typeface="+mn-cs"/>
                <a:sym typeface="+mn-ea"/>
              </a:rPr>
              <a:t>微服务架构的特点</a:t>
            </a:r>
          </a:p>
          <a:p>
            <a:pPr lvl="1">
              <a:buFont typeface="Wingdings" panose="05000000000000000000" charset="0"/>
              <a:buChar char=""/>
              <a:defRPr/>
            </a:pPr>
            <a:r>
              <a:rPr lang="zh-CN" altLang="en-US" sz="1800" b="1" dirty="0" smtClean="0">
                <a:latin typeface="宋体" pitchFamily="2" charset="-122"/>
                <a:ea typeface="宋体" pitchFamily="2" charset="-122"/>
                <a:cs typeface="+mn-ea"/>
                <a:sym typeface="+mn-ea"/>
              </a:rPr>
              <a:t>细粒度</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通过对特定业务场景的分析与建模，将复杂应用分解成功能各不相同的一组“微”服务</a:t>
            </a:r>
            <a:r>
              <a:rPr lang="zh-CN"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a:latin typeface="宋体" pitchFamily="2" charset="-122"/>
                <a:ea typeface="宋体" pitchFamily="2" charset="-122"/>
              </a:rPr>
              <a:t>单一</a:t>
            </a:r>
            <a:r>
              <a:rPr lang="zh-CN" altLang="zh-CN" sz="1800" b="1" dirty="0" smtClean="0">
                <a:latin typeface="宋体" pitchFamily="2" charset="-122"/>
                <a:ea typeface="宋体" pitchFamily="2" charset="-122"/>
              </a:rPr>
              <a:t>职责</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遵循单一职责（</a:t>
            </a:r>
            <a:r>
              <a:rPr lang="en-US" altLang="zh-CN" sz="1800" dirty="0">
                <a:latin typeface="宋体" pitchFamily="2" charset="-122"/>
                <a:ea typeface="宋体" pitchFamily="2" charset="-122"/>
              </a:rPr>
              <a:t>Single responsibility principle</a:t>
            </a:r>
            <a:r>
              <a:rPr lang="zh-CN" altLang="zh-CN" sz="1800" dirty="0">
                <a:latin typeface="宋体" pitchFamily="2" charset="-122"/>
                <a:ea typeface="宋体" pitchFamily="2" charset="-122"/>
              </a:rPr>
              <a:t>）</a:t>
            </a:r>
            <a:r>
              <a:rPr lang="zh-CN" altLang="zh-CN" sz="1800" dirty="0" smtClean="0">
                <a:latin typeface="宋体" pitchFamily="2" charset="-122"/>
                <a:ea typeface="宋体" pitchFamily="2" charset="-122"/>
              </a:rPr>
              <a:t>原则</a:t>
            </a:r>
            <a:r>
              <a:rPr lang="zh-CN" altLang="en-US" sz="1800" dirty="0" smtClean="0">
                <a:latin typeface="宋体" pitchFamily="2" charset="-122"/>
                <a:ea typeface="宋体" pitchFamily="2" charset="-122"/>
              </a:rPr>
              <a:t>，</a:t>
            </a:r>
            <a:r>
              <a:rPr lang="zh-CN" altLang="zh-CN" sz="1800" dirty="0" smtClean="0">
                <a:latin typeface="宋体" pitchFamily="2" charset="-122"/>
                <a:ea typeface="宋体" pitchFamily="2" charset="-122"/>
              </a:rPr>
              <a:t>每个</a:t>
            </a:r>
            <a:r>
              <a:rPr lang="zh-CN" altLang="zh-CN" sz="1800" dirty="0">
                <a:latin typeface="宋体" pitchFamily="2" charset="-122"/>
                <a:ea typeface="宋体" pitchFamily="2" charset="-122"/>
              </a:rPr>
              <a:t>服务只独立完成某个特定的子</a:t>
            </a:r>
            <a:r>
              <a:rPr lang="zh-CN" altLang="zh-CN" sz="1800" dirty="0" smtClean="0">
                <a:latin typeface="宋体" pitchFamily="2" charset="-122"/>
                <a:ea typeface="宋体" pitchFamily="2" charset="-122"/>
              </a:rPr>
              <a:t>功能</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smtClean="0">
                <a:latin typeface="宋体" pitchFamily="2" charset="-122"/>
                <a:ea typeface="宋体" pitchFamily="2" charset="-122"/>
              </a:rPr>
              <a:t>轻量级</a:t>
            </a:r>
            <a:r>
              <a:rPr lang="zh-CN" altLang="zh-CN" sz="1800" b="1" dirty="0">
                <a:latin typeface="宋体" pitchFamily="2" charset="-122"/>
                <a:ea typeface="宋体" pitchFamily="2" charset="-122"/>
              </a:rPr>
              <a:t>通信</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进程</a:t>
            </a:r>
            <a:r>
              <a:rPr lang="zh-CN" altLang="zh-CN" sz="1800" dirty="0" smtClean="0">
                <a:latin typeface="宋体" pitchFamily="2" charset="-122"/>
                <a:ea typeface="宋体" pitchFamily="2" charset="-122"/>
              </a:rPr>
              <a:t>间使用</a:t>
            </a:r>
            <a:r>
              <a:rPr lang="zh-CN" altLang="zh-CN" sz="1800" dirty="0">
                <a:latin typeface="宋体" pitchFamily="2" charset="-122"/>
                <a:ea typeface="宋体" pitchFamily="2" charset="-122"/>
              </a:rPr>
              <a:t>轻量级通讯</a:t>
            </a:r>
            <a:r>
              <a:rPr lang="zh-CN" altLang="zh-CN" sz="1800" dirty="0" smtClean="0">
                <a:latin typeface="宋体" pitchFamily="2" charset="-122"/>
                <a:ea typeface="宋体" pitchFamily="2" charset="-122"/>
              </a:rPr>
              <a:t>协议进行</a:t>
            </a:r>
            <a:r>
              <a:rPr lang="zh-CN" altLang="zh-CN" sz="1800" dirty="0">
                <a:latin typeface="宋体" pitchFamily="2" charset="-122"/>
                <a:ea typeface="宋体" pitchFamily="2" charset="-122"/>
              </a:rPr>
              <a:t>交互。所谓轻量级协议，指与语言、平台无关的协议，比如微服务中广泛应用基于</a:t>
            </a:r>
            <a:r>
              <a:rPr lang="en-US" altLang="zh-CN" sz="1800" dirty="0">
                <a:latin typeface="宋体" pitchFamily="2" charset="-122"/>
                <a:ea typeface="宋体" pitchFamily="2" charset="-122"/>
              </a:rPr>
              <a:t>http</a:t>
            </a:r>
            <a:r>
              <a:rPr lang="zh-CN" altLang="zh-CN" sz="1800" dirty="0">
                <a:latin typeface="宋体" pitchFamily="2" charset="-122"/>
                <a:ea typeface="宋体" pitchFamily="2" charset="-122"/>
              </a:rPr>
              <a:t>的</a:t>
            </a:r>
            <a:r>
              <a:rPr lang="en-US" altLang="zh-CN" sz="1800" dirty="0">
                <a:latin typeface="宋体" pitchFamily="2" charset="-122"/>
                <a:ea typeface="宋体" pitchFamily="2" charset="-122"/>
              </a:rPr>
              <a:t>restful </a:t>
            </a:r>
            <a:r>
              <a:rPr lang="en-US" altLang="zh-CN" sz="1800" dirty="0" smtClean="0">
                <a:latin typeface="宋体" pitchFamily="2" charset="-122"/>
                <a:ea typeface="宋体" pitchFamily="2" charset="-122"/>
              </a:rPr>
              <a:t>API</a:t>
            </a:r>
            <a:r>
              <a:rPr lang="zh-CN"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zh-CN" sz="1800" dirty="0">
              <a:latin typeface="宋体" pitchFamily="2" charset="-122"/>
              <a:ea typeface="宋体" pitchFamily="2" charset="-122"/>
            </a:endParaRPr>
          </a:p>
          <a:p>
            <a:pPr lvl="1">
              <a:buFont typeface="Wingdings" panose="05000000000000000000" charset="0"/>
              <a:buChar char=""/>
              <a:defRPr/>
            </a:pPr>
            <a:r>
              <a:rPr lang="zh-CN" altLang="zh-CN" sz="1800" b="1" dirty="0">
                <a:latin typeface="宋体" pitchFamily="2" charset="-122"/>
                <a:ea typeface="宋体" pitchFamily="2" charset="-122"/>
              </a:rPr>
              <a:t>独立性</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每个服务都可以独立开发、测试、部署，而不影响其他</a:t>
            </a:r>
            <a:r>
              <a:rPr lang="zh-CN" altLang="zh-CN" sz="1800" dirty="0" smtClean="0">
                <a:latin typeface="宋体" pitchFamily="2" charset="-122"/>
                <a:ea typeface="宋体" pitchFamily="2" charset="-122"/>
              </a:rPr>
              <a:t>服务。</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en-US" altLang="zh-CN" sz="1800" dirty="0" smtClean="0">
              <a:latin typeface="宋体" pitchFamily="2" charset="-122"/>
              <a:ea typeface="宋体" pitchFamily="2" charset="-122"/>
            </a:endParaRPr>
          </a:p>
          <a:p>
            <a:pPr lvl="1">
              <a:buFont typeface="Wingdings" panose="05000000000000000000" charset="0"/>
              <a:buChar char=""/>
              <a:defRPr/>
            </a:pPr>
            <a:r>
              <a:rPr lang="zh-CN" altLang="zh-CN" sz="1800" b="1" dirty="0">
                <a:latin typeface="宋体" pitchFamily="2" charset="-122"/>
                <a:ea typeface="宋体" pitchFamily="2" charset="-122"/>
              </a:rPr>
              <a:t>异构技术</a:t>
            </a:r>
            <a:r>
              <a:rPr lang="zh-CN" altLang="zh-CN" sz="1800" b="1" dirty="0" smtClean="0">
                <a:latin typeface="宋体" pitchFamily="2" charset="-122"/>
                <a:ea typeface="宋体" pitchFamily="2" charset="-122"/>
              </a:rPr>
              <a:t>栈</a:t>
            </a:r>
            <a:r>
              <a:rPr lang="zh-CN" altLang="en-US" sz="1800" dirty="0" smtClean="0">
                <a:latin typeface="宋体" pitchFamily="2" charset="-122"/>
                <a:ea typeface="宋体" pitchFamily="2" charset="-122"/>
                <a:sym typeface="+mn-ea"/>
              </a:rPr>
              <a:t>：</a:t>
            </a:r>
            <a:r>
              <a:rPr lang="zh-CN" altLang="zh-CN" sz="1800" dirty="0">
                <a:latin typeface="宋体" pitchFamily="2" charset="-122"/>
                <a:ea typeface="宋体" pitchFamily="2" charset="-122"/>
              </a:rPr>
              <a:t>每个服务的实现细节都与其它服务无关，团队可以根据业务场景选择最合适的开发语言、开发框架、中间件等。</a:t>
            </a:r>
          </a:p>
          <a:p>
            <a:pPr lvl="1">
              <a:buFont typeface="Wingdings" panose="05000000000000000000" charset="0"/>
              <a:buChar char=""/>
              <a:defRPr/>
            </a:pPr>
            <a:endParaRPr lang="zh-CN" altLang="zh-CN" sz="1400" dirty="0"/>
          </a:p>
          <a:p>
            <a:pPr lvl="1">
              <a:buFont typeface="Wingdings" panose="05000000000000000000" charset="0"/>
              <a:buChar char=""/>
              <a:defRPr/>
            </a:pPr>
            <a:endParaRPr lang="en-US" altLang="zh-CN" sz="1400" dirty="0" smtClean="0">
              <a:cs typeface="+mn-ea"/>
              <a:sym typeface="+mn-ea"/>
            </a:endParaRPr>
          </a:p>
          <a:p>
            <a:pPr>
              <a:buFont typeface="Arial" panose="020B0604020202020204" pitchFamily="34" charset="0"/>
              <a:buChar cha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2947468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微服务架构的优势</a:t>
            </a:r>
          </a:p>
        </p:txBody>
      </p:sp>
      <p:sp>
        <p:nvSpPr>
          <p:cNvPr id="3" name="内容占位符 2"/>
          <p:cNvSpPr>
            <a:spLocks noGrp="1"/>
          </p:cNvSpPr>
          <p:nvPr>
            <p:ph sz="half" idx="1"/>
          </p:nvPr>
        </p:nvSpPr>
        <p:spPr>
          <a:xfrm>
            <a:off x="425450" y="990600"/>
            <a:ext cx="8293100" cy="5114925"/>
          </a:xfrm>
        </p:spPr>
        <p:txBody>
          <a:bodyPr/>
          <a:lstStyle/>
          <a:p>
            <a:pPr>
              <a:defRPr/>
            </a:pPr>
            <a:r>
              <a:rPr lang="zh-CN" altLang="zh-CN" dirty="0">
                <a:latin typeface="宋体" pitchFamily="2" charset="-122"/>
                <a:ea typeface="宋体" pitchFamily="2" charset="-122"/>
              </a:rPr>
              <a:t>微服务是为了解决单体应用面临的问题而逐步演化而来，因此其优势就在于解决了单体应用面临的问题，加速了软件开发</a:t>
            </a:r>
            <a:r>
              <a:rPr lang="zh-CN" altLang="zh-CN" dirty="0" smtClean="0">
                <a:latin typeface="宋体" pitchFamily="2" charset="-122"/>
                <a:ea typeface="宋体" pitchFamily="2" charset="-122"/>
              </a:rPr>
              <a:t>流程</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sym typeface="+mn-ea"/>
            </a:endParaRPr>
          </a:p>
          <a:p>
            <a:pPr lvl="1">
              <a:buFont typeface="Wingdings" panose="05000000000000000000" charset="0"/>
              <a:buChar char=""/>
              <a:defRPr/>
            </a:pPr>
            <a:r>
              <a:rPr lang="zh-CN" altLang="zh-CN" sz="1800" b="1" dirty="0">
                <a:latin typeface="宋体" pitchFamily="2" charset="-122"/>
                <a:ea typeface="宋体" pitchFamily="2" charset="-122"/>
              </a:rPr>
              <a:t>易于开发</a:t>
            </a:r>
            <a:r>
              <a:rPr lang="zh-CN" altLang="zh-CN" sz="1800" b="1" dirty="0" smtClean="0">
                <a:latin typeface="宋体" pitchFamily="2" charset="-122"/>
                <a:ea typeface="宋体" pitchFamily="2" charset="-122"/>
              </a:rPr>
              <a:t>维护</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微服务中的代码仅限于业务的某一功能</a:t>
            </a:r>
            <a:r>
              <a:rPr lang="zh-CN" altLang="zh-CN" sz="1800" dirty="0" smtClean="0">
                <a:latin typeface="宋体" pitchFamily="2" charset="-122"/>
                <a:ea typeface="宋体" pitchFamily="2" charset="-122"/>
              </a:rPr>
              <a:t>，更易</a:t>
            </a:r>
            <a:r>
              <a:rPr lang="zh-CN" altLang="zh-CN" sz="1800" dirty="0">
                <a:latin typeface="宋体" pitchFamily="2" charset="-122"/>
                <a:ea typeface="宋体" pitchFamily="2" charset="-122"/>
              </a:rPr>
              <a:t>于理解。</a:t>
            </a:r>
            <a:r>
              <a:rPr lang="en-US" altLang="zh-CN" sz="1800" dirty="0">
                <a:latin typeface="宋体" pitchFamily="2" charset="-122"/>
                <a:ea typeface="宋体" pitchFamily="2" charset="-122"/>
              </a:rPr>
              <a:t>IDE</a:t>
            </a:r>
            <a:r>
              <a:rPr lang="zh-CN" altLang="zh-CN" sz="1800" dirty="0">
                <a:latin typeface="宋体" pitchFamily="2" charset="-122"/>
                <a:ea typeface="宋体" pitchFamily="2" charset="-122"/>
              </a:rPr>
              <a:t>可以很轻松地加载小的代码库，使开发者保持高效。相比庞大的单体应用，微服务一般较小，加载运行速度也更快。</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a:latin typeface="宋体" pitchFamily="2" charset="-122"/>
                <a:ea typeface="宋体" pitchFamily="2" charset="-122"/>
              </a:rPr>
              <a:t>易于持续集成和持续交付</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每个服务独立于其他服务进行开发、测试、</a:t>
            </a:r>
            <a:r>
              <a:rPr lang="zh-CN" altLang="zh-CN" sz="1800" dirty="0" smtClean="0">
                <a:latin typeface="宋体" pitchFamily="2" charset="-122"/>
                <a:ea typeface="宋体" pitchFamily="2" charset="-122"/>
              </a:rPr>
              <a:t>部署</a:t>
            </a:r>
            <a:r>
              <a:rPr lang="zh-CN" altLang="en-US" sz="1800" dirty="0" smtClean="0">
                <a:latin typeface="宋体" pitchFamily="2" charset="-122"/>
                <a:ea typeface="宋体" pitchFamily="2" charset="-122"/>
              </a:rPr>
              <a:t>，</a:t>
            </a:r>
            <a:r>
              <a:rPr lang="zh-CN" altLang="zh-CN" sz="1800" dirty="0">
                <a:latin typeface="宋体" pitchFamily="2" charset="-122"/>
                <a:ea typeface="宋体" pitchFamily="2" charset="-122"/>
              </a:rPr>
              <a:t>有利于持续集成和持续</a:t>
            </a:r>
            <a:r>
              <a:rPr lang="zh-CN" altLang="zh-CN" sz="1800" dirty="0" smtClean="0">
                <a:latin typeface="宋体" pitchFamily="2" charset="-122"/>
                <a:ea typeface="宋体" pitchFamily="2" charset="-122"/>
              </a:rPr>
              <a:t>交付</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a:latin typeface="宋体" pitchFamily="2" charset="-122"/>
                <a:ea typeface="宋体" pitchFamily="2" charset="-122"/>
              </a:rPr>
              <a:t>技术栈</a:t>
            </a:r>
            <a:r>
              <a:rPr lang="zh-CN" altLang="zh-CN" sz="1800" b="1" dirty="0" smtClean="0">
                <a:latin typeface="宋体" pitchFamily="2" charset="-122"/>
                <a:ea typeface="宋体" pitchFamily="2" charset="-122"/>
              </a:rPr>
              <a:t>多样性</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开发者可以根据业务场景，自由选择最适合的技术栈。</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zh-CN" sz="1800" dirty="0">
              <a:latin typeface="宋体" pitchFamily="2" charset="-122"/>
              <a:ea typeface="宋体" pitchFamily="2" charset="-122"/>
            </a:endParaRPr>
          </a:p>
          <a:p>
            <a:pPr lvl="1">
              <a:buFont typeface="Wingdings" panose="05000000000000000000" charset="0"/>
              <a:buChar char=""/>
              <a:defRPr/>
            </a:pPr>
            <a:r>
              <a:rPr lang="zh-CN" altLang="zh-CN" sz="1800" b="1" dirty="0">
                <a:latin typeface="宋体" pitchFamily="2" charset="-122"/>
                <a:ea typeface="宋体" pitchFamily="2" charset="-122"/>
              </a:rPr>
              <a:t>服务可以独立水平</a:t>
            </a:r>
            <a:r>
              <a:rPr lang="zh-CN" altLang="zh-CN" sz="1800" b="1" dirty="0" smtClean="0">
                <a:latin typeface="宋体" pitchFamily="2" charset="-122"/>
                <a:ea typeface="宋体" pitchFamily="2" charset="-122"/>
              </a:rPr>
              <a:t>扩展</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相比单体应用，各服务是独立部署的，因此可以根据业务需求随意缩扩容，节省了硬件资源</a:t>
            </a:r>
            <a:r>
              <a:rPr lang="zh-CN" altLang="zh-CN" sz="1800" dirty="0" smtClean="0">
                <a:latin typeface="宋体" pitchFamily="2" charset="-122"/>
                <a:ea typeface="宋体" pitchFamily="2" charset="-122"/>
              </a:rPr>
              <a:t>。</a:t>
            </a:r>
            <a:endParaRPr lang="zh-CN" altLang="zh-CN" sz="1800" dirty="0">
              <a:latin typeface="宋体" pitchFamily="2" charset="-122"/>
              <a:ea typeface="宋体" pitchFamily="2" charset="-122"/>
            </a:endParaRPr>
          </a:p>
          <a:p>
            <a:pPr lvl="1">
              <a:buFont typeface="Wingdings" panose="05000000000000000000" charset="0"/>
              <a:buChar char=""/>
              <a:defRPr/>
            </a:pPr>
            <a:endParaRPr lang="en-US" altLang="zh-CN" sz="1400" dirty="0" smtClean="0">
              <a:cs typeface="+mn-ea"/>
              <a:sym typeface="+mn-ea"/>
            </a:endParaRPr>
          </a:p>
          <a:p>
            <a:pPr>
              <a:buFont typeface="Arial" panose="020B0604020202020204" pitchFamily="34" charset="0"/>
              <a:buChar cha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3819601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微服务架构的挑战</a:t>
            </a:r>
          </a:p>
        </p:txBody>
      </p:sp>
      <p:sp>
        <p:nvSpPr>
          <p:cNvPr id="3" name="内容占位符 2"/>
          <p:cNvSpPr>
            <a:spLocks noGrp="1"/>
          </p:cNvSpPr>
          <p:nvPr>
            <p:ph sz="half" idx="1"/>
          </p:nvPr>
        </p:nvSpPr>
        <p:spPr>
          <a:xfrm>
            <a:off x="425450" y="990600"/>
            <a:ext cx="8293100" cy="5114925"/>
          </a:xfrm>
        </p:spPr>
        <p:txBody>
          <a:bodyPr/>
          <a:lstStyle/>
          <a:p>
            <a:pPr>
              <a:defRPr/>
            </a:pPr>
            <a:r>
              <a:rPr lang="zh-CN" altLang="zh-CN" dirty="0">
                <a:latin typeface="宋体" pitchFamily="2" charset="-122"/>
                <a:ea typeface="宋体" pitchFamily="2" charset="-122"/>
              </a:rPr>
              <a:t>微</a:t>
            </a:r>
            <a:r>
              <a:rPr lang="zh-CN" altLang="zh-CN" dirty="0" smtClean="0">
                <a:latin typeface="宋体" pitchFamily="2" charset="-122"/>
                <a:ea typeface="宋体" pitchFamily="2" charset="-122"/>
              </a:rPr>
              <a:t>服务解决</a:t>
            </a:r>
            <a:r>
              <a:rPr lang="zh-CN" altLang="zh-CN" dirty="0">
                <a:latin typeface="宋体" pitchFamily="2" charset="-122"/>
                <a:ea typeface="宋体" pitchFamily="2" charset="-122"/>
              </a:rPr>
              <a:t>了单体应用面临的问题，但也带来了其他的</a:t>
            </a:r>
            <a:r>
              <a:rPr lang="zh-CN" altLang="zh-CN" dirty="0" smtClean="0">
                <a:latin typeface="宋体" pitchFamily="2" charset="-122"/>
                <a:ea typeface="宋体" pitchFamily="2" charset="-122"/>
              </a:rPr>
              <a:t>挑战</a:t>
            </a:r>
            <a:r>
              <a:rPr lang="zh-CN" altLang="en-US" dirty="0">
                <a:latin typeface="宋体" pitchFamily="2" charset="-122"/>
                <a:ea typeface="宋体" pitchFamily="2" charset="-122"/>
              </a:rPr>
              <a:t>：</a:t>
            </a:r>
            <a:endParaRPr lang="zh-CN" altLang="en-US" dirty="0">
              <a:latin typeface="宋体" pitchFamily="2" charset="-122"/>
              <a:ea typeface="宋体" pitchFamily="2" charset="-122"/>
              <a:sym typeface="+mn-ea"/>
            </a:endParaRPr>
          </a:p>
          <a:p>
            <a:pPr lvl="1">
              <a:buFont typeface="Wingdings" panose="05000000000000000000" charset="0"/>
              <a:buChar char=""/>
              <a:defRPr/>
            </a:pPr>
            <a:r>
              <a:rPr lang="zh-CN" altLang="zh-CN" sz="1800" b="1" dirty="0">
                <a:latin typeface="宋体" pitchFamily="2" charset="-122"/>
                <a:ea typeface="宋体" pitchFamily="2" charset="-122"/>
              </a:rPr>
              <a:t>分布式系统的复杂性</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微服务架构一般都是分布式的，因此也引入了分布式系统的</a:t>
            </a:r>
            <a:r>
              <a:rPr lang="zh-CN" altLang="zh-CN" sz="1800" dirty="0" smtClean="0">
                <a:latin typeface="宋体" pitchFamily="2" charset="-122"/>
                <a:ea typeface="宋体" pitchFamily="2" charset="-122"/>
              </a:rPr>
              <a:t>复杂性</a:t>
            </a:r>
            <a:r>
              <a:rPr lang="zh-CN" altLang="en-US" sz="1800" dirty="0" smtClean="0">
                <a:latin typeface="宋体" pitchFamily="2" charset="-122"/>
                <a:ea typeface="宋体" pitchFamily="2" charset="-122"/>
              </a:rPr>
              <a:t>，如性能、可靠性、数据一致性等。</a:t>
            </a:r>
            <a:endParaRPr lang="en-US" altLang="zh-CN" sz="1800" dirty="0" smtClean="0">
              <a:latin typeface="宋体" pitchFamily="2" charset="-122"/>
              <a:ea typeface="宋体" pitchFamily="2" charset="-122"/>
            </a:endParaRPr>
          </a:p>
          <a:p>
            <a:pPr marL="457200" lvl="1" indent="0">
              <a:buNone/>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a:latin typeface="宋体" pitchFamily="2" charset="-122"/>
                <a:ea typeface="宋体" pitchFamily="2" charset="-122"/>
              </a:rPr>
              <a:t>运维的复杂性</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微服务架构将应用划分为多个独立服务，原本对应单体应用的集中式配置、监控、日志收集的方法和工具都要进行调整。而且随着服务的增加，运维开销也会相应增长</a:t>
            </a:r>
            <a:r>
              <a:rPr lang="zh-CN"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en-US" sz="1800" dirty="0">
              <a:latin typeface="宋体" pitchFamily="2" charset="-122"/>
              <a:ea typeface="宋体" pitchFamily="2" charset="-122"/>
              <a:cs typeface="+mn-ea"/>
            </a:endParaRPr>
          </a:p>
          <a:p>
            <a:pPr lvl="1">
              <a:buFont typeface="Wingdings" panose="05000000000000000000" charset="0"/>
              <a:buChar char=""/>
              <a:defRPr/>
            </a:pPr>
            <a:r>
              <a:rPr lang="zh-CN" altLang="zh-CN" sz="1800" b="1" dirty="0" smtClean="0">
                <a:latin typeface="宋体" pitchFamily="2" charset="-122"/>
                <a:ea typeface="宋体" pitchFamily="2" charset="-122"/>
              </a:rPr>
              <a:t>部署的复杂性</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微服务架构，技术栈多样化，多个部署包，手动部署效率极低。因此对于云端或内部测试环境，需要构建自动化的部署流水线；对于用户环境的部署交付，可以使用容器技术来标准化和抹平环境差异，达到快速部署的</a:t>
            </a:r>
            <a:r>
              <a:rPr lang="zh-CN" altLang="zh-CN" sz="1800" dirty="0" smtClean="0">
                <a:latin typeface="宋体" pitchFamily="2" charset="-122"/>
                <a:ea typeface="宋体" pitchFamily="2" charset="-122"/>
              </a:rPr>
              <a:t>目的</a:t>
            </a:r>
            <a:endParaRPr lang="en-US" altLang="zh-CN" sz="1800" dirty="0" smtClean="0">
              <a:latin typeface="宋体" pitchFamily="2" charset="-122"/>
              <a:ea typeface="宋体" pitchFamily="2" charset="-122"/>
            </a:endParaRPr>
          </a:p>
          <a:p>
            <a:pPr lvl="1">
              <a:buFont typeface="Wingdings" panose="05000000000000000000" charset="0"/>
              <a:buChar char=""/>
              <a:defRPr/>
            </a:pPr>
            <a:endParaRPr lang="zh-CN" altLang="zh-CN" sz="1800" dirty="0">
              <a:latin typeface="宋体" pitchFamily="2" charset="-122"/>
              <a:ea typeface="宋体" pitchFamily="2" charset="-122"/>
            </a:endParaRPr>
          </a:p>
          <a:p>
            <a:pPr lvl="1">
              <a:buFont typeface="Wingdings" panose="05000000000000000000" charset="0"/>
              <a:buChar char=""/>
              <a:defRPr/>
            </a:pPr>
            <a:r>
              <a:rPr lang="zh-CN" altLang="zh-CN" sz="1800" b="1" dirty="0" smtClean="0">
                <a:latin typeface="宋体" pitchFamily="2" charset="-122"/>
                <a:ea typeface="宋体" pitchFamily="2" charset="-122"/>
              </a:rPr>
              <a:t>服务</a:t>
            </a:r>
            <a:r>
              <a:rPr lang="zh-CN" altLang="zh-CN" sz="1800" b="1" dirty="0">
                <a:latin typeface="宋体" pitchFamily="2" charset="-122"/>
                <a:ea typeface="宋体" pitchFamily="2" charset="-122"/>
              </a:rPr>
              <a:t>依赖</a:t>
            </a:r>
            <a:r>
              <a:rPr lang="zh-CN" altLang="en-US" sz="1800" dirty="0" smtClean="0">
                <a:latin typeface="宋体" pitchFamily="2" charset="-122"/>
                <a:ea typeface="宋体" pitchFamily="2" charset="-122"/>
                <a:cs typeface="+mn-ea"/>
                <a:sym typeface="+mn-ea"/>
              </a:rPr>
              <a:t>：</a:t>
            </a:r>
            <a:r>
              <a:rPr lang="zh-CN" altLang="zh-CN" sz="1800" dirty="0">
                <a:latin typeface="宋体" pitchFamily="2" charset="-122"/>
                <a:ea typeface="宋体" pitchFamily="2" charset="-122"/>
              </a:rPr>
              <a:t>服务间需要通过接口进行交互，而这也构成了服务间的依赖关系，这个关系可能呈现复杂的网状</a:t>
            </a:r>
            <a:r>
              <a:rPr lang="zh-CN" altLang="zh-CN" sz="1800" dirty="0" smtClean="0">
                <a:latin typeface="宋体" pitchFamily="2" charset="-122"/>
                <a:ea typeface="宋体" pitchFamily="2" charset="-122"/>
              </a:rPr>
              <a:t>分布，</a:t>
            </a:r>
            <a:r>
              <a:rPr lang="zh-CN" altLang="en-US" sz="1800" dirty="0" smtClean="0">
                <a:latin typeface="宋体" pitchFamily="2" charset="-122"/>
                <a:ea typeface="宋体" pitchFamily="2" charset="-122"/>
              </a:rPr>
              <a:t>如何避免环形依赖，服务更新的顺序等都成了问题。</a:t>
            </a:r>
            <a:endParaRPr lang="zh-CN" altLang="zh-CN" sz="1400" dirty="0"/>
          </a:p>
          <a:p>
            <a:pPr lvl="1">
              <a:buFont typeface="Wingdings" panose="05000000000000000000" charset="0"/>
              <a:buChar char=""/>
              <a:defRPr/>
            </a:pPr>
            <a:endParaRPr lang="en-US" altLang="zh-CN" sz="1400" dirty="0" smtClean="0">
              <a:cs typeface="+mn-ea"/>
              <a:sym typeface="+mn-ea"/>
            </a:endParaRPr>
          </a:p>
          <a:p>
            <a:pPr>
              <a:buFont typeface="Arial" panose="020B0604020202020204" pitchFamily="34" charset="0"/>
              <a:buChar cha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2161884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dirty="0"/>
              <a:t>微</a:t>
            </a:r>
            <a:r>
              <a:rPr lang="zh-CN" altLang="en-US" dirty="0" smtClean="0"/>
              <a:t>服务架构实践</a:t>
            </a:r>
            <a:r>
              <a:rPr lang="en-US" altLang="zh-CN" dirty="0" smtClean="0"/>
              <a:t>——</a:t>
            </a:r>
            <a:r>
              <a:rPr lang="zh-CN" altLang="en-US" dirty="0" smtClean="0"/>
              <a:t>服务拆分</a:t>
            </a:r>
            <a:endParaRPr lang="zh-CN" altLang="en-US" dirty="0" smtClean="0">
              <a:latin typeface="微软雅黑" panose="020B0503020204020204" pitchFamily="34" charset="-122"/>
              <a:ea typeface="微软雅黑" panose="020B0503020204020204" pitchFamily="34" charset="-122"/>
            </a:endParaRPr>
          </a:p>
        </p:txBody>
      </p:sp>
      <p:sp>
        <p:nvSpPr>
          <p:cNvPr id="10" name="内容占位符 9"/>
          <p:cNvSpPr>
            <a:spLocks noGrp="1"/>
          </p:cNvSpPr>
          <p:nvPr>
            <p:ph sz="half" idx="1"/>
          </p:nvPr>
        </p:nvSpPr>
        <p:spPr>
          <a:xfrm>
            <a:off x="467544" y="908720"/>
            <a:ext cx="8153400" cy="5246141"/>
          </a:xfrm>
        </p:spPr>
        <p:txBody>
          <a:bodyPr/>
          <a:lstStyle/>
          <a:p>
            <a:pPr marL="457200" lvl="1" indent="0">
              <a:buNone/>
              <a:defRPr/>
            </a:pPr>
            <a:r>
              <a:rPr lang="zh-CN" altLang="en-US" sz="1800" smtClean="0">
                <a:latin typeface="宋体" pitchFamily="2" charset="-122"/>
                <a:ea typeface="宋体" pitchFamily="2" charset="-122"/>
              </a:rPr>
              <a:t>服务拆分应遵循单一职责原则、开闭原则，以实现松耦合和高内聚。</a:t>
            </a:r>
            <a:endParaRPr lang="en-US" altLang="zh-CN" sz="1800">
              <a:latin typeface="宋体" pitchFamily="2" charset="-122"/>
              <a:ea typeface="宋体" pitchFamily="2" charset="-122"/>
            </a:endParaRPr>
          </a:p>
          <a:p>
            <a:pPr marL="457200" lvl="1" indent="0">
              <a:buNone/>
              <a:defRPr/>
            </a:pPr>
            <a:endParaRPr lang="en-US" altLang="zh-CN" sz="1800" smtClean="0">
              <a:latin typeface="宋体" pitchFamily="2" charset="-122"/>
              <a:ea typeface="宋体" pitchFamily="2" charset="-122"/>
            </a:endParaRPr>
          </a:p>
          <a:p>
            <a:pPr>
              <a:buFont typeface="Wingdings" pitchFamily="2" charset="2"/>
              <a:buChar char="Ø"/>
            </a:pPr>
            <a:r>
              <a:rPr lang="zh-CN" altLang="en-US">
                <a:latin typeface="宋体" pitchFamily="2" charset="-122"/>
                <a:ea typeface="宋体" pitchFamily="2" charset="-122"/>
              </a:rPr>
              <a:t>松耦合</a:t>
            </a:r>
          </a:p>
          <a:p>
            <a:pPr marL="0" indent="0">
              <a:buNone/>
            </a:pPr>
            <a:r>
              <a:rPr lang="zh-CN" altLang="en-US">
                <a:latin typeface="宋体" pitchFamily="2" charset="-122"/>
                <a:ea typeface="宋体" pitchFamily="2" charset="-122"/>
              </a:rPr>
              <a:t>微服务之间应该</a:t>
            </a:r>
            <a:r>
              <a:rPr lang="zh-CN" altLang="en-US" smtClean="0">
                <a:latin typeface="宋体" pitchFamily="2" charset="-122"/>
                <a:ea typeface="宋体" pitchFamily="2" charset="-122"/>
              </a:rPr>
              <a:t>是松</a:t>
            </a:r>
            <a:r>
              <a:rPr lang="zh-CN" altLang="en-US">
                <a:latin typeface="宋体" pitchFamily="2" charset="-122"/>
                <a:ea typeface="宋体" pitchFamily="2" charset="-122"/>
              </a:rPr>
              <a:t>耦合的，从而避免一个微服务中的问题扩散到整个系统。如何判断是不是松耦合，</a:t>
            </a:r>
            <a:r>
              <a:rPr lang="zh-CN" altLang="en-US" b="1">
                <a:latin typeface="宋体" pitchFamily="2" charset="-122"/>
                <a:ea typeface="宋体" pitchFamily="2" charset="-122"/>
              </a:rPr>
              <a:t>最直接的一点就是可以独立修改和部署一个服务而不影响系统其他部分，如果修改一个功能时不得不对系统其他部分也同时做出修改，那么就要反思服务的边界是不是有问题了</a:t>
            </a:r>
            <a:r>
              <a:rPr lang="zh-CN" altLang="en-US">
                <a:latin typeface="宋体" pitchFamily="2" charset="-122"/>
                <a:ea typeface="宋体" pitchFamily="2" charset="-122"/>
              </a:rPr>
              <a:t>。</a:t>
            </a:r>
          </a:p>
          <a:p>
            <a:pPr marL="0" indent="0">
              <a:buNone/>
            </a:pPr>
            <a:endParaRPr lang="zh-CN" altLang="en-US">
              <a:latin typeface="宋体" pitchFamily="2" charset="-122"/>
              <a:ea typeface="宋体" pitchFamily="2" charset="-122"/>
            </a:endParaRPr>
          </a:p>
          <a:p>
            <a:pPr>
              <a:buFont typeface="Wingdings" pitchFamily="2" charset="2"/>
              <a:buChar char="Ø"/>
            </a:pPr>
            <a:r>
              <a:rPr lang="zh-CN" altLang="en-US">
                <a:latin typeface="宋体" pitchFamily="2" charset="-122"/>
                <a:ea typeface="宋体" pitchFamily="2" charset="-122"/>
              </a:rPr>
              <a:t>高内聚</a:t>
            </a:r>
          </a:p>
          <a:p>
            <a:pPr marL="0" indent="0">
              <a:buNone/>
            </a:pPr>
            <a:r>
              <a:rPr lang="zh-CN" altLang="en-US" b="1">
                <a:latin typeface="宋体" pitchFamily="2" charset="-122"/>
                <a:ea typeface="宋体" pitchFamily="2" charset="-122"/>
              </a:rPr>
              <a:t>一个微服务只专注于一种业务</a:t>
            </a:r>
            <a:r>
              <a:rPr lang="zh-CN" altLang="en-US" b="1" smtClean="0">
                <a:latin typeface="宋体" pitchFamily="2" charset="-122"/>
                <a:ea typeface="宋体" pitchFamily="2" charset="-122"/>
              </a:rPr>
              <a:t>，保证此业务相关</a:t>
            </a:r>
            <a:r>
              <a:rPr lang="zh-CN" altLang="en-US" b="1">
                <a:latin typeface="宋体" pitchFamily="2" charset="-122"/>
                <a:ea typeface="宋体" pitchFamily="2" charset="-122"/>
              </a:rPr>
              <a:t>行为都放</a:t>
            </a:r>
            <a:r>
              <a:rPr lang="zh-CN" altLang="en-US" b="1" smtClean="0">
                <a:latin typeface="宋体" pitchFamily="2" charset="-122"/>
                <a:ea typeface="宋体" pitchFamily="2" charset="-122"/>
              </a:rPr>
              <a:t>在此服务</a:t>
            </a:r>
            <a:r>
              <a:rPr lang="zh-CN" altLang="en-US" b="1">
                <a:latin typeface="宋体" pitchFamily="2" charset="-122"/>
                <a:ea typeface="宋体" pitchFamily="2" charset="-122"/>
              </a:rPr>
              <a:t>内</a:t>
            </a:r>
            <a:r>
              <a:rPr lang="zh-CN" altLang="en-US">
                <a:latin typeface="宋体" pitchFamily="2" charset="-122"/>
                <a:ea typeface="宋体" pitchFamily="2" charset="-122"/>
              </a:rPr>
              <a:t>，</a:t>
            </a:r>
            <a:r>
              <a:rPr lang="zh-CN" altLang="en-US" smtClean="0">
                <a:latin typeface="宋体" pitchFamily="2" charset="-122"/>
                <a:ea typeface="宋体" pitchFamily="2" charset="-122"/>
              </a:rPr>
              <a:t>这是寻找</a:t>
            </a:r>
            <a:r>
              <a:rPr lang="zh-CN" altLang="en-US">
                <a:latin typeface="宋体" pitchFamily="2" charset="-122"/>
                <a:ea typeface="宋体" pitchFamily="2" charset="-122"/>
              </a:rPr>
              <a:t>服务边界应考虑的核心问题</a:t>
            </a:r>
            <a:r>
              <a:rPr lang="zh-CN" altLang="en-US" smtClean="0">
                <a:latin typeface="宋体" pitchFamily="2" charset="-122"/>
                <a:ea typeface="宋体" pitchFamily="2" charset="-122"/>
              </a:rPr>
              <a:t>。</a:t>
            </a:r>
            <a:endParaRPr lang="en-US" altLang="zh-CN" smtClean="0">
              <a:latin typeface="宋体" pitchFamily="2" charset="-122"/>
              <a:ea typeface="宋体" pitchFamily="2" charset="-122"/>
            </a:endParaRPr>
          </a:p>
          <a:p>
            <a:pPr marL="0" indent="0">
              <a:buNone/>
            </a:pPr>
            <a:endParaRPr lang="en-US" altLang="zh-CN">
              <a:latin typeface="宋体" pitchFamily="2" charset="-122"/>
              <a:ea typeface="宋体" pitchFamily="2" charset="-122"/>
            </a:endParaRPr>
          </a:p>
          <a:p>
            <a:pPr>
              <a:buFont typeface="Wingdings" pitchFamily="2" charset="2"/>
              <a:buChar char="Ø"/>
            </a:pPr>
            <a:r>
              <a:rPr lang="zh-CN" altLang="en-US" smtClean="0">
                <a:latin typeface="宋体" pitchFamily="2" charset="-122"/>
                <a:ea typeface="宋体" pitchFamily="2" charset="-122"/>
              </a:rPr>
              <a:t>横向切分</a:t>
            </a:r>
            <a:endParaRPr lang="en-US" altLang="zh-CN" smtClean="0">
              <a:latin typeface="宋体" pitchFamily="2" charset="-122"/>
              <a:ea typeface="宋体" pitchFamily="2" charset="-122"/>
            </a:endParaRPr>
          </a:p>
          <a:p>
            <a:pPr marL="0" indent="0">
              <a:buNone/>
            </a:pPr>
            <a:r>
              <a:rPr lang="zh-CN" altLang="en-US" smtClean="0">
                <a:latin typeface="宋体" pitchFamily="2" charset="-122"/>
                <a:ea typeface="宋体" pitchFamily="2" charset="-122"/>
              </a:rPr>
              <a:t>按照不同</a:t>
            </a:r>
            <a:r>
              <a:rPr lang="zh-CN" altLang="en-US">
                <a:latin typeface="宋体" pitchFamily="2" charset="-122"/>
                <a:ea typeface="宋体" pitchFamily="2" charset="-122"/>
              </a:rPr>
              <a:t>的业务</a:t>
            </a:r>
            <a:r>
              <a:rPr lang="zh-CN" altLang="en-US" smtClean="0">
                <a:latin typeface="宋体" pitchFamily="2" charset="-122"/>
                <a:ea typeface="宋体" pitchFamily="2" charset="-122"/>
              </a:rPr>
              <a:t>域横向拆分</a:t>
            </a:r>
            <a:r>
              <a:rPr lang="zh-CN" altLang="en-US">
                <a:latin typeface="宋体" pitchFamily="2" charset="-122"/>
                <a:ea typeface="宋体" pitchFamily="2" charset="-122"/>
              </a:rPr>
              <a:t>，</a:t>
            </a:r>
            <a:r>
              <a:rPr lang="zh-CN" altLang="en-US" smtClean="0">
                <a:latin typeface="宋体" pitchFamily="2" charset="-122"/>
                <a:ea typeface="宋体" pitchFamily="2" charset="-122"/>
              </a:rPr>
              <a:t>例如电商系统的订单服务、商品</a:t>
            </a:r>
            <a:r>
              <a:rPr lang="zh-CN" altLang="en-US">
                <a:latin typeface="宋体" pitchFamily="2" charset="-122"/>
                <a:ea typeface="宋体" pitchFamily="2" charset="-122"/>
              </a:rPr>
              <a:t>服务</a:t>
            </a:r>
            <a:r>
              <a:rPr lang="zh-CN" altLang="en-US" smtClean="0">
                <a:latin typeface="宋体" pitchFamily="2" charset="-122"/>
                <a:ea typeface="宋体" pitchFamily="2" charset="-122"/>
              </a:rPr>
              <a:t>、库存</a:t>
            </a:r>
            <a:r>
              <a:rPr lang="zh-CN" altLang="en-US">
                <a:latin typeface="宋体" pitchFamily="2" charset="-122"/>
                <a:ea typeface="宋体" pitchFamily="2" charset="-122"/>
              </a:rPr>
              <a:t>服务</a:t>
            </a:r>
            <a:r>
              <a:rPr lang="zh-CN" altLang="en-US" smtClean="0">
                <a:latin typeface="宋体" pitchFamily="2" charset="-122"/>
                <a:ea typeface="宋体" pitchFamily="2" charset="-122"/>
              </a:rPr>
              <a:t>。如果按照纵向切分，比如把数据持久化层单独作为服务，就违背了松耦合的原则。</a:t>
            </a:r>
            <a:endParaRPr lang="en-US" altLang="zh-CN" sz="1400" b="1" dirty="0"/>
          </a:p>
          <a:p>
            <a:pPr marL="0" indent="0">
              <a:buNone/>
            </a:pPr>
            <a:endParaRPr lang="zh-CN" altLang="zh-CN" sz="1400" dirty="0"/>
          </a:p>
          <a:p>
            <a:pPr>
              <a:defRPr/>
            </a:pPr>
            <a:endParaRPr lang="zh-CN" altLang="en-US" sz="1400" dirty="0"/>
          </a:p>
          <a:p>
            <a:pPr marL="457200" lvl="1" indent="0">
              <a:buFont typeface="Wingdings" panose="05000000000000000000"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a:p>
          <a:p>
            <a:pPr marL="457200" lvl="1" indent="0">
              <a:buFont typeface="Arial" panose="020B0604020202020204" pitchFamily="34" charset="0"/>
              <a:buNone/>
              <a:defRPr/>
            </a:pPr>
            <a:endParaRPr lang="zh-CN" altLang="en-US" sz="1400" dirty="0" smtClean="0">
              <a:sym typeface="+mn-ea"/>
            </a:endParaRPr>
          </a:p>
          <a:p>
            <a:pPr marL="914400" lvl="2" indent="0">
              <a:buFont typeface="Arial" panose="020B0604020202020204" pitchFamily="34" charset="0"/>
              <a:buNone/>
              <a:defRPr/>
            </a:pPr>
            <a:endParaRPr lang="zh-CN" altLang="en-US" sz="1200" dirty="0" smtClean="0">
              <a:sym typeface="+mn-ea"/>
            </a:endParaRPr>
          </a:p>
          <a:p>
            <a:pPr marL="0" indent="0">
              <a:buFont typeface="Arial" panose="020B0604020202020204" pitchFamily="34" charset="0"/>
              <a:buNone/>
              <a:defRPr/>
            </a:pPr>
            <a:endParaRPr lang="zh-CN" altLang="en-US" sz="1400" dirty="0" smtClean="0">
              <a:cs typeface="+mn-cs"/>
              <a:sym typeface="+mn-ea"/>
            </a:endParaRPr>
          </a:p>
          <a:p>
            <a:pPr marL="914400" lvl="2" indent="0">
              <a:buFont typeface="Arial" panose="020B0604020202020204" pitchFamily="34" charset="0"/>
              <a:buNone/>
              <a:defRPr/>
            </a:pPr>
            <a:endParaRPr lang="zh-CN" altLang="en-US" sz="1000" dirty="0" smtClean="0">
              <a:sym typeface="+mn-ea"/>
            </a:endParaRPr>
          </a:p>
        </p:txBody>
      </p:sp>
    </p:spTree>
    <p:extLst>
      <p:ext uri="{BB962C8B-B14F-4D97-AF65-F5344CB8AC3E}">
        <p14:creationId xmlns:p14="http://schemas.microsoft.com/office/powerpoint/2010/main" val="2792600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342900" indent="-342900">
          <a:lnSpc>
            <a:spcPct val="150000"/>
          </a:lnSpc>
          <a:tabLst>
            <a:tab pos="1614170" algn="r"/>
          </a:tabLst>
          <a:defRPr sz="2000" dirty="0" smtClean="0">
            <a:latin typeface="方正水黑简体" pitchFamily="65" charset="-122"/>
            <a:ea typeface="方正水黑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8812</TotalTime>
  <Words>3902</Words>
  <Application>Microsoft Office PowerPoint</Application>
  <PresentationFormat>全屏显示(4:3)</PresentationFormat>
  <Paragraphs>937</Paragraphs>
  <Slides>32</Slides>
  <Notes>30</Notes>
  <HiddenSlides>0</HiddenSlides>
  <MMClips>0</MMClips>
  <ScaleCrop>false</ScaleCrop>
  <HeadingPairs>
    <vt:vector size="4" baseType="variant">
      <vt:variant>
        <vt:lpstr>主题</vt:lpstr>
      </vt:variant>
      <vt:variant>
        <vt:i4>3</vt:i4>
      </vt:variant>
      <vt:variant>
        <vt:lpstr>幻灯片标题</vt:lpstr>
      </vt:variant>
      <vt:variant>
        <vt:i4>32</vt:i4>
      </vt:variant>
    </vt:vector>
  </HeadingPairs>
  <TitlesOfParts>
    <vt:vector size="35" baseType="lpstr">
      <vt:lpstr>2_Default Design</vt:lpstr>
      <vt:lpstr>1_Default Design</vt:lpstr>
      <vt:lpstr>自定义设计方案</vt:lpstr>
      <vt:lpstr>PowerPoint 演示文稿</vt:lpstr>
      <vt:lpstr>PowerPoint 演示文稿</vt:lpstr>
      <vt:lpstr>单体应用</vt:lpstr>
      <vt:lpstr>单体应用面临的问题</vt:lpstr>
      <vt:lpstr>微服务架构</vt:lpstr>
      <vt:lpstr>微服务架构</vt:lpstr>
      <vt:lpstr>微服务架构的优势</vt:lpstr>
      <vt:lpstr>微服务架构的挑战</vt:lpstr>
      <vt:lpstr>微服务架构实践——服务拆分</vt:lpstr>
      <vt:lpstr>微服务架构实践——服务拆分</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微服务架构实践——开发</vt:lpstr>
      <vt:lpstr>微服务架构实践——测试</vt:lpstr>
      <vt:lpstr>微服务架构实践——测试</vt:lpstr>
      <vt:lpstr>微服务架构实践——部署发布</vt:lpstr>
      <vt:lpstr>微服务架构实践——部署发布</vt:lpstr>
      <vt:lpstr>微服务架构实践——运维</vt:lpstr>
      <vt:lpstr>微服务架构实践——运维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weiyd</dc:creator>
  <cp:lastModifiedBy>Administrator</cp:lastModifiedBy>
  <cp:revision>10006</cp:revision>
  <dcterms:created xsi:type="dcterms:W3CDTF">2004-05-11T02:59:00Z</dcterms:created>
  <dcterms:modified xsi:type="dcterms:W3CDTF">2018-04-24T02:53:46Z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