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4" r:id="rId4"/>
    <p:sldId id="259" r:id="rId5"/>
    <p:sldId id="263" r:id="rId6"/>
    <p:sldId id="261" r:id="rId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91436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680" y="3981600"/>
            <a:ext cx="3598200" cy="28710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640" y="3981600"/>
            <a:ext cx="3598200" cy="28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838080"/>
            <a:ext cx="9143640" cy="6019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9143640" cy="6705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3981960"/>
            <a:ext cx="914328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381880" y="6583320"/>
            <a:ext cx="761760" cy="274680"/>
          </a:xfrm>
          <a:prstGeom prst="rect">
            <a:avLst/>
          </a:prstGeom>
          <a:noFill/>
          <a:ln w="38160">
            <a:noFill/>
          </a:ln>
        </p:spPr>
        <p:txBody>
          <a:bodyPr lIns="80280" tIns="39960" rIns="80280" bIns="39960"/>
          <a:lstStyle/>
          <a:p>
            <a:pPr algn="r">
              <a:lnSpc>
                <a:spcPct val="80000"/>
              </a:lnSpc>
            </a:pPr>
            <a:fld id="{FF46D322-7652-4D32-BEFD-3B42F06317C3}" type="slidenum">
              <a:rPr lang="en-US" sz="1600">
                <a:solidFill>
                  <a:srgbClr val="FFFFFF"/>
                </a:solidFill>
                <a:latin typeface="Tahoma"/>
                <a:ea typeface="Tahoma"/>
              </a:rPr>
              <a:pPr algn="r">
                <a:lnSpc>
                  <a:spcPct val="80000"/>
                </a:lnSpc>
              </a:pPr>
              <a:t>‹#›</a:t>
            </a:fld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5/11/14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4BFB14-C62D-4D6F-BBCD-076B72BBCE90}" type="slidenum">
              <a:rPr lang="en-US" sz="1200">
                <a:solidFill>
                  <a:srgbClr val="8B8B8B"/>
                </a:solidFill>
                <a:latin typeface="Arial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25560">
            <a:solidFill>
              <a:srgbClr val="2C7C9F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Franklin Gothic Medium"/>
              </a:rPr>
              <a:t>A Core Robot Algorithm: Inverse Kinematics</a:t>
            </a:r>
            <a:endParaRPr/>
          </a:p>
        </p:txBody>
      </p:sp>
      <p:pic>
        <p:nvPicPr>
          <p:cNvPr id="44" name="Content Placeholder 3"/>
          <p:cNvPicPr/>
          <p:nvPr/>
        </p:nvPicPr>
        <p:blipFill>
          <a:blip r:embed="rId2" cstate="print"/>
          <a:srcRect l="9093" t="2755" r="9642" b="14894"/>
          <a:stretch>
            <a:fillRect/>
          </a:stretch>
        </p:blipFill>
        <p:spPr>
          <a:xfrm>
            <a:off x="0" y="1063440"/>
            <a:ext cx="4144680" cy="2980800"/>
          </a:xfrm>
          <a:prstGeom prst="rect">
            <a:avLst/>
          </a:prstGeom>
          <a:ln>
            <a:noFill/>
          </a:ln>
        </p:spPr>
      </p:pic>
      <p:pic>
        <p:nvPicPr>
          <p:cNvPr id="45" name="Content Placeholder 3"/>
          <p:cNvPicPr/>
          <p:nvPr/>
        </p:nvPicPr>
        <p:blipFill>
          <a:blip r:embed="rId3" cstate="print"/>
          <a:srcRect l="1005" t="1496" r="4188" b="10295"/>
          <a:stretch>
            <a:fillRect/>
          </a:stretch>
        </p:blipFill>
        <p:spPr>
          <a:xfrm>
            <a:off x="189000" y="4435560"/>
            <a:ext cx="3778200" cy="20412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4191120" y="1066680"/>
            <a:ext cx="4952520" cy="74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Medium" pitchFamily="34" charset="0"/>
              </a:rPr>
              <a:t>Setting a robot’s joints so end </a:t>
            </a:r>
            <a:r>
              <a:rPr lang="en-US" sz="2400" dirty="0" err="1" smtClean="0">
                <a:solidFill>
                  <a:srgbClr val="000000"/>
                </a:solidFill>
                <a:latin typeface="Franklin Gothic Medium" pitchFamily="34" charset="0"/>
              </a:rPr>
              <a:t>effector</a:t>
            </a:r>
            <a:r>
              <a:rPr lang="en-US" sz="2400" dirty="0" smtClean="0">
                <a:solidFill>
                  <a:srgbClr val="000000"/>
                </a:solidFill>
                <a:latin typeface="Franklin Gothic Medium" pitchFamily="34" charset="0"/>
              </a:rPr>
              <a:t> reaches a target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Input: current robot geometry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Output: required joint increments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Computationally intensive problem all limbed robots must solve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Beyond controlling single arms and legs, many larger problems rely on inverse kinematics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redundant manipulators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multiple end effectors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inverse dynamics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0000"/>
                </a:solidFill>
                <a:latin typeface="Franklin Gothic Medium"/>
              </a:rPr>
              <a:t>A Digital Accelerator for Inverse Kinematics</a:t>
            </a:r>
            <a:endParaRPr dirty="0"/>
          </a:p>
        </p:txBody>
      </p:sp>
      <p:sp>
        <p:nvSpPr>
          <p:cNvPr id="48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2800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Inverse kinematics not well suited for normal digital architectures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Entirely floating point array, matrix operations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40% of cycles in inverting matrices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15% of cycles in sine, cosine operations</a:t>
            </a:r>
            <a:endParaRPr sz="2800" dirty="0">
              <a:latin typeface="Franklin Gothic Medium" pitchFamily="34" charset="0"/>
            </a:endParaRPr>
          </a:p>
          <a:p>
            <a:endParaRPr sz="2800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Franklin Gothic Medium" pitchFamily="34" charset="0"/>
              </a:rPr>
              <a:t>We solve IK </a:t>
            </a: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via damped least squares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Dedicated sine, cosine function generators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Parallel, fixed-point functional units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Solves IK problem in </a:t>
            </a:r>
            <a:r>
              <a:rPr lang="en-US" sz="2800" dirty="0" smtClean="0">
                <a:solidFill>
                  <a:srgbClr val="000000"/>
                </a:solidFill>
                <a:latin typeface="Franklin Gothic Medium" pitchFamily="34" charset="0"/>
              </a:rPr>
              <a:t>100μs</a:t>
            </a: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: compare against 10ms for general algorithm on CPU</a:t>
            </a:r>
            <a:endParaRPr sz="2800" dirty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Franklin Gothic Medium"/>
                <a:cs typeface="Franklin Gothic Medium"/>
              </a:rPr>
              <a:t>Architecture and </a:t>
            </a:r>
            <a:r>
              <a:rPr lang="en-US" sz="3200" b="1" dirty="0" err="1" smtClean="0">
                <a:latin typeface="Franklin Gothic Medium"/>
                <a:cs typeface="Franklin Gothic Medium"/>
              </a:rPr>
              <a:t>Toolchain</a:t>
            </a:r>
            <a:endParaRPr lang="en-US" sz="3200" b="1" dirty="0">
              <a:latin typeface="Franklin Gothic Medium"/>
              <a:cs typeface="Franklin Gothic Medium"/>
            </a:endParaRPr>
          </a:p>
        </p:txBody>
      </p:sp>
      <p:pic>
        <p:nvPicPr>
          <p:cNvPr id="6" name="Picture 5" descr="toolchai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944"/>
            <a:ext cx="9144000" cy="51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8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Architecture and Timing Design</a:t>
            </a:r>
            <a:endParaRPr sz="3600" b="1" dirty="0">
              <a:latin typeface="Franklin Gothic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Architectural Choices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Pipelining sine/cosine and array multiply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Parallelized matrix multiply and matrix inversion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Franklin Gothic Medium" pitchFamily="34" charset="0"/>
              </a:rPr>
              <a:t>F</a:t>
            </a:r>
            <a:r>
              <a:rPr lang="en-US" sz="2800" dirty="0" smtClean="0">
                <a:latin typeface="Franklin Gothic Medium" pitchFamily="34" charset="0"/>
              </a:rPr>
              <a:t>ixed point representations throughout </a:t>
            </a:r>
            <a:r>
              <a:rPr lang="en-US" sz="2800" dirty="0" smtClean="0">
                <a:latin typeface="Franklin Gothic Medium" pitchFamily="34" charset="0"/>
              </a:rPr>
              <a:t>system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Timing Choices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Single array of multipliers shared amongst modules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Aggregate individual enable and done signals into global state machine</a:t>
            </a:r>
            <a:endParaRPr lang="en-US" sz="2800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Experiences and Issues</a:t>
            </a:r>
            <a:endParaRPr lang="en-US" sz="3600" b="1" dirty="0"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600" y="1524000"/>
            <a:ext cx="9143640" cy="601956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Deciding on the algorithm to use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Determining what implementation would fit on </a:t>
            </a:r>
          </a:p>
          <a:p>
            <a:pPr algn="l"/>
            <a:r>
              <a:rPr lang="en-US" sz="2800" dirty="0">
                <a:latin typeface="Franklin Gothic Medium" pitchFamily="34" charset="0"/>
              </a:rPr>
              <a:t>  </a:t>
            </a:r>
            <a:r>
              <a:rPr lang="en-US" sz="2800" dirty="0" smtClean="0">
                <a:latin typeface="Franklin Gothic Medium" pitchFamily="34" charset="0"/>
              </a:rPr>
              <a:t>the board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Convincing ourselves the algorithm works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Extensively tested the core hardware, but not the</a:t>
            </a:r>
          </a:p>
          <a:p>
            <a:pPr algn="l"/>
            <a:r>
              <a:rPr lang="en-US" sz="2800" dirty="0" smtClean="0">
                <a:latin typeface="Franklin Gothic Medium" pitchFamily="34" charset="0"/>
              </a:rPr>
              <a:t>  top-level interface (until yesterday)</a:t>
            </a:r>
          </a:p>
          <a:p>
            <a:pPr algn="l"/>
            <a:endParaRPr lang="en-US" sz="2800" dirty="0" smtClean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Lessons Learned</a:t>
            </a:r>
            <a:endParaRPr sz="3600" b="1" dirty="0">
              <a:latin typeface="Franklin Gothic Mediu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84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Test the whole stack earlier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Plan before trying to implement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Use timing diagrams and area estimates before touching hardware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Leave no ambiguity in the design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242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Architecture and Toolchain</vt:lpstr>
      <vt:lpstr>PowerPoint Presentation</vt:lpstr>
      <vt:lpstr>Experiences and Issues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Yipeng Huang</cp:lastModifiedBy>
  <cp:revision>6</cp:revision>
  <dcterms:modified xsi:type="dcterms:W3CDTF">2014-05-13T17:46:41Z</dcterms:modified>
</cp:coreProperties>
</file>