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91436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6680" y="3981600"/>
            <a:ext cx="3598200" cy="2871000"/>
          </a:xfrm>
          <a:prstGeom prst="rect">
            <a:avLst/>
          </a:prstGeom>
          <a:ln>
            <a:noFill/>
          </a:ln>
        </p:spPr>
      </p:pic>
      <p:pic>
        <p:nvPicPr>
          <p:cNvPr descr="" id="4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1640" y="3981600"/>
            <a:ext cx="3598200" cy="2871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838080"/>
            <a:ext cx="9143640" cy="6019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9143640" cy="670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3981960"/>
            <a:ext cx="914328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381880" y="6583320"/>
            <a:ext cx="761760" cy="274680"/>
          </a:xfrm>
          <a:prstGeom prst="rect">
            <a:avLst/>
          </a:prstGeom>
          <a:noFill/>
          <a:ln w="38160">
            <a:noFill/>
          </a:ln>
        </p:spPr>
        <p:txBody>
          <a:bodyPr bIns="39960" lIns="80280" rIns="80280" tIns="39960"/>
          <a:p>
            <a:pPr algn="r">
              <a:lnSpc>
                <a:spcPct val="80000"/>
              </a:lnSpc>
            </a:pPr>
            <a:fld id="{5F2EE9D9-B5F9-47A3-B3E3-EFC8FC920B27}" type="slidenum">
              <a:rPr lang="en-US" sz="1600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Franklin Gothic Medium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5/11/14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300D9E-BD3D-48AB-B35C-C0D2BD4F95B7}" type="slidenum">
              <a:rPr lang="en-US" sz="1200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25560">
            <a:solidFill>
              <a:srgbClr val="2c7c9f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Franklin Gothic Medium"/>
              </a:rPr>
              <a:t>Outline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an overview of the project and its objectives,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 discussion of the architectural and timing design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New hardware architecture diagram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experiences and issues in implementation (the difficult parts)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Fixed point accuracy and precision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FPGA resources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Driver data movement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 summary including lessons learned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Franklin Gothic Medium"/>
              </a:rPr>
              <a:t>A Core Robot Algorithm: Inverse Kinematics</a:t>
            </a:r>
            <a:endParaRPr/>
          </a:p>
        </p:txBody>
      </p:sp>
      <p:pic>
        <p:nvPicPr>
          <p:cNvPr descr="" id="44" name="Content Placeholder 3"/>
          <p:cNvPicPr/>
          <p:nvPr/>
        </p:nvPicPr>
        <p:blipFill>
          <a:blip r:embed="rId1"/>
          <a:srcRect b="14894" l="9093" r="9642" t="2755"/>
          <a:stretch>
            <a:fillRect/>
          </a:stretch>
        </p:blipFill>
        <p:spPr>
          <a:xfrm>
            <a:off x="0" y="1063440"/>
            <a:ext cx="4144680" cy="2980800"/>
          </a:xfrm>
          <a:prstGeom prst="rect">
            <a:avLst/>
          </a:prstGeom>
          <a:ln>
            <a:noFill/>
          </a:ln>
        </p:spPr>
      </p:pic>
      <p:pic>
        <p:nvPicPr>
          <p:cNvPr descr="" id="45" name="Content Placeholder 3"/>
          <p:cNvPicPr/>
          <p:nvPr/>
        </p:nvPicPr>
        <p:blipFill>
          <a:blip r:embed="rId2"/>
          <a:srcRect b="10295" l="1005" r="4188" t="1496"/>
          <a:stretch>
            <a:fillRect/>
          </a:stretch>
        </p:blipFill>
        <p:spPr>
          <a:xfrm>
            <a:off x="189000" y="4435560"/>
            <a:ext cx="3778200" cy="20412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4191120" y="1066680"/>
            <a:ext cx="4952520" cy="740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How to control a robot’s joints to achieve desired pose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Input: current robot geometry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Output: required joint increments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Computationally intensive problem all limbed robots must solve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Beyond controlling single arms and legs, many larger problems rely on inverse kinematics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redundant manipulators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multiple end effectors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inverse dynamics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Franklin Gothic Medium"/>
              </a:rPr>
              <a:t>A Digital Accelerator for Inverse Kinematics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Inverse kinematics not well suited for normal digital architectures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Entirely floating point array, matrix operations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40% of cycles in inverting matrices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15% of cycles in sine, cosine operations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We’ve created an accelerator to solve IK via damped least squares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Dedicated sine, cosine function generators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Parallel, fixed-point functional units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Solves IK problem in 4μs: compare against 10ms for general algorithm on CPU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Resource Minimization 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Want all of computations done on FPGA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Problems of size vs. accuracy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Floating point arithmetic is expensive and instead used fixed point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Bit width of fixed point numbers greatly influenced the accuracy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Own implementation of sin and cos functions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Wanted design to be configurable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Still can configure for different robots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No longer supports translational joints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Sharing resources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Timing diagram showed what operations were done when allowing us to find where resources can be shared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Instead of each component having its own multipliers had a shared multiplier for whole design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Fixed Point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Varying number of bits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Always 16 bits for fraction part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1/2^16 smallest increment between numbers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Average 16 signed bits for integer part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Fixed point numbers use integer arithmetic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Smaller design than floating point megafunctions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Loss of precision during certain operations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Multiplications result in a number twice as large as original numbers being multiplied. Need to truncate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Division results in number half as large unless shifted before which can save precision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Square root results in number half as large and cannot be fixed by shifting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Software converts from floating point to fixed point so FGPA only sees fixed point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Lianne's Lessons Learned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360" y="73152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Plan before trying to implement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Need to use timing diagram to understand which steps have to happen in what order to maximize resource sharing and parallelism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