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3" r:id="rId1"/>
  </p:sldMasterIdLst>
  <p:notesMasterIdLst>
    <p:notesMasterId r:id="rId5"/>
  </p:notesMasterIdLst>
  <p:handoutMasterIdLst>
    <p:handoutMasterId r:id="rId6"/>
  </p:handoutMasterIdLst>
  <p:sldIdLst>
    <p:sldId id="367" r:id="rId2"/>
    <p:sldId id="362" r:id="rId3"/>
    <p:sldId id="366" r:id="rId4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0"/>
    <a:srgbClr val="EAEAEA"/>
    <a:srgbClr val="FF0000"/>
    <a:srgbClr val="0000CC"/>
    <a:srgbClr val="003300"/>
    <a:srgbClr val="660066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7" autoAdjust="0"/>
    <p:restoredTop sz="98157" autoAdjust="0"/>
  </p:normalViewPr>
  <p:slideViewPr>
    <p:cSldViewPr>
      <p:cViewPr varScale="1">
        <p:scale>
          <a:sx n="117" d="100"/>
          <a:sy n="117" d="100"/>
        </p:scale>
        <p:origin x="-98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8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1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7" tIns="46669" rIns="93337" bIns="46669" numCol="1" anchor="t" anchorCtr="0" compatLnSpc="1">
            <a:prstTxWarp prst="textNoShape">
              <a:avLst/>
            </a:prstTxWarp>
          </a:bodyPr>
          <a:lstStyle>
            <a:lvl1pPr algn="l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7" tIns="46669" rIns="93337" bIns="46669" numCol="1" anchor="t" anchorCtr="0" compatLnSpc="1">
            <a:prstTxWarp prst="textNoShape">
              <a:avLst/>
            </a:prstTxWarp>
          </a:bodyPr>
          <a:lstStyle>
            <a:lvl1pPr algn="r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5D8932D5-97FF-4D1C-8F68-20EED956AEA5}" type="datetimeFigureOut">
              <a:rPr lang="en-US"/>
              <a:pPr>
                <a:defRPr/>
              </a:pPr>
              <a:t>5/8/14</a:t>
            </a:fld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7" tIns="46669" rIns="93337" bIns="46669" numCol="1" anchor="b" anchorCtr="0" compatLnSpc="1">
            <a:prstTxWarp prst="textNoShape">
              <a:avLst/>
            </a:prstTxWarp>
          </a:bodyPr>
          <a:lstStyle>
            <a:lvl1pPr algn="l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7" tIns="46669" rIns="93337" bIns="46669" numCol="1" anchor="b" anchorCtr="0" compatLnSpc="1">
            <a:prstTxWarp prst="textNoShape">
              <a:avLst/>
            </a:prstTxWarp>
          </a:bodyPr>
          <a:lstStyle>
            <a:lvl1pPr algn="r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499E97A5-26E0-4979-8ADA-7FBF4835DD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39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7" tIns="46669" rIns="93337" bIns="46669" numCol="1" anchor="t" anchorCtr="0" compatLnSpc="1">
            <a:prstTxWarp prst="textNoShape">
              <a:avLst/>
            </a:prstTxWarp>
          </a:bodyPr>
          <a:lstStyle>
            <a:lvl1pPr algn="l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7" tIns="46669" rIns="93337" bIns="46669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7" tIns="46669" rIns="93337" bIns="466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7" tIns="46669" rIns="93337" bIns="46669" numCol="1" anchor="b" anchorCtr="0" compatLnSpc="1">
            <a:prstTxWarp prst="textNoShape">
              <a:avLst/>
            </a:prstTxWarp>
          </a:bodyPr>
          <a:lstStyle>
            <a:lvl1pPr algn="l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7" tIns="46669" rIns="93337" bIns="46669" numCol="1" anchor="b" anchorCtr="0" compatLnSpc="1">
            <a:prstTxWarp prst="textNoShape">
              <a:avLst/>
            </a:prstTxWarp>
          </a:bodyPr>
          <a:lstStyle>
            <a:lvl1pPr algn="r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4D1D87E6-5BBB-428A-BF79-557CF195D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935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2CB4-9CEF-3C4C-842D-04B843513857}" type="datetimeFigureOut">
              <a:rPr lang="en-US" smtClean="0"/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685BB-BB89-174A-8DAD-055E04094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2CB4-9CEF-3C4C-842D-04B843513857}" type="datetimeFigureOut">
              <a:rPr lang="en-US" smtClean="0"/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685BB-BB89-174A-8DAD-055E04094F5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3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2CB4-9CEF-3C4C-842D-04B843513857}" type="datetimeFigureOut">
              <a:rPr lang="en-US" smtClean="0"/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685BB-BB89-174A-8DAD-055E04094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2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2CB4-9CEF-3C4C-842D-04B843513857}" type="datetimeFigureOut">
              <a:rPr lang="en-US" smtClean="0"/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685BB-BB89-174A-8DAD-055E04094F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35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2CB4-9CEF-3C4C-842D-04B843513857}" type="datetimeFigureOut">
              <a:rPr lang="en-US" smtClean="0"/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685BB-BB89-174A-8DAD-055E04094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4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8200"/>
            <a:ext cx="4495800" cy="601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495800" cy="601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2CB4-9CEF-3C4C-842D-04B843513857}" type="datetimeFigureOut">
              <a:rPr lang="en-US" smtClean="0"/>
              <a:t>5/8/14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685BB-BB89-174A-8DAD-055E04094F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91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2CB4-9CEF-3C4C-842D-04B843513857}" type="datetimeFigureOut">
              <a:rPr lang="en-US" smtClean="0"/>
              <a:t>5/8/14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685BB-BB89-174A-8DAD-055E04094F5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93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2CB4-9CEF-3C4C-842D-04B843513857}" type="datetimeFigureOut">
              <a:rPr lang="en-US" smtClean="0"/>
              <a:t>5/8/14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685BB-BB89-174A-8DAD-055E04094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6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2CB4-9CEF-3C4C-842D-04B843513857}" type="datetimeFigureOut">
              <a:rPr lang="en-US" smtClean="0"/>
              <a:t>5/8/14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685BB-BB89-174A-8DAD-055E04094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1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2CB4-9CEF-3C4C-842D-04B843513857}" type="datetimeFigureOut">
              <a:rPr lang="en-US" smtClean="0"/>
              <a:t>5/8/14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685BB-BB89-174A-8DAD-055E04094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0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2CB4-9CEF-3C4C-842D-04B843513857}" type="datetimeFigureOut">
              <a:rPr lang="en-US" smtClean="0"/>
              <a:t>5/8/14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685BB-BB89-174A-8DAD-055E04094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6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601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D2CB4-9CEF-3C4C-842D-04B843513857}" type="datetimeFigureOut">
              <a:rPr lang="en-US" smtClean="0"/>
              <a:t>5/8/14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685BB-BB89-174A-8DAD-055E04094F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Box 11"/>
          <p:cNvSpPr txBox="1">
            <a:spLocks noChangeArrowheads="1"/>
          </p:cNvSpPr>
          <p:nvPr userDrawn="1"/>
        </p:nvSpPr>
        <p:spPr bwMode="auto">
          <a:xfrm>
            <a:off x="8382000" y="6583363"/>
            <a:ext cx="762000" cy="27792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80167" tIns="40084" rIns="80167" bIns="40084">
            <a:spAutoFit/>
          </a:bodyPr>
          <a:lstStyle/>
          <a:p>
            <a:pPr algn="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fld id="{7B7E6152-7EC7-4613-AF2A-DFDC724E0556}" type="slidenum">
              <a:rPr lang="en-US" sz="1600">
                <a:latin typeface="Tahoma" pitchFamily="34" charset="0"/>
                <a:ea typeface="Tahoma" pitchFamily="34" charset="0"/>
                <a:cs typeface="Tahoma" pitchFamily="34" charset="0"/>
              </a:rPr>
              <a:pPr algn="r" defTabSz="801688" eaLnBrk="0" fontAlgn="ctr" hangingPunct="0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pitchFamily="2" charset="2"/>
                <a:buNone/>
                <a:defRPr/>
              </a:pPr>
              <a:t>‹#›</a:t>
            </a:fld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0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overview of the project and its objectives,</a:t>
            </a:r>
          </a:p>
          <a:p>
            <a:r>
              <a:rPr lang="en-US" dirty="0" smtClean="0"/>
              <a:t>a </a:t>
            </a:r>
            <a:r>
              <a:rPr lang="en-US" dirty="0"/>
              <a:t>discussion of the architectural and timing </a:t>
            </a:r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New hardware architecture diagram</a:t>
            </a:r>
            <a:endParaRPr lang="en-US" dirty="0"/>
          </a:p>
          <a:p>
            <a:r>
              <a:rPr lang="en-US" dirty="0" smtClean="0"/>
              <a:t>experiences </a:t>
            </a:r>
            <a:r>
              <a:rPr lang="en-US" dirty="0"/>
              <a:t>and issues in implementation (the difficult parts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Fixed point accuracy and precision</a:t>
            </a:r>
          </a:p>
          <a:p>
            <a:pPr lvl="1"/>
            <a:r>
              <a:rPr lang="en-US" dirty="0" smtClean="0"/>
              <a:t>FPGA resources</a:t>
            </a:r>
          </a:p>
          <a:p>
            <a:pPr lvl="1"/>
            <a:r>
              <a:rPr lang="en-US" dirty="0" smtClean="0"/>
              <a:t>Driver data movement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summary including lessons </a:t>
            </a:r>
            <a:r>
              <a:rPr lang="en-US" dirty="0" smtClean="0"/>
              <a:t>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59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 Core Robot Algorithm: Inverse Kinematics</a:t>
            </a:r>
            <a:endParaRPr lang="en-US" sz="3600" dirty="0"/>
          </a:p>
        </p:txBody>
      </p:sp>
      <p:pic>
        <p:nvPicPr>
          <p:cNvPr id="4" name="Content Placeholder 3" descr="two_link_ik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5" t="2759" r="9646" b="14895"/>
          <a:stretch/>
        </p:blipFill>
        <p:spPr>
          <a:xfrm>
            <a:off x="0" y="1063462"/>
            <a:ext cx="4145004" cy="2981235"/>
          </a:xfrm>
        </p:spPr>
      </p:pic>
      <p:pic>
        <p:nvPicPr>
          <p:cNvPr id="5" name="Content Placeholder 3" descr="three_dof_ar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" t="1498" r="4189" b="10296"/>
          <a:stretch/>
        </p:blipFill>
        <p:spPr>
          <a:xfrm>
            <a:off x="188926" y="4435405"/>
            <a:ext cx="3778513" cy="20415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1000" y="1066800"/>
            <a:ext cx="4953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Franklin Gothic Book"/>
                <a:cs typeface="Franklin Gothic Book"/>
              </a:rPr>
              <a:t>How to control a robot’s joints to achieve desired pose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Franklin Gothic Book"/>
                <a:cs typeface="Franklin Gothic Book"/>
              </a:rPr>
              <a:t>Input: current robot geometry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Franklin Gothic Book"/>
                <a:cs typeface="Franklin Gothic Book"/>
              </a:rPr>
              <a:t>Output: required joint increments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Franklin Gothic Book"/>
              <a:cs typeface="Franklin Gothic Book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Franklin Gothic Book"/>
                <a:cs typeface="Franklin Gothic Book"/>
              </a:rPr>
              <a:t>Computationally intensive problem all limbed robots must solve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Franklin Gothic Book"/>
              <a:cs typeface="Franklin Gothic Book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Franklin Gothic Book"/>
                <a:cs typeface="Franklin Gothic Book"/>
              </a:rPr>
              <a:t>Beyond controlling single arms and legs, many larger problems rely on inverse kinematics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Franklin Gothic Book"/>
                <a:cs typeface="Franklin Gothic Book"/>
              </a:rPr>
              <a:t>redundant manipulators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Franklin Gothic Book"/>
                <a:cs typeface="Franklin Gothic Book"/>
              </a:rPr>
              <a:t>multiple </a:t>
            </a:r>
            <a:r>
              <a:rPr lang="en-US" dirty="0">
                <a:solidFill>
                  <a:srgbClr val="000000"/>
                </a:solidFill>
                <a:latin typeface="Franklin Gothic Book"/>
                <a:cs typeface="Franklin Gothic Book"/>
              </a:rPr>
              <a:t>end </a:t>
            </a:r>
            <a:r>
              <a:rPr lang="en-US" dirty="0" smtClean="0">
                <a:solidFill>
                  <a:srgbClr val="000000"/>
                </a:solidFill>
                <a:latin typeface="Franklin Gothic Book"/>
                <a:cs typeface="Franklin Gothic Book"/>
              </a:rPr>
              <a:t>effectors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Franklin Gothic Book"/>
                <a:cs typeface="Franklin Gothic Book"/>
              </a:rPr>
              <a:t>inverse dynamics</a:t>
            </a:r>
            <a:endParaRPr lang="en-US" dirty="0">
              <a:solidFill>
                <a:srgbClr val="000000"/>
              </a:solidFill>
              <a:latin typeface="Franklin Gothic Book"/>
              <a:cs typeface="Franklin Gothic Book"/>
            </a:endParaRPr>
          </a:p>
          <a:p>
            <a:endParaRPr lang="en-US" dirty="0" smtClean="0">
              <a:solidFill>
                <a:srgbClr val="000000"/>
              </a:solidFill>
              <a:latin typeface="Franklin Gothic Book"/>
              <a:cs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860201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 Digital Accelerator for Inverse Kinematics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dirty="0" smtClean="0"/>
          </a:p>
          <a:p>
            <a:r>
              <a:rPr lang="en-US" dirty="0" smtClean="0"/>
              <a:t>Inverse kinematics not well suited for normal digital architectures</a:t>
            </a:r>
          </a:p>
          <a:p>
            <a:pPr lvl="1"/>
            <a:r>
              <a:rPr lang="en-US" dirty="0" smtClean="0"/>
              <a:t>Entirely floating point array, matrix operations</a:t>
            </a:r>
          </a:p>
          <a:p>
            <a:pPr lvl="1"/>
            <a:r>
              <a:rPr lang="en-US" dirty="0" smtClean="0"/>
              <a:t>40% of cycles in inverting matrices</a:t>
            </a:r>
          </a:p>
          <a:p>
            <a:pPr lvl="1"/>
            <a:r>
              <a:rPr lang="en-US" dirty="0" smtClean="0"/>
              <a:t>15% of cycles in sine, cosine operations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We’ve created an accelerator to solve IK via damped least squares</a:t>
            </a:r>
          </a:p>
          <a:p>
            <a:pPr lvl="1"/>
            <a:r>
              <a:rPr lang="en-US" dirty="0" smtClean="0"/>
              <a:t>Dedicated sine, cosine function generators</a:t>
            </a:r>
          </a:p>
          <a:p>
            <a:pPr lvl="1"/>
            <a:r>
              <a:rPr lang="en-US" dirty="0" smtClean="0"/>
              <a:t>Parallel, fixed-point functional units</a:t>
            </a:r>
          </a:p>
          <a:p>
            <a:pPr lvl="1"/>
            <a:r>
              <a:rPr lang="en-US" dirty="0" smtClean="0"/>
              <a:t>Solves IK problem in 4</a:t>
            </a:r>
            <a:r>
              <a:rPr lang="el-GR" dirty="0" smtClean="0"/>
              <a:t>μ</a:t>
            </a:r>
            <a:r>
              <a:rPr lang="en-US" dirty="0" smtClean="0"/>
              <a:t>s: compare against 10ms for general algorithm on CPU</a:t>
            </a:r>
          </a:p>
        </p:txBody>
      </p:sp>
    </p:spTree>
    <p:extLst>
      <p:ext uri="{BB962C8B-B14F-4D97-AF65-F5344CB8AC3E}">
        <p14:creationId xmlns:p14="http://schemas.microsoft.com/office/powerpoint/2010/main" val="385639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32108</TotalTime>
  <Words>179</Words>
  <Application>Microsoft Macintosh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Outline</vt:lpstr>
      <vt:lpstr>A Core Robot Algorithm: Inverse Kinematics</vt:lpstr>
      <vt:lpstr>A Digital Accelerator for Inverse Kinematics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Preferred Customer</dc:creator>
  <cp:lastModifiedBy>Yipeng Huang</cp:lastModifiedBy>
  <cp:revision>3103</cp:revision>
  <cp:lastPrinted>2014-04-04T20:06:57Z</cp:lastPrinted>
  <dcterms:created xsi:type="dcterms:W3CDTF">2007-05-18T18:14:34Z</dcterms:created>
  <dcterms:modified xsi:type="dcterms:W3CDTF">2014-05-08T20:17:14Z</dcterms:modified>
</cp:coreProperties>
</file>