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0" y="3981960"/>
            <a:ext cx="91436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5040" y="398196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0" y="398196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16680" y="3981600"/>
            <a:ext cx="3598200" cy="2871000"/>
          </a:xfrm>
          <a:prstGeom prst="rect">
            <a:avLst/>
          </a:prstGeom>
          <a:ln>
            <a:noFill/>
          </a:ln>
        </p:spPr>
      </p:pic>
      <p:pic>
        <p:nvPicPr>
          <p:cNvPr descr="" id="4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1640" y="3981600"/>
            <a:ext cx="3598200" cy="2871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0" y="838080"/>
            <a:ext cx="9143640" cy="6019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6019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6019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152280"/>
            <a:ext cx="9143640" cy="6705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0" y="398196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6019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6019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5040" y="398196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0" y="3981960"/>
            <a:ext cx="9143280" cy="2871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381880" y="6583320"/>
            <a:ext cx="761760" cy="274680"/>
          </a:xfrm>
          <a:prstGeom prst="rect">
            <a:avLst/>
          </a:prstGeom>
          <a:noFill/>
          <a:ln w="38160">
            <a:noFill/>
          </a:ln>
        </p:spPr>
        <p:txBody>
          <a:bodyPr bIns="39960" lIns="80280" rIns="80280" tIns="39960"/>
          <a:p>
            <a:pPr algn="r">
              <a:lnSpc>
                <a:spcPct val="80000"/>
              </a:lnSpc>
            </a:pPr>
            <a:fld id="{031BE5DD-5CED-4C95-83D1-B658D884BD22}" type="slidenum">
              <a:rPr lang="en-US" sz="1600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Franklin Gothic Medium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Fifth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Arial"/>
              </a:rPr>
              <a:t>5/11/14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621ED73-F854-4CA9-94A3-474A2AE4E1A9}" type="slidenum">
              <a:rPr lang="en-US" sz="1200">
                <a:solidFill>
                  <a:srgbClr val="8b8b8b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6" name="Line 7"/>
          <p:cNvSpPr/>
          <p:nvPr/>
        </p:nvSpPr>
        <p:spPr>
          <a:xfrm>
            <a:off x="0" y="685800"/>
            <a:ext cx="9144000" cy="0"/>
          </a:xfrm>
          <a:prstGeom prst="line">
            <a:avLst/>
          </a:prstGeom>
          <a:ln w="25560">
            <a:solidFill>
              <a:srgbClr val="2c7c9f"/>
            </a:solidFill>
            <a:round/>
          </a:ln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Franklin Gothic Medium"/>
              </a:rPr>
              <a:t>Outline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an overview of the project and its objectives,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a discussion of the architectural and timing design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New hardware architecture diagram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experiences and issues in implementation (the difficult parts)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Fixed point accuracy and precision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FPGA resources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Driver data movement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a summary including lessons learned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Franklin Gothic Medium"/>
              </a:rPr>
              <a:t>A Core Robot Algorithm: Inverse Kinematics</a:t>
            </a:r>
            <a:endParaRPr/>
          </a:p>
        </p:txBody>
      </p:sp>
      <p:pic>
        <p:nvPicPr>
          <p:cNvPr descr="" id="44" name="Content Placeholder 3"/>
          <p:cNvPicPr/>
          <p:nvPr/>
        </p:nvPicPr>
        <p:blipFill>
          <a:blip r:embed="rId1"/>
          <a:srcRect b="14894" l="9093" r="9642" t="2755"/>
          <a:stretch>
            <a:fillRect/>
          </a:stretch>
        </p:blipFill>
        <p:spPr>
          <a:xfrm>
            <a:off x="0" y="1063440"/>
            <a:ext cx="4144680" cy="2980800"/>
          </a:xfrm>
          <a:prstGeom prst="rect">
            <a:avLst/>
          </a:prstGeom>
          <a:ln>
            <a:noFill/>
          </a:ln>
        </p:spPr>
      </p:pic>
      <p:pic>
        <p:nvPicPr>
          <p:cNvPr descr="" id="45" name="Content Placeholder 3"/>
          <p:cNvPicPr/>
          <p:nvPr/>
        </p:nvPicPr>
        <p:blipFill>
          <a:blip r:embed="rId2"/>
          <a:srcRect b="10295" l="1005" r="4188" t="1496"/>
          <a:stretch>
            <a:fillRect/>
          </a:stretch>
        </p:blipFill>
        <p:spPr>
          <a:xfrm>
            <a:off x="189000" y="4435560"/>
            <a:ext cx="3778200" cy="204120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4191120" y="1066680"/>
            <a:ext cx="4952520" cy="740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How to control a robot’s joints to achieve desired pose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Input: current robot geometry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Output: required joint increments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Computationally intensive problem all limbed robots must solve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Beyond controlling single arms and legs, many larger problems rely on inverse kinematics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redundant manipulators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multiple end effectors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inverse dynamics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Franklin Gothic Medium"/>
              </a:rPr>
              <a:t>A Digital Accelerator for Inverse Kinematics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Inverse kinematics not well suited for normal digital architectures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Entirely floating point array, matrix operations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40% of cycles in inverting matrices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15% of cycles in sine, cosine operations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We’ve created an accelerator to solve IK via damped least squares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Dedicated sine, cosine function generators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Parallel, fixed-point functional units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Solves IK problem in 4μs: compare against 10ms for general algorithm on CPU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000000"/>
                </a:solidFill>
              </a:rPr>
              <a:t>Fixed Point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Varying number of bits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Always 16 bits for fraction part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1/2^16 smallest increment between numbers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Average 16 signed bits for integer part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Fixed point numbers use integer arithmetic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Smaller design than floating point megafunctions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Loss of precision during certain operations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Multiplications result in a number twice as large as original numbers being multiplied. Need to truncate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Division results in number half as large unless shifted before which can save precision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Square root results in number half as large and cannot be fixed by shifting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Software converts from floating point to fixed point so FGPA only sees fixed point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000000"/>
                </a:solidFill>
              </a:rPr>
              <a:t>Lianne's Lessons Learned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Plan before trying to implement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Need to use timing diagram to understand which steps have to happen in what order to maximize resource sharing and parallelism 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