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notesMasterIdLst>
    <p:notesMasterId r:id="rId4"/>
  </p:notesMasterIdLst>
  <p:handoutMasterIdLst>
    <p:handoutMasterId r:id="rId5"/>
  </p:handoutMasterIdLst>
  <p:sldIdLst>
    <p:sldId id="362" r:id="rId2"/>
    <p:sldId id="366" r:id="rId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0"/>
    <a:srgbClr val="EAEAEA"/>
    <a:srgbClr val="FF0000"/>
    <a:srgbClr val="0000CC"/>
    <a:srgbClr val="003300"/>
    <a:srgbClr val="660066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7" autoAdjust="0"/>
    <p:restoredTop sz="98157" autoAdjust="0"/>
  </p:normalViewPr>
  <p:slideViewPr>
    <p:cSldViewPr>
      <p:cViewPr varScale="1">
        <p:scale>
          <a:sx n="117" d="100"/>
          <a:sy n="117" d="100"/>
        </p:scale>
        <p:origin x="-9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>
            <a:lvl1pPr algn="l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>
            <a:lvl1pPr algn="r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5D8932D5-97FF-4D1C-8F68-20EED956AEA5}" type="datetimeFigureOut">
              <a:rPr lang="en-US"/>
              <a:pPr>
                <a:defRPr/>
              </a:pPr>
              <a:t>5/2/14</a:t>
            </a:fld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b" anchorCtr="0" compatLnSpc="1">
            <a:prstTxWarp prst="textNoShape">
              <a:avLst/>
            </a:prstTxWarp>
          </a:bodyPr>
          <a:lstStyle>
            <a:lvl1pPr algn="l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b" anchorCtr="0" compatLnSpc="1">
            <a:prstTxWarp prst="textNoShape">
              <a:avLst/>
            </a:prstTxWarp>
          </a:bodyPr>
          <a:lstStyle>
            <a:lvl1pPr algn="r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499E97A5-26E0-4979-8ADA-7FBF4835D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9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>
            <a:lvl1pPr algn="l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b" anchorCtr="0" compatLnSpc="1">
            <a:prstTxWarp prst="textNoShape">
              <a:avLst/>
            </a:prstTxWarp>
          </a:bodyPr>
          <a:lstStyle>
            <a:lvl1pPr algn="l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37" tIns="46669" rIns="93337" bIns="46669" numCol="1" anchor="b" anchorCtr="0" compatLnSpc="1">
            <a:prstTxWarp prst="textNoShape">
              <a:avLst/>
            </a:prstTxWarp>
          </a:bodyPr>
          <a:lstStyle>
            <a:lvl1pPr algn="r" eaLnBrk="1" fontAlgn="base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4D1D87E6-5BBB-428A-BF79-557CF195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3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2CB4-9CEF-3C4C-842D-04B843513857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2CB4-9CEF-3C4C-842D-04B843513857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3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2CB4-9CEF-3C4C-842D-04B843513857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2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2CB4-9CEF-3C4C-842D-04B843513857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5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2CB4-9CEF-3C4C-842D-04B843513857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4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8200"/>
            <a:ext cx="4495800" cy="601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495800" cy="601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2CB4-9CEF-3C4C-842D-04B843513857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91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2CB4-9CEF-3C4C-842D-04B843513857}" type="datetimeFigureOut">
              <a:rPr lang="en-US" smtClean="0"/>
              <a:t>5/2/14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93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2CB4-9CEF-3C4C-842D-04B843513857}" type="datetimeFigureOut">
              <a:rPr lang="en-US" smtClean="0"/>
              <a:t>5/2/14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6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2CB4-9CEF-3C4C-842D-04B843513857}" type="datetimeFigureOut">
              <a:rPr lang="en-US" smtClean="0"/>
              <a:t>5/2/14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1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2CB4-9CEF-3C4C-842D-04B843513857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2CB4-9CEF-3C4C-842D-04B843513857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D2CB4-9CEF-3C4C-842D-04B843513857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685BB-BB89-174A-8DAD-055E04094F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8382000" y="6583363"/>
            <a:ext cx="762000" cy="27792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80167" tIns="40084" rIns="80167" bIns="40084">
            <a:spAutoFit/>
          </a:bodyPr>
          <a:lstStyle/>
          <a:p>
            <a:pPr algn="r" defTabSz="801688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buFont typeface="Wingdings" pitchFamily="2" charset="2"/>
              <a:buNone/>
              <a:defRPr/>
            </a:pPr>
            <a:fld id="{7B7E6152-7EC7-4613-AF2A-DFDC724E0556}" type="slidenum">
              <a:rPr lang="en-US" sz="1600">
                <a:latin typeface="Tahoma" pitchFamily="34" charset="0"/>
                <a:ea typeface="Tahoma" pitchFamily="34" charset="0"/>
                <a:cs typeface="Tahoma" pitchFamily="34" charset="0"/>
              </a:rPr>
              <a:pPr algn="r" defTabSz="801688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  <a:buFont typeface="Wingdings" pitchFamily="2" charset="2"/>
                <a:buNone/>
                <a:defRPr/>
              </a:pPr>
              <a:t>‹#›</a:t>
            </a:fld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 Core Robot Algorithm: Inverse Kinematics</a:t>
            </a:r>
            <a:endParaRPr lang="en-US" sz="3600" dirty="0"/>
          </a:p>
        </p:txBody>
      </p:sp>
      <p:pic>
        <p:nvPicPr>
          <p:cNvPr id="4" name="Content Placeholder 3" descr="two_link_ik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5" t="2759" r="9646" b="14895"/>
          <a:stretch/>
        </p:blipFill>
        <p:spPr>
          <a:xfrm>
            <a:off x="0" y="1063462"/>
            <a:ext cx="4145004" cy="2981235"/>
          </a:xfrm>
        </p:spPr>
      </p:pic>
      <p:pic>
        <p:nvPicPr>
          <p:cNvPr id="5" name="Content Placeholder 3" descr="three_dof_ar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t="1498" r="4189" b="10296"/>
          <a:stretch/>
        </p:blipFill>
        <p:spPr>
          <a:xfrm>
            <a:off x="188926" y="4435405"/>
            <a:ext cx="3778513" cy="20415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0" y="1066800"/>
            <a:ext cx="4953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Franklin Gothic Book"/>
                <a:cs typeface="Franklin Gothic Book"/>
              </a:rPr>
              <a:t>How to control a robot’s joints to achieve desired pose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Franklin Gothic Book"/>
                <a:cs typeface="Franklin Gothic Book"/>
              </a:rPr>
              <a:t>Input: current robot geometry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Franklin Gothic Book"/>
                <a:cs typeface="Franklin Gothic Book"/>
              </a:rPr>
              <a:t>Output: required joint increments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Franklin Gothic Book"/>
              <a:cs typeface="Franklin Gothic Book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Franklin Gothic Book"/>
                <a:cs typeface="Franklin Gothic Book"/>
              </a:rPr>
              <a:t>Computationally intensive problem all limbed robots must solve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Franklin Gothic Book"/>
              <a:cs typeface="Franklin Gothic Book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Franklin Gothic Book"/>
                <a:cs typeface="Franklin Gothic Book"/>
              </a:rPr>
              <a:t>Beyond controlling single arms and legs, many larger problems rely on inverse kinematics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Franklin Gothic Book"/>
                <a:cs typeface="Franklin Gothic Book"/>
              </a:rPr>
              <a:t>redundant manipulators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Franklin Gothic Book"/>
                <a:cs typeface="Franklin Gothic Book"/>
              </a:rPr>
              <a:t>multiple </a:t>
            </a:r>
            <a:r>
              <a:rPr lang="en-US" dirty="0">
                <a:solidFill>
                  <a:srgbClr val="000000"/>
                </a:solidFill>
                <a:latin typeface="Franklin Gothic Book"/>
                <a:cs typeface="Franklin Gothic Book"/>
              </a:rPr>
              <a:t>end </a:t>
            </a:r>
            <a:r>
              <a:rPr lang="en-US" dirty="0" smtClean="0">
                <a:solidFill>
                  <a:srgbClr val="000000"/>
                </a:solidFill>
                <a:latin typeface="Franklin Gothic Book"/>
                <a:cs typeface="Franklin Gothic Book"/>
              </a:rPr>
              <a:t>effectors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Franklin Gothic Book"/>
                <a:cs typeface="Franklin Gothic Book"/>
              </a:rPr>
              <a:t>inverse dynamics</a:t>
            </a:r>
            <a:endParaRPr lang="en-US" dirty="0">
              <a:solidFill>
                <a:srgbClr val="000000"/>
              </a:solidFill>
              <a:latin typeface="Franklin Gothic Book"/>
              <a:cs typeface="Franklin Gothic Book"/>
            </a:endParaRPr>
          </a:p>
          <a:p>
            <a:endParaRPr lang="en-US" dirty="0" smtClean="0">
              <a:solidFill>
                <a:srgbClr val="000000"/>
              </a:solidFill>
              <a:latin typeface="Franklin Gothic Book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86020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 Digital Accelerator for Inverse Kinematics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Inverse kinematics not well suited for normal digital architectures</a:t>
            </a:r>
          </a:p>
          <a:p>
            <a:pPr lvl="1"/>
            <a:r>
              <a:rPr lang="en-US" dirty="0" smtClean="0"/>
              <a:t>Entirely floating point array, matrix operations</a:t>
            </a:r>
          </a:p>
          <a:p>
            <a:pPr lvl="1"/>
            <a:r>
              <a:rPr lang="en-US" dirty="0" smtClean="0"/>
              <a:t>40% of cycles in inverting matrices</a:t>
            </a:r>
          </a:p>
          <a:p>
            <a:pPr lvl="1"/>
            <a:r>
              <a:rPr lang="en-US" dirty="0" smtClean="0"/>
              <a:t>15% of cycles in sine, cosine operations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We’ve created an accelerator to solve IK via damped least squares</a:t>
            </a:r>
          </a:p>
          <a:p>
            <a:pPr lvl="1"/>
            <a:r>
              <a:rPr lang="en-US" dirty="0" smtClean="0"/>
              <a:t>Dedicated sine, cosine function generators</a:t>
            </a:r>
          </a:p>
          <a:p>
            <a:pPr lvl="1"/>
            <a:r>
              <a:rPr lang="en-US" dirty="0" smtClean="0"/>
              <a:t>Parallel, fixed-point functional units</a:t>
            </a:r>
          </a:p>
          <a:p>
            <a:pPr lvl="1"/>
            <a:r>
              <a:rPr lang="en-US" dirty="0" smtClean="0"/>
              <a:t>Solves IK problem in 4</a:t>
            </a:r>
            <a:r>
              <a:rPr lang="el-GR" dirty="0" smtClean="0"/>
              <a:t>μ</a:t>
            </a:r>
            <a:r>
              <a:rPr lang="en-US" dirty="0" smtClean="0"/>
              <a:t>s: compare against 10ms for general algorithm on </a:t>
            </a:r>
            <a:r>
              <a:rPr lang="en-US" dirty="0" smtClean="0"/>
              <a:t>CPU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63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32105</TotalTime>
  <Words>132</Words>
  <Application>Microsoft Macintosh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 Core Robot Algorithm: Inverse Kinematics</vt:lpstr>
      <vt:lpstr>A Digital Accelerator for Inverse Kinematics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Preferred Customer</dc:creator>
  <cp:lastModifiedBy>Yipeng Huang</cp:lastModifiedBy>
  <cp:revision>3102</cp:revision>
  <cp:lastPrinted>2014-04-04T20:06:57Z</cp:lastPrinted>
  <dcterms:created xsi:type="dcterms:W3CDTF">2007-05-18T18:14:34Z</dcterms:created>
  <dcterms:modified xsi:type="dcterms:W3CDTF">2014-05-03T00:13:44Z</dcterms:modified>
</cp:coreProperties>
</file>