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7" r:id="rId4"/>
    <p:sldId id="276" r:id="rId5"/>
    <p:sldId id="285" r:id="rId6"/>
    <p:sldId id="286" r:id="rId7"/>
    <p:sldId id="287" r:id="rId8"/>
    <p:sldId id="278" r:id="rId9"/>
    <p:sldId id="288" r:id="rId10"/>
    <p:sldId id="265" r:id="rId11"/>
    <p:sldId id="258" r:id="rId12"/>
    <p:sldId id="259" r:id="rId13"/>
    <p:sldId id="275" r:id="rId14"/>
    <p:sldId id="273" r:id="rId15"/>
    <p:sldId id="274" r:id="rId16"/>
    <p:sldId id="280" r:id="rId17"/>
    <p:sldId id="281" r:id="rId18"/>
    <p:sldId id="28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B6F19-9641-B0C9-8011-0F130A026E8A}" v="69" dt="2022-06-21T05:33:12.173"/>
    <p1510:client id="{5A2E816A-1E5A-D26F-6ECC-A3E6691D7705}" v="219" dt="2022-06-21T08:51:21.673"/>
    <p1510:client id="{92879C86-88FA-6F59-2317-8E3B3C659938}" v="64" dt="2022-06-21T05:26:56.339"/>
    <p1510:client id="{E9E2819A-0376-4416-9EBB-53EC7DFCFA3D}" v="2684" dt="2022-06-21T09:35:20.579"/>
    <p1510:client id="{F0762EEA-7CF8-C22D-78CB-4DEEF95370E4}" v="20" vWet="21" dt="2022-06-21T05:22:03.146"/>
    <p1510:client id="{FF29E24E-98A0-4163-92ED-3868DBD216ED}" v="3602" dt="2022-06-21T10:20:1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EC485-0205-18EA-8EDF-49190F04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SG" sz="4800">
                <a:solidFill>
                  <a:srgbClr val="FFFFFF"/>
                </a:solidFill>
              </a:rPr>
              <a:t>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3401-73B0-487E-6B5B-26BF39071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By: </a:t>
            </a:r>
          </a:p>
          <a:p>
            <a:r>
              <a:rPr lang="en-SG">
                <a:solidFill>
                  <a:srgbClr val="FFFFFF"/>
                </a:solidFill>
              </a:rPr>
              <a:t>Gideon Yip</a:t>
            </a:r>
          </a:p>
          <a:p>
            <a:r>
              <a:rPr lang="en-SG">
                <a:solidFill>
                  <a:srgbClr val="FFFFFF"/>
                </a:solidFill>
              </a:rPr>
              <a:t>Oh Qi </a:t>
            </a:r>
            <a:r>
              <a:rPr lang="en-SG" err="1">
                <a:solidFill>
                  <a:srgbClr val="FFFFFF"/>
                </a:solidFill>
              </a:rPr>
              <a:t>Qi</a:t>
            </a:r>
            <a:endParaRPr lang="en-SG">
              <a:solidFill>
                <a:srgbClr val="FFFFFF"/>
              </a:solidFill>
            </a:endParaRPr>
          </a:p>
          <a:p>
            <a:r>
              <a:rPr lang="en-SG">
                <a:solidFill>
                  <a:srgbClr val="FFFFFF"/>
                </a:solidFill>
              </a:rPr>
              <a:t>Isaac Ibrahim</a:t>
            </a:r>
          </a:p>
          <a:p>
            <a:endParaRPr lang="en-SG" sz="18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Three mini houses made of legos">
            <a:extLst>
              <a:ext uri="{FF2B5EF4-FFF2-40B4-BE49-F238E27FC236}">
                <a16:creationId xmlns:a16="http://schemas.microsoft.com/office/drawing/2014/main" id="{CD088C59-71F6-7A46-4B08-9F9185249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" r="2141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DBF58F-85C2-B691-4616-8DD924AF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2124076"/>
            <a:ext cx="3659246" cy="13663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Second </a:t>
            </a:r>
            <a:r>
              <a:rPr lang="en-US" sz="4000" err="1">
                <a:solidFill>
                  <a:srgbClr val="FFFFFF"/>
                </a:solidFill>
              </a:rPr>
              <a:t>Visualisation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mall red plastic houses">
            <a:extLst>
              <a:ext uri="{FF2B5EF4-FFF2-40B4-BE49-F238E27FC236}">
                <a16:creationId xmlns:a16="http://schemas.microsoft.com/office/drawing/2014/main" id="{0F79682F-C1AF-19A9-DD50-3E8ABA8A5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" r="30971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15465-4906-352B-5709-5368E9F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26" y="298132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Second Visualisation: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DFB-241F-8ECD-386E-170C225F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26" y="2297529"/>
            <a:ext cx="10470824" cy="3947160"/>
          </a:xfrm>
        </p:spPr>
        <p:txBody>
          <a:bodyPr>
            <a:noAutofit/>
          </a:bodyPr>
          <a:lstStyle/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MOAT Analysis is a decision-making tool to compare Condo projects based on objective factors.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objective of the analysis is to find out how likely a property is to </a:t>
            </a:r>
            <a:r>
              <a:rPr lang="en-US" sz="2000" b="1">
                <a:solidFill>
                  <a:schemeClr val="tx1"/>
                </a:solidFill>
              </a:rPr>
              <a:t>retain its value </a:t>
            </a:r>
            <a:r>
              <a:rPr lang="en-US" sz="2000">
                <a:solidFill>
                  <a:schemeClr val="tx1"/>
                </a:solidFill>
              </a:rPr>
              <a:t>and </a:t>
            </a:r>
            <a:r>
              <a:rPr lang="en-US" sz="2000" b="1">
                <a:solidFill>
                  <a:schemeClr val="tx1"/>
                </a:solidFill>
              </a:rPr>
              <a:t>appreciate over time</a:t>
            </a:r>
            <a:r>
              <a:rPr lang="en-US" sz="2000">
                <a:solidFill>
                  <a:schemeClr val="tx1"/>
                </a:solidFill>
              </a:rPr>
              <a:t>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 b="1">
                <a:solidFill>
                  <a:schemeClr val="tx1"/>
                </a:solidFill>
              </a:rPr>
              <a:t>10 factors </a:t>
            </a:r>
            <a:r>
              <a:rPr lang="en-US" sz="2000">
                <a:solidFill>
                  <a:schemeClr val="tx1"/>
                </a:solidFill>
              </a:rPr>
              <a:t>identified contribute to the defenses of property value over time.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scoring system ranks each component on its own, and then aggregates them for an overall score for the property.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 The </a:t>
            </a:r>
            <a:r>
              <a:rPr lang="en-US" sz="2000" b="1">
                <a:solidFill>
                  <a:schemeClr val="tx1"/>
                </a:solidFill>
              </a:rPr>
              <a:t>higher</a:t>
            </a:r>
            <a:r>
              <a:rPr lang="en-US" sz="2000">
                <a:solidFill>
                  <a:schemeClr val="tx1"/>
                </a:solidFill>
              </a:rPr>
              <a:t> the MOAT score, the more likely the value is </a:t>
            </a:r>
            <a:r>
              <a:rPr lang="en-US" sz="2000" b="1">
                <a:solidFill>
                  <a:schemeClr val="tx1"/>
                </a:solidFill>
              </a:rPr>
              <a:t>defensible</a:t>
            </a:r>
            <a:r>
              <a:rPr lang="en-US" sz="2000">
                <a:solidFill>
                  <a:schemeClr val="tx1"/>
                </a:solidFill>
              </a:rPr>
              <a:t> in the future.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1776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Radar Graph: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88" y="2694940"/>
            <a:ext cx="6174737" cy="3538220"/>
          </a:xfrm>
        </p:spPr>
        <p:txBody>
          <a:bodyPr vert="horz" lIns="0" tIns="45720" rIns="0" bIns="45720" rtlCol="0" anchor="t">
            <a:normAutofit fontScale="40000" lnSpcReduction="20000"/>
          </a:bodyPr>
          <a:lstStyle/>
          <a:p>
            <a:pPr marL="383540"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500">
                <a:solidFill>
                  <a:schemeClr val="tx1"/>
                </a:solidFill>
              </a:rPr>
              <a:t>The radar graph is a data </a:t>
            </a:r>
            <a:r>
              <a:rPr lang="en-SG" sz="4500">
                <a:solidFill>
                  <a:schemeClr val="tx1"/>
                </a:solidFill>
              </a:rPr>
              <a:t>visualisation</a:t>
            </a:r>
            <a:r>
              <a:rPr lang="en-US" sz="4500">
                <a:solidFill>
                  <a:schemeClr val="tx1"/>
                </a:solidFill>
              </a:rPr>
              <a:t> technique that uses a two-dimensional chart to express </a:t>
            </a:r>
            <a:r>
              <a:rPr lang="en-US" sz="4500">
                <a:solidFill>
                  <a:schemeClr val="tx1"/>
                </a:solidFill>
                <a:ea typeface="+mn-lt"/>
                <a:cs typeface="+mn-lt"/>
              </a:rPr>
              <a:t>categorical</a:t>
            </a:r>
            <a:r>
              <a:rPr lang="en-US" sz="4500">
                <a:solidFill>
                  <a:schemeClr val="tx1"/>
                </a:solidFill>
              </a:rPr>
              <a:t> data (</a:t>
            </a:r>
            <a:r>
              <a:rPr lang="en-US" sz="4500" b="1">
                <a:solidFill>
                  <a:schemeClr val="tx1"/>
                </a:solidFill>
              </a:rPr>
              <a:t>condos</a:t>
            </a:r>
            <a:r>
              <a:rPr lang="en-US" sz="4500">
                <a:solidFill>
                  <a:schemeClr val="tx1"/>
                </a:solidFill>
              </a:rPr>
              <a:t>) and their attributes values </a:t>
            </a:r>
            <a:br>
              <a:rPr lang="en-US" sz="4500">
                <a:solidFill>
                  <a:schemeClr val="tx1"/>
                </a:solidFill>
              </a:rPr>
            </a:br>
            <a:r>
              <a:rPr lang="en-US" sz="4500">
                <a:solidFill>
                  <a:schemeClr val="tx1"/>
                </a:solidFill>
              </a:rPr>
              <a:t>(</a:t>
            </a:r>
            <a:r>
              <a:rPr lang="en-US" sz="4500" b="1">
                <a:solidFill>
                  <a:schemeClr val="tx1"/>
                </a:solidFill>
              </a:rPr>
              <a:t>10 factors scores)</a:t>
            </a:r>
            <a:endParaRPr lang="en-US" sz="4500">
              <a:solidFill>
                <a:schemeClr val="tx1"/>
              </a:solidFill>
            </a:endParaRPr>
          </a:p>
          <a:p>
            <a:pPr marL="383540"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500" err="1">
                <a:solidFill>
                  <a:schemeClr val="tx1"/>
                </a:solidFill>
              </a:rPr>
              <a:t>Colours</a:t>
            </a:r>
            <a:r>
              <a:rPr lang="en-US" sz="4500">
                <a:solidFill>
                  <a:schemeClr val="tx1"/>
                </a:solidFill>
              </a:rPr>
              <a:t> are used as an identity channel for each item (</a:t>
            </a:r>
            <a:r>
              <a:rPr lang="en-US" sz="4500" b="1">
                <a:solidFill>
                  <a:schemeClr val="tx1"/>
                </a:solidFill>
              </a:rPr>
              <a:t>condos</a:t>
            </a:r>
            <a:r>
              <a:rPr lang="en-US" sz="4500">
                <a:solidFill>
                  <a:schemeClr val="tx1"/>
                </a:solidFill>
              </a:rPr>
              <a:t>) and is reflected in the legend</a:t>
            </a:r>
          </a:p>
          <a:p>
            <a:pPr marL="383540"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500">
                <a:solidFill>
                  <a:schemeClr val="tx1"/>
                </a:solidFill>
              </a:rPr>
              <a:t>Plotting of the quantitative data (</a:t>
            </a:r>
            <a:r>
              <a:rPr lang="en-US" sz="4500" b="1">
                <a:solidFill>
                  <a:schemeClr val="tx1"/>
                </a:solidFill>
              </a:rPr>
              <a:t>10 factors scores)</a:t>
            </a:r>
            <a:r>
              <a:rPr lang="en-US" sz="4500">
                <a:solidFill>
                  <a:schemeClr val="tx1"/>
                </a:solidFill>
              </a:rPr>
              <a:t> along each axis and then connecting the resulting points will then form the area shape</a:t>
            </a:r>
          </a:p>
          <a:p>
            <a:pPr marL="383540"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500">
                <a:solidFill>
                  <a:schemeClr val="tx1"/>
                </a:solidFill>
              </a:rPr>
              <a:t>Each area overlay on top of another, allowing for a </a:t>
            </a:r>
            <a:r>
              <a:rPr lang="en-US" sz="4500" err="1">
                <a:solidFill>
                  <a:schemeClr val="tx1"/>
                </a:solidFill>
              </a:rPr>
              <a:t>centralised</a:t>
            </a:r>
            <a:r>
              <a:rPr lang="en-US" sz="4500">
                <a:solidFill>
                  <a:schemeClr val="tx1"/>
                </a:solidFill>
              </a:rPr>
              <a:t> presentation for comparisons</a:t>
            </a:r>
          </a:p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0F4A5-01E3-037F-DCA1-8C373442A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t="14222" r="8839" b="12296"/>
          <a:stretch/>
        </p:blipFill>
        <p:spPr>
          <a:xfrm>
            <a:off x="473712" y="2047548"/>
            <a:ext cx="5362576" cy="43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Radar Graph 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3" y="2535634"/>
            <a:ext cx="5915024" cy="3234531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Condo Units 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Nominal/Categorical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Qualitative</a:t>
            </a:r>
          </a:p>
          <a:p>
            <a:pPr marL="38354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10 Factors Scores ( Scores)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Ratio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Quantitative 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SG" sz="1800"/>
          </a:p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3561A-F96A-2200-7A46-98630FFEC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t="14222" r="8839" b="12296"/>
          <a:stretch/>
        </p:blipFill>
        <p:spPr>
          <a:xfrm>
            <a:off x="473712" y="2047548"/>
            <a:ext cx="5362576" cy="43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Radar Graph 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11" y="2474497"/>
            <a:ext cx="5427117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Angular (X) axis 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Represents the various categories of the data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Radial (Y) axis 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Represents the value away from the center of the radar chart.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further the line is from the center of the chart, the larger value it has</a:t>
            </a:r>
          </a:p>
          <a:p>
            <a:pPr algn="ctr"/>
            <a:endParaRPr lang="en-SG"/>
          </a:p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F0413A-B650-D690-B634-72202A4F1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t="14222" r="8839" b="12296"/>
          <a:stretch/>
        </p:blipFill>
        <p:spPr>
          <a:xfrm>
            <a:off x="473712" y="2047548"/>
            <a:ext cx="5362576" cy="43532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951D4D-FC89-19C3-7FD8-C837C37983CE}"/>
              </a:ext>
            </a:extLst>
          </p:cNvPr>
          <p:cNvCxnSpPr>
            <a:cxnSpLocks/>
          </p:cNvCxnSpPr>
          <p:nvPr/>
        </p:nvCxnSpPr>
        <p:spPr>
          <a:xfrm flipH="1">
            <a:off x="3952240" y="2709106"/>
            <a:ext cx="2811136" cy="989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B328C3-F1DE-26CC-56B5-13C6119D42D3}"/>
              </a:ext>
            </a:extLst>
          </p:cNvPr>
          <p:cNvCxnSpPr>
            <a:cxnSpLocks/>
          </p:cNvCxnSpPr>
          <p:nvPr/>
        </p:nvCxnSpPr>
        <p:spPr>
          <a:xfrm flipH="1">
            <a:off x="2619375" y="3488690"/>
            <a:ext cx="4144001" cy="892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2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Problems – Wrong Idiom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192" y="2538534"/>
            <a:ext cx="5843904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chart is trying to </a:t>
            </a:r>
            <a:r>
              <a:rPr lang="en-US" sz="2000" b="1">
                <a:solidFill>
                  <a:schemeClr val="tx1"/>
                </a:solidFill>
              </a:rPr>
              <a:t>show comparisons between factors and condos </a:t>
            </a:r>
            <a:r>
              <a:rPr lang="en-US" sz="2000">
                <a:solidFill>
                  <a:schemeClr val="tx1"/>
                </a:solidFill>
              </a:rPr>
              <a:t>has a higher MOAT score. 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designer picked a radar graph to present the data which is not really the best choice to represent the comparison.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 better design would be picking a visualization better suited for showing comparison between the condos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endParaRPr lang="en-SG"/>
          </a:p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9F595-D72F-3D56-4D00-2037640C7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t="14222" r="8839" b="12296"/>
          <a:stretch/>
        </p:blipFill>
        <p:spPr>
          <a:xfrm>
            <a:off x="473712" y="2047548"/>
            <a:ext cx="5362576" cy="43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4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Problems - Expressiveness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1" y="2538534"/>
            <a:ext cx="5181599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Lacking data scales </a:t>
            </a:r>
            <a:r>
              <a:rPr lang="en-US" sz="2000">
                <a:solidFill>
                  <a:schemeClr val="tx1"/>
                </a:solidFill>
              </a:rPr>
              <a:t>to provide meaningful insights. 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radar chart </a:t>
            </a:r>
            <a:r>
              <a:rPr lang="en-US" sz="2000" b="1">
                <a:solidFill>
                  <a:schemeClr val="tx1"/>
                </a:solidFill>
              </a:rPr>
              <a:t>oversimplifies values </a:t>
            </a:r>
            <a:r>
              <a:rPr lang="en-US" sz="2000">
                <a:solidFill>
                  <a:schemeClr val="tx1"/>
                </a:solidFill>
              </a:rPr>
              <a:t>and lacks important data scales to define each property’s measuring scale and the values of the effects.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F50F4-96C8-66F4-171C-5F97B7BE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t="14222" r="8839" b="12296"/>
          <a:stretch/>
        </p:blipFill>
        <p:spPr>
          <a:xfrm>
            <a:off x="504192" y="2047548"/>
            <a:ext cx="5362576" cy="43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Problems - Expressiveness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3" y="2376861"/>
            <a:ext cx="5702531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</a:t>
            </a:r>
            <a:r>
              <a:rPr lang="en-US" sz="2000" b="1">
                <a:solidFill>
                  <a:schemeClr val="tx1"/>
                </a:solidFill>
              </a:rPr>
              <a:t> separability </a:t>
            </a:r>
            <a:r>
              <a:rPr lang="en-US" sz="2000">
                <a:solidFill>
                  <a:schemeClr val="tx1"/>
                </a:solidFill>
              </a:rPr>
              <a:t>between multivariate data is </a:t>
            </a:r>
            <a:r>
              <a:rPr lang="en-US" sz="2000" b="1">
                <a:solidFill>
                  <a:schemeClr val="tx1"/>
                </a:solidFill>
              </a:rPr>
              <a:t>not distinct 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As the radar graph overlays quantitative variables, </a:t>
            </a:r>
            <a:r>
              <a:rPr lang="en-US" sz="2000" err="1">
                <a:solidFill>
                  <a:schemeClr val="tx1"/>
                </a:solidFill>
              </a:rPr>
              <a:t>colours</a:t>
            </a:r>
            <a:r>
              <a:rPr lang="en-US" sz="2000">
                <a:solidFill>
                  <a:schemeClr val="tx1"/>
                </a:solidFill>
              </a:rPr>
              <a:t> which was used to identify each condo can create a sense of crowdedness and confusion 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As the radar graph is static, it lacks interactions hence resulting in limited saliency or discriminability</a:t>
            </a:r>
            <a:endParaRPr lang="en-SG" sz="2000">
              <a:solidFill>
                <a:schemeClr val="tx1"/>
              </a:solidFill>
            </a:endParaRPr>
          </a:p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EB60E-24F1-E1D6-BC49-8629AFB75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t="14222" r="8839" b="12296"/>
          <a:stretch/>
        </p:blipFill>
        <p:spPr>
          <a:xfrm>
            <a:off x="473712" y="2047548"/>
            <a:ext cx="5362576" cy="43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Proposed Graph: 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11" y="2320094"/>
            <a:ext cx="5497513" cy="3694626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SG">
              <a:solidFill>
                <a:schemeClr val="tx1"/>
              </a:solidFill>
            </a:endParaRPr>
          </a:p>
          <a:p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B5886-C08A-B6FC-102F-EDF1C2A4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03" y="1934740"/>
            <a:ext cx="8792759" cy="44363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AA4E13-EFAF-5313-42C2-BF0C4BA3F285}"/>
              </a:ext>
            </a:extLst>
          </p:cNvPr>
          <p:cNvSpPr/>
          <p:nvPr/>
        </p:nvSpPr>
        <p:spPr>
          <a:xfrm>
            <a:off x="1837252" y="3853163"/>
            <a:ext cx="160360" cy="231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81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0BAB65-2AF5-1AC4-95DF-E8D4EA81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Q&amp;A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ur wooden houses with different sizes">
            <a:extLst>
              <a:ext uri="{FF2B5EF4-FFF2-40B4-BE49-F238E27FC236}">
                <a16:creationId xmlns:a16="http://schemas.microsoft.com/office/drawing/2014/main" id="{AE70E310-81EA-E54B-C7B2-CF6DC9B80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3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031CA-B83C-CE37-757A-A3E36752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2105025"/>
            <a:ext cx="3659246" cy="13853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First </a:t>
            </a:r>
            <a:r>
              <a:rPr lang="en-US" sz="4000" err="1">
                <a:solidFill>
                  <a:srgbClr val="FFFFFF"/>
                </a:solidFill>
              </a:rPr>
              <a:t>Visualisation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3D rendering of a red roof amidst white houses">
            <a:extLst>
              <a:ext uri="{FF2B5EF4-FFF2-40B4-BE49-F238E27FC236}">
                <a16:creationId xmlns:a16="http://schemas.microsoft.com/office/drawing/2014/main" id="{6BAAE8E9-FBA4-BA34-159D-DC4432F7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3" r="1892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2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First Visualisation: 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850E9-A0B9-4FD8-80FF-7CA7200D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305587"/>
            <a:ext cx="9972675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The foreign interest bump chart is an analysis tool 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based on the Singapore’s Property Market trends.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The objective of the analysis is to share insights on some of the key driving factors of the Singapore’s Property Market such as the 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number of foreign buyers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It presents the </a:t>
            </a:r>
            <a:r>
              <a:rPr lang="en-US" sz="2400" b="1">
                <a:solidFill>
                  <a:schemeClr val="tx1"/>
                </a:solidFill>
              </a:rPr>
              <a:t>ranking of foreign buyers </a:t>
            </a:r>
            <a:r>
              <a:rPr lang="en-US" sz="2400">
                <a:solidFill>
                  <a:schemeClr val="tx1"/>
                </a:solidFill>
              </a:rPr>
              <a:t>who bought Singapore non-landed private homes from 2017 to 2020.</a:t>
            </a:r>
            <a:endParaRPr lang="en-US" sz="2000"/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00660" lvl="1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endParaRPr lang="en-SG">
              <a:solidFill>
                <a:schemeClr val="tx1"/>
              </a:solidFill>
            </a:endParaRPr>
          </a:p>
          <a:p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Bump Chart: Breakdown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https://lh6.googleusercontent.com/2NsKc8LQrfIayos774a_XpIj0EgsJk7zvb30Ohv8acKPe8GzC6m_SniTuRnOkgibJIyxN7uLaf_ExuO7V4Y4e2O4wut0s5kqb9pHJxu93heBBmIINao-VNbvsuHKj4Om8LQEQdEo7gisHSqKUA">
            <a:extLst>
              <a:ext uri="{FF2B5EF4-FFF2-40B4-BE49-F238E27FC236}">
                <a16:creationId xmlns:a16="http://schemas.microsoft.com/office/drawing/2014/main" id="{DCDD5661-93B8-45D2-BD63-C2D78EB06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10599"/>
          <a:stretch/>
        </p:blipFill>
        <p:spPr bwMode="auto">
          <a:xfrm>
            <a:off x="832371" y="2191603"/>
            <a:ext cx="4825796" cy="39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850E9-A0B9-4FD8-80FF-7CA7200D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967" y="2211189"/>
            <a:ext cx="5701462" cy="392757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The Bump Chart is a </a:t>
            </a:r>
            <a:r>
              <a:rPr lang="en-US" sz="2200" b="1">
                <a:solidFill>
                  <a:schemeClr val="tx1"/>
                </a:solidFill>
              </a:rPr>
              <a:t>time-series</a:t>
            </a:r>
            <a:r>
              <a:rPr lang="en-US" sz="2200">
                <a:solidFill>
                  <a:schemeClr val="tx1"/>
                </a:solidFill>
              </a:rPr>
              <a:t> visualization technique for exploring changes in quantitative data.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Changes in measured data such as ranking, position, and performance are </a:t>
            </a:r>
            <a:r>
              <a:rPr lang="en-US" sz="2200" err="1">
                <a:solidFill>
                  <a:schemeClr val="tx1"/>
                </a:solidFill>
              </a:rPr>
              <a:t>visualised</a:t>
            </a:r>
            <a:r>
              <a:rPr lang="en-US" sz="2200">
                <a:solidFill>
                  <a:schemeClr val="tx1"/>
                </a:solidFill>
              </a:rPr>
              <a:t>, allowing meaningful analysis of how each categorical variable performs against the same measure. 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tx1"/>
                </a:solidFill>
              </a:rPr>
              <a:t>Colours</a:t>
            </a:r>
            <a:r>
              <a:rPr lang="en-US" sz="2200">
                <a:solidFill>
                  <a:schemeClr val="tx1"/>
                </a:solidFill>
              </a:rPr>
              <a:t> are used as an identity channel for each item (</a:t>
            </a:r>
            <a:r>
              <a:rPr lang="en-US" sz="2200" b="1">
                <a:solidFill>
                  <a:schemeClr val="tx1"/>
                </a:solidFill>
              </a:rPr>
              <a:t>Country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A change in rank is indicated when a line overlaps another line.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9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Bump Chart: Breakdown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https://lh6.googleusercontent.com/2NsKc8LQrfIayos774a_XpIj0EgsJk7zvb30Ohv8acKPe8GzC6m_SniTuRnOkgibJIyxN7uLaf_ExuO7V4Y4e2O4wut0s5kqb9pHJxu93heBBmIINao-VNbvsuHKj4Om8LQEQdEo7gisHSqKUA">
            <a:extLst>
              <a:ext uri="{FF2B5EF4-FFF2-40B4-BE49-F238E27FC236}">
                <a16:creationId xmlns:a16="http://schemas.microsoft.com/office/drawing/2014/main" id="{DCDD5661-93B8-45D2-BD63-C2D78EB06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10599"/>
          <a:stretch/>
        </p:blipFill>
        <p:spPr bwMode="auto">
          <a:xfrm>
            <a:off x="832371" y="2191603"/>
            <a:ext cx="4825796" cy="39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850E9-A0B9-4FD8-80FF-7CA7200D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067" y="2531988"/>
            <a:ext cx="4666933" cy="324182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Year, Rank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Ordinal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Quantitative</a:t>
            </a:r>
          </a:p>
          <a:p>
            <a:pPr marL="38354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Country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Nominal/Categorical</a:t>
            </a:r>
          </a:p>
          <a:p>
            <a:pPr marL="566420"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Qualitative</a:t>
            </a:r>
            <a:endParaRPr lang="en-US" sz="1600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82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Bump Chart: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83FA-CAFC-C8C4-E21E-EEE35152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1" y="2474497"/>
            <a:ext cx="5534024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X axis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Represents the timeline of the data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Y axis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Represents the rank of the various countries with the top being 1 and the bottom being 10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Different countries use different </a:t>
            </a:r>
            <a:r>
              <a:rPr lang="en-US" sz="1800" err="1">
                <a:solidFill>
                  <a:schemeClr val="tx1"/>
                </a:solidFill>
              </a:rPr>
              <a:t>colours</a:t>
            </a:r>
            <a:r>
              <a:rPr lang="en-US" sz="1800">
                <a:solidFill>
                  <a:schemeClr val="tx1"/>
                </a:solidFill>
              </a:rPr>
              <a:t> to represent their place on the chart</a:t>
            </a:r>
          </a:p>
          <a:p>
            <a:pPr marL="383540" lvl="2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algn="ctr"/>
            <a:endParaRPr lang="en-SG"/>
          </a:p>
          <a:p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4" descr="https://lh6.googleusercontent.com/2NsKc8LQrfIayos774a_XpIj0EgsJk7zvb30Ohv8acKPe8GzC6m_SniTuRnOkgibJIyxN7uLaf_ExuO7V4Y4e2O4wut0s5kqb9pHJxu93heBBmIINao-VNbvsuHKj4Om8LQEQdEo7gisHSqKUA">
            <a:extLst>
              <a:ext uri="{FF2B5EF4-FFF2-40B4-BE49-F238E27FC236}">
                <a16:creationId xmlns:a16="http://schemas.microsoft.com/office/drawing/2014/main" id="{8A5710E7-2113-93CF-EEF3-D9F5AF6EF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10599"/>
          <a:stretch/>
        </p:blipFill>
        <p:spPr bwMode="auto">
          <a:xfrm>
            <a:off x="832371" y="2191603"/>
            <a:ext cx="4825796" cy="39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3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Problems - Expressiveness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850E9-A0B9-4FD8-80FF-7CA7200D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116" y="2456837"/>
            <a:ext cx="5497513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chart does not include a </a:t>
            </a:r>
            <a:r>
              <a:rPr lang="en-US" sz="2000" b="1">
                <a:solidFill>
                  <a:schemeClr val="tx1"/>
                </a:solidFill>
              </a:rPr>
              <a:t>data</a:t>
            </a:r>
            <a:r>
              <a:rPr lang="en-US" sz="2000">
                <a:solidFill>
                  <a:schemeClr val="tx1"/>
                </a:solidFill>
              </a:rPr>
              <a:t> </a:t>
            </a:r>
            <a:r>
              <a:rPr lang="en-US" sz="2000" b="1">
                <a:solidFill>
                  <a:schemeClr val="tx1"/>
                </a:solidFill>
              </a:rPr>
              <a:t>scale </a:t>
            </a:r>
            <a:r>
              <a:rPr lang="en-US" sz="2000">
                <a:solidFill>
                  <a:schemeClr val="tx1"/>
                </a:solidFill>
              </a:rPr>
              <a:t>to easily identify the rank of each country.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When the rank of a country drops below 10, the entire line simply disappears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When Hong Kong dropped below 10, no other country replaced it. Who was the 10</a:t>
            </a:r>
            <a:r>
              <a:rPr lang="en-US" sz="2000" baseline="30000">
                <a:solidFill>
                  <a:schemeClr val="tx1"/>
                </a:solidFill>
              </a:rPr>
              <a:t>th</a:t>
            </a:r>
            <a:r>
              <a:rPr lang="en-US" sz="2000">
                <a:solidFill>
                  <a:schemeClr val="tx1"/>
                </a:solidFill>
              </a:rPr>
              <a:t> country in 2019?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endParaRPr lang="en-SG"/>
          </a:p>
          <a:p>
            <a:endParaRPr lang="en-SG"/>
          </a:p>
        </p:txBody>
      </p:sp>
      <p:pic>
        <p:nvPicPr>
          <p:cNvPr id="11" name="Picture 4" descr="https://lh6.googleusercontent.com/2NsKc8LQrfIayos774a_XpIj0EgsJk7zvb30Ohv8acKPe8GzC6m_SniTuRnOkgibJIyxN7uLaf_ExuO7V4Y4e2O4wut0s5kqb9pHJxu93heBBmIINao-VNbvsuHKj4Om8LQEQdEo7gisHSqKUA">
            <a:extLst>
              <a:ext uri="{FF2B5EF4-FFF2-40B4-BE49-F238E27FC236}">
                <a16:creationId xmlns:a16="http://schemas.microsoft.com/office/drawing/2014/main" id="{D78F6CDE-CA98-80FB-C248-8E4F4BD93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10599"/>
          <a:stretch/>
        </p:blipFill>
        <p:spPr bwMode="auto">
          <a:xfrm>
            <a:off x="832371" y="2191603"/>
            <a:ext cx="4825796" cy="39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3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Problems - Expressiveness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850E9-A0B9-4FD8-80FF-7CA7200D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116" y="2424550"/>
            <a:ext cx="5497513" cy="36946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Legend on the right side of the chart does not match the </a:t>
            </a:r>
            <a:r>
              <a:rPr lang="en-US" sz="2000" err="1">
                <a:solidFill>
                  <a:schemeClr val="tx1"/>
                </a:solidFill>
              </a:rPr>
              <a:t>colour</a:t>
            </a:r>
            <a:r>
              <a:rPr lang="en-US" sz="2000">
                <a:solidFill>
                  <a:schemeClr val="tx1"/>
                </a:solidFill>
              </a:rPr>
              <a:t> of the lines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By using the flags of countries as the legend, it does not reflect the </a:t>
            </a:r>
            <a:r>
              <a:rPr lang="en-US" sz="2000" err="1">
                <a:solidFill>
                  <a:schemeClr val="tx1"/>
                </a:solidFill>
              </a:rPr>
              <a:t>colour</a:t>
            </a:r>
            <a:r>
              <a:rPr lang="en-US" sz="2000">
                <a:solidFill>
                  <a:schemeClr val="tx1"/>
                </a:solidFill>
              </a:rPr>
              <a:t> of the actual line </a:t>
            </a:r>
          </a:p>
          <a:p>
            <a:pPr marL="38354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makes is hard for users to look at the bottom 5 lines and know what country it belongs to (Discriminability)</a:t>
            </a: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endParaRPr lang="en-SG"/>
          </a:p>
          <a:p>
            <a:endParaRPr lang="en-SG"/>
          </a:p>
        </p:txBody>
      </p:sp>
      <p:pic>
        <p:nvPicPr>
          <p:cNvPr id="11" name="Picture 4" descr="https://lh6.googleusercontent.com/2NsKc8LQrfIayos774a_XpIj0EgsJk7zvb30Ohv8acKPe8GzC6m_SniTuRnOkgibJIyxN7uLaf_ExuO7V4Y4e2O4wut0s5kqb9pHJxu93heBBmIINao-VNbvsuHKj4Om8LQEQdEo7gisHSqKUA">
            <a:extLst>
              <a:ext uri="{FF2B5EF4-FFF2-40B4-BE49-F238E27FC236}">
                <a16:creationId xmlns:a16="http://schemas.microsoft.com/office/drawing/2014/main" id="{3532B96F-4DE3-534E-EB5B-C90EC26DD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10599"/>
          <a:stretch/>
        </p:blipFill>
        <p:spPr bwMode="auto">
          <a:xfrm>
            <a:off x="832371" y="2191603"/>
            <a:ext cx="4825796" cy="39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EB85-C304-73B7-CA5B-33C3E28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86603"/>
            <a:ext cx="10784205" cy="1450757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Proposed Graph: Improved Bump Chart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01FE3-0937-4649-95D7-43D7E59E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21" y="1905001"/>
            <a:ext cx="8101740" cy="4473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EC068A-92C3-2A4E-FC8A-B519F1669E58}"/>
              </a:ext>
            </a:extLst>
          </p:cNvPr>
          <p:cNvSpPr/>
          <p:nvPr/>
        </p:nvSpPr>
        <p:spPr>
          <a:xfrm>
            <a:off x="2326767" y="2348093"/>
            <a:ext cx="327102" cy="11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67CD7-2894-F441-FA96-216A6D470C2F}"/>
              </a:ext>
            </a:extLst>
          </p:cNvPr>
          <p:cNvSpPr/>
          <p:nvPr/>
        </p:nvSpPr>
        <p:spPr>
          <a:xfrm>
            <a:off x="2702798" y="5856689"/>
            <a:ext cx="327102" cy="11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736CF-850A-4030-386C-85D52AE32BE3}"/>
              </a:ext>
            </a:extLst>
          </p:cNvPr>
          <p:cNvSpPr/>
          <p:nvPr/>
        </p:nvSpPr>
        <p:spPr>
          <a:xfrm>
            <a:off x="7943491" y="5883993"/>
            <a:ext cx="327102" cy="11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61A3B-778A-4EBE-CFBF-561D835BEF6B}"/>
              </a:ext>
            </a:extLst>
          </p:cNvPr>
          <p:cNvSpPr/>
          <p:nvPr/>
        </p:nvSpPr>
        <p:spPr>
          <a:xfrm>
            <a:off x="8306811" y="2348093"/>
            <a:ext cx="327102" cy="11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6AD4F-CFC5-7239-34BE-441E042A41C4}"/>
              </a:ext>
            </a:extLst>
          </p:cNvPr>
          <p:cNvSpPr/>
          <p:nvPr/>
        </p:nvSpPr>
        <p:spPr>
          <a:xfrm>
            <a:off x="8470362" y="3670586"/>
            <a:ext cx="174702" cy="2526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C15FC2-065C-A151-ACC9-E7FD94830A8C}"/>
              </a:ext>
            </a:extLst>
          </p:cNvPr>
          <p:cNvSpPr/>
          <p:nvPr/>
        </p:nvSpPr>
        <p:spPr>
          <a:xfrm>
            <a:off x="2315616" y="3643493"/>
            <a:ext cx="174702" cy="2526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FF65A5-E1D7-CB5E-945A-4870E843773D}"/>
              </a:ext>
            </a:extLst>
          </p:cNvPr>
          <p:cNvSpPr/>
          <p:nvPr/>
        </p:nvSpPr>
        <p:spPr>
          <a:xfrm>
            <a:off x="5623819" y="5943466"/>
            <a:ext cx="174702" cy="2526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443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7AA9B7"/>
      </a:accent1>
      <a:accent2>
        <a:srgbClr val="7F94BA"/>
      </a:accent2>
      <a:accent3>
        <a:srgbClr val="9996C6"/>
      </a:accent3>
      <a:accent4>
        <a:srgbClr val="9B7FBA"/>
      </a:accent4>
      <a:accent5>
        <a:srgbClr val="BF93C5"/>
      </a:accent5>
      <a:accent6>
        <a:srgbClr val="BA7FA8"/>
      </a:accent6>
      <a:hlink>
        <a:srgbClr val="AC7465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RetrospectVTI</vt:lpstr>
      <vt:lpstr>Milestone 1</vt:lpstr>
      <vt:lpstr>First Visualisation</vt:lpstr>
      <vt:lpstr>First Visualisation: Background</vt:lpstr>
      <vt:lpstr>Bump Chart: Breakdown</vt:lpstr>
      <vt:lpstr>Bump Chart: Breakdown</vt:lpstr>
      <vt:lpstr>Bump Chart: Breakdown</vt:lpstr>
      <vt:lpstr>Problems - Expressiveness</vt:lpstr>
      <vt:lpstr>Problems - Expressiveness</vt:lpstr>
      <vt:lpstr>Proposed Graph: Improved Bump Chart</vt:lpstr>
      <vt:lpstr>Second Visualisation</vt:lpstr>
      <vt:lpstr>Second Visualisation: Background</vt:lpstr>
      <vt:lpstr>Radar Graph: Breakdown</vt:lpstr>
      <vt:lpstr>Radar Graph : Breakdown</vt:lpstr>
      <vt:lpstr>Radar Graph : Breakdown</vt:lpstr>
      <vt:lpstr>Problems – Wrong Idiom</vt:lpstr>
      <vt:lpstr>Problems - Expressiveness </vt:lpstr>
      <vt:lpstr>Problems - Expressiveness</vt:lpstr>
      <vt:lpstr>Proposed Graph: Stacked Bar Chart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dc:creator>OH QI QI</dc:creator>
  <cp:lastModifiedBy>OH QI QI</cp:lastModifiedBy>
  <cp:revision>1</cp:revision>
  <dcterms:created xsi:type="dcterms:W3CDTF">2022-06-19T18:37:34Z</dcterms:created>
  <dcterms:modified xsi:type="dcterms:W3CDTF">2022-06-27T02:11:59Z</dcterms:modified>
</cp:coreProperties>
</file>