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8" r:id="rId5"/>
    <p:sldId id="260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B6174-C630-7E9E-C64C-EBD8AF415612}" v="162" dt="2022-07-27T15:18:21.781"/>
    <p1510:client id="{B443222A-FE9B-4A30-8419-584E06F1F923}" v="808" dt="2022-07-27T15:37:15.393"/>
    <p1510:client id="{B7C67541-1E43-BB95-5642-1A8423B9454D}" v="363" dt="2022-07-27T15:32:20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40C6B6-9DF4-43F7-90FE-3B4F72C41C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3F32A78-C42D-4E5D-8230-DBBC51AEE641}">
      <dgm:prSet/>
      <dgm:spPr/>
      <dgm:t>
        <a:bodyPr/>
        <a:lstStyle/>
        <a:p>
          <a:r>
            <a:rPr lang="en-SG"/>
            <a:t>To give new investors a gentle introduction to the residential property market in Singapore</a:t>
          </a:r>
          <a:endParaRPr lang="en-US"/>
        </a:p>
      </dgm:t>
    </dgm:pt>
    <dgm:pt modelId="{D7A36645-044F-4B52-91A2-91B808F96B36}" type="parTrans" cxnId="{04F0B71D-68B7-47F8-B6CE-640CA96051E3}">
      <dgm:prSet/>
      <dgm:spPr/>
      <dgm:t>
        <a:bodyPr/>
        <a:lstStyle/>
        <a:p>
          <a:endParaRPr lang="en-US"/>
        </a:p>
      </dgm:t>
    </dgm:pt>
    <dgm:pt modelId="{2FAE1D3C-B6A7-4C93-99D9-8C2A8F30DB45}" type="sibTrans" cxnId="{04F0B71D-68B7-47F8-B6CE-640CA96051E3}">
      <dgm:prSet/>
      <dgm:spPr/>
      <dgm:t>
        <a:bodyPr/>
        <a:lstStyle/>
        <a:p>
          <a:endParaRPr lang="en-US"/>
        </a:p>
      </dgm:t>
    </dgm:pt>
    <dgm:pt modelId="{DF02F64C-E605-479D-9269-2424827B408C}">
      <dgm:prSet/>
      <dgm:spPr/>
      <dgm:t>
        <a:bodyPr/>
        <a:lstStyle/>
        <a:p>
          <a:r>
            <a:rPr lang="en-SG"/>
            <a:t>To show the possible key driving factors behind property prices in Singapore</a:t>
          </a:r>
          <a:endParaRPr lang="en-US"/>
        </a:p>
      </dgm:t>
    </dgm:pt>
    <dgm:pt modelId="{770579F6-12F2-467F-8C1B-468E949FC21B}" type="parTrans" cxnId="{F30E7E64-EE2B-4ABA-94D5-6B1B404892FF}">
      <dgm:prSet/>
      <dgm:spPr/>
      <dgm:t>
        <a:bodyPr/>
        <a:lstStyle/>
        <a:p>
          <a:endParaRPr lang="en-US"/>
        </a:p>
      </dgm:t>
    </dgm:pt>
    <dgm:pt modelId="{E24ED8A0-905F-497C-BAFB-A86CF794A8FA}" type="sibTrans" cxnId="{F30E7E64-EE2B-4ABA-94D5-6B1B404892FF}">
      <dgm:prSet/>
      <dgm:spPr/>
      <dgm:t>
        <a:bodyPr/>
        <a:lstStyle/>
        <a:p>
          <a:endParaRPr lang="en-US"/>
        </a:p>
      </dgm:t>
    </dgm:pt>
    <dgm:pt modelId="{A3DC0869-FC90-47D3-9C08-540827975F3B}" type="pres">
      <dgm:prSet presAssocID="{2C40C6B6-9DF4-43F7-90FE-3B4F72C41CCE}" presName="root" presStyleCnt="0">
        <dgm:presLayoutVars>
          <dgm:dir/>
          <dgm:resizeHandles val="exact"/>
        </dgm:presLayoutVars>
      </dgm:prSet>
      <dgm:spPr/>
    </dgm:pt>
    <dgm:pt modelId="{F5EC9CAC-D8D6-4EED-9A7F-91270064445F}" type="pres">
      <dgm:prSet presAssocID="{2C40C6B6-9DF4-43F7-90FE-3B4F72C41CCE}" presName="container" presStyleCnt="0">
        <dgm:presLayoutVars>
          <dgm:dir/>
          <dgm:resizeHandles val="exact"/>
        </dgm:presLayoutVars>
      </dgm:prSet>
      <dgm:spPr/>
    </dgm:pt>
    <dgm:pt modelId="{192AA2C7-AA07-49B1-8456-75239F4B34C4}" type="pres">
      <dgm:prSet presAssocID="{03F32A78-C42D-4E5D-8230-DBBC51AEE641}" presName="compNode" presStyleCnt="0"/>
      <dgm:spPr/>
    </dgm:pt>
    <dgm:pt modelId="{23508829-0713-4E34-A067-289A0FB66871}" type="pres">
      <dgm:prSet presAssocID="{03F32A78-C42D-4E5D-8230-DBBC51AEE641}" presName="iconBgRect" presStyleLbl="bgShp" presStyleIdx="0" presStyleCnt="2"/>
      <dgm:spPr/>
    </dgm:pt>
    <dgm:pt modelId="{0413D263-10EF-4760-B20D-4B7B50088F38}" type="pres">
      <dgm:prSet presAssocID="{03F32A78-C42D-4E5D-8230-DBBC51AEE6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08E2D37-29CB-4545-AA44-AAB86C63235F}" type="pres">
      <dgm:prSet presAssocID="{03F32A78-C42D-4E5D-8230-DBBC51AEE641}" presName="spaceRect" presStyleCnt="0"/>
      <dgm:spPr/>
    </dgm:pt>
    <dgm:pt modelId="{4EEA60E5-2BB0-4EE6-984F-4E529A1A9FC7}" type="pres">
      <dgm:prSet presAssocID="{03F32A78-C42D-4E5D-8230-DBBC51AEE641}" presName="textRect" presStyleLbl="revTx" presStyleIdx="0" presStyleCnt="2">
        <dgm:presLayoutVars>
          <dgm:chMax val="1"/>
          <dgm:chPref val="1"/>
        </dgm:presLayoutVars>
      </dgm:prSet>
      <dgm:spPr/>
    </dgm:pt>
    <dgm:pt modelId="{9726E780-2CD9-4730-ABF8-87D1DAADB5DB}" type="pres">
      <dgm:prSet presAssocID="{2FAE1D3C-B6A7-4C93-99D9-8C2A8F30DB45}" presName="sibTrans" presStyleLbl="sibTrans2D1" presStyleIdx="0" presStyleCnt="0"/>
      <dgm:spPr/>
    </dgm:pt>
    <dgm:pt modelId="{7EE0B619-2774-4FFD-801B-142D7B91C409}" type="pres">
      <dgm:prSet presAssocID="{DF02F64C-E605-479D-9269-2424827B408C}" presName="compNode" presStyleCnt="0"/>
      <dgm:spPr/>
    </dgm:pt>
    <dgm:pt modelId="{FD0E9CC3-7788-4C23-A33F-AF9F6CCDBCB6}" type="pres">
      <dgm:prSet presAssocID="{DF02F64C-E605-479D-9269-2424827B408C}" presName="iconBgRect" presStyleLbl="bgShp" presStyleIdx="1" presStyleCnt="2"/>
      <dgm:spPr/>
    </dgm:pt>
    <dgm:pt modelId="{F853CB27-1D12-40F2-8C37-73D7B30715B5}" type="pres">
      <dgm:prSet presAssocID="{DF02F64C-E605-479D-9269-2424827B40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A61CC20-F0B0-4D14-AF91-7976AF1E2911}" type="pres">
      <dgm:prSet presAssocID="{DF02F64C-E605-479D-9269-2424827B408C}" presName="spaceRect" presStyleCnt="0"/>
      <dgm:spPr/>
    </dgm:pt>
    <dgm:pt modelId="{02F7AF0E-539E-4ACB-96B4-CC1F5A130023}" type="pres">
      <dgm:prSet presAssocID="{DF02F64C-E605-479D-9269-2424827B40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E75A80E-522F-4EF2-B247-C38BF1788DA7}" type="presOf" srcId="{2C40C6B6-9DF4-43F7-90FE-3B4F72C41CCE}" destId="{A3DC0869-FC90-47D3-9C08-540827975F3B}" srcOrd="0" destOrd="0" presId="urn:microsoft.com/office/officeart/2018/2/layout/IconCircleList"/>
    <dgm:cxn modelId="{04F0B71D-68B7-47F8-B6CE-640CA96051E3}" srcId="{2C40C6B6-9DF4-43F7-90FE-3B4F72C41CCE}" destId="{03F32A78-C42D-4E5D-8230-DBBC51AEE641}" srcOrd="0" destOrd="0" parTransId="{D7A36645-044F-4B52-91A2-91B808F96B36}" sibTransId="{2FAE1D3C-B6A7-4C93-99D9-8C2A8F30DB45}"/>
    <dgm:cxn modelId="{F30E7E64-EE2B-4ABA-94D5-6B1B404892FF}" srcId="{2C40C6B6-9DF4-43F7-90FE-3B4F72C41CCE}" destId="{DF02F64C-E605-479D-9269-2424827B408C}" srcOrd="1" destOrd="0" parTransId="{770579F6-12F2-467F-8C1B-468E949FC21B}" sibTransId="{E24ED8A0-905F-497C-BAFB-A86CF794A8FA}"/>
    <dgm:cxn modelId="{E0A56A98-E014-411B-8961-B222230E9F43}" type="presOf" srcId="{2FAE1D3C-B6A7-4C93-99D9-8C2A8F30DB45}" destId="{9726E780-2CD9-4730-ABF8-87D1DAADB5DB}" srcOrd="0" destOrd="0" presId="urn:microsoft.com/office/officeart/2018/2/layout/IconCircleList"/>
    <dgm:cxn modelId="{357C93B4-0346-46B4-92A6-FF814B5AB4D6}" type="presOf" srcId="{03F32A78-C42D-4E5D-8230-DBBC51AEE641}" destId="{4EEA60E5-2BB0-4EE6-984F-4E529A1A9FC7}" srcOrd="0" destOrd="0" presId="urn:microsoft.com/office/officeart/2018/2/layout/IconCircleList"/>
    <dgm:cxn modelId="{B778A9F7-5BF9-44EF-BDA3-6638BC674A97}" type="presOf" srcId="{DF02F64C-E605-479D-9269-2424827B408C}" destId="{02F7AF0E-539E-4ACB-96B4-CC1F5A130023}" srcOrd="0" destOrd="0" presId="urn:microsoft.com/office/officeart/2018/2/layout/IconCircleList"/>
    <dgm:cxn modelId="{EAF390DB-769E-4479-9014-1CB066A5C829}" type="presParOf" srcId="{A3DC0869-FC90-47D3-9C08-540827975F3B}" destId="{F5EC9CAC-D8D6-4EED-9A7F-91270064445F}" srcOrd="0" destOrd="0" presId="urn:microsoft.com/office/officeart/2018/2/layout/IconCircleList"/>
    <dgm:cxn modelId="{3DCE7368-CDEF-4D34-99F4-CFF55AA8C79E}" type="presParOf" srcId="{F5EC9CAC-D8D6-4EED-9A7F-91270064445F}" destId="{192AA2C7-AA07-49B1-8456-75239F4B34C4}" srcOrd="0" destOrd="0" presId="urn:microsoft.com/office/officeart/2018/2/layout/IconCircleList"/>
    <dgm:cxn modelId="{54240110-884D-4B1D-A4C2-E2285FC55A58}" type="presParOf" srcId="{192AA2C7-AA07-49B1-8456-75239F4B34C4}" destId="{23508829-0713-4E34-A067-289A0FB66871}" srcOrd="0" destOrd="0" presId="urn:microsoft.com/office/officeart/2018/2/layout/IconCircleList"/>
    <dgm:cxn modelId="{06FF36DF-2377-42BA-B257-EB575BAFDCA9}" type="presParOf" srcId="{192AA2C7-AA07-49B1-8456-75239F4B34C4}" destId="{0413D263-10EF-4760-B20D-4B7B50088F38}" srcOrd="1" destOrd="0" presId="urn:microsoft.com/office/officeart/2018/2/layout/IconCircleList"/>
    <dgm:cxn modelId="{EA12D75F-C020-4053-80EE-35A3209FE755}" type="presParOf" srcId="{192AA2C7-AA07-49B1-8456-75239F4B34C4}" destId="{F08E2D37-29CB-4545-AA44-AAB86C63235F}" srcOrd="2" destOrd="0" presId="urn:microsoft.com/office/officeart/2018/2/layout/IconCircleList"/>
    <dgm:cxn modelId="{533329AC-2152-4E02-B40C-7C1D36E6D056}" type="presParOf" srcId="{192AA2C7-AA07-49B1-8456-75239F4B34C4}" destId="{4EEA60E5-2BB0-4EE6-984F-4E529A1A9FC7}" srcOrd="3" destOrd="0" presId="urn:microsoft.com/office/officeart/2018/2/layout/IconCircleList"/>
    <dgm:cxn modelId="{65DE74CD-4B4E-4AF8-A813-4A76701C61BB}" type="presParOf" srcId="{F5EC9CAC-D8D6-4EED-9A7F-91270064445F}" destId="{9726E780-2CD9-4730-ABF8-87D1DAADB5DB}" srcOrd="1" destOrd="0" presId="urn:microsoft.com/office/officeart/2018/2/layout/IconCircleList"/>
    <dgm:cxn modelId="{404C79EA-7B4B-4451-8EA1-1A9758BDEC08}" type="presParOf" srcId="{F5EC9CAC-D8D6-4EED-9A7F-91270064445F}" destId="{7EE0B619-2774-4FFD-801B-142D7B91C409}" srcOrd="2" destOrd="0" presId="urn:microsoft.com/office/officeart/2018/2/layout/IconCircleList"/>
    <dgm:cxn modelId="{9B8D3A60-8EF0-4715-BD49-0461CC2A1EE8}" type="presParOf" srcId="{7EE0B619-2774-4FFD-801B-142D7B91C409}" destId="{FD0E9CC3-7788-4C23-A33F-AF9F6CCDBCB6}" srcOrd="0" destOrd="0" presId="urn:microsoft.com/office/officeart/2018/2/layout/IconCircleList"/>
    <dgm:cxn modelId="{BA3253F9-3D2A-4D05-8BED-70510F036FD1}" type="presParOf" srcId="{7EE0B619-2774-4FFD-801B-142D7B91C409}" destId="{F853CB27-1D12-40F2-8C37-73D7B30715B5}" srcOrd="1" destOrd="0" presId="urn:microsoft.com/office/officeart/2018/2/layout/IconCircleList"/>
    <dgm:cxn modelId="{0832688C-A569-4533-8733-5DFDD0D980D9}" type="presParOf" srcId="{7EE0B619-2774-4FFD-801B-142D7B91C409}" destId="{1A61CC20-F0B0-4D14-AF91-7976AF1E2911}" srcOrd="2" destOrd="0" presId="urn:microsoft.com/office/officeart/2018/2/layout/IconCircleList"/>
    <dgm:cxn modelId="{A3057C26-4A6A-4DFD-B95C-064E876C75F4}" type="presParOf" srcId="{7EE0B619-2774-4FFD-801B-142D7B91C409}" destId="{02F7AF0E-539E-4ACB-96B4-CC1F5A1300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40C6B6-9DF4-43F7-90FE-3B4F72C41C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3F32A78-C42D-4E5D-8230-DBBC51AEE641}">
      <dgm:prSet/>
      <dgm:spPr/>
      <dgm:t>
        <a:bodyPr/>
        <a:lstStyle/>
        <a:p>
          <a:r>
            <a:rPr lang="en-SG"/>
            <a:t>Difficulties in obtaining property sales data as there is no one centralised data source</a:t>
          </a:r>
          <a:endParaRPr lang="en-US"/>
        </a:p>
      </dgm:t>
    </dgm:pt>
    <dgm:pt modelId="{D7A36645-044F-4B52-91A2-91B808F96B36}" type="parTrans" cxnId="{04F0B71D-68B7-47F8-B6CE-640CA96051E3}">
      <dgm:prSet/>
      <dgm:spPr/>
      <dgm:t>
        <a:bodyPr/>
        <a:lstStyle/>
        <a:p>
          <a:endParaRPr lang="en-US"/>
        </a:p>
      </dgm:t>
    </dgm:pt>
    <dgm:pt modelId="{2FAE1D3C-B6A7-4C93-99D9-8C2A8F30DB45}" type="sibTrans" cxnId="{04F0B71D-68B7-47F8-B6CE-640CA96051E3}">
      <dgm:prSet/>
      <dgm:spPr/>
      <dgm:t>
        <a:bodyPr/>
        <a:lstStyle/>
        <a:p>
          <a:endParaRPr lang="en-US"/>
        </a:p>
      </dgm:t>
    </dgm:pt>
    <dgm:pt modelId="{DF02F64C-E605-479D-9269-2424827B408C}">
      <dgm:prSet/>
      <dgm:spPr/>
      <dgm:t>
        <a:bodyPr/>
        <a:lstStyle/>
        <a:p>
          <a:r>
            <a:rPr lang="en-SG"/>
            <a:t>Data was raw and needed to be cleaned and pre-processed to fit to certain chart</a:t>
          </a:r>
          <a:endParaRPr lang="en-US"/>
        </a:p>
      </dgm:t>
    </dgm:pt>
    <dgm:pt modelId="{770579F6-12F2-467F-8C1B-468E949FC21B}" type="parTrans" cxnId="{F30E7E64-EE2B-4ABA-94D5-6B1B404892FF}">
      <dgm:prSet/>
      <dgm:spPr/>
      <dgm:t>
        <a:bodyPr/>
        <a:lstStyle/>
        <a:p>
          <a:endParaRPr lang="en-US"/>
        </a:p>
      </dgm:t>
    </dgm:pt>
    <dgm:pt modelId="{E24ED8A0-905F-497C-BAFB-A86CF794A8FA}" type="sibTrans" cxnId="{F30E7E64-EE2B-4ABA-94D5-6B1B404892FF}">
      <dgm:prSet/>
      <dgm:spPr/>
      <dgm:t>
        <a:bodyPr/>
        <a:lstStyle/>
        <a:p>
          <a:endParaRPr lang="en-US"/>
        </a:p>
      </dgm:t>
    </dgm:pt>
    <dgm:pt modelId="{A3DC0869-FC90-47D3-9C08-540827975F3B}" type="pres">
      <dgm:prSet presAssocID="{2C40C6B6-9DF4-43F7-90FE-3B4F72C41CCE}" presName="root" presStyleCnt="0">
        <dgm:presLayoutVars>
          <dgm:dir/>
          <dgm:resizeHandles val="exact"/>
        </dgm:presLayoutVars>
      </dgm:prSet>
      <dgm:spPr/>
    </dgm:pt>
    <dgm:pt modelId="{F5EC9CAC-D8D6-4EED-9A7F-91270064445F}" type="pres">
      <dgm:prSet presAssocID="{2C40C6B6-9DF4-43F7-90FE-3B4F72C41CCE}" presName="container" presStyleCnt="0">
        <dgm:presLayoutVars>
          <dgm:dir/>
          <dgm:resizeHandles val="exact"/>
        </dgm:presLayoutVars>
      </dgm:prSet>
      <dgm:spPr/>
    </dgm:pt>
    <dgm:pt modelId="{192AA2C7-AA07-49B1-8456-75239F4B34C4}" type="pres">
      <dgm:prSet presAssocID="{03F32A78-C42D-4E5D-8230-DBBC51AEE641}" presName="compNode" presStyleCnt="0"/>
      <dgm:spPr/>
    </dgm:pt>
    <dgm:pt modelId="{23508829-0713-4E34-A067-289A0FB66871}" type="pres">
      <dgm:prSet presAssocID="{03F32A78-C42D-4E5D-8230-DBBC51AEE641}" presName="iconBgRect" presStyleLbl="bgShp" presStyleIdx="0" presStyleCnt="2"/>
      <dgm:spPr/>
    </dgm:pt>
    <dgm:pt modelId="{0413D263-10EF-4760-B20D-4B7B50088F38}" type="pres">
      <dgm:prSet presAssocID="{03F32A78-C42D-4E5D-8230-DBBC51AEE6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08E2D37-29CB-4545-AA44-AAB86C63235F}" type="pres">
      <dgm:prSet presAssocID="{03F32A78-C42D-4E5D-8230-DBBC51AEE641}" presName="spaceRect" presStyleCnt="0"/>
      <dgm:spPr/>
    </dgm:pt>
    <dgm:pt modelId="{4EEA60E5-2BB0-4EE6-984F-4E529A1A9FC7}" type="pres">
      <dgm:prSet presAssocID="{03F32A78-C42D-4E5D-8230-DBBC51AEE641}" presName="textRect" presStyleLbl="revTx" presStyleIdx="0" presStyleCnt="2">
        <dgm:presLayoutVars>
          <dgm:chMax val="1"/>
          <dgm:chPref val="1"/>
        </dgm:presLayoutVars>
      </dgm:prSet>
      <dgm:spPr/>
    </dgm:pt>
    <dgm:pt modelId="{9726E780-2CD9-4730-ABF8-87D1DAADB5DB}" type="pres">
      <dgm:prSet presAssocID="{2FAE1D3C-B6A7-4C93-99D9-8C2A8F30DB45}" presName="sibTrans" presStyleLbl="sibTrans2D1" presStyleIdx="0" presStyleCnt="0"/>
      <dgm:spPr/>
    </dgm:pt>
    <dgm:pt modelId="{7EE0B619-2774-4FFD-801B-142D7B91C409}" type="pres">
      <dgm:prSet presAssocID="{DF02F64C-E605-479D-9269-2424827B408C}" presName="compNode" presStyleCnt="0"/>
      <dgm:spPr/>
    </dgm:pt>
    <dgm:pt modelId="{FD0E9CC3-7788-4C23-A33F-AF9F6CCDBCB6}" type="pres">
      <dgm:prSet presAssocID="{DF02F64C-E605-479D-9269-2424827B408C}" presName="iconBgRect" presStyleLbl="bgShp" presStyleIdx="1" presStyleCnt="2"/>
      <dgm:spPr/>
    </dgm:pt>
    <dgm:pt modelId="{F853CB27-1D12-40F2-8C37-73D7B30715B5}" type="pres">
      <dgm:prSet presAssocID="{DF02F64C-E605-479D-9269-2424827B40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 with solid fill"/>
        </a:ext>
      </dgm:extLst>
    </dgm:pt>
    <dgm:pt modelId="{1A61CC20-F0B0-4D14-AF91-7976AF1E2911}" type="pres">
      <dgm:prSet presAssocID="{DF02F64C-E605-479D-9269-2424827B408C}" presName="spaceRect" presStyleCnt="0"/>
      <dgm:spPr/>
    </dgm:pt>
    <dgm:pt modelId="{02F7AF0E-539E-4ACB-96B4-CC1F5A130023}" type="pres">
      <dgm:prSet presAssocID="{DF02F64C-E605-479D-9269-2424827B40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E75A80E-522F-4EF2-B247-C38BF1788DA7}" type="presOf" srcId="{2C40C6B6-9DF4-43F7-90FE-3B4F72C41CCE}" destId="{A3DC0869-FC90-47D3-9C08-540827975F3B}" srcOrd="0" destOrd="0" presId="urn:microsoft.com/office/officeart/2018/2/layout/IconCircleList"/>
    <dgm:cxn modelId="{04F0B71D-68B7-47F8-B6CE-640CA96051E3}" srcId="{2C40C6B6-9DF4-43F7-90FE-3B4F72C41CCE}" destId="{03F32A78-C42D-4E5D-8230-DBBC51AEE641}" srcOrd="0" destOrd="0" parTransId="{D7A36645-044F-4B52-91A2-91B808F96B36}" sibTransId="{2FAE1D3C-B6A7-4C93-99D9-8C2A8F30DB45}"/>
    <dgm:cxn modelId="{F30E7E64-EE2B-4ABA-94D5-6B1B404892FF}" srcId="{2C40C6B6-9DF4-43F7-90FE-3B4F72C41CCE}" destId="{DF02F64C-E605-479D-9269-2424827B408C}" srcOrd="1" destOrd="0" parTransId="{770579F6-12F2-467F-8C1B-468E949FC21B}" sibTransId="{E24ED8A0-905F-497C-BAFB-A86CF794A8FA}"/>
    <dgm:cxn modelId="{E0A56A98-E014-411B-8961-B222230E9F43}" type="presOf" srcId="{2FAE1D3C-B6A7-4C93-99D9-8C2A8F30DB45}" destId="{9726E780-2CD9-4730-ABF8-87D1DAADB5DB}" srcOrd="0" destOrd="0" presId="urn:microsoft.com/office/officeart/2018/2/layout/IconCircleList"/>
    <dgm:cxn modelId="{357C93B4-0346-46B4-92A6-FF814B5AB4D6}" type="presOf" srcId="{03F32A78-C42D-4E5D-8230-DBBC51AEE641}" destId="{4EEA60E5-2BB0-4EE6-984F-4E529A1A9FC7}" srcOrd="0" destOrd="0" presId="urn:microsoft.com/office/officeart/2018/2/layout/IconCircleList"/>
    <dgm:cxn modelId="{B778A9F7-5BF9-44EF-BDA3-6638BC674A97}" type="presOf" srcId="{DF02F64C-E605-479D-9269-2424827B408C}" destId="{02F7AF0E-539E-4ACB-96B4-CC1F5A130023}" srcOrd="0" destOrd="0" presId="urn:microsoft.com/office/officeart/2018/2/layout/IconCircleList"/>
    <dgm:cxn modelId="{EAF390DB-769E-4479-9014-1CB066A5C829}" type="presParOf" srcId="{A3DC0869-FC90-47D3-9C08-540827975F3B}" destId="{F5EC9CAC-D8D6-4EED-9A7F-91270064445F}" srcOrd="0" destOrd="0" presId="urn:microsoft.com/office/officeart/2018/2/layout/IconCircleList"/>
    <dgm:cxn modelId="{3DCE7368-CDEF-4D34-99F4-CFF55AA8C79E}" type="presParOf" srcId="{F5EC9CAC-D8D6-4EED-9A7F-91270064445F}" destId="{192AA2C7-AA07-49B1-8456-75239F4B34C4}" srcOrd="0" destOrd="0" presId="urn:microsoft.com/office/officeart/2018/2/layout/IconCircleList"/>
    <dgm:cxn modelId="{54240110-884D-4B1D-A4C2-E2285FC55A58}" type="presParOf" srcId="{192AA2C7-AA07-49B1-8456-75239F4B34C4}" destId="{23508829-0713-4E34-A067-289A0FB66871}" srcOrd="0" destOrd="0" presId="urn:microsoft.com/office/officeart/2018/2/layout/IconCircleList"/>
    <dgm:cxn modelId="{06FF36DF-2377-42BA-B257-EB575BAFDCA9}" type="presParOf" srcId="{192AA2C7-AA07-49B1-8456-75239F4B34C4}" destId="{0413D263-10EF-4760-B20D-4B7B50088F38}" srcOrd="1" destOrd="0" presId="urn:microsoft.com/office/officeart/2018/2/layout/IconCircleList"/>
    <dgm:cxn modelId="{EA12D75F-C020-4053-80EE-35A3209FE755}" type="presParOf" srcId="{192AA2C7-AA07-49B1-8456-75239F4B34C4}" destId="{F08E2D37-29CB-4545-AA44-AAB86C63235F}" srcOrd="2" destOrd="0" presId="urn:microsoft.com/office/officeart/2018/2/layout/IconCircleList"/>
    <dgm:cxn modelId="{533329AC-2152-4E02-B40C-7C1D36E6D056}" type="presParOf" srcId="{192AA2C7-AA07-49B1-8456-75239F4B34C4}" destId="{4EEA60E5-2BB0-4EE6-984F-4E529A1A9FC7}" srcOrd="3" destOrd="0" presId="urn:microsoft.com/office/officeart/2018/2/layout/IconCircleList"/>
    <dgm:cxn modelId="{65DE74CD-4B4E-4AF8-A813-4A76701C61BB}" type="presParOf" srcId="{F5EC9CAC-D8D6-4EED-9A7F-91270064445F}" destId="{9726E780-2CD9-4730-ABF8-87D1DAADB5DB}" srcOrd="1" destOrd="0" presId="urn:microsoft.com/office/officeart/2018/2/layout/IconCircleList"/>
    <dgm:cxn modelId="{404C79EA-7B4B-4451-8EA1-1A9758BDEC08}" type="presParOf" srcId="{F5EC9CAC-D8D6-4EED-9A7F-91270064445F}" destId="{7EE0B619-2774-4FFD-801B-142D7B91C409}" srcOrd="2" destOrd="0" presId="urn:microsoft.com/office/officeart/2018/2/layout/IconCircleList"/>
    <dgm:cxn modelId="{9B8D3A60-8EF0-4715-BD49-0461CC2A1EE8}" type="presParOf" srcId="{7EE0B619-2774-4FFD-801B-142D7B91C409}" destId="{FD0E9CC3-7788-4C23-A33F-AF9F6CCDBCB6}" srcOrd="0" destOrd="0" presId="urn:microsoft.com/office/officeart/2018/2/layout/IconCircleList"/>
    <dgm:cxn modelId="{BA3253F9-3D2A-4D05-8BED-70510F036FD1}" type="presParOf" srcId="{7EE0B619-2774-4FFD-801B-142D7B91C409}" destId="{F853CB27-1D12-40F2-8C37-73D7B30715B5}" srcOrd="1" destOrd="0" presId="urn:microsoft.com/office/officeart/2018/2/layout/IconCircleList"/>
    <dgm:cxn modelId="{0832688C-A569-4533-8733-5DFDD0D980D9}" type="presParOf" srcId="{7EE0B619-2774-4FFD-801B-142D7B91C409}" destId="{1A61CC20-F0B0-4D14-AF91-7976AF1E2911}" srcOrd="2" destOrd="0" presId="urn:microsoft.com/office/officeart/2018/2/layout/IconCircleList"/>
    <dgm:cxn modelId="{A3057C26-4A6A-4DFD-B95C-064E876C75F4}" type="presParOf" srcId="{7EE0B619-2774-4FFD-801B-142D7B91C409}" destId="{02F7AF0E-539E-4ACB-96B4-CC1F5A1300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08829-0713-4E34-A067-289A0FB66871}">
      <dsp:nvSpPr>
        <dsp:cNvPr id="0" name=""/>
        <dsp:cNvSpPr/>
      </dsp:nvSpPr>
      <dsp:spPr>
        <a:xfrm>
          <a:off x="135633" y="1125882"/>
          <a:ext cx="1296326" cy="12963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3D263-10EF-4760-B20D-4B7B50088F38}">
      <dsp:nvSpPr>
        <dsp:cNvPr id="0" name=""/>
        <dsp:cNvSpPr/>
      </dsp:nvSpPr>
      <dsp:spPr>
        <a:xfrm>
          <a:off x="407861" y="1398110"/>
          <a:ext cx="751869" cy="751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A60E5-2BB0-4EE6-984F-4E529A1A9FC7}">
      <dsp:nvSpPr>
        <dsp:cNvPr id="0" name=""/>
        <dsp:cNvSpPr/>
      </dsp:nvSpPr>
      <dsp:spPr>
        <a:xfrm>
          <a:off x="1709744" y="1125882"/>
          <a:ext cx="3055627" cy="129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To give new investors a gentle introduction to the residential property market in Singapore</a:t>
          </a:r>
          <a:endParaRPr lang="en-US" sz="2200" kern="1200"/>
        </a:p>
      </dsp:txBody>
      <dsp:txXfrm>
        <a:off x="1709744" y="1125882"/>
        <a:ext cx="3055627" cy="1296326"/>
      </dsp:txXfrm>
    </dsp:sp>
    <dsp:sp modelId="{FD0E9CC3-7788-4C23-A33F-AF9F6CCDBCB6}">
      <dsp:nvSpPr>
        <dsp:cNvPr id="0" name=""/>
        <dsp:cNvSpPr/>
      </dsp:nvSpPr>
      <dsp:spPr>
        <a:xfrm>
          <a:off x="5297791" y="1125882"/>
          <a:ext cx="1296326" cy="12963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3CB27-1D12-40F2-8C37-73D7B30715B5}">
      <dsp:nvSpPr>
        <dsp:cNvPr id="0" name=""/>
        <dsp:cNvSpPr/>
      </dsp:nvSpPr>
      <dsp:spPr>
        <a:xfrm>
          <a:off x="5570020" y="1398110"/>
          <a:ext cx="751869" cy="751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AF0E-539E-4ACB-96B4-CC1F5A130023}">
      <dsp:nvSpPr>
        <dsp:cNvPr id="0" name=""/>
        <dsp:cNvSpPr/>
      </dsp:nvSpPr>
      <dsp:spPr>
        <a:xfrm>
          <a:off x="6871902" y="1125882"/>
          <a:ext cx="3055627" cy="129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To show the possible key driving factors behind property prices in Singapore</a:t>
          </a:r>
          <a:endParaRPr lang="en-US" sz="2200" kern="1200"/>
        </a:p>
      </dsp:txBody>
      <dsp:txXfrm>
        <a:off x="6871902" y="1125882"/>
        <a:ext cx="3055627" cy="1296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08829-0713-4E34-A067-289A0FB66871}">
      <dsp:nvSpPr>
        <dsp:cNvPr id="0" name=""/>
        <dsp:cNvSpPr/>
      </dsp:nvSpPr>
      <dsp:spPr>
        <a:xfrm>
          <a:off x="135633" y="1125882"/>
          <a:ext cx="1296326" cy="12963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3D263-10EF-4760-B20D-4B7B50088F38}">
      <dsp:nvSpPr>
        <dsp:cNvPr id="0" name=""/>
        <dsp:cNvSpPr/>
      </dsp:nvSpPr>
      <dsp:spPr>
        <a:xfrm>
          <a:off x="407861" y="1398110"/>
          <a:ext cx="751869" cy="751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A60E5-2BB0-4EE6-984F-4E529A1A9FC7}">
      <dsp:nvSpPr>
        <dsp:cNvPr id="0" name=""/>
        <dsp:cNvSpPr/>
      </dsp:nvSpPr>
      <dsp:spPr>
        <a:xfrm>
          <a:off x="1709744" y="1125882"/>
          <a:ext cx="3055627" cy="129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Difficulties in obtaining property sales data as there is no one centralised data source</a:t>
          </a:r>
          <a:endParaRPr lang="en-US" sz="2200" kern="1200"/>
        </a:p>
      </dsp:txBody>
      <dsp:txXfrm>
        <a:off x="1709744" y="1125882"/>
        <a:ext cx="3055627" cy="1296326"/>
      </dsp:txXfrm>
    </dsp:sp>
    <dsp:sp modelId="{FD0E9CC3-7788-4C23-A33F-AF9F6CCDBCB6}">
      <dsp:nvSpPr>
        <dsp:cNvPr id="0" name=""/>
        <dsp:cNvSpPr/>
      </dsp:nvSpPr>
      <dsp:spPr>
        <a:xfrm>
          <a:off x="5297791" y="1125882"/>
          <a:ext cx="1296326" cy="12963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3CB27-1D12-40F2-8C37-73D7B30715B5}">
      <dsp:nvSpPr>
        <dsp:cNvPr id="0" name=""/>
        <dsp:cNvSpPr/>
      </dsp:nvSpPr>
      <dsp:spPr>
        <a:xfrm>
          <a:off x="5570020" y="1398110"/>
          <a:ext cx="751869" cy="751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AF0E-539E-4ACB-96B4-CC1F5A130023}">
      <dsp:nvSpPr>
        <dsp:cNvPr id="0" name=""/>
        <dsp:cNvSpPr/>
      </dsp:nvSpPr>
      <dsp:spPr>
        <a:xfrm>
          <a:off x="6871902" y="1125882"/>
          <a:ext cx="3055627" cy="129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Data was raw and needed to be cleaned and pre-processed to fit to certain chart</a:t>
          </a:r>
          <a:endParaRPr lang="en-US" sz="2200" kern="1200"/>
        </a:p>
      </dsp:txBody>
      <dsp:txXfrm>
        <a:off x="6871902" y="1125882"/>
        <a:ext cx="3055627" cy="1296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5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5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9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gures of houses in different position and sizes">
            <a:extLst>
              <a:ext uri="{FF2B5EF4-FFF2-40B4-BE49-F238E27FC236}">
                <a16:creationId xmlns:a16="http://schemas.microsoft.com/office/drawing/2014/main" id="{288609A8-5C6D-15C7-27E7-E1D06023C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1" r="21275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FF9A3-0366-E0E4-0893-B21B5B4B0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1426" y="2853858"/>
            <a:ext cx="3153720" cy="1143559"/>
          </a:xfrm>
        </p:spPr>
        <p:txBody>
          <a:bodyPr>
            <a:normAutofit/>
          </a:bodyPr>
          <a:lstStyle/>
          <a:p>
            <a:pPr algn="r"/>
            <a:r>
              <a:rPr lang="en-SG" sz="4400" b="1" i="0">
                <a:latin typeface="+mn-lt"/>
              </a:rPr>
              <a:t>Milestone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BD40F-0CC4-50FB-4C9A-28D4DE6B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2963" y="4421832"/>
            <a:ext cx="3610577" cy="1325952"/>
          </a:xfrm>
        </p:spPr>
        <p:txBody>
          <a:bodyPr>
            <a:noAutofit/>
          </a:bodyPr>
          <a:lstStyle/>
          <a:p>
            <a:pPr algn="l"/>
            <a:r>
              <a:rPr lang="en-SG" sz="2400" b="0"/>
              <a:t>Team 8</a:t>
            </a:r>
          </a:p>
          <a:p>
            <a:pPr algn="l"/>
            <a:r>
              <a:rPr lang="en-SG" sz="2400" b="0"/>
              <a:t>Qi </a:t>
            </a:r>
            <a:r>
              <a:rPr lang="en-SG" sz="2400" b="0" err="1"/>
              <a:t>qi</a:t>
            </a:r>
            <a:r>
              <a:rPr lang="en-SG" sz="2400" b="0"/>
              <a:t>, Isaac, </a:t>
            </a:r>
            <a:r>
              <a:rPr lang="en-SG" sz="2400" b="0" err="1"/>
              <a:t>gideon</a:t>
            </a:r>
            <a:endParaRPr lang="en-SG" sz="2400" b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6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9F43B-00FD-3B3B-D484-AB0077AE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5" y="859814"/>
            <a:ext cx="3230515" cy="998855"/>
          </a:xfrm>
        </p:spPr>
        <p:txBody>
          <a:bodyPr anchor="t">
            <a:normAutofit/>
          </a:bodyPr>
          <a:lstStyle/>
          <a:p>
            <a:pPr algn="ctr"/>
            <a:r>
              <a:rPr lang="en-SG" sz="4400" b="1" i="0">
                <a:latin typeface="+mn-lt"/>
              </a:rPr>
              <a:t>What (data)</a:t>
            </a:r>
            <a:endParaRPr lang="en-SG" sz="4100" b="1" i="0">
              <a:latin typeface="+mn-l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4" descr="Logo&#10;&#10;Description automatically generated">
            <a:extLst>
              <a:ext uri="{FF2B5EF4-FFF2-40B4-BE49-F238E27FC236}">
                <a16:creationId xmlns:a16="http://schemas.microsoft.com/office/drawing/2014/main" id="{AD3E7BF5-53E3-68F9-94B1-AA5BB91E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405" y="2718484"/>
            <a:ext cx="2419863" cy="2419863"/>
          </a:xfrm>
          <a:prstGeom prst="rect">
            <a:avLst/>
          </a:prstGeom>
        </p:spPr>
      </p:pic>
      <p:pic>
        <p:nvPicPr>
          <p:cNvPr id="12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93F4D4-5298-4695-F965-8EA76E814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786" y="2818928"/>
            <a:ext cx="3987734" cy="1993866"/>
          </a:xfrm>
          <a:prstGeom prst="rect">
            <a:avLst/>
          </a:prstGeom>
        </p:spPr>
      </p:pic>
      <p:pic>
        <p:nvPicPr>
          <p:cNvPr id="13" name="Picture 33" descr="Logo&#10;&#10;Description automatically generated">
            <a:extLst>
              <a:ext uri="{FF2B5EF4-FFF2-40B4-BE49-F238E27FC236}">
                <a16:creationId xmlns:a16="http://schemas.microsoft.com/office/drawing/2014/main" id="{505356EB-1D4F-8319-8CE8-F643C0F76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303" y="5290419"/>
            <a:ext cx="3395849" cy="1283223"/>
          </a:xfrm>
          <a:prstGeom prst="rect">
            <a:avLst/>
          </a:prstGeom>
        </p:spPr>
      </p:pic>
      <p:pic>
        <p:nvPicPr>
          <p:cNvPr id="1026" name="Picture 2" descr="Squarefoot Subscription, Property, Others on Carousell">
            <a:extLst>
              <a:ext uri="{FF2B5EF4-FFF2-40B4-BE49-F238E27FC236}">
                <a16:creationId xmlns:a16="http://schemas.microsoft.com/office/drawing/2014/main" id="{D517DF1B-0F77-D84A-1C13-399F8A3B8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46"/>
          <a:stretch/>
        </p:blipFill>
        <p:spPr bwMode="auto">
          <a:xfrm>
            <a:off x="6298447" y="773722"/>
            <a:ext cx="3581006" cy="16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3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122F7E-BE38-4ED6-B882-31F599E0D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1155B9-927A-462F-A862-5A3A25054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7C4564-9B00-4A2C-83A8-8A4D71AA7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391" y="-14436"/>
            <a:ext cx="434009" cy="20384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6C69DA-1F01-4590-81E9-13252B52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128" y="-28871"/>
            <a:ext cx="3675616" cy="202372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2949E2-18AB-4264-8828-9EF5EC221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146118" y="-14435"/>
            <a:ext cx="602193" cy="2023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CE67A6-68B6-405C-8200-32A6FD6D9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9176" y="0"/>
            <a:ext cx="6902824" cy="8214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616417-585C-4737-9D95-95EFB919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01063" y="1369273"/>
            <a:ext cx="3690937" cy="6402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99F43B-00FD-3B3B-D484-AB0077AE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2"/>
            <a:ext cx="10064376" cy="959285"/>
          </a:xfrm>
        </p:spPr>
        <p:txBody>
          <a:bodyPr>
            <a:normAutofit/>
          </a:bodyPr>
          <a:lstStyle/>
          <a:p>
            <a:r>
              <a:rPr lang="en-SG" b="1" i="0">
                <a:latin typeface="+mn-lt"/>
              </a:rPr>
              <a:t>Why (Task)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2BE03B-A9D2-1550-D31E-ACC43075A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775375"/>
              </p:ext>
            </p:extLst>
          </p:nvPr>
        </p:nvGraphicFramePr>
        <p:xfrm>
          <a:off x="1064418" y="2474903"/>
          <a:ext cx="10063163" cy="354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802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9156A3-927F-4136-8FB7-01C3618C7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66174" y="9137"/>
            <a:ext cx="2060770" cy="19997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B04D5A-A705-45EA-8F0E-8DA2EA396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03235" y="8484"/>
            <a:ext cx="4496950" cy="20004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CB4E4B-EC5D-4D4F-BFDF-CEDF17F65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473282"/>
            <a:ext cx="8670718" cy="152642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D6D56-9A24-42C0-A137-242CEED58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54939" y="9137"/>
            <a:ext cx="470887" cy="19997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2A4864-4454-4BC4-8DC2-078B4DAC4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21974" y="8484"/>
            <a:ext cx="4670026" cy="689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D1337FC-CC0E-F67D-9826-F32968CE3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8" r="3452"/>
          <a:stretch/>
        </p:blipFill>
        <p:spPr>
          <a:xfrm>
            <a:off x="5731716" y="3037888"/>
            <a:ext cx="5878004" cy="31724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E8D1-1623-9DF1-D038-E36CA9CC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235" y="2413455"/>
            <a:ext cx="4676490" cy="391114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SG" sz="3200">
                <a:ea typeface="+mn-lt"/>
                <a:cs typeface="+mn-lt"/>
              </a:rPr>
              <a:t>Choropleth Map</a:t>
            </a:r>
            <a:endParaRPr lang="en-SG" sz="3200"/>
          </a:p>
          <a:p>
            <a:r>
              <a:rPr lang="en-SG" sz="3200"/>
              <a:t>Circular Packing (1 layer)</a:t>
            </a:r>
          </a:p>
          <a:p>
            <a:r>
              <a:rPr lang="en-SG" sz="3200"/>
              <a:t>Arc Diagram</a:t>
            </a:r>
          </a:p>
          <a:p>
            <a:r>
              <a:rPr lang="en-SG" sz="3200"/>
              <a:t>Percent Stacked Bar</a:t>
            </a:r>
          </a:p>
          <a:p>
            <a:r>
              <a:rPr lang="en-SG" sz="3200"/>
              <a:t>Line Chart</a:t>
            </a:r>
          </a:p>
          <a:p>
            <a:r>
              <a:rPr lang="en-SG" sz="3200"/>
              <a:t>Faceted Stacked Bar</a:t>
            </a:r>
          </a:p>
          <a:p>
            <a:r>
              <a:rPr lang="en-SG" sz="3200"/>
              <a:t>Faceted Line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9F43B-00FD-3B3B-D484-AB0077AE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51" y="533399"/>
            <a:ext cx="9951314" cy="1034335"/>
          </a:xfrm>
        </p:spPr>
        <p:txBody>
          <a:bodyPr>
            <a:normAutofit/>
          </a:bodyPr>
          <a:lstStyle/>
          <a:p>
            <a:r>
              <a:rPr lang="en-SG" b="1" i="0">
                <a:latin typeface="+mn-lt"/>
              </a:rPr>
              <a:t>how (idioms)</a:t>
            </a:r>
          </a:p>
        </p:txBody>
      </p:sp>
    </p:spTree>
    <p:extLst>
      <p:ext uri="{BB962C8B-B14F-4D97-AF65-F5344CB8AC3E}">
        <p14:creationId xmlns:p14="http://schemas.microsoft.com/office/powerpoint/2010/main" val="235884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9F43B-00FD-3B3B-D484-AB0077AE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45" y="949640"/>
            <a:ext cx="3446795" cy="1303655"/>
          </a:xfrm>
        </p:spPr>
        <p:txBody>
          <a:bodyPr anchor="t">
            <a:normAutofit/>
          </a:bodyPr>
          <a:lstStyle/>
          <a:p>
            <a:pPr algn="ctr"/>
            <a:r>
              <a:rPr lang="en-SG" b="1" i="0">
                <a:latin typeface="+mn-lt"/>
              </a:rPr>
              <a:t>Technologies used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7" descr="Logo&#10;&#10;Description automatically generated">
            <a:extLst>
              <a:ext uri="{FF2B5EF4-FFF2-40B4-BE49-F238E27FC236}">
                <a16:creationId xmlns:a16="http://schemas.microsoft.com/office/drawing/2014/main" id="{7A3813C1-14E5-AB48-1C6A-C0F9EE1A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582" y="3777010"/>
            <a:ext cx="1786054" cy="1804640"/>
          </a:xfrm>
          <a:prstGeom prst="rect">
            <a:avLst/>
          </a:prstGeom>
        </p:spPr>
      </p:pic>
      <p:pic>
        <p:nvPicPr>
          <p:cNvPr id="80" name="Picture 80" descr="Logo, company name&#10;&#10;Description automatically generated">
            <a:extLst>
              <a:ext uri="{FF2B5EF4-FFF2-40B4-BE49-F238E27FC236}">
                <a16:creationId xmlns:a16="http://schemas.microsoft.com/office/drawing/2014/main" id="{B75C9736-9221-315A-924F-5997EA38D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844" y="3987013"/>
            <a:ext cx="3011292" cy="1543853"/>
          </a:xfrm>
          <a:prstGeom prst="rect">
            <a:avLst/>
          </a:prstGeom>
        </p:spPr>
      </p:pic>
      <p:pic>
        <p:nvPicPr>
          <p:cNvPr id="2050" name="Picture 2" descr="GitHub - d3/d3-logo: D3 brand assets.">
            <a:extLst>
              <a:ext uri="{FF2B5EF4-FFF2-40B4-BE49-F238E27FC236}">
                <a16:creationId xmlns:a16="http://schemas.microsoft.com/office/drawing/2014/main" id="{E37B2774-6FAB-6DB3-7977-4D601378A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04" y="949640"/>
            <a:ext cx="2087733" cy="20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92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122F7E-BE38-4ED6-B882-31F599E0D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1155B9-927A-462F-A862-5A3A25054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7C4564-9B00-4A2C-83A8-8A4D71AA7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391" y="-14436"/>
            <a:ext cx="434009" cy="20384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6C69DA-1F01-4590-81E9-13252B52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128" y="-28871"/>
            <a:ext cx="3675616" cy="202372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2949E2-18AB-4264-8828-9EF5EC221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146118" y="-14435"/>
            <a:ext cx="602193" cy="2023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CE67A6-68B6-405C-8200-32A6FD6D9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9176" y="0"/>
            <a:ext cx="6902824" cy="8214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616417-585C-4737-9D95-95EFB919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01063" y="1369273"/>
            <a:ext cx="3690937" cy="6402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99F43B-00FD-3B3B-D484-AB0077AE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2"/>
            <a:ext cx="10064376" cy="959285"/>
          </a:xfrm>
        </p:spPr>
        <p:txBody>
          <a:bodyPr>
            <a:normAutofit/>
          </a:bodyPr>
          <a:lstStyle/>
          <a:p>
            <a:r>
              <a:rPr lang="en-SG" b="1" i="0">
                <a:latin typeface="+mn-lt"/>
              </a:rPr>
              <a:t>Pitfalls encountered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2BE03B-A9D2-1550-D31E-ACC43075A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933954"/>
              </p:ext>
            </p:extLst>
          </p:nvPr>
        </p:nvGraphicFramePr>
        <p:xfrm>
          <a:off x="1064418" y="2474903"/>
          <a:ext cx="10063163" cy="354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77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122F7E-BE38-4ED6-B882-31F599E0D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1155B9-927A-462F-A862-5A3A25054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7C4564-9B00-4A2C-83A8-8A4D71AA7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391" y="-14436"/>
            <a:ext cx="434009" cy="20384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6C69DA-1F01-4590-81E9-13252B52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128" y="-28871"/>
            <a:ext cx="3675616" cy="202372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2949E2-18AB-4264-8828-9EF5EC221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146118" y="-14435"/>
            <a:ext cx="602193" cy="2023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CE67A6-68B6-405C-8200-32A6FD6D9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9176" y="0"/>
            <a:ext cx="6902824" cy="8214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616417-585C-4737-9D95-95EFB919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01063" y="1369273"/>
            <a:ext cx="3690937" cy="6402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99F43B-00FD-3B3B-D484-AB0077AE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2"/>
            <a:ext cx="10064376" cy="959285"/>
          </a:xfrm>
        </p:spPr>
        <p:txBody>
          <a:bodyPr>
            <a:normAutofit/>
          </a:bodyPr>
          <a:lstStyle/>
          <a:p>
            <a:r>
              <a:rPr lang="en-SG" b="1" i="0" dirty="0">
                <a:latin typeface="+mn-lt"/>
              </a:rPr>
              <a:t>WORKLOAD Distribution </a:t>
            </a:r>
            <a:endParaRPr lang="en-US" dirty="0"/>
          </a:p>
        </p:txBody>
      </p:sp>
      <p:pic>
        <p:nvPicPr>
          <p:cNvPr id="32" name="Picture 32" descr="Shape&#10;&#10;Description automatically generated">
            <a:extLst>
              <a:ext uri="{FF2B5EF4-FFF2-40B4-BE49-F238E27FC236}">
                <a16:creationId xmlns:a16="http://schemas.microsoft.com/office/drawing/2014/main" id="{9FE12514-50F5-9D68-967B-84181E17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145" y="2128216"/>
            <a:ext cx="6116443" cy="4350599"/>
          </a:xfrm>
        </p:spPr>
      </p:pic>
    </p:spTree>
    <p:extLst>
      <p:ext uri="{BB962C8B-B14F-4D97-AF65-F5344CB8AC3E}">
        <p14:creationId xmlns:p14="http://schemas.microsoft.com/office/powerpoint/2010/main" val="33349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3AD787CA-7A6F-6FA0-9C68-973B21CC3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3" r="7339" b="-1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58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738B2-3FC5-659F-01D1-7EC4BE93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984" y="1025507"/>
            <a:ext cx="3979139" cy="29852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0" kern="1200" cap="all" baseline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Storytelling web demo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2672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2425"/>
      </a:dk2>
      <a:lt2>
        <a:srgbClr val="E2E8E8"/>
      </a:lt2>
      <a:accent1>
        <a:srgbClr val="EE6E6F"/>
      </a:accent1>
      <a:accent2>
        <a:srgbClr val="EA8C4A"/>
      </a:accent2>
      <a:accent3>
        <a:srgbClr val="B8A33E"/>
      </a:accent3>
      <a:accent4>
        <a:srgbClr val="92AF3A"/>
      </a:accent4>
      <a:accent5>
        <a:srgbClr val="64B539"/>
      </a:accent5>
      <a:accent6>
        <a:srgbClr val="2DBB38"/>
      </a:accent6>
      <a:hlink>
        <a:srgbClr val="568D8D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AngleLinesVTI</vt:lpstr>
      <vt:lpstr>Milestone 2</vt:lpstr>
      <vt:lpstr>What (data)</vt:lpstr>
      <vt:lpstr>Why (Task)</vt:lpstr>
      <vt:lpstr>how (idioms)</vt:lpstr>
      <vt:lpstr>Technologies used</vt:lpstr>
      <vt:lpstr>Pitfalls encountered</vt:lpstr>
      <vt:lpstr>WORKLOAD Distribution </vt:lpstr>
      <vt:lpstr>Storytelling web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</dc:title>
  <dc:creator>OH QI QI</dc:creator>
  <cp:revision>295</cp:revision>
  <dcterms:created xsi:type="dcterms:W3CDTF">2022-07-27T14:58:49Z</dcterms:created>
  <dcterms:modified xsi:type="dcterms:W3CDTF">2022-07-27T15:37:56Z</dcterms:modified>
</cp:coreProperties>
</file>