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56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notesSlides/notesSlide7.xml" ContentType="application/vnd.openxmlformats-officedocument.presentationml.notesSlide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tags/tag16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tags/tag112.xml" ContentType="application/vnd.openxmlformats-officedocument.presentationml.tags+xml"/>
  <Default Extension="bin" ContentType="application/vnd.openxmlformats-officedocument.oleObject"/>
  <Override PartName="/ppt/tags/tag123.xml" ContentType="application/vnd.openxmlformats-officedocument.presentationml.tags+xml"/>
  <Override PartName="/ppt/tags/tag141.xml" ContentType="application/vnd.openxmlformats-officedocument.presentationml.tag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Default Extension="vml" ContentType="application/vnd.openxmlformats-officedocument.vmlDrawing"/>
  <Override PartName="/ppt/tags/tag128.xml" ContentType="application/vnd.openxmlformats-officedocument.presentationml.tags+xml"/>
  <Override PartName="/ppt/notesSlides/notesSlide8.xml" ContentType="application/vnd.openxmlformats-officedocument.presentationml.notesSlide+xml"/>
  <Override PartName="/ppt/tags/tag157.xml" ContentType="application/vnd.openxmlformats-officedocument.presentationml.tags+xml"/>
  <Default Extension="gif" ContentType="image/gif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64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wmf" ContentType="image/x-wmf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9.xml" ContentType="application/vnd.openxmlformats-officedocument.presentationml.notesSlide+xml"/>
  <Override PartName="/ppt/tags/tag147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notesSlides/notesSlide10.xml" ContentType="application/vnd.openxmlformats-officedocument.presentationml.notesSlide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notesSlides/notesSlide6.xml" ContentType="application/vnd.openxmlformats-officedocument.presentationml.notesSlide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78" r:id="rId6"/>
    <p:sldId id="268" r:id="rId7"/>
    <p:sldId id="269" r:id="rId8"/>
    <p:sldId id="270" r:id="rId9"/>
    <p:sldId id="271" r:id="rId10"/>
    <p:sldId id="274" r:id="rId11"/>
    <p:sldId id="279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77473" autoAdjust="0"/>
  </p:normalViewPr>
  <p:slideViewPr>
    <p:cSldViewPr>
      <p:cViewPr varScale="1">
        <p:scale>
          <a:sx n="73" d="100"/>
          <a:sy n="73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988DD-7425-4423-AC12-B4A5DDEE07E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097F0-64EC-465F-B966-CE71222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097F0-64EC-465F-B966-CE71222A61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>
            <p:custDataLst>
              <p:tags r:id="rId1"/>
            </p:custDataLst>
          </p:nvPr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>
            <p:custDataLst>
              <p:tags r:id="rId4"/>
            </p:custDataLst>
          </p:nvPr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>
            <p:custDataLst>
              <p:tags r:id="rId6"/>
            </p:custDataLst>
          </p:nvPr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>
            <p:custDataLst>
              <p:tags r:id="rId7"/>
            </p:custDataLst>
          </p:nvPr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>
            <p:custDataLst>
              <p:tags r:id="rId10"/>
            </p:custDataLst>
          </p:nvPr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>
            <p:custDataLst>
              <p:tags r:id="rId11"/>
            </p:custDataLst>
          </p:nvPr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>
            <p:custDataLst>
              <p:tags r:id="rId12"/>
            </p:custDataLst>
          </p:nvPr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>
            <p:custDataLst>
              <p:tags r:id="rId16"/>
            </p:custDataLst>
          </p:nvPr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C380C0-8D4B-4F71-8DC4-71FD780E8C5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4F7203-1A3B-416D-B8BA-A89466B5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0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4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10" Type="http://schemas.openxmlformats.org/officeDocument/2006/relationships/image" Target="../media/image14.png"/><Relationship Id="rId4" Type="http://schemas.openxmlformats.org/officeDocument/2006/relationships/tags" Target="../tags/tag144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4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10" Type="http://schemas.openxmlformats.org/officeDocument/2006/relationships/image" Target="../media/image14.png"/><Relationship Id="rId4" Type="http://schemas.openxmlformats.org/officeDocument/2006/relationships/tags" Target="../tags/tag149.xml"/><Relationship Id="rId9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image" Target="../media/image18.gif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../media/image17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image" Target="../media/image16.png"/><Relationship Id="rId5" Type="http://schemas.openxmlformats.org/officeDocument/2006/relationships/tags" Target="../tags/tag156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155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62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6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5.png"/><Relationship Id="rId5" Type="http://schemas.openxmlformats.org/officeDocument/2006/relationships/tags" Target="../tags/tag94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93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7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5.png"/><Relationship Id="rId5" Type="http://schemas.openxmlformats.org/officeDocument/2006/relationships/tags" Target="../tags/tag102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01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9.png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oleObject" Target="../embeddings/oleObject1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1.vml"/><Relationship Id="rId6" Type="http://schemas.openxmlformats.org/officeDocument/2006/relationships/tags" Target="../tags/tag110.xml"/><Relationship Id="rId11" Type="http://schemas.openxmlformats.org/officeDocument/2006/relationships/image" Target="../media/image7.png"/><Relationship Id="rId5" Type="http://schemas.openxmlformats.org/officeDocument/2006/relationships/tags" Target="../tags/tag109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08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../media/image9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7.png"/><Relationship Id="rId5" Type="http://schemas.openxmlformats.org/officeDocument/2006/relationships/tags" Target="../tags/tag117.xml"/><Relationship Id="rId10" Type="http://schemas.openxmlformats.org/officeDocument/2006/relationships/image" Target="../media/image10.png"/><Relationship Id="rId4" Type="http://schemas.openxmlformats.org/officeDocument/2006/relationships/tags" Target="../tags/tag116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12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image" Target="../media/image11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12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3.xml"/><Relationship Id="rId9" Type="http://schemas.openxmlformats.org/officeDocument/2006/relationships/tags" Target="../tags/tag1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2" Type="http://schemas.openxmlformats.org/officeDocument/2006/relationships/tags" Target="../tags/tag130.xml"/><Relationship Id="rId16" Type="http://schemas.openxmlformats.org/officeDocument/2006/relationships/image" Target="../media/image12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5" Type="http://schemas.openxmlformats.org/officeDocument/2006/relationships/image" Target="../media/image11.png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6600" y="0"/>
            <a:ext cx="5355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Lab #4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CS3241 : Let’s Get Twisted</a:t>
            </a:r>
            <a:endParaRPr lang="en-US" dirty="0"/>
          </a:p>
        </p:txBody>
      </p:sp>
      <p:pic>
        <p:nvPicPr>
          <p:cNvPr id="13316" name="Picture 4" descr="http://www.pocketyourdollars.com/wp-content/uploads/2009/06/stone-arch-bridge.b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2743200"/>
            <a:ext cx="3959626" cy="225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 r="15385"/>
          <a:stretch>
            <a:fillRect/>
          </a:stretch>
        </p:blipFill>
        <p:spPr bwMode="auto">
          <a:xfrm>
            <a:off x="6858000" y="3409950"/>
            <a:ext cx="20955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         Draw Tangents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600200" y="1447800"/>
            <a:ext cx="7086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Use differentiation of Bezier function to compute tangent at each step</a:t>
            </a: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NOOBJECTONCURVE (default 8) objects – NOT NLINESEGMENTS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drawRightArrow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 smtClean="0"/>
              <a:t>has been provided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74500"/>
            <a:ext cx="1600200" cy="16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		Tangent revised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600200" y="1447800"/>
            <a:ext cx="7086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pt-B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700" dirty="0" smtClean="0"/>
              <a:t>The tangent represents the velocity at the particular point.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smtClean="0"/>
              <a:t>The tangent is obtained by differentiating the equation for the point</a:t>
            </a: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7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00400" y="3678197"/>
          <a:ext cx="3746500" cy="3179803"/>
        </p:xfrm>
        <a:graphic>
          <a:graphicData uri="http://schemas.openxmlformats.org/presentationml/2006/ole">
            <p:oleObj spid="_x0000_s54274" name="Equation" r:id="rId9" imgW="1511280" imgH="1282680" progId="Equation.3">
              <p:embed/>
            </p:oleObj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74500"/>
            <a:ext cx="1600200" cy="16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250678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         Draw Object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600200" y="1447800"/>
            <a:ext cx="7086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Draw any object you like along the curve</a:t>
            </a: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NOOBJECTONCURVE (default 8) objects – same as tangents</a:t>
            </a: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Objects must be oriented relative to tangent</a:t>
            </a:r>
          </a:p>
        </p:txBody>
      </p:sp>
      <p:grpSp>
        <p:nvGrpSpPr>
          <p:cNvPr id="9" name="Group 8"/>
          <p:cNvGrpSpPr/>
          <p:nvPr>
            <p:custDataLst>
              <p:tags r:id="rId6"/>
            </p:custDataLst>
          </p:nvPr>
        </p:nvGrpSpPr>
        <p:grpSpPr>
          <a:xfrm>
            <a:off x="5061997" y="4001926"/>
            <a:ext cx="4038600" cy="2786380"/>
            <a:chOff x="5061997" y="4001926"/>
            <a:chExt cx="4038600" cy="2786380"/>
          </a:xfrm>
        </p:grpSpPr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12" cstate="print"/>
            <a:srcRect l="23636" t="59459" r="21818" b="6306"/>
            <a:stretch>
              <a:fillRect/>
            </a:stretch>
          </p:blipFill>
          <p:spPr bwMode="auto">
            <a:xfrm rot="-120000">
              <a:off x="5061997" y="4230526"/>
              <a:ext cx="4038600" cy="2557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6204997" y="4916326"/>
              <a:ext cx="1415003" cy="36674"/>
            </a:xfrm>
            <a:prstGeom prst="straightConnector1">
              <a:avLst/>
            </a:prstGeom>
            <a:ln w="63500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281197" y="4001926"/>
              <a:ext cx="0" cy="914400"/>
            </a:xfrm>
            <a:prstGeom prst="straightConnector1">
              <a:avLst/>
            </a:prstGeom>
            <a:ln w="63500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034" name="Picture 2" descr="http://media.tumblr.com/tumblr_lcz125unv81qbgxdz.gi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3429000"/>
            <a:ext cx="1861685" cy="2266951"/>
          </a:xfrm>
          <a:prstGeom prst="rect">
            <a:avLst/>
          </a:prstGeom>
          <a:noFill/>
        </p:spPr>
      </p:pic>
      <p:sp>
        <p:nvSpPr>
          <p:cNvPr id="15" name="Rounded Rectangular Callout 14"/>
          <p:cNvSpPr/>
          <p:nvPr>
            <p:custDataLst>
              <p:tags r:id="rId8"/>
            </p:custDataLst>
          </p:nvPr>
        </p:nvSpPr>
        <p:spPr>
          <a:xfrm>
            <a:off x="2514600" y="4724400"/>
            <a:ext cx="2286000" cy="990600"/>
          </a:xfrm>
          <a:prstGeom prst="wedgeRoundRectCallout">
            <a:avLst>
              <a:gd name="adj1" fmla="val -64679"/>
              <a:gd name="adj2" fmla="val -7083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can reuse your Lab1 result!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29107"/>
            <a:ext cx="1857375" cy="192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         Final Drawing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600200" y="1447800"/>
            <a:ext cx="7086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Draw a beautiful figure with a Bezier curve and your object.</a:t>
            </a: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Default name is “savefile.txt”</a:t>
            </a: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Understanding Bezier Curves</a:t>
            </a:r>
          </a:p>
          <a:p>
            <a:pPr lvl="1"/>
            <a:r>
              <a:rPr lang="en-US" dirty="0" smtClean="0"/>
              <a:t>Drawing by iterative method</a:t>
            </a:r>
          </a:p>
          <a:p>
            <a:pPr lvl="1"/>
            <a:r>
              <a:rPr lang="en-US" dirty="0" smtClean="0"/>
              <a:t>Understanding tangent vectors and C1 continuity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481328"/>
            <a:ext cx="6858000" cy="4525963"/>
          </a:xfrm>
        </p:spPr>
        <p:txBody>
          <a:bodyPr/>
          <a:lstStyle/>
          <a:p>
            <a:r>
              <a:rPr lang="en-US" dirty="0" smtClean="0"/>
              <a:t>A skeleton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main.cpp</a:t>
            </a:r>
            <a:r>
              <a:rPr lang="en-US" dirty="0" smtClean="0"/>
              <a:t> file:</a:t>
            </a:r>
          </a:p>
          <a:p>
            <a:pPr lvl="1"/>
            <a:r>
              <a:rPr lang="en-US" dirty="0" smtClean="0"/>
              <a:t>GLUT mouse handler to add points on screen</a:t>
            </a:r>
          </a:p>
          <a:p>
            <a:pPr lvl="1"/>
            <a:r>
              <a:rPr lang="en-US" dirty="0" smtClean="0"/>
              <a:t>Reshape function to resize the screen</a:t>
            </a:r>
          </a:p>
          <a:p>
            <a:pPr lvl="1"/>
            <a:r>
              <a:rPr lang="en-US" dirty="0" smtClean="0"/>
              <a:t>File handlers to read and write input/output files to save or retrieve the points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r>
              <a:rPr lang="en-US" dirty="0" smtClean="0"/>
              <a:t>What you are given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81000"/>
            <a:ext cx="1455816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14950" y="3495675"/>
            <a:ext cx="3829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r>
              <a:rPr lang="pt-BR" dirty="0" smtClean="0"/>
              <a:t>Connect the adjacent points</a:t>
            </a:r>
          </a:p>
          <a:p>
            <a:pPr marL="624078" indent="-514350"/>
            <a:r>
              <a:rPr lang="pt-BR" dirty="0" smtClean="0"/>
              <a:t>Placeholder provided in the </a:t>
            </a: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display() </a:t>
            </a:r>
            <a:r>
              <a:rPr lang="pt-BR" dirty="0" smtClean="0"/>
              <a:t>function</a:t>
            </a:r>
          </a:p>
          <a:p>
            <a:pPr marL="624078" indent="-514350"/>
            <a:endParaRPr lang="pt-BR" dirty="0" smtClean="0"/>
          </a:p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         Draw Control Lines</a:t>
            </a:r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381000"/>
            <a:ext cx="838200" cy="132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4953000" y="3897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ptList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3" name="TextBox 12"/>
          <p:cNvSpPr txBox="1"/>
          <p:nvPr>
            <p:custDataLst>
              <p:tags r:id="rId7"/>
            </p:custDataLst>
          </p:nvPr>
        </p:nvSpPr>
        <p:spPr>
          <a:xfrm>
            <a:off x="4759404" y="5802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ptList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4" name="TextBox 13"/>
          <p:cNvSpPr txBox="1"/>
          <p:nvPr>
            <p:custDataLst>
              <p:tags r:id="rId8"/>
            </p:custDataLst>
          </p:nvPr>
        </p:nvSpPr>
        <p:spPr>
          <a:xfrm>
            <a:off x="7620000" y="5867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ptList</a:t>
            </a:r>
            <a:r>
              <a:rPr lang="en-US" dirty="0" smtClean="0"/>
              <a:t>[1]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14950" y="3495675"/>
            <a:ext cx="3829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r>
              <a:rPr lang="pt-BR" dirty="0" smtClean="0"/>
              <a:t>Remember to implement ‘Erase’ function</a:t>
            </a:r>
          </a:p>
          <a:p>
            <a:pPr marL="624078" indent="-514350"/>
            <a:r>
              <a:rPr lang="pt-BR" dirty="0" smtClean="0"/>
              <a:t>What is the easist way to “eliminate” all the points ON THE SCREEN?</a:t>
            </a:r>
          </a:p>
          <a:p>
            <a:pPr marL="624078" indent="-514350"/>
            <a:endParaRPr lang="pt-BR" dirty="0" smtClean="0"/>
          </a:p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         Implement Erase Function</a:t>
            </a:r>
            <a:endParaRPr lang="en-US" dirty="0"/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4953000" y="3897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ptList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4759404" y="5802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ptList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7620000" y="5867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ptList</a:t>
            </a:r>
            <a:r>
              <a:rPr lang="en-US" dirty="0" smtClean="0"/>
              <a:t>[1]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4800" y="228600"/>
            <a:ext cx="1464096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228600"/>
            <a:ext cx="1464096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         Draw Curve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600200" y="1447800"/>
            <a:ext cx="7086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pt-B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the 4 points in a curve by drawing </a:t>
            </a:r>
            <a:r>
              <a:rPr lang="en-US" sz="2800" dirty="0" smtClean="0"/>
              <a:t>NLINESEGMENT smaller lines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800" b="0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 method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shown in lecture</a:t>
            </a: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smtClean="0"/>
              <a:t>Order of the curve: </a:t>
            </a:r>
            <a:r>
              <a:rPr lang="en-US" sz="2700" baseline="0" dirty="0" smtClean="0"/>
              <a:t>n=4 </a:t>
            </a:r>
            <a:endParaRPr lang="en-US" sz="2700" baseline="0" dirty="0" smtClean="0"/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baseline="0" dirty="0" smtClean="0"/>
              <a:t>t ranges from 0</a:t>
            </a:r>
            <a:r>
              <a:rPr lang="en-US" sz="2700" dirty="0" smtClean="0"/>
              <a:t> to 1 in NLINESEGMENTS  (default of 32) steps</a:t>
            </a:r>
            <a:endParaRPr kumimoji="0" lang="pt-B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>
            <p:custDataLst>
              <p:tags r:id="rId7"/>
            </p:custDataLst>
          </p:nvPr>
        </p:nvGrpSpPr>
        <p:grpSpPr>
          <a:xfrm>
            <a:off x="3810000" y="5257800"/>
            <a:ext cx="2794000" cy="1371600"/>
            <a:chOff x="2438400" y="4114800"/>
            <a:chExt cx="2794000" cy="13716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2514600" y="4114800"/>
            <a:ext cx="2717800" cy="1371600"/>
          </p:xfrm>
          <a:graphic>
            <a:graphicData uri="http://schemas.openxmlformats.org/presentationml/2006/ole">
              <p:oleObj spid="_x0000_s28676" name="Equation" r:id="rId12" imgW="1358640" imgH="685800" progId="Equation.3">
                <p:embed/>
              </p:oleObj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3733800" y="4267200"/>
              <a:ext cx="914400" cy="5334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00" y="4953000"/>
              <a:ext cx="914400" cy="5334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304800"/>
            <a:ext cx="1219200" cy="144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0600" y="3390900"/>
            <a:ext cx="42672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228600"/>
            <a:ext cx="1464096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         Draw Curve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600200" y="1447800"/>
            <a:ext cx="7086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pt-B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minder: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smtClean="0"/>
              <a:t>Use Points 1-4 for first point,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4-7 for second etc as each adjacent cubic Bezier curve section has a common start/end point.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304800"/>
            <a:ext cx="1219200" cy="144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33950" y="3505200"/>
            <a:ext cx="34480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         Implement C1 Continuity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600200" y="1447800"/>
            <a:ext cx="7086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For two curves (with same degrees) with control points {p1, p2, p3, p4} and {q1,q2,q3,q4}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They are C1 Continuous if</a:t>
            </a: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p4-p3 = q2-q1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We know p3 and p4</a:t>
            </a:r>
          </a:p>
          <a:p>
            <a:pPr marL="1081278" lvl="1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How to find q2?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1538478" lvl="2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700" noProof="0" dirty="0" smtClean="0"/>
          </a:p>
        </p:txBody>
      </p:sp>
      <p:sp>
        <p:nvSpPr>
          <p:cNvPr id="24" name="TextBox 23"/>
          <p:cNvSpPr txBox="1"/>
          <p:nvPr>
            <p:custDataLst>
              <p:tags r:id="rId6"/>
            </p:custDataLst>
          </p:nvPr>
        </p:nvSpPr>
        <p:spPr>
          <a:xfrm>
            <a:off x="83058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25" name="TextBox 24"/>
          <p:cNvSpPr txBox="1"/>
          <p:nvPr>
            <p:custDataLst>
              <p:tags r:id="rId7"/>
            </p:custDataLst>
          </p:nvPr>
        </p:nvSpPr>
        <p:spPr>
          <a:xfrm>
            <a:off x="7467600" y="5802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p4=q1</a:t>
            </a:r>
            <a:endParaRPr lang="en-US" dirty="0"/>
          </a:p>
        </p:txBody>
      </p:sp>
      <p:sp>
        <p:nvSpPr>
          <p:cNvPr id="28" name="TextBox 27"/>
          <p:cNvSpPr txBox="1"/>
          <p:nvPr>
            <p:custDataLst>
              <p:tags r:id="rId8"/>
            </p:custDataLst>
          </p:nvPr>
        </p:nvSpPr>
        <p:spPr>
          <a:xfrm>
            <a:off x="6629400" y="6336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pic>
        <p:nvPicPr>
          <p:cNvPr id="35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60020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33950" y="3505200"/>
            <a:ext cx="34480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00200" y="1447800"/>
            <a:ext cx="7086600" cy="4525963"/>
          </a:xfrm>
        </p:spPr>
        <p:txBody>
          <a:bodyPr>
            <a:normAutofit/>
          </a:bodyPr>
          <a:lstStyle/>
          <a:p>
            <a:pPr marL="624078" indent="-514350"/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         Implement C1 Continuity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600200" y="1447800"/>
            <a:ext cx="7086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800" dirty="0" smtClean="0"/>
              <a:t>	Remember: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+mj-lt"/>
              <a:buAutoNum type="arabicPeriod"/>
            </a:pPr>
            <a:r>
              <a:rPr lang="en-US" sz="2800" dirty="0" smtClean="0"/>
              <a:t>Draw the grayed out C0 point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+mj-lt"/>
              <a:buAutoNum type="arabicPeriod"/>
            </a:pPr>
            <a:r>
              <a:rPr lang="en-US" sz="2800" dirty="0" smtClean="0"/>
              <a:t>The C0/C1 transformation must be reversible</a:t>
            </a:r>
          </a:p>
          <a:p>
            <a:pPr marL="624078" indent="-514350">
              <a:spcBef>
                <a:spcPts val="400"/>
              </a:spcBef>
              <a:buClr>
                <a:schemeClr val="accent1"/>
              </a:buClr>
              <a:buSzPct val="68000"/>
              <a:buFont typeface="+mj-lt"/>
              <a:buAutoNum type="arabicPeriod"/>
            </a:pPr>
            <a:r>
              <a:rPr lang="en-US" sz="2800" dirty="0" smtClean="0"/>
              <a:t>All functions must work in either mode.</a:t>
            </a:r>
            <a:endParaRPr lang="en-US" sz="2700" dirty="0" smtClean="0"/>
          </a:p>
          <a:p>
            <a:pPr marL="1538478" lvl="2" indent="-51435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700" noProof="0" dirty="0" smtClean="0"/>
          </a:p>
        </p:txBody>
      </p:sp>
      <p:sp>
        <p:nvSpPr>
          <p:cNvPr id="24" name="TextBox 23"/>
          <p:cNvSpPr txBox="1"/>
          <p:nvPr>
            <p:custDataLst>
              <p:tags r:id="rId6"/>
            </p:custDataLst>
          </p:nvPr>
        </p:nvSpPr>
        <p:spPr>
          <a:xfrm>
            <a:off x="83058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p02</a:t>
            </a:r>
            <a:endParaRPr lang="en-US" dirty="0"/>
          </a:p>
        </p:txBody>
      </p:sp>
      <p:sp>
        <p:nvSpPr>
          <p:cNvPr id="25" name="TextBox 24"/>
          <p:cNvSpPr txBox="1"/>
          <p:nvPr>
            <p:custDataLst>
              <p:tags r:id="rId7"/>
            </p:custDataLst>
          </p:nvPr>
        </p:nvSpPr>
        <p:spPr>
          <a:xfrm>
            <a:off x="7467600" y="5802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P10=p03</a:t>
            </a:r>
            <a:endParaRPr lang="en-US" dirty="0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6324600" y="51816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C0 p11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>
            <p:custDataLst>
              <p:tags r:id="rId9"/>
            </p:custDataLst>
          </p:nvPr>
        </p:nvSpPr>
        <p:spPr>
          <a:xfrm>
            <a:off x="6629400" y="6336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p11</a:t>
            </a:r>
            <a:endParaRPr lang="en-US" dirty="0"/>
          </a:p>
        </p:txBody>
      </p:sp>
      <p:cxnSp>
        <p:nvCxnSpPr>
          <p:cNvPr id="30" name="Straight Arrow Connector 29"/>
          <p:cNvCxnSpPr/>
          <p:nvPr>
            <p:custDataLst>
              <p:tags r:id="rId10"/>
            </p:custDataLst>
          </p:nvPr>
        </p:nvCxnSpPr>
        <p:spPr>
          <a:xfrm flipV="1">
            <a:off x="6781800" y="5791200"/>
            <a:ext cx="762000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>
            <p:custDataLst>
              <p:tags r:id="rId11"/>
            </p:custDataLst>
          </p:nvPr>
        </p:nvCxnSpPr>
        <p:spPr>
          <a:xfrm flipV="1">
            <a:off x="7543800" y="5334000"/>
            <a:ext cx="762000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60020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7ko7VvkTl5FMA595f6SU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QsCm7yIVSBEo9bIm4pJ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KNpq9kTdD7P98cv9RGg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pVWpqNtGqfodc1yvUBQ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wA0tOVYvHuNOnutKT5J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ahWPzGdspTXRtnsZDew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bMccAZeRIVIAbk0qPHz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ahWPzGdspTXRtnsZDew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EToXJhYPAdnGeUWcVyg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VUVyJYVjLYsP7EHhcv0F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CexnacNP91ZvS2zTww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MYYIifwko4CXO6EwzWEf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wWTtJnj6VexgC2yG6E0n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SYupqKHZpn1HjBOreRw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FLnRBk1syrcY3Aeyvy4Y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6XnFn4MO4lTliJ2y8nYX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MYYIifwko4CXO6EwzWE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4mOnMxKbQLDOAOIX9PqW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Q7ux2qRzeE8Ggfj6fRxCZ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jQNhd9W2znLqwWFBoDV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7iJF8diweZzhTFPDxjj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vqHtegOB46Pm3OivQGv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Oy7zWR4Y2vgjtx0P1fw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8s2Qd36YKstOC9lFjWx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eyLlr0zFduXSW7csg9h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2UIYR9BUM1gg5LZbkTem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0tXNpRtbvtuAwAAWJeEJ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SBheBbsNLg5AyC7OdIgI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NBrTiVz6Ftc6jjREDmz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bi7cvJ6ASf6rmbPMxwh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hdc0qj79DfdWU6HrpMTz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eZLc3Ozx8rbH0U0vjMtI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dphJ567vSwMeYdfdfiz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Ld5MrUs66ZrnLlUjJtqD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ULVMg6xa9vJrE4EiFd2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RD6deLIQwJ3VOUPJkjnz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eyLlr0zFduXSW7csg9hs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aJfoqZHa20qlSMBjmlC0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EkGQFqOdBMe6YklmNBA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RckwjgzXlN4o585jZNDV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86od9kkrLonOGy0VHi6f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pZ9y74xEnCuaLMbzNAvDc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6ecnzTHIngZgBjHcCHt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y8WsON6AifQgRdpUSdfZ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86od9kkrLonOGy0VHi6f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jEx56oVXfdUpBsBI3wxI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VeGuOiikPqr6wdASKNE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oRwCsOMN4Vf5jTCBhznY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ZWqJL5OUk8P8iJZty9t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gUOHHMMZokKqcm0JmGmX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AV46vdBqTbvYGvV4n27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wBMG6ZUlmRCwxR1RcO8O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WO2xvRNHkgxes8aQ5eoU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LVZtBmMFX9gApmpXYyHU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AIAb1rMLyXL2QVhWX0uuJ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Wxiw17GG6splHABTNHO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7E5MPaLvEw7pJEenAYME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96caqfj1rZiSOTdJbWVb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5Q6C57OVowgqK9xiwwl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VYWnvcJ2oemvYzFKwbC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7RQlaQMPJujcPgbuSNPI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sofawcpZPR9O761lmXd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i9jtgDnNnacdnXUGfCkv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Fr4oQstKKeTp56Q2WLB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BTI4qFHAlezXtRpRNVk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jYROPdGyTrQGPbFL2N3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P8CYD4YGIRzDzKdBPuT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86M2eb1Swzf4E8IbRABA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7bBVyrXzg7lH2QWoSWN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iJgx3J5Oll7yfy1jpc4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zVCupYTic6o7FQDgtry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iqGlUbJDpyGNBFj31ZF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jUa5LCtmCikCCbN33Iz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rSeXWpqzk0247LbOp6a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tZ28gXVXpmxstiROG3W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Ay41SeisnEV3ofVO9sD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xEiSXBq76Ro9pu3e5HE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xpTCTRUupBIU0pJZhH2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3FfPqKUmWIEHE7SZkIyc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rutDv5pXUIluKDMs607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8v9k0xWAlzA8Uxmmx45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dliQ0WYt4UBROkX7ohw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jC8lygsbvYUoh8kE5tY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TTPrvZBPW8ie2GIEnI1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Wp3PMKb3LjkSJev6KsA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535EWq5gpM1hWpoGdRE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UaWt9hXyhJzakZJ7NLXv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Qsi5I4fI19p59UIshOi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HM5oW53TVR6mktb3yTi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LfQOpkt9d23xLw0j8aE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ZMAehdfpyVAg0Qx7GJp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icTZhc78X0u9d7d2b8e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jMIE3eK8Tzccf4eb2fT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7XuvaM0tVIsUVsOvDa1E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04NAtTvG9RQAcOe9SsKE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ikBqFp5S935XpHAi7Yf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kgZguhyUL39kufStPg4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7QPriaDFIi9fZkqpVNk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O5ckqD9YuBmN99r2Yoh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afgx3qlhErf62JeYJZwK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ScbhYSOWYcFXUW4SAJD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y26HN0EizB2Dn3lMrst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ql0EWR7Zz5XAQ87yFne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q4PhURoM6BzWE8ag4Oh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Vhz0wOhaJfruC2Sv6NT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3qpdCbnFqNrl9yITkzv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v9v7ozHuMPAud8Ajc6N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3hTjNcskhyyJVgHuMOXV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BLFkAj1no8NuQ5ee4Lv1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2VuckBIjY7TDrvdZdTrX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e5asfI2sUy4JJQnYpF5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dDI05yBzvECaf799sBWF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nMt9PU2hNf3DRxJfCtQ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po9fk2TIma8LLyYCgf0Y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6zAfPgdud1B8gWxVJHx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6CgCpcYsOF1XGUyA5M4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21JhNIGK9NQzKsXZdQ0v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7igCn8BK8wk4BxlBuhIF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nVsBBSV4OhP4BYx5jBx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pnmsSfve2x4WVk9MxJO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fwVm3oX68Ptkv5e80Gz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ZE2dWx4OdDkm8Pwvb6g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dWgFofZUE1f3Is4MlmCH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xaifblEQU4DEAF78MeE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bCg4VDsQLmUjVCuHx55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HFioWtdjS8Hqg30p7Iu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BqACDm8O7ery43DeH7OH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6xRJKSSQq7m06wajU3qx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6d6wuZBvulvSZe5239bu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dn9COK2r1VXJIUjfpFB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QEMAdhZ6d3epsUfjEtg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P09WpCvusjhTKbspS0F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6YK4l1qUvdl9fFyZHPxt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tAFAcZeK2PZZy6FpQsWU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RRQBjceT4q0qhuGreUg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s5mzz36ZpEF1dxYf6fg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8LvwhyCp4JixQ3zRLZi8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mZtydrikeVKFJ3aYXQbc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jroZ507xWb4cfg7b8N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tyoLtrWwYb4y20EHScOV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gG0S2qG1sbDsJNKAF1w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pALPEdDXaOnY9G7Hr1N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QD9k7NLcw5dmhHx68zw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XOXV4VJziWlK8Gk5QcX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F3GhjWMNaBnuSWYE3LnK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mZtydrikeVKFJ3aYXQb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2108</TotalTime>
  <Words>313</Words>
  <Application>Microsoft Office PowerPoint</Application>
  <PresentationFormat>On-screen Show (4:3)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Concourse</vt:lpstr>
      <vt:lpstr>Equation</vt:lpstr>
      <vt:lpstr>CS3241 : Let’s Get Twisted</vt:lpstr>
      <vt:lpstr>Goals</vt:lpstr>
      <vt:lpstr>What you are given</vt:lpstr>
      <vt:lpstr>         Draw Control Lines</vt:lpstr>
      <vt:lpstr>         Implement Erase Function</vt:lpstr>
      <vt:lpstr>         Draw Curve</vt:lpstr>
      <vt:lpstr>         Draw Curve</vt:lpstr>
      <vt:lpstr>         Implement C1 Continuity</vt:lpstr>
      <vt:lpstr>         Implement C1 Continuity</vt:lpstr>
      <vt:lpstr>         Draw Tangents</vt:lpstr>
      <vt:lpstr>  Tangent revised</vt:lpstr>
      <vt:lpstr>         Draw Object</vt:lpstr>
      <vt:lpstr>         Final Drawing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CS3241 : Illumination and Shading</dc:title>
  <dc:creator>u0707143</dc:creator>
  <cp:lastModifiedBy>dcschl</cp:lastModifiedBy>
  <cp:revision>117</cp:revision>
  <dcterms:created xsi:type="dcterms:W3CDTF">2011-03-04T01:27:29Z</dcterms:created>
  <dcterms:modified xsi:type="dcterms:W3CDTF">2012-10-17T05:17:33Z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14Tbx7wevsJH6XJSndrhCftoFWDji5TJ11YeYVrLoBVI</vt:lpwstr>
  </property>
  <property fmtid="{D5CDD505-2E9C-101B-9397-08002B2CF9AE}" pid="4" name="Google.Documents.RevisionId">
    <vt:lpwstr>09253986634941208397</vt:lpwstr>
  </property>
  <property fmtid="{D5CDD505-2E9C-101B-9397-08002B2CF9AE}" pid="5" name="Google.Documents.PreviousRevisionId">
    <vt:lpwstr>09988678932164447473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