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71" r:id="rId4"/>
    <p:sldId id="259" r:id="rId5"/>
    <p:sldId id="260" r:id="rId6"/>
    <p:sldId id="262" r:id="rId7"/>
    <p:sldId id="264" r:id="rId8"/>
    <p:sldId id="263" r:id="rId9"/>
    <p:sldId id="266" r:id="rId10"/>
    <p:sldId id="269" r:id="rId11"/>
    <p:sldId id="268" r:id="rId12"/>
    <p:sldId id="270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6" autoAdjust="0"/>
    <p:restoredTop sz="94660"/>
  </p:normalViewPr>
  <p:slideViewPr>
    <p:cSldViewPr>
      <p:cViewPr varScale="1">
        <p:scale>
          <a:sx n="90" d="100"/>
          <a:sy n="90" d="100"/>
        </p:scale>
        <p:origin x="-2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1713417-271C-4577-B5E8-6AB903AB1DE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E00D10C-B833-4078-8D09-8177ED152E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0D10C-B833-4078-8D09-8177ED152E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0D10C-B833-4078-8D09-8177ED152E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0D10C-B833-4078-8D09-8177ED152E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0D10C-B833-4078-8D09-8177ED152E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0D10C-B833-4078-8D09-8177ED152E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0D10C-B833-4078-8D09-8177ED152E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0D10C-B833-4078-8D09-8177ED152E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0D10C-B833-4078-8D09-8177ED152E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0D10C-B833-4078-8D09-8177ED152E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0D10C-B833-4078-8D09-8177ED152E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0D10C-B833-4078-8D09-8177ED152E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0D10C-B833-4078-8D09-8177ED152E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73A527A-0B2D-4E11-B4D8-9217EAFE6440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9E1F53A-EDD9-4327-B1BB-C3708E16E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527A-0B2D-4E11-B4D8-9217EAFE6440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53A-EDD9-4327-B1BB-C3708E16E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527A-0B2D-4E11-B4D8-9217EAFE6440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53A-EDD9-4327-B1BB-C3708E16E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527A-0B2D-4E11-B4D8-9217EAFE6440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53A-EDD9-4327-B1BB-C3708E16E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527A-0B2D-4E11-B4D8-9217EAFE6440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53A-EDD9-4327-B1BB-C3708E16E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527A-0B2D-4E11-B4D8-9217EAFE6440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53A-EDD9-4327-B1BB-C3708E16E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3A527A-0B2D-4E11-B4D8-9217EAFE6440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9E1F53A-EDD9-4327-B1BB-C3708E16E5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3A527A-0B2D-4E11-B4D8-9217EAFE6440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9E1F53A-EDD9-4327-B1BB-C3708E16E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527A-0B2D-4E11-B4D8-9217EAFE6440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53A-EDD9-4327-B1BB-C3708E16E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527A-0B2D-4E11-B4D8-9217EAFE6440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53A-EDD9-4327-B1BB-C3708E16E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527A-0B2D-4E11-B4D8-9217EAFE6440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F53A-EDD9-4327-B1BB-C3708E16E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3A527A-0B2D-4E11-B4D8-9217EAFE6440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9E1F53A-EDD9-4327-B1BB-C3708E16E5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CS3241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Assignment 5</a:t>
            </a:r>
          </a:p>
          <a:p>
            <a:r>
              <a:rPr lang="en-US" dirty="0" smtClean="0"/>
              <a:t>District CG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066800"/>
          </a:xfrm>
        </p:spPr>
        <p:txBody>
          <a:bodyPr/>
          <a:lstStyle/>
          <a:p>
            <a:r>
              <a:rPr lang="en-US" dirty="0" smtClean="0"/>
              <a:t>Running Problems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428736"/>
            <a:ext cx="7388531" cy="514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Frame rate requirement</a:t>
            </a:r>
            <a:br>
              <a:rPr lang="en-SG" dirty="0" smtClean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At least 100 frames per second.</a:t>
            </a:r>
            <a:endParaRPr lang="en-S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</a:t>
            </a:r>
            <a:r>
              <a:rPr lang="en-US" b="1" dirty="0" smtClean="0"/>
              <a:t>ONLY</a:t>
            </a:r>
            <a:r>
              <a:rPr lang="en-US" dirty="0" smtClean="0"/>
              <a:t> </a:t>
            </a:r>
            <a:r>
              <a:rPr lang="en-US" dirty="0" smtClean="0"/>
              <a:t>lab5.cpp</a:t>
            </a:r>
          </a:p>
          <a:p>
            <a:r>
              <a:rPr lang="en-US" dirty="0" smtClean="0"/>
              <a:t>Post your screenshot onto FB </a:t>
            </a:r>
            <a:r>
              <a:rPr lang="en-US" smtClean="0"/>
              <a:t>for voting</a:t>
            </a:r>
            <a:endParaRPr lang="en-US" dirty="0" smtClean="0"/>
          </a:p>
          <a:p>
            <a:r>
              <a:rPr lang="en-US" dirty="0" smtClean="0"/>
              <a:t>Rename </a:t>
            </a:r>
            <a:r>
              <a:rPr lang="en-US" b="1" dirty="0" smtClean="0"/>
              <a:t>all</a:t>
            </a:r>
            <a:r>
              <a:rPr lang="en-US" dirty="0" smtClean="0"/>
              <a:t> your functions into</a:t>
            </a:r>
          </a:p>
          <a:p>
            <a:pPr lvl="1"/>
            <a:r>
              <a:rPr lang="en-US" dirty="0" smtClean="0"/>
              <a:t>e.g.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U087654DrawMyHouse</a:t>
            </a:r>
            <a:r>
              <a:rPr lang="en-US" dirty="0" smtClean="0"/>
              <a:t>  instead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drawMyHouse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Only use the textures provided</a:t>
            </a:r>
          </a:p>
          <a:p>
            <a:pPr lvl="1"/>
            <a:r>
              <a:rPr lang="en-US" dirty="0" smtClean="0"/>
              <a:t>Cannot add your own!</a:t>
            </a:r>
          </a:p>
          <a:p>
            <a:pPr lvl="1"/>
            <a:r>
              <a:rPr lang="en-US" dirty="0" smtClean="0"/>
              <a:t>Ignore the “x.bmp” and “water0.bmp”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5, Textures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608576"/>
          </a:xfrm>
        </p:spPr>
        <p:txBody>
          <a:bodyPr>
            <a:normAutofit/>
          </a:bodyPr>
          <a:lstStyle/>
          <a:p>
            <a:r>
              <a:rPr lang="en-US" dirty="0" smtClean="0"/>
              <a:t>Create your own building</a:t>
            </a:r>
          </a:p>
          <a:p>
            <a:pPr lvl="1"/>
            <a:r>
              <a:rPr lang="en-US" dirty="0" smtClean="0"/>
              <a:t>Can be a house/farm/school/church/temple stadium etc.</a:t>
            </a:r>
          </a:p>
          <a:p>
            <a:pPr lvl="1"/>
            <a:r>
              <a:rPr lang="en-US" dirty="0" smtClean="0"/>
              <a:t>Basically anything that can be easily textured</a:t>
            </a:r>
          </a:p>
          <a:p>
            <a:r>
              <a:rPr lang="en-US" dirty="0" smtClean="0"/>
              <a:t>Construct </a:t>
            </a:r>
            <a:r>
              <a:rPr lang="en-US" dirty="0" smtClean="0"/>
              <a:t>your building within wireframe </a:t>
            </a:r>
            <a:r>
              <a:rPr lang="en-US" dirty="0" err="1" smtClean="0"/>
              <a:t>cuboid</a:t>
            </a:r>
            <a:endParaRPr lang="en-US" dirty="0" smtClean="0"/>
          </a:p>
          <a:p>
            <a:r>
              <a:rPr lang="en-US" dirty="0" smtClean="0"/>
              <a:t>Play with the sample file inside the “Texture” folder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20688" y="-270792"/>
            <a:ext cx="12332712" cy="712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-4&lt;x&lt;4</a:t>
            </a:r>
          </a:p>
          <a:p>
            <a:r>
              <a:rPr lang="en-US" dirty="0" smtClean="0"/>
              <a:t>0&lt;y&lt;12</a:t>
            </a:r>
          </a:p>
          <a:p>
            <a:r>
              <a:rPr lang="en-US" dirty="0" smtClean="0"/>
              <a:t>-4&lt;z&lt;4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928670"/>
            <a:ext cx="4387188" cy="429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cs typeface="Courier New" pitchFamily="49" charset="0"/>
              </a:rPr>
              <a:t>Enable texture mapping (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cs typeface="Courier New" pitchFamily="49" charset="0"/>
              </a:rPr>
              <a:t>disable after drawing</a:t>
            </a:r>
            <a:r>
              <a:rPr lang="en-US" dirty="0" smtClean="0"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(GL_TEXTURE_2D);</a:t>
            </a:r>
          </a:p>
          <a:p>
            <a:r>
              <a:rPr lang="en-US" dirty="0" smtClean="0">
                <a:cs typeface="Courier New" pitchFamily="49" charset="0"/>
              </a:rPr>
              <a:t>Bind desired texture</a:t>
            </a:r>
          </a:p>
          <a:p>
            <a:pPr marL="630936" lvl="2" indent="-256032">
              <a:buClr>
                <a:schemeClr val="accent3"/>
              </a:buCl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glBindTexture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GL_TEXTURE_2D,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texSet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 );</a:t>
            </a:r>
          </a:p>
          <a:p>
            <a:r>
              <a:rPr lang="en-US" dirty="0" smtClean="0"/>
              <a:t>Define texture coordinates</a:t>
            </a:r>
          </a:p>
          <a:p>
            <a:pPr lvl="2">
              <a:buNone/>
            </a:pP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(GL_QUADS);</a:t>
            </a:r>
          </a:p>
          <a:p>
            <a:pPr lvl="2">
              <a:buNone/>
            </a:pPr>
            <a:r>
              <a:rPr lang="nl-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glTexCoord2d(0.0,0.0);</a:t>
            </a:r>
            <a:r>
              <a:rPr lang="nl-NL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glVertex3f(-3, 0, -1.5);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glTexCoord2d(1.0,0.0);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glVertex3f(3, 0, -1.5);</a:t>
            </a:r>
          </a:p>
          <a:p>
            <a:pPr lvl="2"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glTexCoord2d(1.0,1.0);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glVertex3f(3, 3, -1.5);</a:t>
            </a:r>
          </a:p>
          <a:p>
            <a:pPr lvl="2">
              <a:buNone/>
            </a:pPr>
            <a:r>
              <a:rPr lang="nl-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glTexCoord2d(0.0,1.0);</a:t>
            </a:r>
            <a:r>
              <a:rPr lang="nl-NL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glVertex3f(-3, 3, -1.5);</a:t>
            </a:r>
          </a:p>
          <a:p>
            <a:pPr lvl="2">
              <a:buNone/>
            </a:pP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 wall folded in the center</a:t>
            </a:r>
          </a:p>
          <a:p>
            <a:endParaRPr lang="en-S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429000"/>
            <a:ext cx="31051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None/>
            </a:pPr>
            <a:r>
              <a:rPr lang="en-SG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glEnable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(GL_TEXTURE_2D);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//…</a:t>
            </a:r>
            <a:endParaRPr lang="en-SG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SG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glBindTexture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(GL_TEXTURE_2D, </a:t>
            </a:r>
            <a:r>
              <a:rPr lang="en-SG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texSet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[29]);</a:t>
            </a:r>
          </a:p>
          <a:p>
            <a:pPr lvl="1">
              <a:buNone/>
            </a:pPr>
            <a:r>
              <a:rPr lang="en-SG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(GL_QUADS);</a:t>
            </a:r>
          </a:p>
          <a:p>
            <a:pPr lvl="2">
              <a:buNone/>
            </a:pPr>
            <a:r>
              <a:rPr lang="nl-NL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glTexCoord2d(0,0);glVertex3f(-1.4, 0, -1);</a:t>
            </a:r>
          </a:p>
          <a:p>
            <a:pPr lvl="2">
              <a:buNone/>
            </a:pP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glTexCoord2d(0.5,0);glVertex3f(0, 0, -1);</a:t>
            </a:r>
          </a:p>
          <a:p>
            <a:pPr lvl="2">
              <a:buNone/>
            </a:pP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glTexCoord2d(0.5,1);glVertex3f(0, 3, -1);</a:t>
            </a:r>
          </a:p>
          <a:p>
            <a:pPr lvl="2">
              <a:buNone/>
            </a:pPr>
            <a:r>
              <a:rPr lang="nl-NL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glTexCoord2d(0,1);glVertex3f(-1.4, 3, -1);</a:t>
            </a:r>
          </a:p>
          <a:p>
            <a:pPr lvl="1">
              <a:buNone/>
            </a:pPr>
            <a:r>
              <a:rPr lang="en-SG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glEnd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SG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(GL_QUADS);</a:t>
            </a:r>
          </a:p>
          <a:p>
            <a:pPr lvl="2">
              <a:buNone/>
            </a:pP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glTexCoord2d(0.5,0);glVertex3f(0, 0, -1);</a:t>
            </a:r>
          </a:p>
          <a:p>
            <a:pPr lvl="2">
              <a:buNone/>
            </a:pP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glTexCoord2d(1,0);glVertex3f(1, 0, 0);</a:t>
            </a:r>
          </a:p>
          <a:p>
            <a:pPr lvl="2">
              <a:buNone/>
            </a:pP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glTexCoord2d(1,1);glVertex3f(1, 3, 0);</a:t>
            </a:r>
          </a:p>
          <a:p>
            <a:pPr lvl="2">
              <a:buNone/>
            </a:pP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glTexCoord2d(0.5,1);glVertex3f(0, 3, -1);</a:t>
            </a:r>
          </a:p>
          <a:p>
            <a:pPr lvl="1">
              <a:buNone/>
            </a:pPr>
            <a:r>
              <a:rPr lang="en-SG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glEnd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//…</a:t>
            </a:r>
            <a:endParaRPr lang="en-SG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SG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glDisable</a:t>
            </a:r>
            <a:r>
              <a:rPr lang="en-S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(GL_TEXTURE_2D);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 half circle</a:t>
            </a:r>
          </a:p>
          <a:p>
            <a:endParaRPr lang="en-S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356992"/>
            <a:ext cx="31432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49424"/>
            <a:ext cx="8712968" cy="4325112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SG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SG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degInRad</a:t>
            </a:r>
            <a:r>
              <a:rPr lang="en-SG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radius=2;</a:t>
            </a:r>
          </a:p>
          <a:p>
            <a:pPr lvl="1">
              <a:buNone/>
            </a:pPr>
            <a:r>
              <a:rPr lang="en-SG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 float DEG2RAD = 3.14159/180;</a:t>
            </a:r>
          </a:p>
          <a:p>
            <a:pPr lvl="1">
              <a:buNone/>
            </a:pPr>
            <a:endParaRPr lang="en-SG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SG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glBindTexture</a:t>
            </a:r>
            <a:r>
              <a:rPr lang="en-SG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(GL_TEXTURE_2D, </a:t>
            </a:r>
            <a:r>
              <a:rPr lang="en-SG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texSet</a:t>
            </a:r>
            <a:r>
              <a:rPr lang="en-SG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[29]);</a:t>
            </a:r>
          </a:p>
          <a:p>
            <a:pPr lvl="1">
              <a:buNone/>
            </a:pPr>
            <a:r>
              <a:rPr lang="en-SG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SG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(GL_POLYGON);</a:t>
            </a:r>
          </a:p>
          <a:p>
            <a:pPr lvl="1">
              <a:buNone/>
            </a:pPr>
            <a:r>
              <a:rPr lang="en-SG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SG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=0;i&lt;180;++</a:t>
            </a:r>
            <a:r>
              <a:rPr lang="en-SG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lvl="2">
              <a:buNone/>
            </a:pPr>
            <a:r>
              <a:rPr lang="en-SG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degInRad</a:t>
            </a:r>
            <a:r>
              <a:rPr lang="en-SG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*DEG2RAD;</a:t>
            </a:r>
          </a:p>
          <a:p>
            <a:pPr lvl="2">
              <a:buNone/>
            </a:pPr>
            <a:r>
              <a:rPr lang="en-SG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glTexCoord2d(</a:t>
            </a:r>
            <a:r>
              <a:rPr lang="en-SG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n-SG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degInRad</a:t>
            </a:r>
            <a:r>
              <a:rPr lang="en-SG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)/2+0.6,</a:t>
            </a:r>
          </a:p>
          <a:p>
            <a:pPr lvl="2">
              <a:buNone/>
            </a:pPr>
            <a:r>
              <a:rPr lang="en-SG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sin(</a:t>
            </a:r>
            <a:r>
              <a:rPr lang="en-SG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degInRad</a:t>
            </a:r>
            <a:r>
              <a:rPr lang="en-SG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)/2+0.5);</a:t>
            </a:r>
          </a:p>
          <a:p>
            <a:pPr lvl="2">
              <a:buNone/>
            </a:pPr>
            <a:r>
              <a:rPr lang="en-SG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glVertex3f(</a:t>
            </a:r>
            <a:r>
              <a:rPr lang="en-SG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n-SG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degInRad</a:t>
            </a:r>
            <a:r>
              <a:rPr lang="en-SG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)*radius,</a:t>
            </a:r>
          </a:p>
          <a:p>
            <a:pPr lvl="2">
              <a:buNone/>
            </a:pPr>
            <a:r>
              <a:rPr lang="en-SG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sin(</a:t>
            </a:r>
            <a:r>
              <a:rPr lang="en-SG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degInRad</a:t>
            </a:r>
            <a:r>
              <a:rPr lang="en-SG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)*radius,-2);</a:t>
            </a:r>
          </a:p>
          <a:p>
            <a:pPr lvl="1">
              <a:buNone/>
            </a:pPr>
            <a:r>
              <a:rPr lang="en-SG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SG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glEnd</a:t>
            </a:r>
            <a:r>
              <a:rPr lang="en-SG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704</TotalTime>
  <Words>286</Words>
  <Application>Microsoft Office PowerPoint</Application>
  <PresentationFormat>On-screen Show (4:3)</PresentationFormat>
  <Paragraphs>88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CS3241 Computer Graphics</vt:lpstr>
      <vt:lpstr>Assignment 5, Textures</vt:lpstr>
      <vt:lpstr>Slide 3</vt:lpstr>
      <vt:lpstr>Construction</vt:lpstr>
      <vt:lpstr>Implementation</vt:lpstr>
      <vt:lpstr>Practice exercise</vt:lpstr>
      <vt:lpstr>Ex1</vt:lpstr>
      <vt:lpstr>Practice exercise</vt:lpstr>
      <vt:lpstr>Ex2</vt:lpstr>
      <vt:lpstr>Running Problems</vt:lpstr>
      <vt:lpstr>Frame rate requirement </vt:lpstr>
      <vt:lpstr>Points to note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CS3241 Computer Graphics</dc:title>
  <dc:creator>Steph</dc:creator>
  <cp:lastModifiedBy>dcschl</cp:lastModifiedBy>
  <cp:revision>79</cp:revision>
  <dcterms:created xsi:type="dcterms:W3CDTF">2010-02-22T11:28:51Z</dcterms:created>
  <dcterms:modified xsi:type="dcterms:W3CDTF">2013-04-05T07:34:05Z</dcterms:modified>
</cp:coreProperties>
</file>