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2"/>
  </p:notesMasterIdLst>
  <p:sldIdLst>
    <p:sldId id="256" r:id="rId2"/>
    <p:sldId id="380" r:id="rId3"/>
    <p:sldId id="407" r:id="rId4"/>
    <p:sldId id="411" r:id="rId5"/>
    <p:sldId id="392" r:id="rId6"/>
    <p:sldId id="393" r:id="rId7"/>
    <p:sldId id="382" r:id="rId8"/>
    <p:sldId id="383" r:id="rId9"/>
    <p:sldId id="384" r:id="rId10"/>
    <p:sldId id="395" r:id="rId11"/>
    <p:sldId id="421" r:id="rId12"/>
    <p:sldId id="397" r:id="rId13"/>
    <p:sldId id="398" r:id="rId14"/>
    <p:sldId id="394" r:id="rId15"/>
    <p:sldId id="399" r:id="rId16"/>
    <p:sldId id="422" r:id="rId17"/>
    <p:sldId id="403" r:id="rId18"/>
    <p:sldId id="427" r:id="rId19"/>
    <p:sldId id="404" r:id="rId20"/>
    <p:sldId id="405" r:id="rId21"/>
    <p:sldId id="259" r:id="rId22"/>
    <p:sldId id="423" r:id="rId23"/>
    <p:sldId id="335" r:id="rId24"/>
    <p:sldId id="424" r:id="rId25"/>
    <p:sldId id="425" r:id="rId26"/>
    <p:sldId id="336" r:id="rId27"/>
    <p:sldId id="362" r:id="rId28"/>
    <p:sldId id="426" r:id="rId29"/>
    <p:sldId id="300" r:id="rId30"/>
    <p:sldId id="302" r:id="rId31"/>
    <p:sldId id="337" r:id="rId32"/>
    <p:sldId id="338" r:id="rId33"/>
    <p:sldId id="339" r:id="rId34"/>
    <p:sldId id="357" r:id="rId35"/>
    <p:sldId id="345" r:id="rId36"/>
    <p:sldId id="346" r:id="rId37"/>
    <p:sldId id="412" r:id="rId38"/>
    <p:sldId id="414" r:id="rId39"/>
    <p:sldId id="413" r:id="rId40"/>
    <p:sldId id="415" r:id="rId41"/>
    <p:sldId id="417" r:id="rId42"/>
    <p:sldId id="416" r:id="rId43"/>
    <p:sldId id="418" r:id="rId44"/>
    <p:sldId id="341" r:id="rId45"/>
    <p:sldId id="347" r:id="rId46"/>
    <p:sldId id="353" r:id="rId47"/>
    <p:sldId id="354" r:id="rId48"/>
    <p:sldId id="342" r:id="rId49"/>
    <p:sldId id="350" r:id="rId50"/>
    <p:sldId id="358" r:id="rId51"/>
  </p:sldIdLst>
  <p:sldSz cx="9144000" cy="6858000" type="screen4x3"/>
  <p:notesSz cx="6858000" cy="9979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22E4D-B872-FF4E-837A-D1020A68441A}" v="26" dt="2019-05-08T08:39:40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918" autoAdjust="0"/>
    <p:restoredTop sz="93197" autoAdjust="0"/>
  </p:normalViewPr>
  <p:slideViewPr>
    <p:cSldViewPr>
      <p:cViewPr varScale="1">
        <p:scale>
          <a:sx n="111" d="100"/>
          <a:sy n="111" d="100"/>
        </p:scale>
        <p:origin x="121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3049" cy="498324"/>
          </a:xfrm>
          <a:prstGeom prst="rect">
            <a:avLst/>
          </a:prstGeom>
        </p:spPr>
        <p:txBody>
          <a:bodyPr vert="horz" wrap="square" lIns="92331" tIns="46166" rIns="92331" bIns="46166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3390" y="1"/>
            <a:ext cx="2973049" cy="498324"/>
          </a:xfrm>
          <a:prstGeom prst="rect">
            <a:avLst/>
          </a:prstGeom>
        </p:spPr>
        <p:txBody>
          <a:bodyPr vert="horz" wrap="square" lIns="92331" tIns="46166" rIns="92331" bIns="46166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5982CA78-714F-4CD1-B345-781D6219271F}" type="datetimeFigureOut">
              <a:rPr lang="en-US" altLang="zh-TW"/>
              <a:pPr>
                <a:defRPr/>
              </a:pPr>
              <a:t>12-Jun-25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87925" cy="3741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31" tIns="46166" rIns="92331" bIns="4616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488" y="4740351"/>
            <a:ext cx="5487025" cy="4491188"/>
          </a:xfrm>
          <a:prstGeom prst="rect">
            <a:avLst/>
          </a:prstGeom>
        </p:spPr>
        <p:txBody>
          <a:bodyPr vert="horz" lIns="92331" tIns="46166" rIns="92331" bIns="4616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79135"/>
            <a:ext cx="2973049" cy="498324"/>
          </a:xfrm>
          <a:prstGeom prst="rect">
            <a:avLst/>
          </a:prstGeom>
        </p:spPr>
        <p:txBody>
          <a:bodyPr vert="horz" wrap="square" lIns="92331" tIns="46166" rIns="92331" bIns="46166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3390" y="9479135"/>
            <a:ext cx="2973049" cy="498324"/>
          </a:xfrm>
          <a:prstGeom prst="rect">
            <a:avLst/>
          </a:prstGeom>
        </p:spPr>
        <p:txBody>
          <a:bodyPr vert="horz" wrap="square" lIns="92331" tIns="46166" rIns="92331" bIns="46166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2451FA8C-B1B7-44AC-9889-9A0140C542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30321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51FA8C-B1B7-44AC-9889-9A0140C542FC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341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android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3657600"/>
            <a:ext cx="2667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47800" y="1447800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D1FDD7-784F-4CB9-9C51-F23259D97F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8E6296-AAC1-482E-B573-1B41F07B7C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09DF26-3C16-462E-A72A-3EE380D178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android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0198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808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96200" cy="5410200"/>
          </a:xfrm>
        </p:spPr>
        <p:txBody>
          <a:bodyPr/>
          <a:lstStyle>
            <a:lvl1pPr>
              <a:spcBef>
                <a:spcPts val="600"/>
              </a:spcBef>
              <a:buNone/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spcBef>
                <a:spcPts val="600"/>
              </a:spcBef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spcBef>
                <a:spcPts val="600"/>
              </a:spcBef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spcBef>
                <a:spcPts val="600"/>
              </a:spcBef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spcBef>
                <a:spcPts val="600"/>
              </a:spcBef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95DD10-CED1-47C1-B664-7BC393E100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TW" altLang="zh-TW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7502D6-FFDD-4D0B-B7B1-751B245E24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7B3FA9-462A-4B07-B570-226442EE41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B3352F-040D-41B3-A0E9-116949963E6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EBC9AD-6B40-46AB-800D-E6DF62ADFE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AF569D-E504-40E5-A661-D7F7894F41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C533B7A-BECB-4944-8237-0668467FE2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endParaRPr lang="zh-TW" altLang="zh-TW" sz="3200">
              <a:latin typeface="Gill Sans MT" pitchFamily="34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654665-97D5-47CB-9C83-EEEA6D09B0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zh-TW" altLang="zh-TW">
              <a:solidFill>
                <a:srgbClr val="FFFFFF"/>
              </a:solidFill>
              <a:latin typeface="Gill Sans MT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B5A788"/>
                </a:solidFill>
                <a:latin typeface="Gill Sans MT" pitchFamily="34" charset="0"/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B5A788"/>
                </a:solidFill>
                <a:latin typeface="Gill Sans MT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FD86B30-6711-41F8-9066-DE545C23C81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zh-TW">
              <a:solidFill>
                <a:srgbClr val="FFFFFF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  <p:sldLayoutId id="2147484058" r:id="rId7"/>
    <p:sldLayoutId id="2147484059" r:id="rId8"/>
    <p:sldLayoutId id="2147484060" r:id="rId9"/>
    <p:sldLayoutId id="2147484061" r:id="rId10"/>
    <p:sldLayoutId id="214748406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org/json/JSONObject.html" TargetMode="External"/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org/json/JSONArray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api.openweathermap.org/data/2.5/weather?q=Hong%20kong&amp;units=metric&amp;appid=ad16541fb944d6279e5e950c7959a4f8" TargetMode="External"/><Relationship Id="rId2" Type="http://schemas.openxmlformats.org/officeDocument/2006/relationships/hyperlink" Target="https://openweathermap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800"/>
            <a:ext cx="7407275" cy="1471613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Android Networking</a:t>
            </a:r>
            <a:br>
              <a:rPr lang="en-US" sz="48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and</a:t>
            </a:r>
            <a:br>
              <a:rPr lang="en-US" sz="4800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sz="4800" dirty="0">
                <a:solidFill>
                  <a:schemeClr val="tx2">
                    <a:satMod val="130000"/>
                  </a:schemeClr>
                </a:solidFill>
              </a:rPr>
              <a:t>Threading</a:t>
            </a:r>
          </a:p>
        </p:txBody>
      </p:sp>
      <p:sp>
        <p:nvSpPr>
          <p:cNvPr id="13315" name="Subtitle 6"/>
          <p:cNvSpPr>
            <a:spLocks noGrp="1"/>
          </p:cNvSpPr>
          <p:nvPr>
            <p:ph type="subTitle" idx="1"/>
          </p:nvPr>
        </p:nvSpPr>
        <p:spPr>
          <a:xfrm>
            <a:off x="1447800" y="2895600"/>
            <a:ext cx="7407275" cy="1752600"/>
          </a:xfrm>
        </p:spPr>
        <p:txBody>
          <a:bodyPr/>
          <a:lstStyle/>
          <a:p>
            <a:pPr marL="26988"/>
            <a:endParaRPr lang="zh-TW" altLang="en-US">
              <a:solidFill>
                <a:srgbClr val="320E04"/>
              </a:solidFill>
            </a:endParaRP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B5A788"/>
                </a:solidFill>
                <a:ea typeface="新細明體" pitchFamily="18" charset="-120"/>
                <a:cs typeface="Arial" charset="0"/>
              </a:rPr>
              <a:t>Android Networking and Threading</a:t>
            </a:r>
          </a:p>
        </p:txBody>
      </p:sp>
      <p:sp>
        <p:nvSpPr>
          <p:cNvPr id="13317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07ACFB-8A0E-471C-8E35-71669C301151}" type="slidenum">
              <a:rPr lang="en-US" altLang="zh-TW"/>
              <a:pPr/>
              <a:t>1</a:t>
            </a:fld>
            <a:endParaRPr lang="en-US" altLang="zh-T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XML Layout of Example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C91A3-F50C-422A-BE49-371BA307E8E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1066800" y="838200"/>
            <a:ext cx="7543800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HK" sz="1400" dirty="0"/>
              <a:t>&lt;?xml version="1.0" encoding="utf-8"?&gt;</a:t>
            </a:r>
          </a:p>
          <a:p>
            <a:r>
              <a:rPr lang="en-US" altLang="zh-HK" sz="1400" dirty="0"/>
              <a:t>&lt;</a:t>
            </a:r>
            <a:r>
              <a:rPr lang="en-US" altLang="zh-HK" sz="1400" dirty="0" err="1"/>
              <a:t>LinearLayout</a:t>
            </a:r>
            <a:r>
              <a:rPr lang="en-US" altLang="zh-HK" sz="1400" dirty="0"/>
              <a:t> </a:t>
            </a:r>
            <a:r>
              <a:rPr lang="en-US" altLang="zh-HK" sz="1400" dirty="0" err="1"/>
              <a:t>xmlns:android</a:t>
            </a:r>
            <a:r>
              <a:rPr lang="en-US" altLang="zh-HK" sz="1400" dirty="0"/>
              <a:t>="http://</a:t>
            </a:r>
            <a:r>
              <a:rPr lang="en-US" altLang="zh-HK" sz="1400" dirty="0" err="1"/>
              <a:t>schemas.android.com</a:t>
            </a:r>
            <a:r>
              <a:rPr lang="en-US" altLang="zh-HK" sz="1400" dirty="0"/>
              <a:t>/</a:t>
            </a:r>
            <a:r>
              <a:rPr lang="en-US" altLang="zh-HK" sz="1400" dirty="0" err="1"/>
              <a:t>apk</a:t>
            </a:r>
            <a:r>
              <a:rPr lang="en-US" altLang="zh-HK" sz="1400" dirty="0"/>
              <a:t>/res/android"</a:t>
            </a:r>
          </a:p>
          <a:p>
            <a:r>
              <a:rPr lang="en-US" altLang="zh-HK" sz="1400" dirty="0"/>
              <a:t>   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="@+id/main"</a:t>
            </a:r>
          </a:p>
          <a:p>
            <a:r>
              <a:rPr lang="en-US" altLang="zh-HK" sz="1400" dirty="0"/>
              <a:t>    </a:t>
            </a:r>
            <a:r>
              <a:rPr lang="en-US" altLang="zh-HK" sz="1400" dirty="0" err="1"/>
              <a:t>android:layout_width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</a:t>
            </a:r>
            <a:r>
              <a:rPr lang="en-US" altLang="zh-HK" sz="1400" dirty="0" err="1"/>
              <a:t>android:layout_height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</a:t>
            </a:r>
            <a:r>
              <a:rPr lang="en-US" altLang="zh-HK" sz="1400" dirty="0" err="1"/>
              <a:t>android:orientation</a:t>
            </a:r>
            <a:r>
              <a:rPr lang="en-US" altLang="zh-HK" sz="1400" dirty="0"/>
              <a:t>="vertical"</a:t>
            </a:r>
          </a:p>
          <a:p>
            <a:r>
              <a:rPr lang="en-US" altLang="zh-HK" sz="1400" dirty="0"/>
              <a:t>    </a:t>
            </a:r>
            <a:r>
              <a:rPr lang="en-US" altLang="zh-HK" sz="1400" dirty="0" err="1"/>
              <a:t>tools:context</a:t>
            </a:r>
            <a:r>
              <a:rPr lang="en-US" altLang="zh-HK" sz="1400" dirty="0"/>
              <a:t>=".</a:t>
            </a:r>
            <a:r>
              <a:rPr lang="en-US" altLang="zh-HK" sz="1400" dirty="0" err="1"/>
              <a:t>MainActivity</a:t>
            </a:r>
            <a:r>
              <a:rPr lang="en-US" altLang="zh-HK" sz="1400" dirty="0"/>
              <a:t>"&gt;</a:t>
            </a:r>
          </a:p>
          <a:p>
            <a:endParaRPr lang="en-US" altLang="zh-HK" sz="1400" dirty="0"/>
          </a:p>
          <a:p>
            <a:r>
              <a:rPr lang="en-US" altLang="zh-HK" sz="1400" dirty="0"/>
              <a:t>    &lt;</a:t>
            </a:r>
            <a:r>
              <a:rPr lang="en-US" altLang="zh-HK" sz="1400" dirty="0" err="1"/>
              <a:t>TextView</a:t>
            </a:r>
            <a:endParaRPr lang="en-US" altLang="zh-HK" sz="1400" dirty="0"/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</a:t>
            </a:r>
            <a:r>
              <a:rPr lang="en-US" altLang="zh-HK" sz="1400" dirty="0" err="1"/>
              <a:t>tvTimer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android:layout_width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…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android:text</a:t>
            </a:r>
            <a:r>
              <a:rPr lang="en-US" altLang="zh-HK" sz="1400" dirty="0"/>
              <a:t>="0 second(s)" /&gt;</a:t>
            </a:r>
          </a:p>
          <a:p>
            <a:endParaRPr lang="en-US" altLang="zh-HK" sz="1400" dirty="0"/>
          </a:p>
          <a:p>
            <a:r>
              <a:rPr lang="en-US" altLang="zh-HK" sz="1400" dirty="0"/>
              <a:t>    &lt;</a:t>
            </a:r>
            <a:r>
              <a:rPr lang="en-US" altLang="zh-HK" sz="1400" dirty="0" err="1"/>
              <a:t>TextView</a:t>
            </a:r>
            <a:endParaRPr lang="en-US" altLang="zh-HK" sz="1400" dirty="0"/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</a:t>
            </a:r>
            <a:r>
              <a:rPr lang="en-US" altLang="zh-HK" sz="1400" dirty="0" err="1"/>
              <a:t>tvCounter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android:layout_width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…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android:text</a:t>
            </a:r>
            <a:r>
              <a:rPr lang="en-US" altLang="zh-HK" sz="1400" dirty="0"/>
              <a:t>="0" /&gt;</a:t>
            </a:r>
          </a:p>
          <a:p>
            <a:endParaRPr lang="en-US" altLang="zh-HK" sz="1400" dirty="0"/>
          </a:p>
          <a:p>
            <a:r>
              <a:rPr lang="en-US" altLang="zh-HK" sz="1400" dirty="0"/>
              <a:t>	</a:t>
            </a:r>
            <a:endParaRPr lang="zh-HK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XML Layout of Example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C91A3-F50C-422A-BE49-371BA307E8E6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1066800" y="838200"/>
            <a:ext cx="7543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HK" sz="1400" dirty="0"/>
              <a:t> &lt;Button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="@+id/button2"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android:layout_width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android:layout_height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wrap_content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android:onClick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onCount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android:text</a:t>
            </a:r>
            <a:r>
              <a:rPr lang="en-US" altLang="zh-HK" sz="1400" dirty="0"/>
              <a:t>="Counter" /&gt;</a:t>
            </a:r>
          </a:p>
          <a:p>
            <a:endParaRPr lang="en-US" altLang="zh-HK" sz="1400" dirty="0"/>
          </a:p>
          <a:p>
            <a:r>
              <a:rPr lang="en-US" altLang="zh-HK" sz="1400" dirty="0"/>
              <a:t>    &lt;Button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android:id</a:t>
            </a:r>
            <a:r>
              <a:rPr lang="en-US" altLang="zh-HK" sz="1400" dirty="0"/>
              <a:t>="@+id/button4"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android:layout_width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match_parent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android:layout_height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wrap_content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android:onClick</a:t>
            </a:r>
            <a:r>
              <a:rPr lang="en-US" altLang="zh-HK" sz="1400" dirty="0"/>
              <a:t>="</a:t>
            </a:r>
            <a:r>
              <a:rPr lang="en-US" altLang="zh-HK" sz="1400" dirty="0" err="1"/>
              <a:t>onStartTimer</a:t>
            </a:r>
            <a:r>
              <a:rPr lang="en-US" altLang="zh-HK" sz="1400" dirty="0"/>
              <a:t>"</a:t>
            </a:r>
          </a:p>
          <a:p>
            <a:r>
              <a:rPr lang="en-US" altLang="zh-HK" sz="1400" dirty="0"/>
              <a:t>        </a:t>
            </a:r>
            <a:r>
              <a:rPr lang="en-US" altLang="zh-HK" sz="1400" dirty="0" err="1"/>
              <a:t>android:text</a:t>
            </a:r>
            <a:r>
              <a:rPr lang="en-US" altLang="zh-HK" sz="1400" dirty="0"/>
              <a:t>="Start Timer" /&gt;</a:t>
            </a:r>
          </a:p>
          <a:p>
            <a:endParaRPr lang="en-US" altLang="zh-HK" sz="1400" dirty="0"/>
          </a:p>
          <a:p>
            <a:r>
              <a:rPr lang="en-US" altLang="zh-HK" sz="1400" dirty="0"/>
              <a:t>&lt;/</a:t>
            </a:r>
            <a:r>
              <a:rPr lang="en-US" altLang="zh-HK" sz="1400" dirty="0" err="1"/>
              <a:t>LinearLayout</a:t>
            </a:r>
            <a:r>
              <a:rPr lang="en-US" altLang="zh-HK" sz="1400" dirty="0"/>
              <a:t>&gt;</a:t>
            </a:r>
          </a:p>
          <a:p>
            <a:r>
              <a:rPr lang="en-US" altLang="zh-HK" sz="1400" dirty="0"/>
              <a:t>	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8681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Code [No Multi-Threading]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410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public class </a:t>
            </a:r>
            <a:r>
              <a:rPr lang="en-US" altLang="zh-HK" sz="1400" dirty="0" err="1">
                <a:ea typeface="新細明體" pitchFamily="18" charset="-120"/>
              </a:rPr>
              <a:t>MainActivity</a:t>
            </a:r>
            <a:r>
              <a:rPr lang="en-US" altLang="zh-HK" sz="1400" dirty="0">
                <a:ea typeface="新細明體" pitchFamily="18" charset="-120"/>
              </a:rPr>
              <a:t> extends </a:t>
            </a:r>
            <a:r>
              <a:rPr lang="en-US" altLang="zh-HK" sz="1400" dirty="0" err="1">
                <a:ea typeface="新細明體" pitchFamily="18" charset="-120"/>
              </a:rPr>
              <a:t>AppCompatActivity</a:t>
            </a:r>
            <a:r>
              <a:rPr lang="en-US" altLang="zh-HK" sz="1400" dirty="0">
                <a:ea typeface="新細明體" pitchFamily="18" charset="-120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</a:t>
            </a:r>
            <a:r>
              <a:rPr lang="en-US" altLang="zh-HK" sz="1400" dirty="0" err="1">
                <a:ea typeface="新細明體" pitchFamily="18" charset="-120"/>
              </a:rPr>
              <a:t>TextView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tvTimer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</a:t>
            </a:r>
            <a:r>
              <a:rPr lang="en-US" altLang="zh-HK" sz="1400" dirty="0" err="1">
                <a:ea typeface="新細明體" pitchFamily="18" charset="-120"/>
              </a:rPr>
              <a:t>TextView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tvCounter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int </a:t>
            </a:r>
            <a:r>
              <a:rPr lang="en-US" altLang="zh-HK" sz="1400" dirty="0" err="1">
                <a:ea typeface="新細明體" pitchFamily="18" charset="-120"/>
              </a:rPr>
              <a:t>i</a:t>
            </a:r>
            <a:r>
              <a:rPr lang="en-US" altLang="zh-HK" sz="1400" dirty="0">
                <a:ea typeface="新細明體" pitchFamily="18" charset="-120"/>
              </a:rPr>
              <a:t> = 0;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int timer = 0;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@Override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protected void </a:t>
            </a:r>
            <a:r>
              <a:rPr lang="en-US" altLang="zh-HK" sz="1400" dirty="0" err="1">
                <a:ea typeface="新細明體" pitchFamily="18" charset="-120"/>
              </a:rPr>
              <a:t>onCreate</a:t>
            </a:r>
            <a:r>
              <a:rPr lang="en-US" altLang="zh-HK" sz="1400" dirty="0">
                <a:ea typeface="新細明體" pitchFamily="18" charset="-120"/>
              </a:rPr>
              <a:t>(Bundle </a:t>
            </a:r>
            <a:r>
              <a:rPr lang="en-US" altLang="zh-HK" sz="1400" dirty="0" err="1">
                <a:ea typeface="新細明體" pitchFamily="18" charset="-120"/>
              </a:rPr>
              <a:t>savedInstanceState</a:t>
            </a:r>
            <a:r>
              <a:rPr lang="en-US" altLang="zh-HK" sz="1400" dirty="0">
                <a:ea typeface="新細明體" pitchFamily="18" charset="-12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super.onCreate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savedInstanceState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tvTimer</a:t>
            </a:r>
            <a:r>
              <a:rPr lang="en-US" altLang="zh-HK" sz="1400" dirty="0">
                <a:ea typeface="新細明體" pitchFamily="18" charset="-120"/>
              </a:rPr>
              <a:t> = </a:t>
            </a:r>
            <a:r>
              <a:rPr lang="en-US" altLang="zh-HK" sz="1400" dirty="0" err="1">
                <a:ea typeface="新細明體" pitchFamily="18" charset="-120"/>
              </a:rPr>
              <a:t>findViewById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R.id.tvTimer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tvCounter</a:t>
            </a:r>
            <a:r>
              <a:rPr lang="en-US" altLang="zh-HK" sz="1400" dirty="0">
                <a:ea typeface="新細明體" pitchFamily="18" charset="-120"/>
              </a:rPr>
              <a:t> = </a:t>
            </a:r>
            <a:r>
              <a:rPr lang="en-US" altLang="zh-HK" sz="1400" dirty="0" err="1">
                <a:ea typeface="新細明體" pitchFamily="18" charset="-120"/>
              </a:rPr>
              <a:t>findViewById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R.id.tvCounter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public void </a:t>
            </a:r>
            <a:r>
              <a:rPr lang="en-US" altLang="zh-HK" sz="1400" dirty="0" err="1">
                <a:ea typeface="新細明體" pitchFamily="18" charset="-120"/>
              </a:rPr>
              <a:t>onCount</a:t>
            </a:r>
            <a:r>
              <a:rPr lang="en-US" altLang="zh-HK" sz="1400" dirty="0">
                <a:ea typeface="新細明體" pitchFamily="18" charset="-120"/>
              </a:rPr>
              <a:t>(View v){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i</a:t>
            </a:r>
            <a:r>
              <a:rPr lang="en-US" altLang="zh-HK" sz="1400" dirty="0">
                <a:ea typeface="新細明體" pitchFamily="18" charset="-120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tvCounter.setText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i</a:t>
            </a:r>
            <a:r>
              <a:rPr lang="en-US" altLang="zh-HK" sz="1400" dirty="0">
                <a:ea typeface="新細明體" pitchFamily="18" charset="-120"/>
              </a:rPr>
              <a:t>+"");</a:t>
            </a:r>
          </a:p>
          <a:p>
            <a:pPr>
              <a:spcBef>
                <a:spcPct val="0"/>
              </a:spcBef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</a:pPr>
            <a:endParaRPr lang="en-US" altLang="zh-HK" sz="1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DBAC312-7E63-499C-8E46-219B8E5C83B6}" type="slidenum">
              <a:rPr lang="en-US" altLang="zh-TW"/>
              <a:pPr/>
              <a:t>12</a:t>
            </a:fld>
            <a:endParaRPr lang="en-US" altLang="zh-TW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Code [No Multi-Threading]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4102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	public void </a:t>
            </a:r>
            <a:r>
              <a:rPr lang="en-US" altLang="zh-HK" sz="1400" dirty="0" err="1">
                <a:ea typeface="新細明體" pitchFamily="18" charset="-120"/>
              </a:rPr>
              <a:t>onStartTimer</a:t>
            </a:r>
            <a:r>
              <a:rPr lang="en-US" altLang="zh-HK" sz="1400" dirty="0">
                <a:ea typeface="新細明體" pitchFamily="18" charset="-120"/>
              </a:rPr>
              <a:t>(View v){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try {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    while (timer &lt;= 30 ) {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        sleep(1000);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        timer++;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       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tvTimer.setText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(timer+" seconds");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    }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} catch (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InterruptedException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e) {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    throw new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RuntimeException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(e);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}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25475" algn="l"/>
                <a:tab pos="914400" algn="l"/>
                <a:tab pos="1265238" algn="l"/>
              </a:tabLst>
              <a:defRPr/>
            </a:pPr>
            <a:r>
              <a:rPr lang="en-US" altLang="zh-HK" sz="1400" dirty="0">
                <a:ea typeface="新細明體" pitchFamily="18" charset="-12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97EC82-71A6-420D-84AA-3880F48517EA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3" name="Right Brace 2"/>
          <p:cNvSpPr/>
          <p:nvPr/>
        </p:nvSpPr>
        <p:spPr>
          <a:xfrm>
            <a:off x="6400800" y="1143000"/>
            <a:ext cx="304800" cy="1828800"/>
          </a:xfrm>
          <a:prstGeom prst="rightBrace">
            <a:avLst>
              <a:gd name="adj1" fmla="val 8333"/>
              <a:gd name="adj2" fmla="val 510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3" name="TextBox 4"/>
          <p:cNvSpPr txBox="1">
            <a:spLocks noChangeArrowheads="1"/>
          </p:cNvSpPr>
          <p:nvPr/>
        </p:nvSpPr>
        <p:spPr bwMode="auto">
          <a:xfrm>
            <a:off x="6751806" y="1143000"/>
            <a:ext cx="2286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The UI Thread cannot do anything until the loop finishes.</a:t>
            </a:r>
          </a:p>
          <a:p>
            <a:r>
              <a:rPr lang="en-US" dirty="0">
                <a:solidFill>
                  <a:srgbClr val="FF0000"/>
                </a:solidFill>
              </a:rPr>
              <a:t>We must move this part of codes to another Thread!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Using Runnable (Thread) in a Class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96200" cy="5562600"/>
          </a:xfrm>
        </p:spPr>
        <p:txBody>
          <a:bodyPr/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Runnable is an interface defined in the </a:t>
            </a:r>
            <a:r>
              <a:rPr lang="en-US" altLang="zh-HK" sz="2800" dirty="0" err="1">
                <a:ea typeface="新細明體" pitchFamily="18" charset="-120"/>
              </a:rPr>
              <a:t>java.lang</a:t>
            </a:r>
            <a:r>
              <a:rPr lang="en-US" altLang="zh-HK" sz="2800" dirty="0">
                <a:ea typeface="新細明體" pitchFamily="18" charset="-120"/>
              </a:rPr>
              <a:t> package.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It serves as a functional interface for representing a task or operation that can be </a:t>
            </a:r>
            <a:r>
              <a:rPr lang="en-US" altLang="zh-HK" sz="2800" dirty="0">
                <a:solidFill>
                  <a:srgbClr val="FF0000"/>
                </a:solidFill>
                <a:ea typeface="新細明體" pitchFamily="18" charset="-120"/>
              </a:rPr>
              <a:t>executed concurrently in a separate thread</a:t>
            </a:r>
            <a:r>
              <a:rPr lang="en-US" altLang="zh-HK" sz="2800" dirty="0">
                <a:ea typeface="新細明體" pitchFamily="18" charset="-120"/>
              </a:rPr>
              <a:t>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The Runnable interface provides a standard way to define and encapsulate code that can be run </a:t>
            </a:r>
            <a:r>
              <a:rPr lang="en-US" altLang="zh-HK" sz="2800" dirty="0">
                <a:solidFill>
                  <a:srgbClr val="FF0000"/>
                </a:solidFill>
                <a:ea typeface="新細明體" pitchFamily="18" charset="-120"/>
              </a:rPr>
              <a:t>asynchronously</a:t>
            </a:r>
            <a:r>
              <a:rPr lang="en-US" altLang="zh-HK" sz="2800" dirty="0">
                <a:ea typeface="新細明體" pitchFamily="18" charset="-120"/>
              </a:rPr>
              <a:t>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The Runnable interface has a single method called </a:t>
            </a:r>
            <a:r>
              <a:rPr lang="en-US" altLang="zh-HK" sz="2800" dirty="0">
                <a:solidFill>
                  <a:srgbClr val="FF0000"/>
                </a:solidFill>
                <a:ea typeface="新細明體" pitchFamily="18" charset="-120"/>
              </a:rPr>
              <a:t>run()</a:t>
            </a:r>
            <a:r>
              <a:rPr lang="en-US" altLang="zh-HK" sz="2800" dirty="0">
                <a:ea typeface="新細明體" pitchFamily="18" charset="-120"/>
              </a:rPr>
              <a:t>, which has no arguments and doesn't return a value.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54D727-6E3F-4A17-A052-25D25EFE6403}" type="slidenum">
              <a:rPr lang="en-US" altLang="zh-TW"/>
              <a:pPr/>
              <a:t>14</a:t>
            </a:fld>
            <a:endParaRPr lang="en-US" altLang="zh-TW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Using Runnable (Thread) in a Class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96200" cy="5638800"/>
          </a:xfrm>
        </p:spPr>
        <p:txBody>
          <a:bodyPr/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When a class implements the Runnable interface, it must provide an implementation for the run() method.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The 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code written inside the run()</a:t>
            </a:r>
            <a:r>
              <a:rPr lang="en-US" altLang="zh-HK" sz="2400" dirty="0">
                <a:ea typeface="新細明體" pitchFamily="18" charset="-120"/>
              </a:rPr>
              <a:t> method represents the task or operation that 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will be executed when the Runnable is run in a separate thread.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To execute a Runnable in a separate thread, you typically create a new Thread instance and pass the Runnable object as a parameter to the Thread constructor.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Then, you call the 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start() </a:t>
            </a:r>
            <a:r>
              <a:rPr lang="en-US" altLang="zh-HK" sz="2400" dirty="0">
                <a:ea typeface="新細明體" pitchFamily="18" charset="-120"/>
              </a:rPr>
              <a:t>method on the Thread instance to 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begin the execution of the run() </a:t>
            </a:r>
            <a:r>
              <a:rPr lang="en-US" altLang="zh-HK" sz="2400" dirty="0">
                <a:ea typeface="新細明體" pitchFamily="18" charset="-120"/>
              </a:rPr>
              <a:t>method in a new thread.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CC1BFF-2CFD-4C5D-A6F2-C554149707C1}" type="slidenum">
              <a:rPr lang="en-US" altLang="zh-TW"/>
              <a:pPr/>
              <a:t>15</a:t>
            </a:fld>
            <a:endParaRPr lang="en-US" altLang="zh-TW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Using Runnable (Thread) in a Class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96200" cy="5638800"/>
          </a:xfrm>
        </p:spPr>
        <p:txBody>
          <a:bodyPr/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Because we need to pass the result of a thread to the main UI thread, we need to pass the current Activity to the Thread.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And then use a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 Call Back </a:t>
            </a:r>
            <a:r>
              <a:rPr lang="en-US" altLang="zh-HK" sz="2400" dirty="0">
                <a:ea typeface="新細明體" pitchFamily="18" charset="-120"/>
              </a:rPr>
              <a:t>method and </a:t>
            </a:r>
            <a:r>
              <a:rPr lang="en-US" altLang="zh-HK" sz="2400" dirty="0" err="1">
                <a:ea typeface="新細明體" pitchFamily="18" charset="-120"/>
              </a:rPr>
              <a:t>activity.</a:t>
            </a:r>
            <a:r>
              <a:rPr lang="en-US" altLang="zh-HK" sz="2400" dirty="0" err="1">
                <a:solidFill>
                  <a:srgbClr val="FF0000"/>
                </a:solidFill>
                <a:ea typeface="新細明體" pitchFamily="18" charset="-120"/>
              </a:rPr>
              <a:t>runOnUiThread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r>
              <a:rPr lang="en-US" altLang="zh-HK" sz="2400" dirty="0">
                <a:ea typeface="新細明體" pitchFamily="18" charset="-120"/>
              </a:rPr>
              <a:t> inside the run() method.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We need to use an 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abstract method</a:t>
            </a:r>
            <a:r>
              <a:rPr lang="en-US" altLang="zh-HK" sz="2400" dirty="0">
                <a:ea typeface="新細明體" pitchFamily="18" charset="-120"/>
              </a:rPr>
              <a:t> in Java to use as a 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Call Back method</a:t>
            </a:r>
            <a:r>
              <a:rPr lang="en-US" altLang="zh-HK" sz="2400" dirty="0">
                <a:ea typeface="新細明體" pitchFamily="18" charset="-120"/>
              </a:rPr>
              <a:t>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400" dirty="0">
                <a:ea typeface="新細明體" pitchFamily="18" charset="-120"/>
              </a:rPr>
              <a:t>As a result, we need an 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abstract class</a:t>
            </a:r>
            <a:r>
              <a:rPr lang="en-US" altLang="zh-HK" sz="2400" dirty="0">
                <a:ea typeface="新細明體" pitchFamily="18" charset="-120"/>
              </a:rPr>
              <a:t> to contain this </a:t>
            </a:r>
            <a:r>
              <a:rPr lang="en-US" altLang="zh-HK" sz="2400" dirty="0">
                <a:solidFill>
                  <a:srgbClr val="FF0000"/>
                </a:solidFill>
                <a:ea typeface="新細明體" pitchFamily="18" charset="-120"/>
              </a:rPr>
              <a:t>abstract method</a:t>
            </a:r>
            <a:r>
              <a:rPr lang="en-US" altLang="zh-HK" sz="2400" dirty="0">
                <a:ea typeface="新細明體" pitchFamily="18" charset="-12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CC1BFF-2CFD-4C5D-A6F2-C554149707C1}" type="slidenum">
              <a:rPr lang="en-US" altLang="zh-TW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339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Abstract Class for </a:t>
            </a:r>
            <a:r>
              <a:rPr lang="en-US" altLang="zh-HK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TimerThread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4102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public abstract class </a:t>
            </a:r>
            <a:r>
              <a:rPr lang="en-US" altLang="zh-HK" sz="1400" dirty="0" err="1">
                <a:ea typeface="新細明體" pitchFamily="18" charset="-120"/>
              </a:rPr>
              <a:t>TimerThread</a:t>
            </a:r>
            <a:r>
              <a:rPr lang="en-US" altLang="zh-HK" sz="1400" dirty="0">
                <a:ea typeface="新細明體" pitchFamily="18" charset="-120"/>
              </a:rPr>
              <a:t>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Activity activity; //pass current activity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int timer = 0;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public abstract void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callResult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(int timer); //call back method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public </a:t>
            </a:r>
            <a:r>
              <a:rPr lang="en-US" altLang="zh-HK" sz="1400" dirty="0" err="1">
                <a:ea typeface="新細明體" pitchFamily="18" charset="-120"/>
              </a:rPr>
              <a:t>TimerThread</a:t>
            </a:r>
            <a:r>
              <a:rPr lang="en-US" altLang="zh-HK" sz="1400" dirty="0">
                <a:ea typeface="新細明體" pitchFamily="18" charset="-120"/>
              </a:rPr>
              <a:t>(Activity activity){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this.activity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= activity; //pass current activity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78A2D6-8F3E-4A73-B78A-6FD5BC6628CD}" type="slidenum">
              <a:rPr lang="en-US" altLang="zh-TW"/>
              <a:pPr/>
              <a:t>17</a:t>
            </a:fld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Abstract Class for </a:t>
            </a:r>
            <a:r>
              <a:rPr lang="en-US" altLang="zh-HK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TimerThread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4102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public void </a:t>
            </a:r>
            <a:r>
              <a:rPr lang="en-US" altLang="zh-HK" sz="1400" dirty="0" err="1">
                <a:ea typeface="新細明體" pitchFamily="18" charset="-120"/>
              </a:rPr>
              <a:t>runTimer</a:t>
            </a:r>
            <a:r>
              <a:rPr lang="en-US" altLang="zh-HK" sz="1400" dirty="0">
                <a:ea typeface="新細明體" pitchFamily="18" charset="-120"/>
              </a:rPr>
              <a:t>(){ //call Thread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    Thread thread = new Thread</a:t>
            </a: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(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new Runnable()</a:t>
            </a:r>
            <a:r>
              <a:rPr lang="en-US" altLang="zh-HK" sz="1400" dirty="0"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@Override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public void 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run()</a:t>
            </a:r>
            <a:r>
              <a:rPr lang="en-US" altLang="zh-HK" sz="1400" dirty="0">
                <a:ea typeface="新細明體" pitchFamily="18" charset="-120"/>
              </a:rPr>
              <a:t>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try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while (running)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sleep(1000);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timer++;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activity</a:t>
            </a:r>
            <a:r>
              <a:rPr lang="en-US" altLang="zh-HK" sz="1400" dirty="0" err="1">
                <a:ea typeface="新細明體" pitchFamily="18" charset="-120"/>
              </a:rPr>
              <a:t>.runOnUiThread</a:t>
            </a:r>
            <a:r>
              <a:rPr lang="en-US" altLang="zh-HK" sz="1400" dirty="0">
                <a:ea typeface="新細明體" pitchFamily="18" charset="-120"/>
              </a:rPr>
              <a:t>(new Runnable()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    public void run()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       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callResult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(timer); //pass timer to UI Thread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});                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} catch (Exception e)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throw new </a:t>
            </a:r>
            <a:r>
              <a:rPr lang="en-US" altLang="zh-HK" sz="1400" dirty="0" err="1">
                <a:ea typeface="新細明體" pitchFamily="18" charset="-120"/>
              </a:rPr>
              <a:t>RuntimeException</a:t>
            </a:r>
            <a:r>
              <a:rPr lang="en-US" altLang="zh-HK" sz="1400" dirty="0">
                <a:ea typeface="新細明體" pitchFamily="18" charset="-120"/>
              </a:rPr>
              <a:t>(e);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}</a:t>
            </a: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)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thread.start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();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78A2D6-8F3E-4A73-B78A-6FD5BC6628CD}" type="slidenum">
              <a:rPr lang="en-US" altLang="zh-TW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42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Code use Async Thread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20000" cy="54102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public class </a:t>
            </a:r>
            <a:r>
              <a:rPr lang="en-US" altLang="zh-HK" sz="1400" dirty="0" err="1">
                <a:ea typeface="新細明體" pitchFamily="18" charset="-120"/>
              </a:rPr>
              <a:t>MainActivity</a:t>
            </a:r>
            <a:r>
              <a:rPr lang="en-US" altLang="zh-HK" sz="1400" dirty="0">
                <a:ea typeface="新細明體" pitchFamily="18" charset="-120"/>
              </a:rPr>
              <a:t> extends </a:t>
            </a:r>
            <a:r>
              <a:rPr lang="en-US" altLang="zh-HK" sz="1400" dirty="0" err="1">
                <a:ea typeface="新細明體" pitchFamily="18" charset="-120"/>
              </a:rPr>
              <a:t>AppCompatActivity</a:t>
            </a:r>
            <a:r>
              <a:rPr lang="en-US" altLang="zh-HK" sz="1400" dirty="0">
                <a:ea typeface="新細明體" pitchFamily="18" charset="-120"/>
              </a:rPr>
              <a:t>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</a:t>
            </a:r>
            <a:r>
              <a:rPr lang="en-US" altLang="zh-HK" sz="1400" dirty="0" err="1">
                <a:ea typeface="新細明體" pitchFamily="18" charset="-120"/>
              </a:rPr>
              <a:t>TextView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tvTimer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</a:t>
            </a:r>
            <a:r>
              <a:rPr lang="en-US" altLang="zh-HK" sz="1400" dirty="0" err="1">
                <a:ea typeface="新細明體" pitchFamily="18" charset="-120"/>
              </a:rPr>
              <a:t>TextView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tvCounter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int </a:t>
            </a:r>
            <a:r>
              <a:rPr lang="en-US" altLang="zh-HK" sz="1400" dirty="0" err="1">
                <a:ea typeface="新細明體" pitchFamily="18" charset="-120"/>
              </a:rPr>
              <a:t>i</a:t>
            </a:r>
            <a:r>
              <a:rPr lang="en-US" altLang="zh-HK" sz="1400" dirty="0">
                <a:ea typeface="新細明體" pitchFamily="18" charset="-120"/>
              </a:rPr>
              <a:t> = 0;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MyThread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myThread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@Override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protected void </a:t>
            </a:r>
            <a:r>
              <a:rPr lang="en-US" altLang="zh-HK" sz="1400" dirty="0" err="1">
                <a:ea typeface="新細明體" pitchFamily="18" charset="-120"/>
              </a:rPr>
              <a:t>onCreate</a:t>
            </a:r>
            <a:r>
              <a:rPr lang="en-US" altLang="zh-HK" sz="1400" dirty="0">
                <a:ea typeface="新細明體" pitchFamily="18" charset="-120"/>
              </a:rPr>
              <a:t>(Bundle </a:t>
            </a:r>
            <a:r>
              <a:rPr lang="en-US" altLang="zh-HK" sz="1400" dirty="0" err="1">
                <a:ea typeface="新細明體" pitchFamily="18" charset="-120"/>
              </a:rPr>
              <a:t>savedInstanceState</a:t>
            </a:r>
            <a:r>
              <a:rPr lang="en-US" altLang="zh-HK" sz="1400" dirty="0">
                <a:ea typeface="新細明體" pitchFamily="18" charset="-120"/>
              </a:rPr>
              <a:t>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super.onCreate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savedInstanceState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setContentView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R.layout.activity_main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tvTimer</a:t>
            </a:r>
            <a:r>
              <a:rPr lang="en-US" altLang="zh-HK" sz="1400" dirty="0">
                <a:ea typeface="新細明體" pitchFamily="18" charset="-120"/>
              </a:rPr>
              <a:t> = </a:t>
            </a:r>
            <a:r>
              <a:rPr lang="en-US" altLang="zh-HK" sz="1400" dirty="0" err="1">
                <a:ea typeface="新細明體" pitchFamily="18" charset="-120"/>
              </a:rPr>
              <a:t>findViewById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R.id.tvTimer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tvCounter</a:t>
            </a:r>
            <a:r>
              <a:rPr lang="en-US" altLang="zh-HK" sz="1400" dirty="0">
                <a:ea typeface="新細明體" pitchFamily="18" charset="-120"/>
              </a:rPr>
              <a:t> = </a:t>
            </a:r>
            <a:r>
              <a:rPr lang="en-US" altLang="zh-HK" sz="1400" dirty="0" err="1">
                <a:ea typeface="新細明體" pitchFamily="18" charset="-120"/>
              </a:rPr>
              <a:t>findViewById</a:t>
            </a:r>
            <a:r>
              <a:rPr lang="en-US" altLang="zh-HK" sz="1400" dirty="0">
                <a:ea typeface="新細明體" pitchFamily="18" charset="-120"/>
              </a:rPr>
              <a:t>(R.id.textView2);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      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myThread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= new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MyThread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(this);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private class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MyThread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extends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TimerThread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HK" sz="1400" dirty="0">
                <a:ea typeface="新細明體" pitchFamily="18" charset="-120"/>
              </a:rPr>
              <a:t>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@Override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//Call Back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public void </a:t>
            </a:r>
            <a:r>
              <a:rPr lang="en-US" altLang="zh-HK" sz="1400" dirty="0" err="1">
                <a:ea typeface="新細明體" pitchFamily="18" charset="-120"/>
              </a:rPr>
              <a:t>callResult</a:t>
            </a:r>
            <a:r>
              <a:rPr lang="en-US" altLang="zh-HK" sz="1400" dirty="0">
                <a:ea typeface="新細明體" pitchFamily="18" charset="-120"/>
              </a:rPr>
              <a:t>(int timer) { 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//pass timer from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TimerThread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 to UI Thread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</a:t>
            </a:r>
            <a:r>
              <a:rPr lang="en-US" altLang="zh-HK" sz="1400" dirty="0" err="1">
                <a:ea typeface="新細明體" pitchFamily="18" charset="-120"/>
              </a:rPr>
              <a:t>tvTimer.setText</a:t>
            </a:r>
            <a:r>
              <a:rPr lang="en-US" altLang="zh-HK" sz="1400" dirty="0">
                <a:ea typeface="新細明體" pitchFamily="18" charset="-120"/>
              </a:rPr>
              <a:t>(timer+" second(s)");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F0C545-9DD5-40B3-AAA6-A6F19233DE45}" type="slidenum">
              <a:rPr lang="en-US" altLang="zh-TW"/>
              <a:pPr/>
              <a:t>19</a:t>
            </a:fld>
            <a:endParaRPr lang="en-US" altLang="zh-T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and Threading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Connecting to internet is one of the most important tasks and services for mobile devices.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Network operations can involve unpredictable delays.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To prevent this from causing a poor user experience, always perform network operations on a separate </a:t>
            </a:r>
            <a:r>
              <a:rPr lang="en-US" altLang="zh-HK" sz="2800" b="1" i="1" dirty="0">
                <a:ea typeface="新細明體" pitchFamily="18" charset="-120"/>
              </a:rPr>
              <a:t>thread</a:t>
            </a:r>
            <a:r>
              <a:rPr lang="en-US" altLang="zh-HK" sz="2800" dirty="0">
                <a:ea typeface="新細明體" pitchFamily="18" charset="-120"/>
              </a:rPr>
              <a:t> from the UI.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58E824-F074-4965-A54F-7B544DFF6D36}" type="slidenum">
              <a:rPr lang="en-US" altLang="zh-TW"/>
              <a:pPr/>
              <a:t>2</a:t>
            </a:fld>
            <a:endParaRPr lang="en-US" altLang="zh-TW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Code use Async Thread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382000" cy="54102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public void </a:t>
            </a:r>
            <a:r>
              <a:rPr lang="en-US" altLang="zh-HK" sz="1400" dirty="0" err="1">
                <a:ea typeface="新細明體" pitchFamily="18" charset="-120"/>
              </a:rPr>
              <a:t>onCount</a:t>
            </a:r>
            <a:r>
              <a:rPr lang="en-US" altLang="zh-HK" sz="1400" dirty="0">
                <a:ea typeface="新細明體" pitchFamily="18" charset="-120"/>
              </a:rPr>
              <a:t>(View v){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i</a:t>
            </a:r>
            <a:r>
              <a:rPr lang="en-US" altLang="zh-HK" sz="1400" dirty="0">
                <a:ea typeface="新細明體" pitchFamily="18" charset="-120"/>
              </a:rPr>
              <a:t>++;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tvCounter.setText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i</a:t>
            </a:r>
            <a:r>
              <a:rPr lang="en-US" altLang="zh-HK" sz="1400" dirty="0">
                <a:ea typeface="新細明體" pitchFamily="18" charset="-120"/>
              </a:rPr>
              <a:t>+"");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public void </a:t>
            </a:r>
            <a:r>
              <a:rPr lang="en-US" altLang="zh-HK" sz="1400" dirty="0" err="1">
                <a:ea typeface="新細明體" pitchFamily="18" charset="-120"/>
              </a:rPr>
              <a:t>onStartTimer</a:t>
            </a:r>
            <a:r>
              <a:rPr lang="en-US" altLang="zh-HK" sz="1400" dirty="0">
                <a:ea typeface="新細明體" pitchFamily="18" charset="-120"/>
              </a:rPr>
              <a:t>(View v){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</a:t>
            </a:r>
            <a:r>
              <a:rPr lang="en-US" altLang="zh-HK" sz="1400" dirty="0" err="1">
                <a:solidFill>
                  <a:srgbClr val="FF0000"/>
                </a:solidFill>
                <a:ea typeface="新細明體" pitchFamily="18" charset="-120"/>
              </a:rPr>
              <a:t>myThread.runTimer</a:t>
            </a:r>
            <a:r>
              <a:rPr lang="en-US" altLang="zh-HK" sz="1400" dirty="0">
                <a:solidFill>
                  <a:srgbClr val="FF0000"/>
                </a:solidFill>
                <a:ea typeface="新細明體" pitchFamily="18" charset="-120"/>
              </a:rPr>
              <a:t>();</a:t>
            </a:r>
            <a:r>
              <a:rPr lang="en-US" altLang="zh-HK" sz="1400" dirty="0">
                <a:ea typeface="新細明體" pitchFamily="18" charset="-120"/>
              </a:rPr>
              <a:t> 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80A461-DFCE-48A2-B4BE-DF8ED0E513BC}" type="slidenum">
              <a:rPr lang="en-US" altLang="zh-TW"/>
              <a:pPr/>
              <a:t>20</a:t>
            </a:fld>
            <a:endParaRPr lang="en-US" altLang="zh-TW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HTTP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96200" cy="5638800"/>
          </a:xfrm>
        </p:spPr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HTTP stands for hyper text transport protocol.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HTTP is the standard transport protocol for web browser &lt;----&gt; web server communication.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One of the key features of HTTP is that communication is stateless between requests.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Android contains the Apache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HttpURLConnection</a:t>
            </a:r>
            <a:r>
              <a:rPr lang="en-US" altLang="zh-TW" sz="2400" dirty="0">
                <a:ea typeface="新細明體" pitchFamily="18" charset="-120"/>
              </a:rPr>
              <a:t> library for performing network operations in Android. 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Obtain a new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HttpURLConnection</a:t>
            </a:r>
            <a:r>
              <a:rPr lang="en-US" altLang="zh-TW" sz="2400" dirty="0">
                <a:ea typeface="新細明體" pitchFamily="18" charset="-120"/>
              </a:rPr>
              <a:t> by calling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URL.openConnection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() </a:t>
            </a:r>
            <a:r>
              <a:rPr lang="en-US" altLang="zh-TW" sz="2400" dirty="0">
                <a:ea typeface="新細明體" pitchFamily="18" charset="-120"/>
              </a:rPr>
              <a:t>and casting the result to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HttpURLConnection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The </a:t>
            </a:r>
            <a:r>
              <a:rPr lang="en-US" altLang="zh-TW" sz="2400" dirty="0" err="1">
                <a:solidFill>
                  <a:srgbClr val="FF0000"/>
                </a:solidFill>
                <a:ea typeface="新細明體" pitchFamily="18" charset="-120"/>
              </a:rPr>
              <a:t>url</a:t>
            </a:r>
            <a:r>
              <a:rPr lang="en-US" altLang="zh-TW" sz="2400" dirty="0">
                <a:ea typeface="新細明體" pitchFamily="18" charset="-120"/>
              </a:rPr>
              <a:t> address should be typed correctly and the protocol (i.e.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https://</a:t>
            </a:r>
            <a:r>
              <a:rPr lang="en-US" altLang="zh-TW" sz="2400" dirty="0">
                <a:ea typeface="新細明體" pitchFamily="18" charset="-120"/>
              </a:rPr>
              <a:t>) MUST be included! 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05BA61-38E5-4118-9941-FF219E8C0E99}" type="slidenum">
              <a:rPr lang="en-US" altLang="zh-TW"/>
              <a:pPr/>
              <a:t>21</a:t>
            </a:fld>
            <a:endParaRPr lang="en-US" altLang="zh-TW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sz="3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Codes for </a:t>
            </a:r>
            <a:r>
              <a:rPr lang="en-US" altLang="zh-TW" sz="39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HTTPConnection</a:t>
            </a:r>
            <a:r>
              <a:rPr lang="en-US" altLang="zh-TW" sz="3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TW" sz="39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176169" y="1679426"/>
            <a:ext cx="76962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new URL("</a:t>
            </a: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https://</a:t>
            </a:r>
            <a:r>
              <a:rPr lang="en-US" altLang="zh-TW" sz="16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www.vtc.edu.hk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conn =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conn.setRequestMethod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("GET");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// Starts the query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conn.connect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conn.getInputStream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new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String line = "";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while((line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bufferedReader.readLine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()) != null)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data += line;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//contents of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will be stored into the variable </a:t>
            </a:r>
            <a:r>
              <a:rPr lang="en-US" altLang="zh-TW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inputStream.close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Log.d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("Background =&gt;", " " + data);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inputStream.close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A8A30A-950E-4519-A5EE-6C52E81712C5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F8D36-CB97-0440-98CF-C530C3A2C25F}"/>
              </a:ext>
            </a:extLst>
          </p:cNvPr>
          <p:cNvSpPr txBox="1"/>
          <p:nvPr/>
        </p:nvSpPr>
        <p:spPr>
          <a:xfrm>
            <a:off x="1600200" y="1125421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Those codes below must be executed inside a Thread!</a:t>
            </a:r>
          </a:p>
        </p:txBody>
      </p:sp>
    </p:spTree>
    <p:extLst>
      <p:ext uri="{BB962C8B-B14F-4D97-AF65-F5344CB8AC3E}">
        <p14:creationId xmlns:p14="http://schemas.microsoft.com/office/powerpoint/2010/main" val="276586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43000" y="3082636"/>
            <a:ext cx="7837487" cy="3810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Internet Permission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>
                <a:ea typeface="新細明體" pitchFamily="18" charset="-120"/>
              </a:rPr>
              <a:t>To access the internet your application requires the "</a:t>
            </a:r>
            <a:r>
              <a:rPr lang="en-US" altLang="zh-TW" sz="2400">
                <a:solidFill>
                  <a:srgbClr val="0070C0"/>
                </a:solidFill>
                <a:ea typeface="新細明體" pitchFamily="18" charset="-120"/>
              </a:rPr>
              <a:t>android.permission.INTERNET</a:t>
            </a:r>
            <a:r>
              <a:rPr lang="en-US" altLang="zh-TW" sz="2400">
                <a:ea typeface="新細明體" pitchFamily="18" charset="-120"/>
              </a:rPr>
              <a:t>" permission in the file AndroidManifests.xml.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36870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C8E7E0A-BA22-40DC-9B71-1B3BD5C722D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36871" name="Rectangle 5"/>
          <p:cNvSpPr>
            <a:spLocks noChangeArrowheads="1"/>
          </p:cNvSpPr>
          <p:nvPr/>
        </p:nvSpPr>
        <p:spPr bwMode="auto">
          <a:xfrm>
            <a:off x="1066800" y="2087563"/>
            <a:ext cx="8610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 dirty="0"/>
              <a:t>&lt;?xml version=</a:t>
            </a:r>
            <a:r>
              <a:rPr lang="en-US" altLang="zh-TW" sz="1600" i="1" dirty="0"/>
              <a:t>"1.0" encoding="utf-8"?&gt;</a:t>
            </a:r>
          </a:p>
          <a:p>
            <a:r>
              <a:rPr lang="en-US" altLang="zh-TW" sz="1600" dirty="0"/>
              <a:t>&lt;manifest </a:t>
            </a:r>
            <a:r>
              <a:rPr lang="en-US" altLang="zh-TW" sz="1600" dirty="0" err="1"/>
              <a:t>xmlns:android</a:t>
            </a:r>
            <a:r>
              <a:rPr lang="en-US" altLang="zh-TW" sz="1600" dirty="0"/>
              <a:t>=</a:t>
            </a:r>
            <a:r>
              <a:rPr lang="en-US" altLang="zh-TW" sz="1600" i="1" dirty="0"/>
              <a:t>"http://schemas.android.com/</a:t>
            </a:r>
            <a:r>
              <a:rPr lang="en-US" altLang="zh-TW" sz="1600" i="1" dirty="0" err="1"/>
              <a:t>apk</a:t>
            </a:r>
            <a:r>
              <a:rPr lang="en-US" altLang="zh-TW" sz="1600" i="1" dirty="0"/>
              <a:t>/res/android"</a:t>
            </a: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android:versionCode</a:t>
            </a:r>
            <a:r>
              <a:rPr lang="en-US" altLang="zh-TW" sz="1600" dirty="0"/>
              <a:t>=</a:t>
            </a:r>
            <a:r>
              <a:rPr lang="en-US" altLang="zh-TW" sz="1600" i="1" dirty="0"/>
              <a:t>"1"</a:t>
            </a:r>
          </a:p>
          <a:p>
            <a:r>
              <a:rPr lang="en-US" altLang="zh-TW" sz="1600" dirty="0"/>
              <a:t>      </a:t>
            </a:r>
            <a:r>
              <a:rPr lang="en-US" altLang="zh-TW" sz="1600" dirty="0" err="1"/>
              <a:t>android:versionName</a:t>
            </a:r>
            <a:r>
              <a:rPr lang="en-US" altLang="zh-TW" sz="1600" dirty="0"/>
              <a:t>=</a:t>
            </a:r>
            <a:r>
              <a:rPr lang="en-US" altLang="zh-TW" sz="1600" i="1" dirty="0"/>
              <a:t>"1.0"&gt;</a:t>
            </a:r>
          </a:p>
          <a:p>
            <a:r>
              <a:rPr lang="en-US" altLang="zh-TW" dirty="0"/>
              <a:t>    </a:t>
            </a:r>
            <a:r>
              <a:rPr lang="en-US" altLang="zh-TW" b="1" dirty="0"/>
              <a:t>&lt;uses-permission </a:t>
            </a:r>
            <a:r>
              <a:rPr lang="en-US" altLang="zh-TW" b="1" dirty="0" err="1"/>
              <a:t>android:name</a:t>
            </a:r>
            <a:r>
              <a:rPr lang="en-US" altLang="zh-TW" b="1" dirty="0"/>
              <a:t>=</a:t>
            </a:r>
            <a:r>
              <a:rPr lang="en-US" altLang="zh-TW" b="1" i="1" dirty="0"/>
              <a:t>"</a:t>
            </a:r>
            <a:r>
              <a:rPr lang="en-US" altLang="zh-TW" b="1" i="1" dirty="0" err="1"/>
              <a:t>android.permission.INTERNET</a:t>
            </a:r>
            <a:r>
              <a:rPr lang="en-US" altLang="zh-TW" b="1" i="1" dirty="0"/>
              <a:t>" /&gt;</a:t>
            </a:r>
          </a:p>
          <a:p>
            <a:endParaRPr lang="en-US" altLang="zh-TW" sz="1600" dirty="0"/>
          </a:p>
          <a:p>
            <a:r>
              <a:rPr lang="fr-FR" altLang="zh-TW" sz="1600" dirty="0"/>
              <a:t>    &lt;application </a:t>
            </a:r>
            <a:r>
              <a:rPr lang="fr-FR" altLang="zh-TW" sz="1600" dirty="0" err="1"/>
              <a:t>android:icon</a:t>
            </a:r>
            <a:r>
              <a:rPr lang="fr-FR" altLang="zh-TW" sz="1600" dirty="0"/>
              <a:t>=</a:t>
            </a:r>
            <a:r>
              <a:rPr lang="fr-FR" altLang="zh-TW" sz="1600" i="1" dirty="0"/>
              <a:t>"@</a:t>
            </a:r>
            <a:r>
              <a:rPr lang="fr-FR" altLang="zh-TW" sz="1600" i="1" dirty="0" err="1"/>
              <a:t>drawable</a:t>
            </a:r>
            <a:r>
              <a:rPr lang="fr-FR" altLang="zh-TW" sz="1600" i="1" dirty="0"/>
              <a:t>/</a:t>
            </a:r>
            <a:r>
              <a:rPr lang="fr-FR" altLang="zh-TW" sz="1600" i="1" dirty="0" err="1"/>
              <a:t>icon</a:t>
            </a:r>
            <a:r>
              <a:rPr lang="fr-FR" altLang="zh-TW" sz="1600" i="1" dirty="0"/>
              <a:t>" </a:t>
            </a:r>
            <a:r>
              <a:rPr lang="fr-FR" altLang="zh-TW" sz="1600" i="1" dirty="0" err="1"/>
              <a:t>android:label</a:t>
            </a:r>
            <a:r>
              <a:rPr lang="fr-FR" altLang="zh-TW" sz="1600" i="1" dirty="0"/>
              <a:t>="@string/</a:t>
            </a:r>
            <a:r>
              <a:rPr lang="fr-FR" altLang="zh-TW" sz="1600" i="1" dirty="0" err="1"/>
              <a:t>app_name</a:t>
            </a:r>
            <a:r>
              <a:rPr lang="fr-FR" altLang="zh-TW" sz="1600" i="1" dirty="0"/>
              <a:t>"&gt;</a:t>
            </a:r>
          </a:p>
          <a:p>
            <a:r>
              <a:rPr lang="en-US" altLang="zh-TW" sz="1600" dirty="0"/>
              <a:t>        &lt;activity </a:t>
            </a:r>
            <a:r>
              <a:rPr lang="en-US" altLang="zh-TW" sz="1600" dirty="0" err="1"/>
              <a:t>android:name</a:t>
            </a:r>
            <a:r>
              <a:rPr lang="en-US" altLang="zh-TW" sz="1600" dirty="0"/>
              <a:t>=</a:t>
            </a:r>
            <a:r>
              <a:rPr lang="en-US" altLang="zh-TW" sz="1600" i="1" dirty="0"/>
              <a:t>".</a:t>
            </a:r>
            <a:r>
              <a:rPr lang="en-US" altLang="zh-TW" sz="1600" i="1" dirty="0" err="1"/>
              <a:t>JSONExample</a:t>
            </a:r>
            <a:r>
              <a:rPr lang="en-US" altLang="zh-TW" sz="1600" i="1" dirty="0"/>
              <a:t>"</a:t>
            </a:r>
          </a:p>
          <a:p>
            <a:r>
              <a:rPr lang="en-US" altLang="zh-TW" sz="1600" dirty="0"/>
              <a:t>                  </a:t>
            </a:r>
            <a:r>
              <a:rPr lang="en-US" altLang="zh-TW" sz="1600" dirty="0" err="1"/>
              <a:t>android:label</a:t>
            </a:r>
            <a:r>
              <a:rPr lang="en-US" altLang="zh-TW" sz="1600" dirty="0"/>
              <a:t>=</a:t>
            </a:r>
            <a:r>
              <a:rPr lang="en-US" altLang="zh-TW" sz="1600" i="1" dirty="0"/>
              <a:t>"@string/</a:t>
            </a:r>
            <a:r>
              <a:rPr lang="en-US" altLang="zh-TW" sz="1600" i="1" dirty="0" err="1"/>
              <a:t>app_name</a:t>
            </a:r>
            <a:r>
              <a:rPr lang="en-US" altLang="zh-TW" sz="1600" i="1" dirty="0"/>
              <a:t>"&gt;</a:t>
            </a:r>
          </a:p>
          <a:p>
            <a:r>
              <a:rPr lang="en-US" altLang="zh-TW" sz="1600" dirty="0"/>
              <a:t>            &lt;intent-filter&gt;</a:t>
            </a:r>
          </a:p>
          <a:p>
            <a:r>
              <a:rPr lang="en-US" altLang="zh-TW" sz="1600" dirty="0"/>
              <a:t>                &lt;action </a:t>
            </a:r>
            <a:r>
              <a:rPr lang="en-US" altLang="zh-TW" sz="1600" dirty="0" err="1"/>
              <a:t>android:name</a:t>
            </a:r>
            <a:r>
              <a:rPr lang="en-US" altLang="zh-TW" sz="1600" dirty="0"/>
              <a:t>=</a:t>
            </a:r>
            <a:r>
              <a:rPr lang="en-US" altLang="zh-TW" sz="1600" i="1" dirty="0"/>
              <a:t>"</a:t>
            </a:r>
            <a:r>
              <a:rPr lang="en-US" altLang="zh-TW" sz="1600" i="1" dirty="0" err="1"/>
              <a:t>android.intent.action.MAIN</a:t>
            </a:r>
            <a:r>
              <a:rPr lang="en-US" altLang="zh-TW" sz="1600" i="1" dirty="0"/>
              <a:t>" /&gt;</a:t>
            </a:r>
          </a:p>
          <a:p>
            <a:r>
              <a:rPr lang="en-US" altLang="zh-TW" sz="1600" dirty="0"/>
              <a:t>                &lt;category </a:t>
            </a:r>
            <a:r>
              <a:rPr lang="en-US" altLang="zh-TW" sz="1600" dirty="0" err="1"/>
              <a:t>android:name</a:t>
            </a:r>
            <a:r>
              <a:rPr lang="en-US" altLang="zh-TW" sz="1600" dirty="0"/>
              <a:t>=</a:t>
            </a:r>
            <a:r>
              <a:rPr lang="en-US" altLang="zh-TW" sz="1600" i="1" dirty="0"/>
              <a:t>"</a:t>
            </a:r>
            <a:r>
              <a:rPr lang="en-US" altLang="zh-TW" sz="1600" i="1" dirty="0" err="1"/>
              <a:t>android.intent.category.LAUNCHER</a:t>
            </a:r>
            <a:r>
              <a:rPr lang="en-US" altLang="zh-TW" sz="1600" i="1" dirty="0"/>
              <a:t>" /&gt;</a:t>
            </a:r>
          </a:p>
          <a:p>
            <a:r>
              <a:rPr lang="en-US" altLang="zh-TW" sz="1600" dirty="0"/>
              <a:t>            &lt;/intent-filter&gt;</a:t>
            </a:r>
          </a:p>
          <a:p>
            <a:r>
              <a:rPr lang="en-US" altLang="zh-TW" sz="1600" dirty="0"/>
              <a:t>        &lt;/activity&gt;</a:t>
            </a:r>
          </a:p>
          <a:p>
            <a:r>
              <a:rPr lang="en-US" altLang="zh-TW" sz="1600" dirty="0"/>
              <a:t>    &lt;/application&gt;</a:t>
            </a:r>
          </a:p>
          <a:p>
            <a:r>
              <a:rPr lang="en-US" altLang="zh-TW" sz="1600" dirty="0"/>
              <a:t>&lt;/manifest&gt;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Abstract Class for </a:t>
            </a:r>
            <a:r>
              <a:rPr lang="en-US" altLang="zh-HK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HttpThread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4102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public abstract class </a:t>
            </a:r>
            <a:r>
              <a:rPr lang="en-US" altLang="zh-HK" sz="1400" dirty="0" err="1">
                <a:ea typeface="新細明體" pitchFamily="18" charset="-120"/>
              </a:rPr>
              <a:t>HttpThread</a:t>
            </a:r>
            <a:r>
              <a:rPr lang="en-US" altLang="zh-HK" sz="1400" dirty="0">
                <a:ea typeface="新細明體" pitchFamily="18" charset="-120"/>
              </a:rPr>
              <a:t>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Activity activity;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private String </a:t>
            </a:r>
            <a:r>
              <a:rPr lang="en-US" altLang="zh-HK" sz="1400" dirty="0" err="1">
                <a:ea typeface="新細明體" pitchFamily="18" charset="-120"/>
              </a:rPr>
              <a:t>urlString</a:t>
            </a:r>
            <a:r>
              <a:rPr lang="en-US" altLang="zh-HK" sz="1400" dirty="0">
                <a:ea typeface="新細明體" pitchFamily="18" charset="-120"/>
              </a:rPr>
              <a:t> 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String data = "";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public </a:t>
            </a:r>
            <a:r>
              <a:rPr lang="en-US" altLang="zh-HK" sz="1400" dirty="0" err="1">
                <a:ea typeface="新細明體" pitchFamily="18" charset="-120"/>
              </a:rPr>
              <a:t>HttpThread</a:t>
            </a:r>
            <a:r>
              <a:rPr lang="en-US" altLang="zh-HK" sz="1400" dirty="0">
                <a:ea typeface="新細明體" pitchFamily="18" charset="-120"/>
              </a:rPr>
              <a:t>(String </a:t>
            </a:r>
            <a:r>
              <a:rPr lang="en-US" altLang="zh-HK" sz="1400" dirty="0" err="1">
                <a:ea typeface="新細明體" pitchFamily="18" charset="-120"/>
              </a:rPr>
              <a:t>url</a:t>
            </a:r>
            <a:r>
              <a:rPr lang="en-US" altLang="zh-HK" sz="1400" dirty="0">
                <a:ea typeface="新細明體" pitchFamily="18" charset="-120"/>
              </a:rPr>
              <a:t>, Activity activity){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this.activity</a:t>
            </a:r>
            <a:r>
              <a:rPr lang="en-US" altLang="zh-HK" sz="1400" dirty="0">
                <a:ea typeface="新細明體" pitchFamily="18" charset="-120"/>
              </a:rPr>
              <a:t> = activity;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this.urlString</a:t>
            </a:r>
            <a:r>
              <a:rPr lang="en-US" altLang="zh-HK" sz="1400" dirty="0">
                <a:ea typeface="新細明體" pitchFamily="18" charset="-120"/>
              </a:rPr>
              <a:t> = </a:t>
            </a:r>
            <a:r>
              <a:rPr lang="en-US" altLang="zh-HK" sz="1400" dirty="0" err="1">
                <a:ea typeface="新細明體" pitchFamily="18" charset="-120"/>
              </a:rPr>
              <a:t>url</a:t>
            </a:r>
            <a:r>
              <a:rPr lang="en-US" altLang="zh-HK" sz="1400" dirty="0">
                <a:ea typeface="新細明體" pitchFamily="18" charset="-120"/>
              </a:rPr>
              <a:t>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public abstract void </a:t>
            </a:r>
            <a:r>
              <a:rPr lang="en-US" altLang="zh-HK" sz="1400" dirty="0" err="1">
                <a:ea typeface="新細明體" pitchFamily="18" charset="-120"/>
              </a:rPr>
              <a:t>callResult</a:t>
            </a:r>
            <a:r>
              <a:rPr lang="en-US" altLang="zh-HK" sz="1400" dirty="0">
                <a:ea typeface="新細明體" pitchFamily="18" charset="-120"/>
              </a:rPr>
              <a:t>(String data); //Call Back method, pass </a:t>
            </a:r>
            <a:r>
              <a:rPr lang="en-US" altLang="zh-HK" sz="1400" dirty="0" err="1">
                <a:ea typeface="新細明體" pitchFamily="18" charset="-120"/>
              </a:rPr>
              <a:t>url</a:t>
            </a:r>
            <a:r>
              <a:rPr lang="en-US" altLang="zh-HK" sz="1400" dirty="0">
                <a:ea typeface="新細明體" pitchFamily="18" charset="-120"/>
              </a:rPr>
              <a:t> contents to UI Thread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public void </a:t>
            </a:r>
            <a:r>
              <a:rPr lang="en-US" altLang="zh-HK" sz="1400" dirty="0" err="1">
                <a:ea typeface="新細明體" pitchFamily="18" charset="-120"/>
              </a:rPr>
              <a:t>fetchPage</a:t>
            </a:r>
            <a:r>
              <a:rPr lang="en-US" altLang="zh-HK" sz="1400" dirty="0">
                <a:ea typeface="新細明體" pitchFamily="18" charset="-120"/>
              </a:rPr>
              <a:t>(){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Thread thread = new Thread(new Runnable(){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@Override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public void run()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try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URL </a:t>
            </a:r>
            <a:r>
              <a:rPr lang="en-US" altLang="zh-HK" sz="1400" dirty="0" err="1">
                <a:ea typeface="新細明體" pitchFamily="18" charset="-120"/>
              </a:rPr>
              <a:t>url</a:t>
            </a:r>
            <a:r>
              <a:rPr lang="en-US" altLang="zh-HK" sz="1400" dirty="0">
                <a:ea typeface="新細明體" pitchFamily="18" charset="-120"/>
              </a:rPr>
              <a:t> = new URL(</a:t>
            </a:r>
            <a:r>
              <a:rPr lang="en-US" altLang="zh-HK" sz="1400" dirty="0" err="1">
                <a:ea typeface="新細明體" pitchFamily="18" charset="-120"/>
              </a:rPr>
              <a:t>urlString</a:t>
            </a:r>
            <a:r>
              <a:rPr lang="en-US" altLang="zh-HK" sz="1400" dirty="0">
                <a:ea typeface="新細明體" pitchFamily="18" charset="-120"/>
              </a:rPr>
              <a:t>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  <a:r>
              <a:rPr lang="en-US" altLang="zh-HK" sz="1400" dirty="0" err="1">
                <a:ea typeface="新細明體" pitchFamily="18" charset="-120"/>
              </a:rPr>
              <a:t>HttpURLConnection</a:t>
            </a:r>
            <a:r>
              <a:rPr lang="en-US" altLang="zh-HK" sz="1400" dirty="0">
                <a:ea typeface="新細明體" pitchFamily="18" charset="-120"/>
              </a:rPr>
              <a:t> conn = (</a:t>
            </a:r>
            <a:r>
              <a:rPr lang="en-US" altLang="zh-HK" sz="1400" dirty="0" err="1">
                <a:ea typeface="新細明體" pitchFamily="18" charset="-120"/>
              </a:rPr>
              <a:t>HttpURLConnection</a:t>
            </a:r>
            <a:r>
              <a:rPr lang="en-US" altLang="zh-HK" sz="1400" dirty="0">
                <a:ea typeface="新細明體" pitchFamily="18" charset="-120"/>
              </a:rPr>
              <a:t>) </a:t>
            </a:r>
            <a:r>
              <a:rPr lang="en-US" altLang="zh-HK" sz="1400" dirty="0" err="1">
                <a:ea typeface="新細明體" pitchFamily="18" charset="-120"/>
              </a:rPr>
              <a:t>url.openConnection</a:t>
            </a:r>
            <a:r>
              <a:rPr lang="en-US" altLang="zh-HK" sz="1400" dirty="0">
                <a:ea typeface="新細明體" pitchFamily="18" charset="-120"/>
              </a:rPr>
              <a:t>();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  <a:r>
              <a:rPr lang="en-US" altLang="zh-HK" sz="1400" dirty="0" err="1">
                <a:ea typeface="新細明體" pitchFamily="18" charset="-120"/>
              </a:rPr>
              <a:t>conn.setRequestMethod</a:t>
            </a:r>
            <a:r>
              <a:rPr lang="en-US" altLang="zh-HK" sz="1400" dirty="0">
                <a:ea typeface="新細明體" pitchFamily="18" charset="-120"/>
              </a:rPr>
              <a:t>("GET");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// Starts the query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  <a:r>
              <a:rPr lang="en-US" altLang="zh-HK" sz="1400" dirty="0" err="1">
                <a:ea typeface="新細明體" pitchFamily="18" charset="-120"/>
              </a:rPr>
              <a:t>conn.connect</a:t>
            </a:r>
            <a:r>
              <a:rPr lang="en-US" altLang="zh-HK" sz="1400" dirty="0">
                <a:ea typeface="新細明體" pitchFamily="18" charset="-120"/>
              </a:rPr>
              <a:t>();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78A2D6-8F3E-4A73-B78A-6FD5BC6628CD}" type="slidenum">
              <a:rPr lang="en-US" altLang="zh-TW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7243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Abstract Class for </a:t>
            </a:r>
            <a:r>
              <a:rPr lang="en-US" altLang="zh-HK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HttpThread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8001000" cy="5410200"/>
          </a:xfrm>
        </p:spPr>
        <p:txBody>
          <a:bodyPr/>
          <a:lstStyle/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  <a:r>
              <a:rPr lang="en-US" altLang="zh-HK" sz="1400" dirty="0" err="1">
                <a:ea typeface="新細明體" pitchFamily="18" charset="-120"/>
              </a:rPr>
              <a:t>InputStream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inputStream</a:t>
            </a:r>
            <a:r>
              <a:rPr lang="en-US" altLang="zh-HK" sz="1400" dirty="0">
                <a:ea typeface="新細明體" pitchFamily="18" charset="-120"/>
              </a:rPr>
              <a:t> = </a:t>
            </a:r>
            <a:r>
              <a:rPr lang="en-US" altLang="zh-HK" sz="1400" dirty="0" err="1">
                <a:ea typeface="新細明體" pitchFamily="18" charset="-120"/>
              </a:rPr>
              <a:t>conn.getInputStream</a:t>
            </a:r>
            <a:r>
              <a:rPr lang="en-US" altLang="zh-HK" sz="1400" dirty="0">
                <a:ea typeface="新細明體" pitchFamily="18" charset="-120"/>
              </a:rPr>
              <a:t>();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  <a:r>
              <a:rPr lang="en-US" altLang="zh-HK" sz="1400" dirty="0" err="1">
                <a:ea typeface="新細明體" pitchFamily="18" charset="-120"/>
              </a:rPr>
              <a:t>BufferedReader</a:t>
            </a:r>
            <a:r>
              <a:rPr lang="en-US" altLang="zh-HK" sz="1400" dirty="0">
                <a:ea typeface="新細明體" pitchFamily="18" charset="-120"/>
              </a:rPr>
              <a:t> </a:t>
            </a:r>
            <a:r>
              <a:rPr lang="en-US" altLang="zh-HK" sz="1400" dirty="0" err="1">
                <a:ea typeface="新細明體" pitchFamily="18" charset="-120"/>
              </a:rPr>
              <a:t>bufferedReader</a:t>
            </a:r>
            <a:r>
              <a:rPr lang="en-US" altLang="zh-HK" sz="1400" dirty="0">
                <a:ea typeface="新細明體" pitchFamily="18" charset="-120"/>
              </a:rPr>
              <a:t> =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    new </a:t>
            </a:r>
            <a:r>
              <a:rPr lang="en-US" altLang="zh-HK" sz="1400" dirty="0" err="1">
                <a:ea typeface="新細明體" pitchFamily="18" charset="-120"/>
              </a:rPr>
              <a:t>BufferedReader</a:t>
            </a:r>
            <a:r>
              <a:rPr lang="en-US" altLang="zh-HK" sz="1400" dirty="0">
                <a:ea typeface="新細明體" pitchFamily="18" charset="-120"/>
              </a:rPr>
              <a:t>(new </a:t>
            </a:r>
            <a:r>
              <a:rPr lang="en-US" altLang="zh-HK" sz="1400" dirty="0" err="1">
                <a:ea typeface="新細明體" pitchFamily="18" charset="-120"/>
              </a:rPr>
              <a:t>InputStreamReader</a:t>
            </a:r>
            <a:r>
              <a:rPr lang="en-US" altLang="zh-HK" sz="1400" dirty="0">
                <a:ea typeface="新細明體" pitchFamily="18" charset="-120"/>
              </a:rPr>
              <a:t>(</a:t>
            </a:r>
            <a:r>
              <a:rPr lang="en-US" altLang="zh-HK" sz="1400" dirty="0" err="1">
                <a:ea typeface="新細明體" pitchFamily="18" charset="-120"/>
              </a:rPr>
              <a:t>inputStream</a:t>
            </a:r>
            <a:r>
              <a:rPr lang="en-US" altLang="zh-HK" sz="1400" dirty="0">
                <a:ea typeface="新細明體" pitchFamily="18" charset="-120"/>
              </a:rPr>
              <a:t>));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String line = "";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while((line = </a:t>
            </a:r>
            <a:r>
              <a:rPr lang="en-US" altLang="zh-HK" sz="1400" dirty="0" err="1">
                <a:ea typeface="新細明體" pitchFamily="18" charset="-120"/>
              </a:rPr>
              <a:t>bufferedReader.readLine</a:t>
            </a:r>
            <a:r>
              <a:rPr lang="en-US" altLang="zh-HK" sz="1400" dirty="0">
                <a:ea typeface="新細明體" pitchFamily="18" charset="-120"/>
              </a:rPr>
              <a:t>()) != null)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data += line;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  <a:r>
              <a:rPr lang="en-US" altLang="zh-HK" sz="1400" dirty="0" err="1">
                <a:ea typeface="新細明體" pitchFamily="18" charset="-120"/>
              </a:rPr>
              <a:t>inputStream.close</a:t>
            </a:r>
            <a:r>
              <a:rPr lang="en-US" altLang="zh-HK" sz="1400" dirty="0">
                <a:ea typeface="新細明體" pitchFamily="18" charset="-120"/>
              </a:rPr>
              <a:t>();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 			  </a:t>
            </a:r>
            <a:r>
              <a:rPr lang="en-US" altLang="zh-HK" sz="1400" dirty="0" err="1">
                <a:ea typeface="新細明體" pitchFamily="18" charset="-120"/>
              </a:rPr>
              <a:t>activity.runOnUiThread</a:t>
            </a:r>
            <a:r>
              <a:rPr lang="en-US" altLang="zh-HK" sz="1400" dirty="0">
                <a:ea typeface="新細明體" pitchFamily="18" charset="-120"/>
              </a:rPr>
              <a:t>(new Runnable()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   public void run()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                            </a:t>
            </a:r>
            <a:r>
              <a:rPr lang="en-US" altLang="zh-HK" sz="1400" b="1" dirty="0" err="1">
                <a:solidFill>
                  <a:srgbClr val="FF0000"/>
                </a:solidFill>
                <a:ea typeface="新細明體" pitchFamily="18" charset="-120"/>
              </a:rPr>
              <a:t>callResult</a:t>
            </a: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(data); //Call Back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b="1" dirty="0">
                <a:solidFill>
                  <a:srgbClr val="FF0000"/>
                </a:solidFill>
                <a:ea typeface="新細明體" pitchFamily="18" charset="-120"/>
              </a:rPr>
              <a:t>                        </a:t>
            </a:r>
            <a:r>
              <a:rPr lang="en-US" altLang="zh-HK" sz="1400" dirty="0">
                <a:ea typeface="新細明體" pitchFamily="18" charset="-120"/>
              </a:rPr>
              <a:t>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 });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			  </a:t>
            </a:r>
            <a:r>
              <a:rPr lang="en-US" altLang="zh-HK" sz="1400" dirty="0" err="1">
                <a:ea typeface="新細明體" pitchFamily="18" charset="-120"/>
              </a:rPr>
              <a:t>Log.d</a:t>
            </a:r>
            <a:r>
              <a:rPr lang="en-US" altLang="zh-HK" sz="1400" dirty="0">
                <a:ea typeface="新細明體" pitchFamily="18" charset="-120"/>
              </a:rPr>
              <a:t>("Background =&gt;", " " + data);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} catch (Exception e) {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  <a:r>
              <a:rPr lang="en-US" altLang="zh-HK" sz="1400" dirty="0" err="1">
                <a:ea typeface="新細明體" pitchFamily="18" charset="-120"/>
              </a:rPr>
              <a:t>e.printStackTrace</a:t>
            </a:r>
            <a:r>
              <a:rPr lang="en-US" altLang="zh-HK" sz="1400" dirty="0">
                <a:ea typeface="新細明體" pitchFamily="18" charset="-120"/>
              </a:rPr>
              <a:t>();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    </a:t>
            </a:r>
            <a:r>
              <a:rPr lang="en-US" altLang="zh-HK" sz="1400" dirty="0" err="1">
                <a:ea typeface="新細明體" pitchFamily="18" charset="-120"/>
              </a:rPr>
              <a:t>Log.d</a:t>
            </a:r>
            <a:r>
              <a:rPr lang="en-US" altLang="zh-HK" sz="1400" dirty="0">
                <a:ea typeface="新細明體" pitchFamily="18" charset="-120"/>
              </a:rPr>
              <a:t>("Thread Error", </a:t>
            </a:r>
            <a:r>
              <a:rPr lang="en-US" altLang="zh-HK" sz="1400" dirty="0" err="1">
                <a:ea typeface="新細明體" pitchFamily="18" charset="-120"/>
              </a:rPr>
              <a:t>e.getMessage</a:t>
            </a:r>
            <a:r>
              <a:rPr lang="en-US" altLang="zh-HK" sz="1400" dirty="0">
                <a:ea typeface="新細明體" pitchFamily="18" charset="-120"/>
              </a:rPr>
              <a:t>());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});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    </a:t>
            </a:r>
            <a:r>
              <a:rPr lang="en-US" altLang="zh-HK" sz="1400" dirty="0" err="1">
                <a:ea typeface="新細明體" pitchFamily="18" charset="-120"/>
              </a:rPr>
              <a:t>thread.start</a:t>
            </a:r>
            <a:r>
              <a:rPr lang="en-US" altLang="zh-HK" sz="1400" dirty="0">
                <a:ea typeface="新細明體" pitchFamily="18" charset="-120"/>
              </a:rPr>
              <a:t>();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    }</a:t>
            </a: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endParaRPr lang="en-US" altLang="zh-HK" sz="1400" dirty="0">
              <a:ea typeface="新細明體" pitchFamily="18" charset="-120"/>
            </a:endParaRPr>
          </a:p>
          <a:p>
            <a:pPr>
              <a:spcBef>
                <a:spcPct val="0"/>
              </a:spcBef>
              <a:tabLst>
                <a:tab pos="685800" algn="l"/>
                <a:tab pos="1082675" algn="l"/>
                <a:tab pos="1493838" algn="l"/>
                <a:tab pos="1889125" algn="l"/>
              </a:tabLst>
            </a:pPr>
            <a:r>
              <a:rPr lang="en-US" altLang="zh-HK" sz="1400" dirty="0">
                <a:ea typeface="新細明體" pitchFamily="18" charset="-12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78A2D6-8F3E-4A73-B78A-6FD5BC6628CD}" type="slidenum">
              <a:rPr lang="en-US" altLang="zh-TW"/>
              <a:pPr/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5576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- </a:t>
            </a:r>
            <a:r>
              <a:rPr lang="en-US" altLang="zh-TW" sz="4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FetchAPageSource</a:t>
            </a:r>
            <a:r>
              <a:rPr lang="en-US" altLang="zh-TW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This example demonstrates how to fetch a web page and display the content in using a </a:t>
            </a:r>
            <a:r>
              <a:rPr lang="en-US" altLang="zh-TW" sz="2400" dirty="0" err="1">
                <a:ea typeface="新細明體" pitchFamily="18" charset="-120"/>
              </a:rPr>
              <a:t>TextView</a:t>
            </a:r>
            <a:r>
              <a:rPr lang="en-US" altLang="zh-TW" sz="2400" dirty="0">
                <a:ea typeface="新細明體" pitchFamily="18" charset="-12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B8CE8C9-1AE7-40C1-8895-E04F7805D7E3}" type="slidenum">
              <a:rPr lang="en-US" altLang="zh-TW"/>
              <a:pPr/>
              <a:t>26</a:t>
            </a:fld>
            <a:endParaRPr lang="en-US" altLang="zh-TW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712378F-454B-BF47-9A9A-25B65F3C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79280"/>
            <a:ext cx="2580428" cy="50787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codes to load </a:t>
            </a:r>
            <a:r>
              <a:rPr lang="en-US" altLang="zh-TW" sz="39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www.vtc.edu.hk</a:t>
            </a:r>
            <a:endParaRPr lang="en-US" altLang="zh-TW" sz="39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85344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MainActivity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tvResult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public static final String MYURL = "https://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www.vtc.edu.hk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@Override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protected void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R.layout.activity_main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tvResult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R.id.tvResult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(MYURL);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myThread.fetchPage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A8A30A-950E-4519-A5EE-6C52E81712C5}" type="slidenum">
              <a:rPr lang="en-US" altLang="zh-TW"/>
              <a:pPr/>
              <a:t>27</a:t>
            </a:fld>
            <a:endParaRPr lang="en-US" altLang="zh-TW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altLang="zh-TW" sz="3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Activity codes to load </a:t>
            </a:r>
            <a:r>
              <a:rPr lang="en-US" altLang="zh-TW" sz="39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www.vtc.edu.hk</a:t>
            </a:r>
            <a:endParaRPr lang="en-US" altLang="zh-TW" sz="39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85344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private class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extends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HttpThread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public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MyThread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super(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6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@Override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//Call Back to UI Thread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public void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callResult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(String data)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Log.d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("Result", data);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altLang="zh-TW" sz="1600" dirty="0" err="1">
                <a:latin typeface="Courier New" pitchFamily="49" charset="0"/>
                <a:cs typeface="Courier New" pitchFamily="49" charset="0"/>
              </a:rPr>
              <a:t>tvResult.setText</a:t>
            </a: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BA8A30A-950E-4519-A5EE-6C52E81712C5}" type="slidenum">
              <a:rPr lang="en-US" altLang="zh-TW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0340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Embedded Browser (WebView)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>
                <a:ea typeface="新細明體" pitchFamily="18" charset="-120"/>
              </a:rPr>
              <a:t>There are several reasons why an application may want to have access to a web browser.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>
                <a:ea typeface="新細明體" pitchFamily="18" charset="-120"/>
              </a:rPr>
              <a:t>Example: display HTML fragments, access external services, open Google search etc.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>
                <a:ea typeface="新細明體" pitchFamily="18" charset="-120"/>
              </a:rPr>
              <a:t>Additionally, accessing HTTP resources without a web browser abstraction layer is tedious and unnecessary.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>
                <a:ea typeface="新細明體" pitchFamily="18" charset="-120"/>
              </a:rPr>
              <a:t>Android provides two solutions to this issue:</a:t>
            </a:r>
          </a:p>
          <a:p>
            <a:pPr marL="731838" lvl="1" indent="-457200" eaLnBrk="1" hangingPunct="1">
              <a:spcBef>
                <a:spcPts val="1200"/>
              </a:spcBef>
              <a:buFont typeface="Gill Sans MT" pitchFamily="34" charset="0"/>
              <a:buAutoNum type="arabicPeriod"/>
            </a:pPr>
            <a:r>
              <a:rPr lang="en-US" altLang="zh-TW" sz="2000">
                <a:ea typeface="新細明體" pitchFamily="18" charset="-120"/>
              </a:rPr>
              <a:t>Use an Intent to cause Android to launch its own system browser (discussed in another chapter).</a:t>
            </a:r>
          </a:p>
          <a:p>
            <a:pPr marL="731838" lvl="1" indent="-457200" eaLnBrk="1" hangingPunct="1">
              <a:spcBef>
                <a:spcPts val="1200"/>
              </a:spcBef>
              <a:buFont typeface="Gill Sans MT" pitchFamily="34" charset="0"/>
              <a:buAutoNum type="arabicPeriod"/>
            </a:pPr>
            <a:r>
              <a:rPr lang="en-US" altLang="zh-TW" sz="2000">
                <a:ea typeface="新細明體" pitchFamily="18" charset="-120"/>
              </a:rPr>
              <a:t>Embed a WebView controller inside an Activity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400">
                <a:ea typeface="新細明體" pitchFamily="18" charset="-120"/>
              </a:rPr>
              <a:t>Both of these approaches have their own unique advantages and disadvantages.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0D8A70-C960-409E-8476-9A1728984D37}" type="slidenum">
              <a:rPr lang="en-US" altLang="zh-TW"/>
              <a:pPr/>
              <a:t>29</a:t>
            </a:fld>
            <a:endParaRPr lang="en-US" altLang="zh-T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Networking Functions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27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Beginning from Android 3.0, all networking functions </a:t>
            </a:r>
            <a:r>
              <a:rPr lang="en-US" altLang="zh-TW" sz="2400" b="1" dirty="0">
                <a:ea typeface="新細明體" pitchFamily="18" charset="-120"/>
              </a:rPr>
              <a:t>MUST</a:t>
            </a:r>
            <a:r>
              <a:rPr lang="en-US" altLang="zh-TW" sz="2400" dirty="0">
                <a:ea typeface="新細明體" pitchFamily="18" charset="-120"/>
              </a:rPr>
              <a:t> be handled in a separated thread.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  <a:defRPr/>
            </a:pP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To simplify the programs, the networking examples are all implemented without multi-thread except the next one.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That means you either run those programs on Android 2.3.3 devices/emulators or change them to using </a:t>
            </a:r>
            <a:r>
              <a:rPr lang="en-US" altLang="zh-TW" sz="2400" dirty="0">
                <a:solidFill>
                  <a:srgbClr val="FF0000"/>
                </a:solidFill>
                <a:ea typeface="新細明體" pitchFamily="18" charset="-120"/>
              </a:rPr>
              <a:t>Thread</a:t>
            </a:r>
            <a:r>
              <a:rPr lang="en-US" altLang="zh-TW" sz="2400" dirty="0">
                <a:ea typeface="新細明體" pitchFamily="18" charset="-120"/>
              </a:rPr>
              <a:t>. 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0" indent="0" eaLnBrk="1" hangingPunct="1">
              <a:spcBef>
                <a:spcPts val="1200"/>
              </a:spcBef>
              <a:buSzPct val="100000"/>
              <a:defRPr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BE3991-43AB-4053-9F55-9526583063EE}" type="slidenum">
              <a:rPr lang="en-US" altLang="zh-TW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6157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Using WebView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>
                <a:ea typeface="新細明體" pitchFamily="18" charset="-120"/>
              </a:rPr>
              <a:t>The WebView controller allows for HTML fragments and web pages to be displayed in an activity.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>
                <a:ea typeface="新細明體" pitchFamily="18" charset="-120"/>
              </a:rPr>
              <a:t>WebView interacts with an Android activity like any other widget.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>
                <a:ea typeface="新細明體" pitchFamily="18" charset="-120"/>
              </a:rPr>
              <a:t>As such, an activity can capture events and as well as interact with the DOM on the page.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>
                <a:ea typeface="新細明體" pitchFamily="18" charset="-120"/>
              </a:rPr>
              <a:t>Unfortunately, the WebView implementation does not support AJAX out of the box.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329ECC-140B-48BE-AFFA-145BFC773A85}" type="slidenum">
              <a:rPr lang="en-US" altLang="zh-TW"/>
              <a:pPr/>
              <a:t>30</a:t>
            </a:fld>
            <a:endParaRPr lang="en-US" altLang="zh-TW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WebViewExample</a:t>
            </a:r>
            <a:endParaRPr lang="zh-TW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8077200" cy="5410200"/>
          </a:xfrm>
        </p:spPr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Three widgets: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400" dirty="0" err="1">
                <a:ea typeface="新細明體" pitchFamily="18" charset="-120"/>
              </a:rPr>
              <a:t>EditText</a:t>
            </a:r>
            <a:r>
              <a:rPr lang="en-US" altLang="zh-TW" sz="2400" dirty="0">
                <a:ea typeface="新細明體" pitchFamily="18" charset="-120"/>
              </a:rPr>
              <a:t> contains the URL to load.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A Go button to start page loading.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A WebView to display the page</a:t>
            </a:r>
          </a:p>
          <a:p>
            <a:endParaRPr lang="en-US" altLang="zh-TW" sz="1000" dirty="0">
              <a:ea typeface="新細明體" pitchFamily="18" charset="-120"/>
            </a:endParaRPr>
          </a:p>
          <a:p>
            <a:r>
              <a:rPr lang="en-US" altLang="zh-TW" sz="2800" dirty="0">
                <a:ea typeface="新細明體" pitchFamily="18" charset="-120"/>
              </a:rPr>
              <a:t>Note: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The protocol (e.g. http://) is </a:t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required.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If the URL (e.g. https://www.vtc.edu.hk) has a redirect, the default behavior for Android is to launch a browser to handle it.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000" dirty="0">
                <a:ea typeface="新細明體" pitchFamily="18" charset="-120"/>
              </a:rPr>
              <a:t>You may use </a:t>
            </a:r>
            <a:r>
              <a:rPr lang="en-US" altLang="zh-TW" sz="2000" dirty="0" err="1">
                <a:ea typeface="新細明體" pitchFamily="18" charset="-120"/>
              </a:rPr>
              <a:t>WebViewClient</a:t>
            </a:r>
            <a:r>
              <a:rPr lang="en-US" altLang="zh-TW" sz="2000" dirty="0">
                <a:ea typeface="新細明體" pitchFamily="18" charset="-120"/>
              </a:rPr>
              <a:t> and </a:t>
            </a:r>
            <a:r>
              <a:rPr lang="en-US" altLang="zh-TW" sz="2000" dirty="0" err="1">
                <a:ea typeface="新細明體" pitchFamily="18" charset="-120"/>
              </a:rPr>
              <a:t>shouldOverrideUrlLoading</a:t>
            </a:r>
            <a:r>
              <a:rPr lang="en-US" altLang="zh-TW" sz="2000" dirty="0">
                <a:ea typeface="新細明體" pitchFamily="18" charset="-120"/>
              </a:rPr>
              <a:t>() to catch the redirect and re-route them back to the WebView.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A05223-8F7A-4C84-AF48-998009B5E262}" type="slidenum">
              <a:rPr lang="en-US" altLang="zh-TW"/>
              <a:pPr/>
              <a:t>31</a:t>
            </a:fld>
            <a:endParaRPr lang="en-US" altLang="zh-TW"/>
          </a:p>
        </p:txBody>
      </p:sp>
      <p:pic>
        <p:nvPicPr>
          <p:cNvPr id="56326" name="Picture 2"/>
          <p:cNvPicPr>
            <a:picLocks noChangeAspect="1" noChangeArrowheads="1"/>
          </p:cNvPicPr>
          <p:nvPr/>
        </p:nvPicPr>
        <p:blipFill>
          <a:blip r:embed="rId2" cstate="print"/>
          <a:srcRect b="2083"/>
          <a:stretch>
            <a:fillRect/>
          </a:stretch>
        </p:blipFill>
        <p:spPr bwMode="auto">
          <a:xfrm>
            <a:off x="6477000" y="381000"/>
            <a:ext cx="244633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altLang="zh-TW" sz="36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WebViewExample</a:t>
            </a: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– main.xml</a:t>
            </a:r>
            <a:endParaRPr lang="en-US" altLang="zh-TW" sz="36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85344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&lt;?xml version="1.0" encoding="utf-8"?&gt;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LinearLayout</a:t>
            </a: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xmlns:android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="http://schemas.android.com/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apk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/res/android"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android:orientation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="vertical"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android:layout_width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match_parent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android:layout_height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match_parent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&lt;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LinearLayout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android:orientation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="horizontal"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android:layout_width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match_parent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     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android:layout_height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wrap_content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"&gt;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&lt;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EditText</a:t>
            </a: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="@+id/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url_field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android:layout_width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wrap_content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android:layout_height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wrap_content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android:layout_weight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="1.0"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android:lines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="1"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android:inputType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textUri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android:imeOptions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actionGo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 /&gt;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&lt;Button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="@+id/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go_button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android:layout_width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wrap_content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android:layout_height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wrap_content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android:text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="Go" /&gt;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&lt;/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LinearLayout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&lt;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</a:t>
            </a: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="@+id/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web_view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android:layout_width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match_parent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android:layout_height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wrap_content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android:layout_weight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="1.0" /&gt;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&lt;/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LinearLayout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626AEE-D5EE-430E-B93D-1F09F5B5A063}" type="slidenum">
              <a:rPr lang="en-US" altLang="zh-TW"/>
              <a:pPr/>
              <a:t>32</a:t>
            </a:fld>
            <a:endParaRPr lang="en-US" altLang="zh-TW"/>
          </a:p>
        </p:txBody>
      </p:sp>
      <p:pic>
        <p:nvPicPr>
          <p:cNvPr id="57350" name="Picture 2"/>
          <p:cNvPicPr>
            <a:picLocks noChangeAspect="1" noChangeArrowheads="1"/>
          </p:cNvPicPr>
          <p:nvPr/>
        </p:nvPicPr>
        <p:blipFill>
          <a:blip r:embed="rId2" cstate="print"/>
          <a:srcRect b="2083"/>
          <a:stretch>
            <a:fillRect/>
          </a:stretch>
        </p:blipFill>
        <p:spPr bwMode="auto">
          <a:xfrm>
            <a:off x="6400800" y="2209800"/>
            <a:ext cx="24987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WebViewExample.java</a:t>
            </a:r>
            <a:endParaRPr lang="en-US" altLang="zh-TW" sz="36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153400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import </a:t>
            </a:r>
            <a:r>
              <a:rPr lang="en-HK" sz="1400" b="0" i="0" dirty="0" err="1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android.webkit.WebView</a:t>
            </a:r>
            <a:r>
              <a:rPr lang="en-HK" sz="14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public class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WebViewExample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extends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AppCompatActivity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private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EditText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urlText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private Button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goButton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private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@Override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public void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onCreate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(Bundle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savedInstanceState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super.onCreate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savedInstanceState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setContentView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R.layout.main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// Get a handle to all user interface elements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urlText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findViewById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R.id.url_field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goButton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findViewById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R.id.go_button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findViewById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R.id.web_view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// The following code is to force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to load links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webView.setWebViewClient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WebViewClient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	  @Override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	   public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boolean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shouldOverrideUrlLoading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view,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WebResourceRequest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request)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	       return false;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	   }});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62BAF0-84DD-4A0F-919D-382E1994F3A1}" type="slidenum">
              <a:rPr lang="en-US" altLang="zh-TW"/>
              <a:pPr/>
              <a:t>33</a:t>
            </a:fld>
            <a:endParaRPr lang="en-US" altLang="zh-TW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001000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en-US" altLang="zh-TW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WebViewExample.java</a:t>
            </a:r>
            <a:endParaRPr lang="en-US" altLang="zh-TW" sz="360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153400" cy="58674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// Setup event handlers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goButton.setOnClickListener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OnClickListener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public void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onClick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(View view)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openBrowser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});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urlText.setOnKeyListener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OnKeyListener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public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boolean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onKey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(View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, int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keyCode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,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KeyEvent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event)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if 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keyCode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==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KeyEvent.KEYCODE_ENTER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openBrowser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   return true;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return false;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});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/** Open a browser on the URL specified in the text box */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private void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openBrowser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webView.getSettings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().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setJavaScriptEnabled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(true);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webView.loadUrl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urlText.getText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().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toString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67CEB33-801D-4DFD-A1EF-E2BECBE78739}" type="slidenum">
              <a:rPr lang="en-US" altLang="zh-TW"/>
              <a:pPr/>
              <a:t>34</a:t>
            </a:fld>
            <a:endParaRPr lang="en-US" altLang="zh-TW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REST Web Services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>
                <a:ea typeface="新細明體" pitchFamily="18" charset="-120"/>
              </a:rPr>
              <a:t>REST stands for </a:t>
            </a:r>
            <a:r>
              <a:rPr lang="en-US" altLang="zh-TW" sz="2800">
                <a:solidFill>
                  <a:srgbClr val="0070C0"/>
                </a:solidFill>
                <a:ea typeface="新細明體" pitchFamily="18" charset="-120"/>
              </a:rPr>
              <a:t>Re</a:t>
            </a:r>
            <a:r>
              <a:rPr lang="en-US" altLang="zh-TW" sz="2800">
                <a:ea typeface="新細明體" pitchFamily="18" charset="-120"/>
              </a:rPr>
              <a:t>presentational </a:t>
            </a:r>
            <a:r>
              <a:rPr lang="en-US" altLang="zh-TW" sz="2800">
                <a:solidFill>
                  <a:srgbClr val="0070C0"/>
                </a:solidFill>
                <a:ea typeface="新細明體" pitchFamily="18" charset="-120"/>
              </a:rPr>
              <a:t>S</a:t>
            </a:r>
            <a:r>
              <a:rPr lang="en-US" altLang="zh-TW" sz="2800">
                <a:ea typeface="新細明體" pitchFamily="18" charset="-120"/>
              </a:rPr>
              <a:t>tate </a:t>
            </a:r>
            <a:r>
              <a:rPr lang="en-US" altLang="zh-TW" sz="2800">
                <a:solidFill>
                  <a:srgbClr val="0070C0"/>
                </a:solidFill>
                <a:ea typeface="新細明體" pitchFamily="18" charset="-120"/>
              </a:rPr>
              <a:t>T</a:t>
            </a:r>
            <a:r>
              <a:rPr lang="en-US" altLang="zh-TW" sz="2800">
                <a:ea typeface="新細明體" pitchFamily="18" charset="-120"/>
              </a:rPr>
              <a:t>ransfer.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>
                <a:ea typeface="新細明體" pitchFamily="18" charset="-120"/>
              </a:rPr>
              <a:t>REST is a style of software architecture for distributed hypermedia systems such as the World Wide Web.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>
                <a:ea typeface="新細明體" pitchFamily="18" charset="-120"/>
              </a:rPr>
              <a:t>A RESTful web service (also called a RESTful web API) is a simple web service implemented using HTTP and the principles of REST.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ECD7F-6D08-4A34-80D5-7566CFEFDE5D}" type="slidenum">
              <a:rPr lang="en-US" altLang="zh-TW"/>
              <a:pPr/>
              <a:t>35</a:t>
            </a:fld>
            <a:endParaRPr lang="en-US" altLang="zh-TW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JSON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JavaScript Object Notation (JSON) is a lightweight text-based open standard designed for human-readable data interchange. 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It is derived from the JavaScript programming language and is language-independent, with parsers available for most programming languages.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Similar to XML and has quickly become one of the most popular formats for data exchange on the internet.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36</a:t>
            </a:fld>
            <a:endParaRPr lang="en-US" altLang="zh-TW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JSON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Example A JSON personal record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sz="2800" dirty="0">
                <a:ea typeface="新細明體" pitchFamily="18" charset="-120"/>
              </a:rPr>
              <a:t>Why JSON?</a:t>
            </a:r>
          </a:p>
          <a:p>
            <a:pPr marL="633413" lvl="1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JSON is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faster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easier</a:t>
            </a:r>
            <a:r>
              <a:rPr lang="en-US" altLang="zh-TW" dirty="0">
                <a:ea typeface="新細明體" pitchFamily="18" charset="-120"/>
              </a:rPr>
              <a:t> than XML.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37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6858000" cy="425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JSON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772400" cy="5410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800" dirty="0">
                <a:solidFill>
                  <a:srgbClr val="C00000"/>
                </a:solidFill>
              </a:rPr>
              <a:t>JSON Syntax Rules</a:t>
            </a:r>
          </a:p>
          <a:p>
            <a:pPr lvl="1"/>
            <a:r>
              <a:rPr lang="en-US" altLang="zh-TW" sz="2000" dirty="0"/>
              <a:t>Data is in name/value pairs</a:t>
            </a:r>
          </a:p>
          <a:p>
            <a:pPr lvl="1"/>
            <a:r>
              <a:rPr lang="en-US" altLang="zh-TW" sz="2000" dirty="0"/>
              <a:t>Data is separated by commas</a:t>
            </a:r>
          </a:p>
          <a:p>
            <a:pPr lvl="1"/>
            <a:r>
              <a:rPr lang="en-US" altLang="zh-TW" sz="2000" dirty="0"/>
              <a:t>Curly braces hold objects</a:t>
            </a:r>
          </a:p>
          <a:p>
            <a:pPr lvl="1"/>
            <a:r>
              <a:rPr lang="en-US" altLang="zh-TW" sz="2000" dirty="0"/>
              <a:t>Square brackets hold arrays</a:t>
            </a:r>
          </a:p>
          <a:p>
            <a:endParaRPr lang="en-US" altLang="zh-TW" dirty="0"/>
          </a:p>
          <a:p>
            <a:pPr>
              <a:buFont typeface="Arial" pitchFamily="34" charset="0"/>
              <a:buChar char="•"/>
            </a:pPr>
            <a:r>
              <a:rPr lang="en-US" altLang="zh-TW" sz="2800" dirty="0">
                <a:solidFill>
                  <a:srgbClr val="C00000"/>
                </a:solidFill>
              </a:rPr>
              <a:t>JSON Name/Value Pairs</a:t>
            </a:r>
          </a:p>
          <a:p>
            <a:pPr lvl="2"/>
            <a:r>
              <a:rPr lang="en-US" altLang="zh-TW" sz="2000" dirty="0"/>
              <a:t>JSON data is written as name/value pairs:</a:t>
            </a:r>
          </a:p>
          <a:p>
            <a:pPr lvl="2">
              <a:buNone/>
            </a:pPr>
            <a:r>
              <a:rPr lang="en-US" altLang="zh-TW" sz="2000" dirty="0"/>
              <a:t>		</a:t>
            </a:r>
            <a:r>
              <a:rPr lang="en-US" altLang="zh-TW" sz="2000" dirty="0">
                <a:solidFill>
                  <a:srgbClr val="0070C0"/>
                </a:solidFill>
              </a:rPr>
              <a:t>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 : "John"</a:t>
            </a:r>
          </a:p>
          <a:p>
            <a:pPr lvl="2"/>
            <a:r>
              <a:rPr lang="en-US" altLang="zh-TW" sz="2000" dirty="0"/>
              <a:t>JSON value can be: a number, a string, a Boolean, an array, an object or null</a:t>
            </a:r>
          </a:p>
          <a:p>
            <a:pPr lvl="2"/>
            <a:r>
              <a:rPr lang="en-US" altLang="zh-TW" sz="2000" dirty="0"/>
              <a:t>Can you give an example for each of the JSON value type from the above JSON personal record?</a:t>
            </a:r>
          </a:p>
          <a:p>
            <a:pPr lvl="2"/>
            <a:endParaRPr lang="en-US" altLang="zh-TW" dirty="0"/>
          </a:p>
          <a:p>
            <a:endParaRPr lang="en-US" altLang="zh-TW" dirty="0"/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38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380999"/>
            <a:ext cx="4191000" cy="259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>
                <a:effectLst>
                  <a:outerShdw blurRad="38100" dist="38100" dir="2700000" algn="tl">
                    <a:srgbClr val="C0C0C0"/>
                  </a:outerShdw>
                </a:effectLst>
              </a:rPr>
              <a:t>JSON</a:t>
            </a:r>
            <a:endParaRPr lang="en-US" altLang="zh-TW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400" dirty="0">
                <a:solidFill>
                  <a:srgbClr val="C00000"/>
                </a:solidFill>
              </a:rPr>
              <a:t>JSON Objects</a:t>
            </a:r>
          </a:p>
          <a:p>
            <a:pPr lvl="1"/>
            <a:r>
              <a:rPr lang="en-US" altLang="zh-TW" sz="2000" dirty="0"/>
              <a:t>JSON objects are written inside curly brackets,</a:t>
            </a:r>
          </a:p>
          <a:p>
            <a:pPr lvl="1"/>
            <a:r>
              <a:rPr lang="en-US" altLang="zh-TW" sz="2000" dirty="0"/>
              <a:t>Objects can contain multiple name/values pairs:</a:t>
            </a:r>
          </a:p>
          <a:p>
            <a:pPr lvl="1">
              <a:buNone/>
            </a:pPr>
            <a:r>
              <a:rPr lang="en-US" altLang="zh-TW" sz="2000" dirty="0"/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{</a:t>
            </a:r>
            <a:r>
              <a:rPr lang="en-US" altLang="zh-TW" sz="2000" dirty="0">
                <a:solidFill>
                  <a:srgbClr val="0070C0"/>
                </a:solidFill>
              </a:rPr>
              <a:t> 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":"John" , "</a:t>
            </a:r>
            <a:r>
              <a:rPr lang="en-US" altLang="zh-TW" sz="2000" dirty="0" err="1">
                <a:solidFill>
                  <a:srgbClr val="0070C0"/>
                </a:solidFill>
              </a:rPr>
              <a:t>lastName</a:t>
            </a:r>
            <a:r>
              <a:rPr lang="en-US" altLang="zh-TW" sz="2000" dirty="0">
                <a:solidFill>
                  <a:srgbClr val="0070C0"/>
                </a:solidFill>
              </a:rPr>
              <a:t>":"Doe" </a:t>
            </a:r>
            <a:r>
              <a:rPr lang="en-US" altLang="zh-TW" sz="2000" b="1" dirty="0">
                <a:solidFill>
                  <a:srgbClr val="FF0000"/>
                </a:solidFill>
              </a:rPr>
              <a:t>}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US" altLang="zh-TW" sz="2400" dirty="0"/>
          </a:p>
          <a:p>
            <a:pPr>
              <a:buFont typeface="Arial" pitchFamily="34" charset="0"/>
              <a:buChar char="•"/>
            </a:pPr>
            <a:r>
              <a:rPr lang="en-US" altLang="zh-TW" sz="2400" dirty="0">
                <a:solidFill>
                  <a:srgbClr val="C00000"/>
                </a:solidFill>
              </a:rPr>
              <a:t>JSON Arrays</a:t>
            </a:r>
          </a:p>
          <a:p>
            <a:pPr lvl="1"/>
            <a:r>
              <a:rPr lang="en-US" altLang="zh-TW" sz="2000" dirty="0"/>
              <a:t>JSON arrays are written inside square brackets.</a:t>
            </a:r>
          </a:p>
          <a:p>
            <a:pPr lvl="1"/>
            <a:r>
              <a:rPr lang="en-US" altLang="zh-TW" sz="2000" dirty="0"/>
              <a:t>An array can contain multiple objects:</a:t>
            </a:r>
          </a:p>
          <a:p>
            <a:pPr lvl="1">
              <a:buNone/>
              <a:tabLst>
                <a:tab pos="1028700" algn="l"/>
                <a:tab pos="14351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>
                <a:solidFill>
                  <a:srgbClr val="0070C0"/>
                </a:solidFill>
              </a:rPr>
              <a:t>{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"employees":</a:t>
            </a:r>
            <a:r>
              <a:rPr lang="en-US" altLang="zh-TW" sz="2000" b="1" dirty="0">
                <a:solidFill>
                  <a:srgbClr val="FF0000"/>
                </a:solidFill>
              </a:rPr>
              <a:t> [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	{ 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":"John" , "</a:t>
            </a:r>
            <a:r>
              <a:rPr lang="en-US" altLang="zh-TW" sz="2000" dirty="0" err="1">
                <a:solidFill>
                  <a:srgbClr val="0070C0"/>
                </a:solidFill>
              </a:rPr>
              <a:t>lastName</a:t>
            </a:r>
            <a:r>
              <a:rPr lang="en-US" altLang="zh-TW" sz="2000" dirty="0">
                <a:solidFill>
                  <a:srgbClr val="0070C0"/>
                </a:solidFill>
              </a:rPr>
              <a:t>":"Doe" }, 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	{ 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":"Anna" , "</a:t>
            </a:r>
            <a:r>
              <a:rPr lang="en-US" altLang="zh-TW" sz="2000" dirty="0" err="1">
                <a:solidFill>
                  <a:srgbClr val="0070C0"/>
                </a:solidFill>
              </a:rPr>
              <a:t>lastName</a:t>
            </a:r>
            <a:r>
              <a:rPr lang="en-US" altLang="zh-TW" sz="2000" dirty="0">
                <a:solidFill>
                  <a:srgbClr val="0070C0"/>
                </a:solidFill>
              </a:rPr>
              <a:t>":"Smith" }, 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	{ "</a:t>
            </a:r>
            <a:r>
              <a:rPr lang="en-US" altLang="zh-TW" sz="2000" dirty="0" err="1">
                <a:solidFill>
                  <a:srgbClr val="0070C0"/>
                </a:solidFill>
              </a:rPr>
              <a:t>firstName</a:t>
            </a:r>
            <a:r>
              <a:rPr lang="en-US" altLang="zh-TW" sz="2000" dirty="0">
                <a:solidFill>
                  <a:srgbClr val="0070C0"/>
                </a:solidFill>
              </a:rPr>
              <a:t>":"Peter" , "</a:t>
            </a:r>
            <a:r>
              <a:rPr lang="en-US" altLang="zh-TW" sz="2000" dirty="0" err="1">
                <a:solidFill>
                  <a:srgbClr val="0070C0"/>
                </a:solidFill>
              </a:rPr>
              <a:t>lastName</a:t>
            </a:r>
            <a:r>
              <a:rPr lang="en-US" altLang="zh-TW" sz="2000" dirty="0">
                <a:solidFill>
                  <a:srgbClr val="0070C0"/>
                </a:solidFill>
              </a:rPr>
              <a:t>":"Jones" }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	</a:t>
            </a:r>
            <a:r>
              <a:rPr lang="en-US" altLang="zh-TW" sz="2000" b="1" dirty="0">
                <a:solidFill>
                  <a:srgbClr val="FF0000"/>
                </a:solidFill>
              </a:rPr>
              <a:t>]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en-US" altLang="zh-TW" sz="2000" dirty="0">
                <a:solidFill>
                  <a:srgbClr val="0070C0"/>
                </a:solidFill>
              </a:rPr>
              <a:t>}</a:t>
            </a:r>
          </a:p>
          <a:p>
            <a:endParaRPr lang="en-US" altLang="zh-TW" dirty="0"/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39</a:t>
            </a:fld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A Thread is a </a:t>
            </a:r>
            <a:r>
              <a:rPr lang="en-US" altLang="zh-HK" sz="2800" u="sng">
                <a:ea typeface="新細明體" pitchFamily="18" charset="-120"/>
              </a:rPr>
              <a:t>concurrent</a:t>
            </a:r>
            <a:r>
              <a:rPr lang="en-US" altLang="zh-HK" sz="2800">
                <a:ea typeface="新細明體" pitchFamily="18" charset="-120"/>
              </a:rPr>
              <a:t> unit of execution.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Each thread has its own call stack and stores their arguments and local variables.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Each virtual machine instance has </a:t>
            </a:r>
            <a:r>
              <a:rPr lang="en-US" altLang="zh-HK" sz="2800" u="sng">
                <a:ea typeface="新細明體" pitchFamily="18" charset="-120"/>
              </a:rPr>
              <a:t>at least one main</a:t>
            </a:r>
            <a:r>
              <a:rPr lang="en-US" altLang="zh-HK" sz="2800">
                <a:ea typeface="新細明體" pitchFamily="18" charset="-120"/>
              </a:rPr>
              <a:t> Thread running when it is started. 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Then, the main Thread may create other several threads for specific purposes, such as I/O process.</a:t>
            </a:r>
          </a:p>
          <a:p>
            <a:pPr marL="539750" indent="-457200"/>
            <a:endParaRPr lang="zh-HK" altLang="en-US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58E824-F074-4965-A54F-7B544DFF6D36}" type="slidenum">
              <a:rPr lang="en-US" altLang="zh-TW"/>
              <a:pPr/>
              <a:t>4</a:t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Parsing JSON Data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400" dirty="0"/>
              <a:t>A typical Android network application is to retrieve a JSON data from internet.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/>
              <a:t>Your task is to parse it and obtain the values it stores.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/>
              <a:t>Android provides a set of API to parse a JSON data.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/>
              <a:t>Your very first step is to create a JSON object for the data received:</a:t>
            </a:r>
          </a:p>
          <a:p>
            <a:pPr lvl="1">
              <a:buNone/>
            </a:pPr>
            <a:r>
              <a:rPr lang="en-US" altLang="zh-TW" sz="2000" dirty="0">
                <a:solidFill>
                  <a:srgbClr val="0070C0"/>
                </a:solidFill>
              </a:rPr>
              <a:t>		</a:t>
            </a:r>
            <a:r>
              <a:rPr lang="en-US" altLang="zh-TW" sz="2000" dirty="0" err="1">
                <a:solidFill>
                  <a:srgbClr val="0070C0"/>
                </a:solidFill>
              </a:rPr>
              <a:t>JSONObject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B050"/>
                </a:solidFill>
              </a:rPr>
              <a:t>jObj</a:t>
            </a:r>
            <a:r>
              <a:rPr lang="en-US" altLang="zh-TW" sz="2000" dirty="0">
                <a:solidFill>
                  <a:srgbClr val="0070C0"/>
                </a:solidFill>
              </a:rPr>
              <a:t> = new </a:t>
            </a:r>
            <a:r>
              <a:rPr lang="en-US" altLang="zh-TW" sz="2000" dirty="0" err="1">
                <a:solidFill>
                  <a:srgbClr val="0070C0"/>
                </a:solidFill>
              </a:rPr>
              <a:t>JSONObject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>
                <a:solidFill>
                  <a:srgbClr val="00B050"/>
                </a:solidFill>
              </a:rPr>
              <a:t>data</a:t>
            </a:r>
            <a:r>
              <a:rPr lang="en-US" altLang="zh-TW" sz="2000" dirty="0">
                <a:solidFill>
                  <a:srgbClr val="0070C0"/>
                </a:solidFill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400" dirty="0"/>
              <a:t>Then you can use this object with the </a:t>
            </a:r>
            <a:r>
              <a:rPr lang="en-US" altLang="zh-TW" sz="2400" dirty="0" err="1"/>
              <a:t>getXXX</a:t>
            </a:r>
            <a:r>
              <a:rPr lang="en-US" altLang="zh-TW" sz="2400" dirty="0"/>
              <a:t> methods to extract the values from the JSON data.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40</a:t>
            </a:fld>
            <a:endParaRPr lang="en-US" altLang="zh-TW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JSONObject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get Methods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772400" cy="5410200"/>
          </a:xfrm>
        </p:spPr>
        <p:txBody>
          <a:bodyPr/>
          <a:lstStyle/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41</a:t>
            </a:fld>
            <a:endParaRPr lang="en-US" altLang="zh-TW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219200" y="914400"/>
          <a:ext cx="7696200" cy="5852608"/>
        </p:xfrm>
        <a:graphic>
          <a:graphicData uri="http://schemas.openxmlformats.org/drawingml/2006/table">
            <a:tbl>
              <a:tblPr/>
              <a:tblGrid>
                <a:gridCol w="1338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583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2"/>
                        </a:rPr>
                        <a:t>Object</a:t>
                      </a:r>
                      <a:r>
                        <a:rPr lang="en-GB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</a:t>
                      </a: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name.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670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boolean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getBoolean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boolean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or can be coerced to a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boolean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41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double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getDouble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 double or can be coerced to a double.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741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int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getInt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an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or can be coerced to an int.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583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5"/>
                        </a:rPr>
                        <a:t>JSONArray</a:t>
                      </a:r>
                      <a:r>
                        <a:rPr lang="en-GB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getJSONArray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 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JSONArray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757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JSONObject</a:t>
                      </a:r>
                      <a:r>
                        <a:rPr lang="en-GB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getJSONObject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 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JSONObject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741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long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getLong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 and is a long or can be coerced to a long.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583">
                <a:tc>
                  <a:txBody>
                    <a:bodyPr/>
                    <a:lstStyle/>
                    <a:p>
                      <a:pPr marL="0" marR="0" indent="0"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GB" sz="1800" kern="120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 </a:t>
                      </a:r>
                      <a:endParaRPr lang="en-US" sz="180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kern="1200" dirty="0" err="1">
                          <a:solidFill>
                            <a:srgbClr val="FF0000"/>
                          </a:solidFill>
                          <a:latin typeface="Gill Sans MT"/>
                          <a:ea typeface="Times New Roman"/>
                          <a:cs typeface="Arial"/>
                          <a:hlinkClick r:id="rId3"/>
                        </a:rPr>
                        <a:t>getString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(</a:t>
                      </a:r>
                      <a:r>
                        <a:rPr lang="en-US" sz="1800" u="sng" kern="1200" dirty="0">
                          <a:solidFill>
                            <a:srgbClr val="0000FF"/>
                          </a:solidFill>
                          <a:latin typeface="Gill Sans MT"/>
                          <a:ea typeface="Times New Roman"/>
                          <a:cs typeface="Arial"/>
                          <a:hlinkClick r:id="rId4"/>
                        </a:rPr>
                        <a:t>String</a:t>
                      </a: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 name)</a:t>
                      </a:r>
                    </a:p>
                    <a:p>
                      <a:pPr marL="0" marR="0" indent="0"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latin typeface="Gill Sans MT"/>
                          <a:ea typeface="Times New Roman"/>
                          <a:cs typeface="Arial"/>
                        </a:rPr>
                        <a:t>Returns the value mapped by name if it exists, coercing it if necessary.</a:t>
                      </a:r>
                      <a:endParaRPr lang="en-US" sz="1800" dirty="0"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17670" marR="17670" marT="5743" marB="5743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Parsing 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JSONObject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7772400" cy="4038600"/>
          </a:xfrm>
          <a:solidFill>
            <a:schemeClr val="bg1"/>
          </a:solidFill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000" dirty="0"/>
              <a:t>Suppose </a:t>
            </a:r>
            <a:r>
              <a:rPr lang="en-US" altLang="zh-TW" sz="2000" dirty="0">
                <a:solidFill>
                  <a:srgbClr val="00B050"/>
                </a:solidFill>
              </a:rPr>
              <a:t>data </a:t>
            </a:r>
            <a:r>
              <a:rPr lang="en-US" altLang="zh-TW" sz="2000" dirty="0"/>
              <a:t>stores the string shown </a:t>
            </a:r>
            <a:br>
              <a:rPr lang="en-US" altLang="zh-TW" sz="2000" dirty="0"/>
            </a:br>
            <a:r>
              <a:rPr lang="en-US" altLang="zh-TW" sz="2000" dirty="0"/>
              <a:t>and a </a:t>
            </a:r>
            <a:r>
              <a:rPr lang="en-US" altLang="zh-TW" sz="2000" dirty="0" err="1"/>
              <a:t>JSONObject</a:t>
            </a:r>
            <a:r>
              <a:rPr lang="en-US" altLang="zh-TW" sz="2000" dirty="0"/>
              <a:t> is created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>
                <a:solidFill>
                  <a:srgbClr val="0070C0"/>
                </a:solidFill>
              </a:rPr>
              <a:t> = new </a:t>
            </a:r>
            <a:r>
              <a:rPr lang="en-US" altLang="zh-TW" sz="1800" dirty="0" err="1">
                <a:solidFill>
                  <a:srgbClr val="0070C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>
                <a:solidFill>
                  <a:srgbClr val="00B050"/>
                </a:solidFill>
              </a:rPr>
              <a:t>data</a:t>
            </a:r>
            <a:r>
              <a:rPr lang="en-US" altLang="zh-TW" sz="1800" dirty="0">
                <a:solidFill>
                  <a:srgbClr val="0070C0"/>
                </a:solidFill>
              </a:rPr>
              <a:t>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To get the first name you use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String </a:t>
            </a:r>
            <a:r>
              <a:rPr lang="en-US" altLang="zh-TW" sz="1800" dirty="0" err="1">
                <a:solidFill>
                  <a:srgbClr val="0070C0"/>
                </a:solidFill>
              </a:rPr>
              <a:t>fName</a:t>
            </a:r>
            <a:r>
              <a:rPr lang="en-US" altLang="zh-TW" sz="1800" dirty="0">
                <a:solidFill>
                  <a:srgbClr val="0070C0"/>
                </a:solidFill>
              </a:rPr>
              <a:t>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String</a:t>
            </a:r>
            <a:r>
              <a:rPr lang="en-US" altLang="zh-TW" sz="1800" dirty="0">
                <a:solidFill>
                  <a:srgbClr val="0070C0"/>
                </a:solidFill>
              </a:rPr>
              <a:t>("</a:t>
            </a:r>
            <a:r>
              <a:rPr lang="en-US" altLang="zh-TW" sz="1800" dirty="0" err="1">
                <a:solidFill>
                  <a:srgbClr val="0070C0"/>
                </a:solidFill>
              </a:rPr>
              <a:t>firstName</a:t>
            </a:r>
            <a:r>
              <a:rPr lang="en-US" altLang="zh-TW" sz="1800" dirty="0">
                <a:solidFill>
                  <a:srgbClr val="0070C0"/>
                </a:solidFill>
              </a:rPr>
              <a:t>");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To get the age you use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int</a:t>
            </a:r>
            <a:r>
              <a:rPr lang="en-US" altLang="zh-TW" sz="1800" dirty="0">
                <a:solidFill>
                  <a:srgbClr val="0070C0"/>
                </a:solidFill>
              </a:rPr>
              <a:t> age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Int</a:t>
            </a:r>
            <a:r>
              <a:rPr lang="en-US" altLang="zh-TW" sz="1800" dirty="0">
                <a:solidFill>
                  <a:srgbClr val="0070C0"/>
                </a:solidFill>
              </a:rPr>
              <a:t>("age");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A slightly more complicated example: to get the city you need two steps: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addrObj</a:t>
            </a:r>
            <a:r>
              <a:rPr lang="en-US" altLang="zh-TW" sz="1800" dirty="0">
                <a:solidFill>
                  <a:srgbClr val="0070C0"/>
                </a:solidFill>
              </a:rPr>
              <a:t>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("address"); 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String city = </a:t>
            </a:r>
            <a:r>
              <a:rPr lang="en-US" altLang="zh-TW" sz="1800" dirty="0" err="1">
                <a:solidFill>
                  <a:srgbClr val="00B050"/>
                </a:solidFill>
              </a:rPr>
              <a:t>addrObj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String</a:t>
            </a:r>
            <a:r>
              <a:rPr lang="en-US" altLang="zh-TW" sz="1800" dirty="0">
                <a:solidFill>
                  <a:srgbClr val="0070C0"/>
                </a:solidFill>
              </a:rPr>
              <a:t>("city");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42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762000"/>
            <a:ext cx="4114800" cy="25505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Parsing </a:t>
            </a:r>
            <a:r>
              <a:rPr lang="en-US" altLang="zh-TW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JSONArray</a:t>
            </a:r>
            <a:endParaRPr lang="en-US" altLang="zh-TW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7772400" cy="5334000"/>
          </a:xfrm>
          <a:solidFill>
            <a:schemeClr val="bg1"/>
          </a:solidFill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zh-TW" sz="2000" dirty="0" err="1"/>
              <a:t>JSONArray</a:t>
            </a:r>
            <a:r>
              <a:rPr lang="en-US" altLang="zh-TW" sz="2000" dirty="0"/>
              <a:t> provides similar </a:t>
            </a:r>
            <a:br>
              <a:rPr lang="en-US" altLang="zh-TW" sz="2000" dirty="0"/>
            </a:br>
            <a:r>
              <a:rPr lang="en-US" altLang="zh-TW" sz="2000" dirty="0" err="1"/>
              <a:t>getXXX</a:t>
            </a:r>
            <a:r>
              <a:rPr lang="en-US" altLang="zh-TW" sz="2000" dirty="0"/>
              <a:t> methods as </a:t>
            </a:r>
            <a:r>
              <a:rPr lang="en-US" altLang="zh-TW" sz="2000" dirty="0" err="1"/>
              <a:t>JSONObject</a:t>
            </a:r>
            <a:r>
              <a:rPr lang="en-US" altLang="zh-TW" sz="2000" dirty="0"/>
              <a:t> </a:t>
            </a:r>
            <a:br>
              <a:rPr lang="en-US" altLang="zh-TW" sz="2000" dirty="0"/>
            </a:br>
            <a:r>
              <a:rPr lang="en-US" altLang="zh-TW" sz="2000" dirty="0"/>
              <a:t>with </a:t>
            </a:r>
            <a:r>
              <a:rPr lang="en-US" altLang="zh-TW" sz="2000" dirty="0">
                <a:solidFill>
                  <a:srgbClr val="FF0000"/>
                </a:solidFill>
              </a:rPr>
              <a:t>index</a:t>
            </a:r>
            <a:r>
              <a:rPr lang="en-US" altLang="zh-TW" sz="2000" dirty="0"/>
              <a:t>, instead of name, as </a:t>
            </a:r>
            <a:br>
              <a:rPr lang="en-US" altLang="zh-TW" sz="2000" dirty="0"/>
            </a:br>
            <a:r>
              <a:rPr lang="en-US" altLang="zh-TW" sz="2000" dirty="0"/>
              <a:t>the parameter. Also it provides the </a:t>
            </a:r>
            <a:br>
              <a:rPr lang="en-US" altLang="zh-TW" sz="2000" dirty="0"/>
            </a:br>
            <a:r>
              <a:rPr lang="en-US" altLang="zh-TW" sz="2000" dirty="0"/>
              <a:t>method </a:t>
            </a:r>
            <a:r>
              <a:rPr lang="en-US" altLang="zh-TW" sz="2000" dirty="0">
                <a:solidFill>
                  <a:srgbClr val="FF0000"/>
                </a:solidFill>
              </a:rPr>
              <a:t>length()</a:t>
            </a:r>
            <a:r>
              <a:rPr lang="en-US" altLang="zh-TW" sz="2000" dirty="0"/>
              <a:t> which returns the </a:t>
            </a:r>
            <a:br>
              <a:rPr lang="en-US" altLang="zh-TW" sz="2000" dirty="0"/>
            </a:br>
            <a:r>
              <a:rPr lang="en-US" altLang="zh-TW" sz="2000" dirty="0"/>
              <a:t>numbers of element it holds.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The index begins from 0. 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For example, to get the fax number (index 1) you need three steps: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JSONArray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phoneArray</a:t>
            </a:r>
            <a:r>
              <a:rPr lang="en-US" altLang="zh-TW" sz="1800" dirty="0">
                <a:solidFill>
                  <a:srgbClr val="0070C0"/>
                </a:solidFill>
              </a:rPr>
              <a:t>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JSONArray</a:t>
            </a:r>
            <a:r>
              <a:rPr lang="en-US" altLang="zh-TW" sz="1800" dirty="0">
                <a:solidFill>
                  <a:srgbClr val="0070C0"/>
                </a:solidFill>
              </a:rPr>
              <a:t>("</a:t>
            </a:r>
            <a:r>
              <a:rPr lang="en-US" altLang="zh-TW" sz="1800" dirty="0" err="1">
                <a:solidFill>
                  <a:srgbClr val="0070C0"/>
                </a:solidFill>
              </a:rPr>
              <a:t>phoneNumbers</a:t>
            </a:r>
            <a:r>
              <a:rPr lang="en-US" altLang="zh-TW" sz="1800" dirty="0">
                <a:solidFill>
                  <a:srgbClr val="0070C0"/>
                </a:solidFill>
              </a:rPr>
              <a:t>"); 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</a:t>
            </a:r>
            <a:r>
              <a:rPr lang="en-US" altLang="zh-TW" sz="1800" dirty="0" err="1">
                <a:solidFill>
                  <a:srgbClr val="0070C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 </a:t>
            </a:r>
            <a:r>
              <a:rPr lang="en-US" altLang="zh-TW" sz="1800" dirty="0" err="1">
                <a:solidFill>
                  <a:srgbClr val="0070C0"/>
                </a:solidFill>
              </a:rPr>
              <a:t>faxObj</a:t>
            </a:r>
            <a:r>
              <a:rPr lang="en-US" altLang="zh-TW" sz="1800" dirty="0">
                <a:solidFill>
                  <a:srgbClr val="0070C0"/>
                </a:solidFill>
              </a:rPr>
              <a:t> = </a:t>
            </a:r>
            <a:r>
              <a:rPr lang="en-US" altLang="zh-TW" sz="1800" dirty="0" err="1">
                <a:solidFill>
                  <a:srgbClr val="00B050"/>
                </a:solidFill>
              </a:rPr>
              <a:t>phoneArray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r>
              <a:rPr lang="en-US" altLang="zh-TW" sz="1800" dirty="0">
                <a:solidFill>
                  <a:srgbClr val="0070C0"/>
                </a:solidFill>
              </a:rPr>
              <a:t>);   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String fax = </a:t>
            </a:r>
            <a:r>
              <a:rPr lang="en-US" altLang="zh-TW" sz="1800" dirty="0" err="1">
                <a:solidFill>
                  <a:srgbClr val="00B050"/>
                </a:solidFill>
              </a:rPr>
              <a:t>faxObj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String</a:t>
            </a:r>
            <a:r>
              <a:rPr lang="en-US" altLang="zh-TW" sz="1800" dirty="0">
                <a:solidFill>
                  <a:srgbClr val="0070C0"/>
                </a:solidFill>
              </a:rPr>
              <a:t>("number");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2000" dirty="0"/>
              <a:t>The above lines can be combined into one statement:</a:t>
            </a:r>
          </a:p>
          <a:p>
            <a:pPr lvl="1">
              <a:buNone/>
            </a:pPr>
            <a:r>
              <a:rPr lang="en-US" altLang="zh-TW" sz="1800" dirty="0">
                <a:solidFill>
                  <a:srgbClr val="0070C0"/>
                </a:solidFill>
              </a:rPr>
              <a:t>		 String fax = </a:t>
            </a:r>
            <a:r>
              <a:rPr lang="en-US" altLang="zh-TW" sz="1800" dirty="0" err="1">
                <a:solidFill>
                  <a:srgbClr val="00B050"/>
                </a:solidFill>
              </a:rPr>
              <a:t>jObj</a:t>
            </a:r>
            <a:r>
              <a:rPr lang="en-US" altLang="zh-TW" sz="1800" dirty="0" err="1">
                <a:solidFill>
                  <a:srgbClr val="0070C0"/>
                </a:solidFill>
              </a:rPr>
              <a:t>.get</a:t>
            </a:r>
            <a:r>
              <a:rPr lang="en-US" altLang="zh-TW" sz="1800" dirty="0" err="1">
                <a:solidFill>
                  <a:srgbClr val="FF0000"/>
                </a:solidFill>
              </a:rPr>
              <a:t>JSONArray</a:t>
            </a:r>
            <a:r>
              <a:rPr lang="en-US" altLang="zh-TW" sz="1800" dirty="0">
                <a:solidFill>
                  <a:srgbClr val="0070C0"/>
                </a:solidFill>
              </a:rPr>
              <a:t>("</a:t>
            </a:r>
            <a:r>
              <a:rPr lang="en-US" altLang="zh-TW" sz="1800" dirty="0" err="1">
                <a:solidFill>
                  <a:srgbClr val="0070C0"/>
                </a:solidFill>
              </a:rPr>
              <a:t>phoneNumbers</a:t>
            </a:r>
            <a:r>
              <a:rPr lang="en-US" altLang="zh-TW" sz="1800" dirty="0">
                <a:solidFill>
                  <a:srgbClr val="0070C0"/>
                </a:solidFill>
              </a:rPr>
              <a:t>").  					</a:t>
            </a:r>
            <a:r>
              <a:rPr lang="en-US" altLang="zh-TW" sz="1800" dirty="0" err="1">
                <a:solidFill>
                  <a:srgbClr val="0070C0"/>
                </a:solidFill>
              </a:rPr>
              <a:t>get</a:t>
            </a:r>
            <a:r>
              <a:rPr lang="en-US" altLang="zh-TW" sz="1800" dirty="0" err="1">
                <a:solidFill>
                  <a:srgbClr val="FF0000"/>
                </a:solidFill>
              </a:rPr>
              <a:t>JSONObject</a:t>
            </a:r>
            <a:r>
              <a:rPr lang="en-US" altLang="zh-TW" sz="1800" dirty="0">
                <a:solidFill>
                  <a:srgbClr val="0070C0"/>
                </a:solidFill>
              </a:rPr>
              <a:t>(</a:t>
            </a: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r>
              <a:rPr lang="en-US" altLang="zh-TW" sz="1800" dirty="0">
                <a:solidFill>
                  <a:srgbClr val="0070C0"/>
                </a:solidFill>
              </a:rPr>
              <a:t>).</a:t>
            </a:r>
            <a:r>
              <a:rPr lang="en-US" altLang="zh-TW" sz="1800" dirty="0" err="1">
                <a:solidFill>
                  <a:srgbClr val="0070C0"/>
                </a:solidFill>
              </a:rPr>
              <a:t>get</a:t>
            </a:r>
            <a:r>
              <a:rPr lang="en-US" altLang="zh-TW" sz="1800" dirty="0" err="1">
                <a:solidFill>
                  <a:srgbClr val="FF0000"/>
                </a:solidFill>
              </a:rPr>
              <a:t>String</a:t>
            </a:r>
            <a:r>
              <a:rPr lang="en-US" altLang="zh-TW" sz="1800" dirty="0">
                <a:solidFill>
                  <a:srgbClr val="0070C0"/>
                </a:solidFill>
              </a:rPr>
              <a:t>("number");</a:t>
            </a:r>
          </a:p>
          <a:p>
            <a:pPr marL="358775" indent="-358775" eaLnBrk="1" hangingPunct="1">
              <a:spcBef>
                <a:spcPts val="1200"/>
              </a:spcBef>
              <a:buSzPct val="100000"/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1A95CD-7583-4D4D-A701-8AF4D54AF9D0}" type="slidenum">
              <a:rPr lang="en-US" altLang="zh-TW"/>
              <a:pPr/>
              <a:t>43</a:t>
            </a:fld>
            <a:endParaRPr lang="en-US" altLang="zh-TW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762000"/>
            <a:ext cx="4114800" cy="255059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altLang="zh-TW" sz="3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 JSON Example</a:t>
            </a:r>
            <a:endParaRPr lang="zh-TW" altLang="en-US" sz="39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There are many public API provides a RESTful web service for HTTP clients. We are going to write an application that can provide Hong Kong weather information.</a:t>
            </a:r>
          </a:p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Usually we need to apply a API Key before to apply the API in your app.</a:t>
            </a:r>
          </a:p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Please go to </a:t>
            </a:r>
            <a:r>
              <a:rPr lang="en-HK" sz="2400" dirty="0">
                <a:hlinkClick r:id="rId2"/>
              </a:rPr>
              <a:t>https://openweathermap.org</a:t>
            </a:r>
            <a:r>
              <a:rPr lang="en-HK" sz="2400" dirty="0"/>
              <a:t> to apply your own API key.</a:t>
            </a:r>
            <a:endParaRPr lang="en-US" altLang="zh-TW" sz="2400" dirty="0">
              <a:ea typeface="新細明體" pitchFamily="18" charset="-120"/>
            </a:endParaRPr>
          </a:p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You can directly use an URL in a browser to test your API and get the corresponding JSON.</a:t>
            </a:r>
          </a:p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Following URL can get the current Hong Kong weather: </a:t>
            </a:r>
          </a:p>
          <a:p>
            <a:pPr lvl="1">
              <a:buFont typeface="Arial" charset="0"/>
              <a:buChar char="•"/>
            </a:pPr>
            <a:r>
              <a:rPr lang="en-HK" sz="1800" dirty="0">
                <a:hlinkClick r:id="rId3"/>
              </a:rPr>
              <a:t>http://api.openweathermap.org/data/2.5/weather?q=Hong%20kong,hk&amp;units=metric&amp;appid=</a:t>
            </a:r>
            <a:r>
              <a:rPr lang="en-HK" sz="1800" dirty="0" err="1"/>
              <a:t>yourapikey</a:t>
            </a: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Android Networking and Threading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06C747-264D-46B2-8D65-9A56A1BF60E4}" type="slidenum">
              <a:rPr lang="en-US" altLang="zh-TW"/>
              <a:pPr/>
              <a:t>44</a:t>
            </a:fld>
            <a:endParaRPr lang="en-US" altLang="zh-TW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39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 JSON Example</a:t>
            </a:r>
            <a:endParaRPr lang="zh-TW" altLang="en-US" sz="39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ea typeface="新細明體" pitchFamily="18" charset="-120"/>
              </a:rPr>
              <a:t>Widgets: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One Spinner object (Cities List). 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One Button to get the JSON.</a:t>
            </a:r>
          </a:p>
          <a:p>
            <a:pPr>
              <a:buFont typeface="Wingdings 2" pitchFamily="18" charset="2"/>
              <a:buAutoNum type="arabicPeriod"/>
            </a:pPr>
            <a:r>
              <a:rPr lang="en-US" altLang="zh-TW" sz="2400" dirty="0">
                <a:ea typeface="新細明體" pitchFamily="18" charset="-120"/>
              </a:rPr>
              <a:t>One </a:t>
            </a:r>
            <a:r>
              <a:rPr lang="en-US" altLang="zh-TW" sz="2400" dirty="0" err="1">
                <a:ea typeface="新細明體" pitchFamily="18" charset="-120"/>
              </a:rPr>
              <a:t>TextView</a:t>
            </a:r>
            <a:r>
              <a:rPr lang="en-US" altLang="zh-TW" sz="2400" dirty="0">
                <a:ea typeface="新細明體" pitchFamily="18" charset="-120"/>
              </a:rPr>
              <a:t> to hold the result.</a:t>
            </a:r>
          </a:p>
          <a:p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5343BF-0809-4442-893D-E055173BC70E}" type="slidenum">
              <a:rPr lang="en-US" altLang="zh-TW"/>
              <a:pPr/>
              <a:t>45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3E58F-7A7C-0041-88BE-76D1BD2A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048" y="3200400"/>
            <a:ext cx="2883666" cy="244625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 JSON Example</a:t>
            </a:r>
            <a:endParaRPr lang="zh-TW" altLang="en-US" sz="39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96200" cy="9144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The following table lists the required URL arguments. </a:t>
            </a:r>
          </a:p>
          <a:p>
            <a:pPr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  <a:p>
            <a:pPr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  <a:p>
            <a:pPr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  <a:p>
            <a:pPr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  <a:p>
            <a:pPr>
              <a:buFont typeface="Arial" charset="0"/>
              <a:buChar char="•"/>
            </a:pPr>
            <a:endParaRPr lang="en-US" altLang="zh-TW" sz="2400" dirty="0">
              <a:ea typeface="新細明體" pitchFamily="18" charset="-120"/>
            </a:endParaRPr>
          </a:p>
          <a:p>
            <a:pPr marL="82550" indent="0"/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50E9DB-B650-44E0-B6C1-5B3FE125E637}" type="slidenum">
              <a:rPr lang="en-US" altLang="zh-TW"/>
              <a:pPr/>
              <a:t>46</a:t>
            </a:fld>
            <a:endParaRPr lang="en-US" altLang="zh-TW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39081"/>
              </p:ext>
            </p:extLst>
          </p:nvPr>
        </p:nvGraphicFramePr>
        <p:xfrm>
          <a:off x="1219200" y="1944572"/>
          <a:ext cx="7620000" cy="2438401"/>
        </p:xfrm>
        <a:graphic>
          <a:graphicData uri="http://schemas.openxmlformats.org/drawingml/2006/table">
            <a:tbl>
              <a:tblPr/>
              <a:tblGrid>
                <a:gridCol w="1296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Argument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Example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Description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q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q=Hong%20Kong,hk 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city and country.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units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units=metric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use Celsius. 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appid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itchFamily="34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appid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=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yourapikey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Gill Sans MT" pitchFamily="34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key to use this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api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, you must sign up at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openweathermap.org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itchFamily="34" charset="0"/>
                          <a:ea typeface="新細明體" pitchFamily="18" charset="-120"/>
                          <a:cs typeface="Arial" charset="0"/>
                        </a:rPr>
                        <a:t> and then get the key.</a:t>
                      </a:r>
                    </a:p>
                  </a:txBody>
                  <a:tcPr marL="37284" marR="37284" marT="18642" marB="18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TW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 JSON Example</a:t>
            </a:r>
            <a:endParaRPr lang="zh-TW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96200" cy="8382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API documents for current weather</a:t>
            </a:r>
          </a:p>
          <a:p>
            <a:pPr marL="403225" lvl="1" indent="0">
              <a:buNone/>
            </a:pP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https://</a:t>
            </a:r>
            <a:r>
              <a:rPr lang="en-US" altLang="zh-TW" sz="2000" dirty="0" err="1">
                <a:latin typeface="Consolas" panose="020B0609020204030204" pitchFamily="49" charset="0"/>
                <a:ea typeface="新細明體" pitchFamily="18" charset="-120"/>
              </a:rPr>
              <a:t>openweathermap.org</a:t>
            </a:r>
            <a:r>
              <a:rPr lang="en-US" altLang="zh-TW" sz="2000" dirty="0">
                <a:latin typeface="Consolas" panose="020B0609020204030204" pitchFamily="49" charset="0"/>
                <a:ea typeface="新細明體" pitchFamily="18" charset="-120"/>
              </a:rPr>
              <a:t>/current</a:t>
            </a:r>
          </a:p>
          <a:p>
            <a:pPr>
              <a:buFont typeface="Arial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JSON sample: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03DE15-528B-4BE5-BB4F-67D25673BCC5}" type="slidenum">
              <a:rPr lang="en-US" altLang="zh-TW"/>
              <a:pPr/>
              <a:t>47</a:t>
            </a:fld>
            <a:endParaRPr lang="en-US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890BB0-AD2D-9C49-8817-06331789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1857866"/>
            <a:ext cx="3579871" cy="454293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 JSON Example</a:t>
            </a:r>
            <a:endParaRPr lang="en-US" altLang="zh-TW" sz="39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8534400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public class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JSONExample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extends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AppCompatActivity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private Spinner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spinnerCity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private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TextView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textDescription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FetchPageTask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task = null; 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@Override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public void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onCreate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(Bundle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savedInstanceState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super.onCreate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savedInstanceState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setContentView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R.layout.main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spinnerCity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findViewById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R.id.city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textDescription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findViewById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R.id.description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// Spinner user interface uses standard layouts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String cities[] = { "Hong Kong", "Kowloon", "Central", 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Mongkok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",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"Kowloon City", "Sheung Wan", "Tsuen Wan", "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Tsim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Sha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Tsui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"};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ArrayAdapter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&lt;String&gt; adapter = new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ArrayAdapter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&lt;String&gt;(this,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android.R.layout.simple_spinner_item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, cities);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adapter.setDropDownViewResource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android.R.layout.simple_spinner_dropdown_item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spinnerCity.setAdapter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(adapter);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// Automatically select first spinner items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spinnerCity.setSelection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(0); // English 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en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A43ABF-397E-4B1F-9FC0-E05340DC0C08}" type="slidenum">
              <a:rPr lang="en-US" altLang="zh-TW"/>
              <a:pPr/>
              <a:t>48</a:t>
            </a:fld>
            <a:endParaRPr lang="en-US" altLang="zh-TW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 JSON Example</a:t>
            </a:r>
            <a:endParaRPr lang="en-US" altLang="zh-TW" sz="39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730759" cy="54102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public void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onClick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(View view)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   if (task == null ||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task.getStatus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().equals(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AsyncTask.Status.FINISHED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))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	task = new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FetchPageTask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task.execute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spinnerCity.getSelectedItem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().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toString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private class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FetchPageTask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extends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AsyncTask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&lt;String, Integer, String&gt;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@Override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protected String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doInBackground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(String... values) { // parameters not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	String result="";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	URL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url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InputStream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inputStream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	try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				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url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= new URL("https://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api.openweathermap.org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/data/2.5/weather?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units=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metric&amp;appid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=</a:t>
            </a:r>
            <a:r>
              <a:rPr lang="en-US" altLang="zh-TW" sz="1400" b="1" dirty="0" err="1">
                <a:latin typeface="Consolas" panose="020B0609020204030204" pitchFamily="49" charset="0"/>
                <a:cs typeface="Courier New" pitchFamily="49" charset="0"/>
              </a:rPr>
              <a:t>yourapikey</a:t>
            </a:r>
            <a:endParaRPr lang="en-US" altLang="zh-TW" sz="1400" b="1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        &amp;q="+values[0]+",</a:t>
            </a:r>
            <a:r>
              <a:rPr lang="en-US" altLang="zh-TW" sz="1400" dirty="0" err="1">
                <a:latin typeface="Consolas" panose="020B0609020204030204" pitchFamily="49" charset="0"/>
                <a:cs typeface="Courier New" pitchFamily="49" charset="0"/>
              </a:rPr>
              <a:t>hk</a:t>
            </a: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//use codes in slide 35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   ...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400" dirty="0">
                <a:latin typeface="Consolas" panose="020B0609020204030204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4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696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E334B8-342D-4EAB-9C67-965B97287FCF}" type="slidenum">
              <a:rPr lang="en-US" altLang="zh-TW"/>
              <a:pPr/>
              <a:t>49</a:t>
            </a:fld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Android modifies the user interface and handles input events from the main thread (also called UI thread).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Usually all code of an Android application runs in this thread.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>
                <a:ea typeface="新細明體" pitchFamily="18" charset="-120"/>
              </a:rPr>
              <a:t>If you perform a long lasting operation, e.g. loading a file or accessing data from the Internet, the user interface of your application blocks until the corresponding code has finished.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endParaRPr lang="en-US" altLang="zh-HK" sz="2800">
              <a:ea typeface="新細明體" pitchFamily="18" charset="-120"/>
            </a:endParaRPr>
          </a:p>
          <a:p>
            <a:pPr marL="539750" indent="-457200"/>
            <a:endParaRPr lang="zh-HK" altLang="en-US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D8E9E2-C598-485C-9277-1CD97449A08F}" type="slidenum">
              <a:rPr lang="en-US" altLang="zh-TW"/>
              <a:pPr/>
              <a:t>5</a:t>
            </a:fld>
            <a:endParaRPr lang="en-US" altLang="zh-TW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TW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API JSON Example</a:t>
            </a:r>
            <a:endParaRPr lang="en-US" altLang="zh-TW" sz="3900" dirty="0">
              <a:effectLst>
                <a:outerShdw blurRad="38100" dist="38100" dir="2700000" algn="tl">
                  <a:srgbClr val="C0C0C0"/>
                </a:outerShdw>
              </a:effectLst>
              <a:ea typeface="新細明體" pitchFamily="18" charset="-12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1143000" y="838200"/>
            <a:ext cx="7391400" cy="5791200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@Override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protected void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onPostExecute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(String </a:t>
            </a:r>
            <a:r>
              <a:rPr lang="en-US" altLang="zh-TW" sz="1600" b="1" dirty="0">
                <a:latin typeface="Consolas" panose="020B0609020204030204" pitchFamily="49" charset="0"/>
                <a:cs typeface="Courier New" pitchFamily="49" charset="0"/>
              </a:rPr>
              <a:t>result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// Parse to get weather information in String result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try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JSONObject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jObj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JSONObject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nsolas" panose="020B0609020204030204" pitchFamily="49" charset="0"/>
                <a:cs typeface="Courier New" pitchFamily="49" charset="0"/>
              </a:rPr>
              <a:t>result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JSONArray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weather =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jObj.getJSONArray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nsolas" panose="020B0609020204030204" pitchFamily="49" charset="0"/>
                <a:cs typeface="Courier New" pitchFamily="49" charset="0"/>
              </a:rPr>
              <a:t>"weather"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String description =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weather.getJSONObject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(0)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.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getString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("description");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String temp =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jObj.getJSONObject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altLang="zh-TW" sz="1600" b="1" dirty="0">
                <a:latin typeface="Consolas" panose="020B0609020204030204" pitchFamily="49" charset="0"/>
                <a:cs typeface="Courier New" pitchFamily="49" charset="0"/>
              </a:rPr>
              <a:t>"main"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.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getString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("temp");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String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temp_min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jObj.getJSONObject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("main")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.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getString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("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temp_min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String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temp_max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jObj.getJSONObject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("main")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.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getString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("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temp_max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textDescription.setText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(description+"\n"+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"Current Temperature: "+temp+"\n"+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"Minimum Temperature: "+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temp_min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+"\n"+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"Maximum Temperature: "+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temp_max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} catch (Exception e) {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String error =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e.getMessage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     </a:t>
            </a:r>
            <a:r>
              <a:rPr lang="en-US" altLang="zh-TW" sz="1600" dirty="0" err="1">
                <a:latin typeface="Consolas" panose="020B0609020204030204" pitchFamily="49" charset="0"/>
                <a:cs typeface="Courier New" pitchFamily="49" charset="0"/>
              </a:rPr>
              <a:t>textDescription.setText</a:t>
            </a: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(error);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endParaRPr lang="en-US" altLang="zh-TW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eaLnBrk="1" hangingPunct="1">
              <a:spcBef>
                <a:spcPct val="0"/>
              </a:spcBef>
              <a:tabLst>
                <a:tab pos="796925" algn="l"/>
                <a:tab pos="1201738" algn="l"/>
                <a:tab pos="1604963" algn="l"/>
                <a:tab pos="1998663" algn="l"/>
                <a:tab pos="2338388" algn="l"/>
              </a:tabLst>
            </a:pPr>
            <a:r>
              <a:rPr lang="en-US" altLang="zh-TW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Android Networking and Threading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F9924C-AEE6-4DB1-8B8C-0CE66BA9613C}" type="slidenum">
              <a:rPr lang="en-US" altLang="zh-TW"/>
              <a:pPr/>
              <a:t>50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To provide a good user experience all potentially slow running operations in an Android application should run asynchronously, i.e. on another thread.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r>
              <a:rPr lang="en-US" altLang="zh-HK" sz="2800" dirty="0">
                <a:ea typeface="新細明體" pitchFamily="18" charset="-120"/>
              </a:rPr>
              <a:t>Android enforced that with an Application not responding (ANR) dialog if an activity does not react within 5 seconds to user input. From this dialog the user can choose to stop the application.</a:t>
            </a:r>
          </a:p>
          <a:p>
            <a:pPr marL="539750" indent="-457200">
              <a:spcBef>
                <a:spcPts val="1200"/>
              </a:spcBef>
              <a:buFont typeface="Arial" charset="0"/>
              <a:buChar char="•"/>
            </a:pPr>
            <a:endParaRPr lang="en-US" altLang="zh-HK" sz="2800" dirty="0">
              <a:ea typeface="新細明體" pitchFamily="18" charset="-120"/>
            </a:endParaRPr>
          </a:p>
          <a:p>
            <a:pPr marL="539750" indent="-457200"/>
            <a:endParaRPr lang="zh-HK" altLang="en-US" dirty="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  <a:endParaRPr lang="en-US" altLang="zh-TW" dirty="0"/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DF6070-2AB4-45C4-A749-EFD73209DCB5}" type="slidenum">
              <a:rPr lang="en-US" altLang="zh-TW"/>
              <a:pPr/>
              <a:t>6</a:t>
            </a:fld>
            <a:endParaRPr lang="en-US" altLang="zh-T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600200" y="5791200"/>
            <a:ext cx="7239000" cy="533400"/>
          </a:xfrm>
        </p:spPr>
        <p:txBody>
          <a:bodyPr/>
          <a:lstStyle/>
          <a:p>
            <a:r>
              <a:rPr lang="en-US" altLang="zh-HK" sz="2000" b="1">
                <a:ea typeface="新細明體" pitchFamily="18" charset="-120"/>
              </a:rPr>
              <a:t>*</a:t>
            </a:r>
            <a:r>
              <a:rPr lang="en-US" altLang="zh-HK" sz="2000">
                <a:ea typeface="新細明體" pitchFamily="18" charset="-120"/>
              </a:rPr>
              <a:t> User Address Space is the memory allocated for storing variables.</a:t>
            </a:r>
            <a:endParaRPr lang="zh-HK" altLang="en-US" sz="2000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3BD2EF4-062E-4D11-BF82-78E2DF21B10D}" type="slidenum">
              <a:rPr lang="en-US" altLang="zh-TW"/>
              <a:pPr/>
              <a:t>7</a:t>
            </a:fld>
            <a:endParaRPr lang="en-US" altLang="zh-TW"/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143000"/>
            <a:ext cx="472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>
                <a:effectLst>
                  <a:outerShdw blurRad="38100" dist="38100" dir="2700000" algn="tl">
                    <a:srgbClr val="C0C0C0"/>
                  </a:outerShdw>
                </a:effectLst>
              </a:rPr>
              <a:t>Threading</a:t>
            </a:r>
            <a:endParaRPr lang="zh-HK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9750" indent="-457200">
              <a:buFont typeface="Arial" charset="0"/>
              <a:buChar char="•"/>
            </a:pPr>
            <a:r>
              <a:rPr lang="en-US" altLang="zh-HK">
                <a:ea typeface="新細明體" pitchFamily="18" charset="-120"/>
              </a:rPr>
              <a:t>Advantages of Multi-Threading</a:t>
            </a:r>
          </a:p>
          <a:p>
            <a:pPr marL="871538" lvl="1" indent="-514350">
              <a:buFont typeface="Gill Sans MT" pitchFamily="34" charset="0"/>
              <a:buAutoNum type="arabicPeriod"/>
            </a:pPr>
            <a:r>
              <a:rPr lang="en-US" altLang="zh-HK">
                <a:ea typeface="新細明體" pitchFamily="18" charset="-120"/>
              </a:rPr>
              <a:t>Threads share the process' resources but are able to execute independently.</a:t>
            </a:r>
          </a:p>
          <a:p>
            <a:pPr marL="871538" lvl="1" indent="-514350">
              <a:buFont typeface="Gill Sans MT" pitchFamily="34" charset="0"/>
              <a:buAutoNum type="arabicPeriod"/>
            </a:pPr>
            <a:r>
              <a:rPr lang="en-US" altLang="zh-HK">
                <a:ea typeface="新細明體" pitchFamily="18" charset="-120"/>
              </a:rPr>
              <a:t>Applications responsibilities can be separated.</a:t>
            </a:r>
          </a:p>
          <a:p>
            <a:pPr marL="1271588" lvl="3" indent="-457200"/>
            <a:r>
              <a:rPr lang="en-US" altLang="zh-HK">
                <a:ea typeface="新細明體" pitchFamily="18" charset="-120"/>
              </a:rPr>
              <a:t>main thread runs UI, and</a:t>
            </a:r>
          </a:p>
          <a:p>
            <a:pPr marL="1271588" lvl="3" indent="-457200"/>
            <a:r>
              <a:rPr lang="en-US" altLang="zh-HK">
                <a:ea typeface="新細明體" pitchFamily="18" charset="-120"/>
              </a:rPr>
              <a:t>slow tasks are sent to background threads.</a:t>
            </a:r>
          </a:p>
          <a:p>
            <a:pPr marL="871538" lvl="1" indent="-514350">
              <a:buFont typeface="Gill Sans MT" pitchFamily="34" charset="0"/>
              <a:buAutoNum type="arabicPeriod"/>
            </a:pPr>
            <a:r>
              <a:rPr lang="en-US" altLang="zh-HK">
                <a:ea typeface="新細明體" pitchFamily="18" charset="-120"/>
              </a:rPr>
              <a:t>Threading provides an useful abstraction of concurrent execution.</a:t>
            </a:r>
          </a:p>
          <a:p>
            <a:pPr marL="871538" lvl="1" indent="-514350">
              <a:buFont typeface="Gill Sans MT" pitchFamily="34" charset="0"/>
              <a:buAutoNum type="arabicPeriod"/>
            </a:pPr>
            <a:r>
              <a:rPr lang="en-US" altLang="zh-HK">
                <a:ea typeface="新細明體" pitchFamily="18" charset="-120"/>
              </a:rPr>
              <a:t>Under multiple CPUs system, it can achieve true multi-process, thus the operations are faster.</a:t>
            </a:r>
            <a:endParaRPr lang="zh-HK" altLang="en-US">
              <a:ea typeface="新細明體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DC10CC-5AD7-43C9-B23D-75F1E32D8944}" type="slidenum">
              <a:rPr lang="en-US" altLang="zh-TW"/>
              <a:pPr/>
              <a:t>8</a:t>
            </a:fld>
            <a:endParaRPr lang="en-US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7497763" cy="914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zh-HK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Multi-Threading</a:t>
            </a:r>
            <a:endParaRPr lang="zh-HK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143000" y="914400"/>
            <a:ext cx="7696200" cy="1600200"/>
          </a:xfrm>
        </p:spPr>
        <p:txBody>
          <a:bodyPr/>
          <a:lstStyle/>
          <a:p>
            <a:pPr marL="539750" indent="-457200" algn="just">
              <a:spcBef>
                <a:spcPts val="1200"/>
              </a:spcBef>
              <a:buFont typeface="Arial" charset="0"/>
              <a:buChar char="•"/>
              <a:defRPr/>
            </a:pPr>
            <a:r>
              <a:rPr lang="en-US" altLang="zh-HK" sz="2800" dirty="0">
                <a:ea typeface="新細明體" pitchFamily="18" charset="-120"/>
              </a:rPr>
              <a:t>The program intends to display a timer with a </a:t>
            </a:r>
            <a:r>
              <a:rPr lang="en-US" altLang="zh-HK" sz="2800" dirty="0" err="1">
                <a:ea typeface="新細明體" pitchFamily="18" charset="-120"/>
              </a:rPr>
              <a:t>TextView</a:t>
            </a:r>
            <a:r>
              <a:rPr lang="en-US" altLang="zh-HK" sz="2800" dirty="0">
                <a:ea typeface="新細明體" pitchFamily="18" charset="-120"/>
              </a:rPr>
              <a:t> widget showing the progress of a slow background operation (20s).</a:t>
            </a:r>
          </a:p>
          <a:p>
            <a:pPr marL="82550" indent="0" algn="just">
              <a:spcBef>
                <a:spcPts val="1200"/>
              </a:spcBef>
              <a:defRPr/>
            </a:pPr>
            <a:r>
              <a:rPr lang="en-US" altLang="zh-HK" sz="2800" dirty="0">
                <a:ea typeface="新細明體" pitchFamily="18" charset="-12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Android Networking and Threading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3AC8AC-AFDC-4DFA-85CF-4CDED2E272DE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0486" name="Content Placeholder 2"/>
          <p:cNvSpPr txBox="1">
            <a:spLocks/>
          </p:cNvSpPr>
          <p:nvPr/>
        </p:nvSpPr>
        <p:spPr bwMode="auto">
          <a:xfrm>
            <a:off x="1219200" y="2776538"/>
            <a:ext cx="4343400" cy="320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9750" indent="-457200" eaLnBrk="0" hangingPunct="0">
              <a:spcBef>
                <a:spcPts val="1200"/>
              </a:spcBef>
              <a:buClr>
                <a:schemeClr val="accent1"/>
              </a:buClr>
              <a:buSzPct val="80000"/>
              <a:buFont typeface="Arial" charset="0"/>
              <a:buChar char="•"/>
            </a:pPr>
            <a:r>
              <a:rPr lang="en-US" altLang="zh-HK" sz="2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While the Timer is being started, user can also click the “Counter” button to  increase the number in the </a:t>
            </a:r>
            <a:r>
              <a:rPr lang="en-US" altLang="zh-HK" sz="2800" dirty="0" err="1">
                <a:latin typeface="Tahoma" pitchFamily="34" charset="0"/>
                <a:ea typeface="新細明體" pitchFamily="18" charset="-120"/>
                <a:cs typeface="Tahoma" pitchFamily="34" charset="0"/>
              </a:rPr>
              <a:t>TextView</a:t>
            </a:r>
            <a:r>
              <a:rPr lang="en-US" altLang="zh-HK" sz="2800" dirty="0">
                <a:latin typeface="Tahoma" pitchFamily="34" charset="0"/>
                <a:ea typeface="新細明體" pitchFamily="18" charset="-120"/>
                <a:cs typeface="Tahoma" pitchFamily="34" charset="0"/>
              </a:rPr>
              <a:t> object by 1.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FD70342-8CA7-F242-9137-EE46F2734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63" y="2609648"/>
            <a:ext cx="3556000" cy="175078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 Vinci design template</Template>
  <TotalTime>14923</TotalTime>
  <Words>5021</Words>
  <Application>Microsoft Office PowerPoint</Application>
  <PresentationFormat>On-screen Show (4:3)</PresentationFormat>
  <Paragraphs>719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Gill Sans MT</vt:lpstr>
      <vt:lpstr>Tahoma</vt:lpstr>
      <vt:lpstr>Verdana</vt:lpstr>
      <vt:lpstr>Wingdings 2</vt:lpstr>
      <vt:lpstr>Solstice</vt:lpstr>
      <vt:lpstr>Android Networking and Threading</vt:lpstr>
      <vt:lpstr>Networking and Threading</vt:lpstr>
      <vt:lpstr>Networking Functions</vt:lpstr>
      <vt:lpstr>Threading</vt:lpstr>
      <vt:lpstr>Threading</vt:lpstr>
      <vt:lpstr>Threading</vt:lpstr>
      <vt:lpstr>Threading</vt:lpstr>
      <vt:lpstr>Threading</vt:lpstr>
      <vt:lpstr>Example of Multi-Threading</vt:lpstr>
      <vt:lpstr>XML Layout of Example</vt:lpstr>
      <vt:lpstr>XML Layout of Example</vt:lpstr>
      <vt:lpstr>Activity Code [No Multi-Threading]</vt:lpstr>
      <vt:lpstr>Activity Code [No Multi-Threading]</vt:lpstr>
      <vt:lpstr>Using Runnable (Thread) in a Class</vt:lpstr>
      <vt:lpstr>Using Runnable (Thread) in a Class</vt:lpstr>
      <vt:lpstr>Using Runnable (Thread) in a Class</vt:lpstr>
      <vt:lpstr>Abstract Class for TimerThread</vt:lpstr>
      <vt:lpstr>Abstract Class for TimerThread</vt:lpstr>
      <vt:lpstr>Activity Code use Async Thread</vt:lpstr>
      <vt:lpstr>Activity Code use Async Thread</vt:lpstr>
      <vt:lpstr>HTTP</vt:lpstr>
      <vt:lpstr>Codes for HTTPConnection </vt:lpstr>
      <vt:lpstr>Internet Permission</vt:lpstr>
      <vt:lpstr>Abstract Class for HttpThread</vt:lpstr>
      <vt:lpstr>Abstract Class for HttpThread</vt:lpstr>
      <vt:lpstr>Example - FetchAPageSource </vt:lpstr>
      <vt:lpstr>Activity codes to load www.vtc.edu.hk</vt:lpstr>
      <vt:lpstr>Activity codes to load www.vtc.edu.hk</vt:lpstr>
      <vt:lpstr>Embedded Browser (WebView)</vt:lpstr>
      <vt:lpstr>Using WebView</vt:lpstr>
      <vt:lpstr>WebViewExample</vt:lpstr>
      <vt:lpstr>WebViewExample – main.xml</vt:lpstr>
      <vt:lpstr>WebViewExample.java</vt:lpstr>
      <vt:lpstr>WebViewExample.java</vt:lpstr>
      <vt:lpstr>REST Web Services</vt:lpstr>
      <vt:lpstr>JSON</vt:lpstr>
      <vt:lpstr>JSON</vt:lpstr>
      <vt:lpstr>JSON</vt:lpstr>
      <vt:lpstr>JSON</vt:lpstr>
      <vt:lpstr>Parsing JSON Data</vt:lpstr>
      <vt:lpstr>JSONObject get Methods</vt:lpstr>
      <vt:lpstr>Parsing JSONObject</vt:lpstr>
      <vt:lpstr>Parsing JSONArray</vt:lpstr>
      <vt:lpstr>API JSON Example</vt:lpstr>
      <vt:lpstr>API JSON Example</vt:lpstr>
      <vt:lpstr>API JSON Example</vt:lpstr>
      <vt:lpstr>API JSON Example</vt:lpstr>
      <vt:lpstr>API JSON Example</vt:lpstr>
      <vt:lpstr>API JSON Example</vt:lpstr>
      <vt:lpstr>API JSON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nelsonc</dc:creator>
  <cp:lastModifiedBy>a1</cp:lastModifiedBy>
  <cp:revision>599</cp:revision>
  <dcterms:created xsi:type="dcterms:W3CDTF">2011-01-28T04:01:46Z</dcterms:created>
  <dcterms:modified xsi:type="dcterms:W3CDTF">2025-06-12T05:30:21Z</dcterms:modified>
</cp:coreProperties>
</file>