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4"/>
  </p:notesMasterIdLst>
  <p:handoutMasterIdLst>
    <p:handoutMasterId r:id="rId15"/>
  </p:handoutMasterIdLst>
  <p:sldIdLst>
    <p:sldId id="3288" r:id="rId2"/>
    <p:sldId id="3297" r:id="rId3"/>
    <p:sldId id="3298" r:id="rId4"/>
    <p:sldId id="3322" r:id="rId5"/>
    <p:sldId id="3323" r:id="rId6"/>
    <p:sldId id="3324" r:id="rId7"/>
    <p:sldId id="3325" r:id="rId8"/>
    <p:sldId id="3326" r:id="rId9"/>
    <p:sldId id="3327" r:id="rId10"/>
    <p:sldId id="3328" r:id="rId11"/>
    <p:sldId id="3329" r:id="rId12"/>
    <p:sldId id="3330" r:id="rId13"/>
  </p:sldIdLst>
  <p:sldSz cx="9145588" cy="5145088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1233"/>
    <a:srgbClr val="9F7B63"/>
    <a:srgbClr val="F48E77"/>
    <a:srgbClr val="A1BD70"/>
    <a:srgbClr val="889EB6"/>
    <a:srgbClr val="004236"/>
    <a:srgbClr val="169274"/>
    <a:srgbClr val="60AEA9"/>
    <a:srgbClr val="84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4" autoAdjust="0"/>
    <p:restoredTop sz="92986" autoAdjust="0"/>
  </p:normalViewPr>
  <p:slideViewPr>
    <p:cSldViewPr>
      <p:cViewPr varScale="1">
        <p:scale>
          <a:sx n="93" d="100"/>
          <a:sy n="93" d="100"/>
        </p:scale>
        <p:origin x="45" y="507"/>
      </p:cViewPr>
      <p:guideLst>
        <p:guide orient="horz" pos="328"/>
        <p:guide pos="4050"/>
        <p:guide orient="horz" pos="4183"/>
        <p:guide pos="7588"/>
        <p:guide pos="376"/>
        <p:guide pos="1350"/>
        <p:guide orient="horz" pos="233"/>
        <p:guide orient="horz" pos="2976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786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1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3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219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05467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67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80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2018/4/25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2018/4/25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2018/4/25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2018/4/25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0" r:id="rId6"/>
    <p:sldLayoutId id="2147483981" r:id="rId7"/>
    <p:sldLayoutId id="2147483987" r:id="rId8"/>
  </p:sldLayoutIdLst>
  <p:transition spd="slow">
    <p:push dir="u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microsoft.com/office/2007/relationships/media" Target="../media/media1.mp3"/><Relationship Id="rId1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6" Type="http://schemas.openxmlformats.org/officeDocument/2006/relationships/audio" Target="../media/media2.mp3"/><Relationship Id="rId20" Type="http://schemas.openxmlformats.org/officeDocument/2006/relationships/image" Target="../media/image3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microsoft.com/office/2007/relationships/media" Target="../media/media2.mp3"/><Relationship Id="rId10" Type="http://schemas.openxmlformats.org/officeDocument/2006/relationships/tags" Target="../tags/tag11.xml"/><Relationship Id="rId19" Type="http://schemas.openxmlformats.org/officeDocument/2006/relationships/image" Target="../media/image2.jpe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原创设计师QQ598969553      _6"/>
          <p:cNvSpPr>
            <a:spLocks noChangeArrowheads="1"/>
          </p:cNvSpPr>
          <p:nvPr/>
        </p:nvSpPr>
        <p:spPr bwMode="auto">
          <a:xfrm>
            <a:off x="2484563" y="2782968"/>
            <a:ext cx="403453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2018.4.25 Pre-final Presentation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cs typeface="Arial" charset="0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076600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20" name="原创设计师QQ598969553      _12"/>
          <p:cNvSpPr>
            <a:spLocks noChangeArrowheads="1"/>
          </p:cNvSpPr>
          <p:nvPr/>
        </p:nvSpPr>
        <p:spPr bwMode="auto">
          <a:xfrm>
            <a:off x="1459008" y="1395790"/>
            <a:ext cx="615463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Automatic Melody Generator</a:t>
            </a:r>
          </a:p>
          <a:p>
            <a:pPr algn="ctr"/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- Musier -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161F8F-F4F2-6E4B-BFE5-E7E3B2AAD88E}"/>
              </a:ext>
            </a:extLst>
          </p:cNvPr>
          <p:cNvSpPr txBox="1"/>
          <p:nvPr/>
        </p:nvSpPr>
        <p:spPr>
          <a:xfrm>
            <a:off x="3492674" y="3231734"/>
            <a:ext cx="3096344" cy="1304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Team#: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Zhang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Ruoqing   115010096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cs typeface="Arial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Li 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Kengjie   115010177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cs typeface="Arial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Ye 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Shuqian   115010269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cs typeface="Arial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Mo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Fan   115010204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cs typeface="Arial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Wang 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Junce   115010231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99585" y="2012479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05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13434" y="1955231"/>
            <a:ext cx="3178239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Next 2 Weeks</a:t>
            </a:r>
            <a:endParaRPr lang="en-US" altLang="zh-CN" sz="4000" b="1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  <a:p>
            <a:pPr lvl="0">
              <a:buNone/>
            </a:pPr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Plan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76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4322" y="2715081"/>
            <a:ext cx="5904656" cy="2088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 sz="14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2674" y="844352"/>
            <a:ext cx="5350587" cy="22307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 sz="14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16610" y="1478142"/>
            <a:ext cx="5782635" cy="1975947"/>
          </a:xfrm>
          <a:prstGeom prst="rect">
            <a:avLst/>
          </a:prstGeom>
        </p:spPr>
        <p:txBody>
          <a:bodyPr vert="horz" lIns="68585" tIns="34293" rIns="68585" bIns="34293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Change the chord generator to a dynamic programming algorithm.  </a:t>
            </a:r>
            <a:b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</a:br>
            <a:r>
              <a:rPr lang="en-US" altLang="zh-CN" sz="1200" smtClean="0">
                <a:solidFill>
                  <a:srgbClr val="FFFFFF"/>
                </a:solidFill>
                <a:latin typeface="Myriad Pro" panose="020B0503030403020204" pitchFamily="34" charset="0"/>
              </a:rPr>
              <a:t>Let</a:t>
            </a:r>
            <a:r>
              <a:rPr lang="zh-CN" altLang="en-US" sz="1200" smtClean="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the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program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compose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not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only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melody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but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also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instrument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arrangement.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 </a:t>
            </a:r>
            <a:r>
              <a:rPr lang="en-US" altLang="zh-CN" sz="1200" smtClean="0">
                <a:solidFill>
                  <a:srgbClr val="FFFFFF"/>
                </a:solidFill>
                <a:latin typeface="Myriad Pro" panose="020B0503030403020204" pitchFamily="34" charset="0"/>
              </a:rPr>
              <a:t/>
            </a:r>
            <a:br>
              <a:rPr lang="en-US" altLang="zh-CN" sz="1200" smtClean="0">
                <a:solidFill>
                  <a:srgbClr val="FFFFFF"/>
                </a:solidFill>
                <a:latin typeface="Myriad Pro" panose="020B0503030403020204" pitchFamily="34" charset="0"/>
              </a:rPr>
            </a:br>
            <a:r>
              <a:rPr lang="en-US" altLang="zh-CN" sz="1200" smtClean="0">
                <a:solidFill>
                  <a:srgbClr val="FFFFFF"/>
                </a:solidFill>
                <a:latin typeface="Myriad Pro" panose="020B0503030403020204" pitchFamily="34" charset="0"/>
              </a:rPr>
              <a:t>A</a:t>
            </a:r>
            <a:r>
              <a:rPr lang="zh-CN" altLang="en-US" sz="1200" smtClean="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novel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algorithm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must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be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applied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on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it.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 </a:t>
            </a:r>
            <a:r>
              <a:rPr lang="en-US" altLang="zh-CN" sz="1200" smtClean="0">
                <a:solidFill>
                  <a:srgbClr val="FFFFFF"/>
                </a:solidFill>
                <a:latin typeface="Myriad Pro" panose="020B0503030403020204" pitchFamily="34" charset="0"/>
              </a:rPr>
              <a:t/>
            </a:r>
            <a:br>
              <a:rPr lang="en-US" altLang="zh-CN" sz="1200" smtClean="0">
                <a:solidFill>
                  <a:srgbClr val="FFFFFF"/>
                </a:solidFill>
                <a:latin typeface="Myriad Pro" panose="020B0503030403020204" pitchFamily="34" charset="0"/>
              </a:rPr>
            </a:br>
            <a:r>
              <a:rPr lang="en-US" altLang="zh-CN" sz="1200" smtClean="0">
                <a:solidFill>
                  <a:srgbClr val="FFFFFF"/>
                </a:solidFill>
                <a:latin typeface="Myriad Pro" panose="020B0503030403020204" pitchFamily="34" charset="0"/>
              </a:rPr>
              <a:t>If</a:t>
            </a:r>
            <a:r>
              <a:rPr lang="zh-CN" altLang="en-US" sz="1200" smtClean="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possible,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add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velocity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performance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to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output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a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wav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file.</a:t>
            </a:r>
            <a:endParaRPr lang="en-GB" altLang="zh-CN" sz="1200" dirty="0">
              <a:solidFill>
                <a:srgbClr val="FFFFFF"/>
              </a:solidFill>
              <a:latin typeface="Myriad Pro" panose="020B0503030403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306" y="268288"/>
            <a:ext cx="30243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</a:rPr>
              <a:t>05. Next 2 Weeks Plan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11" name="Text Placeholder 33"/>
          <p:cNvSpPr txBox="1">
            <a:spLocks/>
          </p:cNvSpPr>
          <p:nvPr/>
        </p:nvSpPr>
        <p:spPr>
          <a:xfrm>
            <a:off x="3672015" y="939219"/>
            <a:ext cx="3422904" cy="272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600" smtClean="0">
                <a:solidFill>
                  <a:srgbClr val="FFFFFF"/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Chord &amp; Arrangement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301" y="3291145"/>
            <a:ext cx="5782635" cy="1975947"/>
          </a:xfrm>
          <a:prstGeom prst="rect">
            <a:avLst/>
          </a:prstGeom>
        </p:spPr>
        <p:txBody>
          <a:bodyPr vert="horz" lIns="68585" tIns="34293" rIns="68585" bIns="34293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smtClean="0">
                <a:solidFill>
                  <a:srgbClr val="FFFFFF"/>
                </a:solidFill>
              </a:rPr>
              <a:t>Creat a</a:t>
            </a:r>
            <a:r>
              <a:rPr lang="zh-CN" altLang="en-US" sz="1200" smtClean="0">
                <a:solidFill>
                  <a:srgbClr val="FFFFFF"/>
                </a:solidFill>
              </a:rPr>
              <a:t> </a:t>
            </a:r>
            <a:r>
              <a:rPr lang="en-US" altLang="zh-CN" sz="1200">
                <a:solidFill>
                  <a:srgbClr val="FFFFFF"/>
                </a:solidFill>
              </a:rPr>
              <a:t>user-friendly</a:t>
            </a:r>
            <a:r>
              <a:rPr lang="zh-CN" altLang="en-US" sz="1200">
                <a:solidFill>
                  <a:srgbClr val="FFFFFF"/>
                </a:solidFill>
              </a:rPr>
              <a:t> </a:t>
            </a:r>
            <a:r>
              <a:rPr lang="en-US" altLang="zh-CN" sz="1200">
                <a:solidFill>
                  <a:srgbClr val="FFFFFF"/>
                </a:solidFill>
              </a:rPr>
              <a:t>guide</a:t>
            </a:r>
            <a:r>
              <a:rPr lang="zh-CN" altLang="en-US" sz="1200">
                <a:solidFill>
                  <a:srgbClr val="FFFFFF"/>
                </a:solidFill>
              </a:rPr>
              <a:t> </a:t>
            </a:r>
            <a:r>
              <a:rPr lang="en-US" altLang="zh-CN" sz="1200">
                <a:solidFill>
                  <a:srgbClr val="FFFFFF"/>
                </a:solidFill>
              </a:rPr>
              <a:t>for</a:t>
            </a:r>
            <a:r>
              <a:rPr lang="zh-CN" altLang="en-US" sz="1200">
                <a:solidFill>
                  <a:srgbClr val="FFFFFF"/>
                </a:solidFill>
              </a:rPr>
              <a:t> </a:t>
            </a:r>
            <a:r>
              <a:rPr lang="en-US" altLang="zh-CN" sz="1200">
                <a:solidFill>
                  <a:srgbClr val="FFFFFF"/>
                </a:solidFill>
              </a:rPr>
              <a:t>abcnotion.</a:t>
            </a:r>
            <a:r>
              <a:rPr lang="zh-CN" altLang="en-US" sz="1200">
                <a:solidFill>
                  <a:srgbClr val="FFFFFF"/>
                </a:solidFill>
              </a:rPr>
              <a:t>  </a:t>
            </a:r>
            <a:r>
              <a:rPr lang="en-US" altLang="zh-CN" sz="1200" smtClean="0">
                <a:solidFill>
                  <a:srgbClr val="FFFFFF"/>
                </a:solidFill>
              </a:rPr>
              <a:t/>
            </a:r>
            <a:br>
              <a:rPr lang="en-US" altLang="zh-CN" sz="1200" smtClean="0">
                <a:solidFill>
                  <a:srgbClr val="FFFFFF"/>
                </a:solidFill>
              </a:rPr>
            </a:br>
            <a:r>
              <a:rPr lang="en-US" altLang="zh-CN" sz="1200" smtClean="0">
                <a:solidFill>
                  <a:srgbClr val="FFFFFF"/>
                </a:solidFill>
              </a:rPr>
              <a:t>Either the document</a:t>
            </a:r>
            <a:r>
              <a:rPr lang="zh-CN" altLang="en-US" sz="1200" smtClean="0">
                <a:solidFill>
                  <a:srgbClr val="FFFFFF"/>
                </a:solidFill>
              </a:rPr>
              <a:t> </a:t>
            </a:r>
            <a:r>
              <a:rPr lang="en-US" altLang="zh-CN" sz="1200">
                <a:solidFill>
                  <a:srgbClr val="FFFFFF"/>
                </a:solidFill>
              </a:rPr>
              <a:t>page</a:t>
            </a:r>
            <a:r>
              <a:rPr lang="zh-CN" altLang="en-US" sz="1200">
                <a:solidFill>
                  <a:srgbClr val="FFFFFF"/>
                </a:solidFill>
              </a:rPr>
              <a:t> </a:t>
            </a:r>
            <a:r>
              <a:rPr lang="en-US" altLang="zh-CN" sz="1200">
                <a:solidFill>
                  <a:srgbClr val="FFFFFF"/>
                </a:solidFill>
              </a:rPr>
              <a:t>or</a:t>
            </a:r>
            <a:r>
              <a:rPr lang="zh-CN" altLang="en-US" sz="1200">
                <a:solidFill>
                  <a:srgbClr val="FFFFFF"/>
                </a:solidFill>
              </a:rPr>
              <a:t> </a:t>
            </a:r>
            <a:r>
              <a:rPr lang="en-US" altLang="zh-CN" sz="1200" smtClean="0">
                <a:solidFill>
                  <a:srgbClr val="FFFFFF"/>
                </a:solidFill>
              </a:rPr>
              <a:t>the interactive</a:t>
            </a:r>
            <a:r>
              <a:rPr lang="zh-CN" altLang="en-US" sz="1200" smtClean="0">
                <a:solidFill>
                  <a:srgbClr val="FFFFFF"/>
                </a:solidFill>
              </a:rPr>
              <a:t> </a:t>
            </a:r>
            <a:r>
              <a:rPr lang="en-US" altLang="zh-CN" sz="1200" smtClean="0">
                <a:solidFill>
                  <a:srgbClr val="FFFFFF"/>
                </a:solidFill>
              </a:rPr>
              <a:t>guide is accepted.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Redesign the art style and adjust the layout.</a:t>
            </a:r>
            <a:br>
              <a:rPr lang="en-US" altLang="zh-CN" sz="120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120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version demonstrated is not recommended. </a:t>
            </a:r>
            <a:endParaRPr lang="en-GB" altLang="zh-CN" sz="105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 Placeholder 33"/>
          <p:cNvSpPr txBox="1">
            <a:spLocks/>
          </p:cNvSpPr>
          <p:nvPr/>
        </p:nvSpPr>
        <p:spPr>
          <a:xfrm>
            <a:off x="540346" y="2808614"/>
            <a:ext cx="3422904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600" smtClean="0">
                <a:solidFill>
                  <a:srgbClr val="FFFFFF"/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User Guide &amp; Art Style Redesign</a:t>
            </a:r>
          </a:p>
        </p:txBody>
      </p:sp>
      <p:grpSp>
        <p:nvGrpSpPr>
          <p:cNvPr id="19" name="Group 136"/>
          <p:cNvGrpSpPr/>
          <p:nvPr/>
        </p:nvGrpSpPr>
        <p:grpSpPr>
          <a:xfrm>
            <a:off x="1973426" y="1679006"/>
            <a:ext cx="173866" cy="466101"/>
            <a:chOff x="1088218" y="3281022"/>
            <a:chExt cx="200183" cy="536550"/>
          </a:xfrm>
        </p:grpSpPr>
        <p:sp>
          <p:nvSpPr>
            <p:cNvPr id="20" name="Oval 56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23" name="Straight Connector 59"/>
            <p:cNvCxnSpPr/>
            <p:nvPr/>
          </p:nvCxnSpPr>
          <p:spPr>
            <a:xfrm>
              <a:off x="1188427" y="3475473"/>
              <a:ext cx="0" cy="3420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37"/>
          <p:cNvGrpSpPr/>
          <p:nvPr/>
        </p:nvGrpSpPr>
        <p:grpSpPr>
          <a:xfrm>
            <a:off x="2857968" y="1211063"/>
            <a:ext cx="173866" cy="735022"/>
            <a:chOff x="1744938" y="3281022"/>
            <a:chExt cx="200183" cy="846117"/>
          </a:xfrm>
        </p:grpSpPr>
        <p:sp>
          <p:nvSpPr>
            <p:cNvPr id="25" name="Oval 61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27" name="Straight Connector 63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36"/>
          <p:cNvGrpSpPr/>
          <p:nvPr/>
        </p:nvGrpSpPr>
        <p:grpSpPr>
          <a:xfrm>
            <a:off x="6698513" y="4057159"/>
            <a:ext cx="173866" cy="466102"/>
            <a:chOff x="1088218" y="3281022"/>
            <a:chExt cx="200183" cy="536550"/>
          </a:xfrm>
        </p:grpSpPr>
        <p:sp>
          <p:nvSpPr>
            <p:cNvPr id="30" name="Oval 10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3" name="Straight Connector 104"/>
            <p:cNvCxnSpPr/>
            <p:nvPr/>
          </p:nvCxnSpPr>
          <p:spPr>
            <a:xfrm>
              <a:off x="1188427" y="3475474"/>
              <a:ext cx="0" cy="3420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137"/>
          <p:cNvGrpSpPr/>
          <p:nvPr/>
        </p:nvGrpSpPr>
        <p:grpSpPr>
          <a:xfrm>
            <a:off x="7254981" y="3658655"/>
            <a:ext cx="173866" cy="735022"/>
            <a:chOff x="1744938" y="3281022"/>
            <a:chExt cx="200183" cy="846117"/>
          </a:xfrm>
        </p:grpSpPr>
        <p:sp>
          <p:nvSpPr>
            <p:cNvPr id="35" name="Oval 10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7" name="Straight Connector 108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136"/>
          <p:cNvGrpSpPr/>
          <p:nvPr/>
        </p:nvGrpSpPr>
        <p:grpSpPr>
          <a:xfrm>
            <a:off x="7789763" y="3884861"/>
            <a:ext cx="173866" cy="466101"/>
            <a:chOff x="1088218" y="3281022"/>
            <a:chExt cx="200183" cy="536550"/>
          </a:xfrm>
        </p:grpSpPr>
        <p:sp>
          <p:nvSpPr>
            <p:cNvPr id="40" name="Oval 11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43" name="Straight Connector 114"/>
            <p:cNvCxnSpPr/>
            <p:nvPr/>
          </p:nvCxnSpPr>
          <p:spPr>
            <a:xfrm>
              <a:off x="1188427" y="3475473"/>
              <a:ext cx="0" cy="3420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37"/>
          <p:cNvGrpSpPr/>
          <p:nvPr/>
        </p:nvGrpSpPr>
        <p:grpSpPr>
          <a:xfrm>
            <a:off x="8371299" y="3291144"/>
            <a:ext cx="173866" cy="735022"/>
            <a:chOff x="1744938" y="3281022"/>
            <a:chExt cx="200183" cy="846117"/>
          </a:xfrm>
        </p:grpSpPr>
        <p:sp>
          <p:nvSpPr>
            <p:cNvPr id="45" name="Oval 11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47" name="Straight Connector 118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136"/>
          <p:cNvGrpSpPr/>
          <p:nvPr/>
        </p:nvGrpSpPr>
        <p:grpSpPr>
          <a:xfrm>
            <a:off x="535523" y="1016315"/>
            <a:ext cx="173866" cy="466102"/>
            <a:chOff x="1088218" y="3281022"/>
            <a:chExt cx="200183" cy="536550"/>
          </a:xfrm>
        </p:grpSpPr>
        <p:sp>
          <p:nvSpPr>
            <p:cNvPr id="80" name="Oval 56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83" name="Straight Connector 59"/>
            <p:cNvCxnSpPr/>
            <p:nvPr/>
          </p:nvCxnSpPr>
          <p:spPr>
            <a:xfrm>
              <a:off x="1188427" y="3475474"/>
              <a:ext cx="0" cy="3420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137"/>
          <p:cNvGrpSpPr/>
          <p:nvPr/>
        </p:nvGrpSpPr>
        <p:grpSpPr>
          <a:xfrm>
            <a:off x="1188949" y="1565573"/>
            <a:ext cx="173866" cy="735022"/>
            <a:chOff x="1744938" y="3281022"/>
            <a:chExt cx="200183" cy="846117"/>
          </a:xfrm>
        </p:grpSpPr>
        <p:sp>
          <p:nvSpPr>
            <p:cNvPr id="85" name="Oval 61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87" name="Straight Connector 63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6209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5862" y="413891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96956" y="2578758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20" name="原创设计师QQ598969553      _12"/>
          <p:cNvSpPr>
            <a:spLocks noChangeArrowheads="1"/>
          </p:cNvSpPr>
          <p:nvPr/>
        </p:nvSpPr>
        <p:spPr bwMode="auto">
          <a:xfrm>
            <a:off x="2058239" y="1650801"/>
            <a:ext cx="495616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Q &amp; A</a:t>
            </a:r>
          </a:p>
          <a:p>
            <a:pPr algn="ctr"/>
            <a:endParaRPr lang="en-US" altLang="zh-CN" sz="4000" b="1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  <a:p>
            <a:pPr algn="ctr"/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Thanks all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838880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SubTitle_1"/>
          <p:cNvSpPr/>
          <p:nvPr>
            <p:custDataLst>
              <p:tags r:id="rId1"/>
            </p:custDataLst>
          </p:nvPr>
        </p:nvSpPr>
        <p:spPr>
          <a:xfrm>
            <a:off x="3780706" y="941095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Goal &amp; SE Cycle Life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1"/>
          <p:cNvSpPr txBox="1"/>
          <p:nvPr>
            <p:custDataLst>
              <p:tags r:id="rId2"/>
            </p:custDataLst>
          </p:nvPr>
        </p:nvSpPr>
        <p:spPr>
          <a:xfrm flipH="1">
            <a:off x="3934068" y="975593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6" name="MH_SubTitle_2"/>
          <p:cNvSpPr/>
          <p:nvPr>
            <p:custDataLst>
              <p:tags r:id="rId3"/>
            </p:custDataLst>
          </p:nvPr>
        </p:nvSpPr>
        <p:spPr>
          <a:xfrm flipH="1">
            <a:off x="2419280" y="1647769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Individual Contribution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Other_2"/>
          <p:cNvSpPr txBox="1"/>
          <p:nvPr>
            <p:custDataLst>
              <p:tags r:id="rId4"/>
            </p:custDataLst>
          </p:nvPr>
        </p:nvSpPr>
        <p:spPr>
          <a:xfrm flipH="1">
            <a:off x="4535660" y="1681859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5"/>
            </p:custDataLst>
          </p:nvPr>
        </p:nvSpPr>
        <p:spPr>
          <a:xfrm>
            <a:off x="3780706" y="2312899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Demonstration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_1"/>
          <p:cNvSpPr txBox="1"/>
          <p:nvPr>
            <p:custDataLst>
              <p:tags r:id="rId6"/>
            </p:custDataLst>
          </p:nvPr>
        </p:nvSpPr>
        <p:spPr>
          <a:xfrm flipH="1">
            <a:off x="3934068" y="2347397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03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0" name="MH_SubTitle_2"/>
          <p:cNvSpPr/>
          <p:nvPr>
            <p:custDataLst>
              <p:tags r:id="rId7"/>
            </p:custDataLst>
          </p:nvPr>
        </p:nvSpPr>
        <p:spPr>
          <a:xfrm flipH="1">
            <a:off x="2419280" y="3019573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Problem&amp;Solutions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Other_2"/>
          <p:cNvSpPr txBox="1"/>
          <p:nvPr>
            <p:custDataLst>
              <p:tags r:id="rId8"/>
            </p:custDataLst>
          </p:nvPr>
        </p:nvSpPr>
        <p:spPr>
          <a:xfrm flipH="1">
            <a:off x="4535660" y="3053662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04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2" name="MH_Others_1"/>
          <p:cNvSpPr txBox="1"/>
          <p:nvPr>
            <p:custDataLst>
              <p:tags r:id="rId9"/>
            </p:custDataLst>
          </p:nvPr>
        </p:nvSpPr>
        <p:spPr>
          <a:xfrm>
            <a:off x="738910" y="936334"/>
            <a:ext cx="1680370" cy="477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3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" panose="02020502050305020303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Outline</a:t>
            </a:r>
            <a:endParaRPr lang="zh-CN" altLang="en-US" sz="3100" b="1" dirty="0">
              <a:solidFill>
                <a:schemeClr val="tx1">
                  <a:lumMod val="75000"/>
                  <a:lumOff val="25000"/>
                </a:schemeClr>
              </a:solidFill>
              <a:latin typeface="Goudy Old Style" panose="02020502050305020303" pitchFamily="18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SubTitle_1"/>
          <p:cNvSpPr/>
          <p:nvPr>
            <p:custDataLst>
              <p:tags r:id="rId10"/>
            </p:custDataLst>
          </p:nvPr>
        </p:nvSpPr>
        <p:spPr>
          <a:xfrm>
            <a:off x="3780706" y="3724672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2 Weeks Plan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_1"/>
          <p:cNvSpPr txBox="1"/>
          <p:nvPr>
            <p:custDataLst>
              <p:tags r:id="rId11"/>
            </p:custDataLst>
          </p:nvPr>
        </p:nvSpPr>
        <p:spPr>
          <a:xfrm flipH="1">
            <a:off x="3934068" y="3759170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smtClean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05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15" name="MH_Others_1"/>
          <p:cNvSpPr txBox="1"/>
          <p:nvPr>
            <p:custDataLst>
              <p:tags r:id="rId12"/>
            </p:custDataLst>
          </p:nvPr>
        </p:nvSpPr>
        <p:spPr>
          <a:xfrm>
            <a:off x="468338" y="653282"/>
            <a:ext cx="8136904" cy="38164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altLang="zh-CN" sz="3100" b="1" smtClean="0">
              <a:solidFill>
                <a:schemeClr val="tx1">
                  <a:lumMod val="75000"/>
                  <a:lumOff val="25000"/>
                </a:schemeClr>
              </a:solidFill>
              <a:latin typeface="Goudy Old Style" panose="02020502050305020303" pitchFamily="18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en-US" altLang="zh-CN" sz="3100" b="1" smtClean="0">
              <a:solidFill>
                <a:schemeClr val="tx1">
                  <a:lumMod val="75000"/>
                  <a:lumOff val="25000"/>
                </a:schemeClr>
              </a:solidFill>
              <a:latin typeface="Goudy Old Style" panose="02020502050305020303" pitchFamily="18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en-US" altLang="zh-CN" sz="3100" b="1">
              <a:solidFill>
                <a:schemeClr val="tx1">
                  <a:lumMod val="75000"/>
                  <a:lumOff val="25000"/>
                </a:schemeClr>
              </a:solidFill>
              <a:latin typeface="Goudy Old Style" panose="02020502050305020303" pitchFamily="18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3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" panose="02020502050305020303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Pale words.</a:t>
            </a:r>
          </a:p>
          <a:p>
            <a:pPr algn="ctr"/>
            <a:r>
              <a:rPr lang="en-US" altLang="zh-CN" sz="3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" panose="02020502050305020303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 Let’s enjoy the music demo.</a:t>
            </a:r>
          </a:p>
          <a:p>
            <a:pPr algn="ctr"/>
            <a:endParaRPr lang="en-US" altLang="zh-CN" sz="3100" b="1">
              <a:solidFill>
                <a:schemeClr val="tx1">
                  <a:lumMod val="75000"/>
                  <a:lumOff val="25000"/>
                </a:schemeClr>
              </a:solidFill>
              <a:latin typeface="Goudy Old Style" panose="02020502050305020303" pitchFamily="18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en-US" altLang="zh-CN" sz="3100" b="1" smtClean="0">
              <a:solidFill>
                <a:schemeClr val="tx1">
                  <a:lumMod val="75000"/>
                  <a:lumOff val="25000"/>
                </a:schemeClr>
              </a:solidFill>
              <a:latin typeface="Goudy Old Style" panose="02020502050305020303" pitchFamily="18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3100" b="1" dirty="0">
              <a:solidFill>
                <a:schemeClr val="tx1">
                  <a:lumMod val="75000"/>
                  <a:lumOff val="25000"/>
                </a:schemeClr>
              </a:solidFill>
              <a:latin typeface="Goudy Old Style" panose="02020502050305020303" pitchFamily="18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2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256054" y="4317311"/>
            <a:ext cx="304800" cy="3048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4" name="3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7844840" y="4317311"/>
            <a:ext cx="304800" cy="304800"/>
          </a:xfrm>
          <a:prstGeom prst="rect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925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92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99585" y="2012479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13434" y="1955231"/>
            <a:ext cx="3178239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en-US" altLang="zh-CN" sz="4000" b="1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Goal </a:t>
            </a:r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&amp;</a:t>
            </a:r>
          </a:p>
          <a:p>
            <a:pPr lvl="0">
              <a:buNone/>
            </a:pPr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SE </a:t>
            </a:r>
            <a:r>
              <a:rPr lang="en-US" altLang="zh-CN" sz="4000" b="1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Cycle Life</a:t>
            </a:r>
            <a:endParaRPr lang="zh-CN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>
          <a:xfrm rot="468843">
            <a:off x="393748" y="2429411"/>
            <a:ext cx="3348501" cy="2309235"/>
            <a:chOff x="940378" y="1114346"/>
            <a:chExt cx="7056438" cy="4867275"/>
          </a:xfrm>
        </p:grpSpPr>
        <p:sp>
          <p:nvSpPr>
            <p:cNvPr id="6" name="Arc 682"/>
            <p:cNvSpPr>
              <a:spLocks/>
            </p:cNvSpPr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Arc 681"/>
            <p:cNvSpPr>
              <a:spLocks/>
            </p:cNvSpPr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Arc 683"/>
            <p:cNvSpPr>
              <a:spLocks/>
            </p:cNvSpPr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5179194" y="3849716"/>
            <a:ext cx="310599" cy="310658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5177716" y="1646173"/>
            <a:ext cx="446117" cy="446202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5852224" y="2967439"/>
            <a:ext cx="310599" cy="310658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540346" y="895060"/>
            <a:ext cx="2808312" cy="1034548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Goal:</a:t>
            </a:r>
          </a:p>
          <a:p>
            <a:pPr marL="228600" indent="-228600">
              <a:lnSpc>
                <a:spcPct val="120000"/>
              </a:lnSpc>
              <a:spcBef>
                <a:spcPct val="0"/>
              </a:spcBef>
              <a:buAutoNum type="arabicPeriod"/>
              <a:defRPr/>
            </a:pP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Create a fully automatic melody generator on website platform.</a:t>
            </a:r>
          </a:p>
          <a:p>
            <a:pPr marL="228600" indent="-228600">
              <a:lnSpc>
                <a:spcPct val="120000"/>
              </a:lnSpc>
              <a:spcBef>
                <a:spcPct val="0"/>
              </a:spcBef>
              <a:buAutoNum type="arabicPeriod"/>
              <a:defRPr/>
            </a:pP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Put focus on how to improve the user experience.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0306" y="268288"/>
            <a:ext cx="30243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</a:rPr>
              <a:t>01. Goal &amp; SE Cycle Life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</a:endParaRPr>
          </a:p>
        </p:txBody>
      </p:sp>
      <p:pic>
        <p:nvPicPr>
          <p:cNvPr id="32" name="图片 4">
            <a:extLst>
              <a:ext uri="{FF2B5EF4-FFF2-40B4-BE49-F238E27FC236}">
                <a16:creationId xmlns:a16="http://schemas.microsoft.com/office/drawing/2014/main" id="{AA1CB991-7D0E-0D41-941F-BAE22201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26" y="-91752"/>
            <a:ext cx="4735341" cy="527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4EC890FA-CF7E-9346-B49A-390AF9B28DBB}"/>
              </a:ext>
            </a:extLst>
          </p:cNvPr>
          <p:cNvSpPr txBox="1"/>
          <p:nvPr/>
        </p:nvSpPr>
        <p:spPr>
          <a:xfrm>
            <a:off x="561466" y="3014600"/>
            <a:ext cx="2787191" cy="1643527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Parallel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T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imeline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:</a:t>
            </a:r>
          </a:p>
          <a:p>
            <a:pPr marL="228600" indent="-228600">
              <a:lnSpc>
                <a:spcPct val="120000"/>
              </a:lnSpc>
              <a:buFont typeface="Arial" pitchFamily="34" charset="0"/>
              <a:buAutoNum type="arabicPeriod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Algorithm and experiment</a:t>
            </a:r>
          </a:p>
          <a:p>
            <a:pPr marL="228600" indent="-228600">
              <a:lnSpc>
                <a:spcPct val="120000"/>
              </a:lnSpc>
              <a:buFont typeface="Arial" pitchFamily="34" charset="0"/>
              <a:buAutoNum type="arabicPeriod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Backend development</a:t>
            </a:r>
          </a:p>
          <a:p>
            <a:pPr marL="228600" indent="-228600">
              <a:lnSpc>
                <a:spcPct val="120000"/>
              </a:lnSpc>
              <a:buFont typeface="Arial" pitchFamily="34" charset="0"/>
              <a:buAutoNum type="arabicPeriod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Master program</a:t>
            </a:r>
          </a:p>
          <a:p>
            <a:pPr marL="228600" indent="-228600">
              <a:lnSpc>
                <a:spcPct val="120000"/>
              </a:lnSpc>
              <a:buFont typeface="Arial" pitchFamily="34" charset="0"/>
              <a:buAutoNum type="arabicPeriod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Frontend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development</a:t>
            </a:r>
          </a:p>
          <a:p>
            <a:pPr>
              <a:lnSpc>
                <a:spcPct val="120000"/>
              </a:lnSpc>
              <a:defRPr/>
            </a:pPr>
            <a:endParaRPr lang="zh-CN" altLang="en-US" sz="1400" dirty="0">
              <a:solidFill>
                <a:schemeClr val="accent3">
                  <a:lumMod val="7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29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99585" y="2012479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13434" y="1955231"/>
            <a:ext cx="3178239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Individual</a:t>
            </a:r>
          </a:p>
          <a:p>
            <a:pPr lvl="0">
              <a:buNone/>
            </a:pPr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Contribution</a:t>
            </a:r>
            <a:endParaRPr lang="zh-CN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732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1537023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2785869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1135784" y="2081031"/>
            <a:ext cx="987661" cy="113790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2123445" y="1170709"/>
            <a:ext cx="1458343" cy="2048229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3447694" y="1714491"/>
            <a:ext cx="1296305" cy="150444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4060600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>
            <a:off x="4862744" y="2081031"/>
            <a:ext cx="987661" cy="113790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5369177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6704978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5981496" y="1170709"/>
            <a:ext cx="1458343" cy="2048229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36"/>
          <p:cNvGrpSpPr/>
          <p:nvPr/>
        </p:nvGrpSpPr>
        <p:grpSpPr>
          <a:xfrm>
            <a:off x="1472516" y="3336548"/>
            <a:ext cx="173866" cy="466102"/>
            <a:chOff x="1088218" y="3281022"/>
            <a:chExt cx="200183" cy="536550"/>
          </a:xfrm>
        </p:grpSpPr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188427" y="3475474"/>
              <a:ext cx="0" cy="3420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7"/>
          <p:cNvGrpSpPr/>
          <p:nvPr/>
        </p:nvGrpSpPr>
        <p:grpSpPr>
          <a:xfrm>
            <a:off x="2113663" y="3336542"/>
            <a:ext cx="173866" cy="735022"/>
            <a:chOff x="1744938" y="3281022"/>
            <a:chExt cx="200183" cy="846117"/>
          </a:xfrm>
        </p:grpSpPr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36"/>
          <p:cNvGrpSpPr/>
          <p:nvPr/>
        </p:nvGrpSpPr>
        <p:grpSpPr>
          <a:xfrm>
            <a:off x="2755883" y="3336548"/>
            <a:ext cx="173866" cy="466102"/>
            <a:chOff x="1088218" y="3281022"/>
            <a:chExt cx="200183" cy="536550"/>
          </a:xfrm>
        </p:grpSpPr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1188427" y="3475474"/>
              <a:ext cx="0" cy="3420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37"/>
          <p:cNvGrpSpPr/>
          <p:nvPr/>
        </p:nvGrpSpPr>
        <p:grpSpPr>
          <a:xfrm>
            <a:off x="3397027" y="3336542"/>
            <a:ext cx="173866" cy="735022"/>
            <a:chOff x="1744938" y="3281022"/>
            <a:chExt cx="200183" cy="846117"/>
          </a:xfrm>
        </p:grpSpPr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36"/>
          <p:cNvGrpSpPr/>
          <p:nvPr/>
        </p:nvGrpSpPr>
        <p:grpSpPr>
          <a:xfrm>
            <a:off x="4039249" y="3336548"/>
            <a:ext cx="173866" cy="466102"/>
            <a:chOff x="1088218" y="3281022"/>
            <a:chExt cx="200183" cy="536550"/>
          </a:xfrm>
        </p:grpSpPr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1188427" y="3475474"/>
              <a:ext cx="0" cy="3420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7"/>
          <p:cNvGrpSpPr/>
          <p:nvPr/>
        </p:nvGrpSpPr>
        <p:grpSpPr>
          <a:xfrm>
            <a:off x="4680392" y="3336542"/>
            <a:ext cx="173866" cy="735022"/>
            <a:chOff x="1744938" y="3281022"/>
            <a:chExt cx="200183" cy="846117"/>
          </a:xfrm>
        </p:grpSpPr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36"/>
          <p:cNvGrpSpPr/>
          <p:nvPr/>
        </p:nvGrpSpPr>
        <p:grpSpPr>
          <a:xfrm>
            <a:off x="5322613" y="3336548"/>
            <a:ext cx="173866" cy="466102"/>
            <a:chOff x="1088218" y="3281022"/>
            <a:chExt cx="200183" cy="536550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188427" y="3475474"/>
              <a:ext cx="0" cy="3420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37"/>
          <p:cNvGrpSpPr/>
          <p:nvPr/>
        </p:nvGrpSpPr>
        <p:grpSpPr>
          <a:xfrm>
            <a:off x="5963756" y="3336542"/>
            <a:ext cx="173866" cy="735022"/>
            <a:chOff x="1744938" y="3281022"/>
            <a:chExt cx="200183" cy="846117"/>
          </a:xfrm>
        </p:grpSpPr>
        <p:sp>
          <p:nvSpPr>
            <p:cNvPr id="127" name="Oval 12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136"/>
          <p:cNvGrpSpPr/>
          <p:nvPr/>
        </p:nvGrpSpPr>
        <p:grpSpPr>
          <a:xfrm>
            <a:off x="6605977" y="3336548"/>
            <a:ext cx="173866" cy="466102"/>
            <a:chOff x="1088218" y="3281022"/>
            <a:chExt cx="200183" cy="536550"/>
          </a:xfrm>
        </p:grpSpPr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1188427" y="3475474"/>
              <a:ext cx="0" cy="3420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37"/>
          <p:cNvGrpSpPr/>
          <p:nvPr/>
        </p:nvGrpSpPr>
        <p:grpSpPr>
          <a:xfrm>
            <a:off x="7247119" y="3336542"/>
            <a:ext cx="173866" cy="735022"/>
            <a:chOff x="1744938" y="3281022"/>
            <a:chExt cx="200183" cy="846117"/>
          </a:xfrm>
        </p:grpSpPr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180306" y="268288"/>
            <a:ext cx="30243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</a:rPr>
              <a:t>02. Individual Contribution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EC890FA-CF7E-9346-B49A-390AF9B28DBB}"/>
              </a:ext>
            </a:extLst>
          </p:cNvPr>
          <p:cNvSpPr txBox="1"/>
          <p:nvPr/>
        </p:nvSpPr>
        <p:spPr>
          <a:xfrm>
            <a:off x="427505" y="1162599"/>
            <a:ext cx="2787191" cy="2160591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Li Kengjie: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Main Front-end Development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Documentation</a:t>
            </a:r>
          </a:p>
          <a:p>
            <a:pPr>
              <a:lnSpc>
                <a:spcPct val="12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Mo Fan: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Main Back-end Development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Algorithm Design</a:t>
            </a:r>
          </a:p>
          <a:p>
            <a:pPr>
              <a:lnSpc>
                <a:spcPct val="120000"/>
              </a:lnSpc>
              <a:defRPr/>
            </a:pPr>
            <a:endParaRPr lang="zh-CN" altLang="en-US" sz="1400" dirty="0">
              <a:solidFill>
                <a:schemeClr val="accent3">
                  <a:lumMod val="7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EC890FA-CF7E-9346-B49A-390AF9B28DBB}"/>
              </a:ext>
            </a:extLst>
          </p:cNvPr>
          <p:cNvSpPr txBox="1"/>
          <p:nvPr/>
        </p:nvSpPr>
        <p:spPr>
          <a:xfrm>
            <a:off x="3135672" y="1165461"/>
            <a:ext cx="2787191" cy="2160591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Wang Junce: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Back-end Development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Api Design</a:t>
            </a:r>
          </a:p>
          <a:p>
            <a:pPr>
              <a:lnSpc>
                <a:spcPct val="12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Ye Shuqian: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Back-end Development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Product Manager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Documentation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EC890FA-CF7E-9346-B49A-390AF9B28DBB}"/>
              </a:ext>
            </a:extLst>
          </p:cNvPr>
          <p:cNvSpPr txBox="1"/>
          <p:nvPr/>
        </p:nvSpPr>
        <p:spPr>
          <a:xfrm>
            <a:off x="5850405" y="1170709"/>
            <a:ext cx="2787191" cy="2160591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Zhang Ruoqing: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Front-end Design &amp; Development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Documentation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endParaRPr lang="en-US" altLang="zh-CN" sz="1400" smtClean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1400" smtClean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215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99585" y="2012479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13434" y="1955231"/>
            <a:ext cx="3178239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Front-end</a:t>
            </a:r>
            <a:endParaRPr lang="en-US" altLang="zh-CN" sz="4000" b="1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  <a:p>
            <a:pPr lvl="0">
              <a:buNone/>
            </a:pPr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Demostration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773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99585" y="2012479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13434" y="1955231"/>
            <a:ext cx="3178239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Problems &amp;</a:t>
            </a:r>
            <a:endParaRPr lang="en-US" altLang="zh-CN" sz="4000" b="1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  <a:p>
            <a:pPr lvl="0">
              <a:buNone/>
            </a:pPr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Solutions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837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899354" y="3927670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 Placeholder 33"/>
          <p:cNvSpPr txBox="1">
            <a:spLocks/>
          </p:cNvSpPr>
          <p:nvPr/>
        </p:nvSpPr>
        <p:spPr>
          <a:xfrm>
            <a:off x="1044402" y="1132384"/>
            <a:ext cx="3422904" cy="517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P: Different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Music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Representation Standard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S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: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Use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abc notion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standard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as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interface.</a:t>
            </a:r>
            <a:endParaRPr lang="en-AU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902916" y="1496819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5259394" y="1166515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426236" y="3036443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203610" y="3298350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494297" y="2698025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843570" y="979045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425232" y="1155121"/>
            <a:ext cx="411529" cy="411607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838637" y="2105868"/>
            <a:ext cx="411529" cy="411607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0306" y="268288"/>
            <a:ext cx="30243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</a:rPr>
              <a:t>04. Problems &amp; Solutions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46" name="Text Placeholder 33"/>
          <p:cNvSpPr txBox="1">
            <a:spLocks/>
          </p:cNvSpPr>
          <p:nvPr/>
        </p:nvSpPr>
        <p:spPr>
          <a:xfrm>
            <a:off x="1514978" y="2121221"/>
            <a:ext cx="7344816" cy="452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P: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For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the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property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of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genetic algorithm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model,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last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bar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ends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in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established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note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is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not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guaranteed.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S: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re-defined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G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ene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with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E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stablished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Ending</a:t>
            </a:r>
            <a:endParaRPr lang="en-AU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 Placeholder 33"/>
          <p:cNvSpPr txBox="1">
            <a:spLocks/>
          </p:cNvSpPr>
          <p:nvPr/>
        </p:nvSpPr>
        <p:spPr>
          <a:xfrm>
            <a:off x="1040495" y="3031913"/>
            <a:ext cx="4454900" cy="4903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P: f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rom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S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ingle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T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rack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to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M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ultiple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Tracks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S: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pre-defined dictionary is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referenced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to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generate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chord.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Oval 108"/>
          <p:cNvSpPr>
            <a:spLocks noChangeAspect="1"/>
          </p:cNvSpPr>
          <p:nvPr/>
        </p:nvSpPr>
        <p:spPr>
          <a:xfrm>
            <a:off x="427108" y="3031913"/>
            <a:ext cx="411529" cy="411607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 Placeholder 33"/>
          <p:cNvSpPr txBox="1">
            <a:spLocks/>
          </p:cNvSpPr>
          <p:nvPr/>
        </p:nvSpPr>
        <p:spPr>
          <a:xfrm>
            <a:off x="1514978" y="3975778"/>
            <a:ext cx="3062864" cy="4903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P: Blocking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wait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in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GUI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S: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Asynchronous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requests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Oval 108"/>
          <p:cNvSpPr>
            <a:spLocks noChangeAspect="1"/>
          </p:cNvSpPr>
          <p:nvPr/>
        </p:nvSpPr>
        <p:spPr>
          <a:xfrm>
            <a:off x="834730" y="4015169"/>
            <a:ext cx="411529" cy="411607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Rounded Rectangle 85"/>
          <p:cNvSpPr/>
          <p:nvPr/>
        </p:nvSpPr>
        <p:spPr>
          <a:xfrm>
            <a:off x="4395298" y="4281812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Rounded Rectangle 95"/>
          <p:cNvSpPr/>
          <p:nvPr/>
        </p:nvSpPr>
        <p:spPr>
          <a:xfrm>
            <a:off x="6411522" y="442677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56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1_自定义设计方案">
  <a:themeElements>
    <a:clrScheme name="自定义 10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4957"/>
      </a:accent1>
      <a:accent2>
        <a:srgbClr val="7F7F7F"/>
      </a:accent2>
      <a:accent3>
        <a:srgbClr val="FF4957"/>
      </a:accent3>
      <a:accent4>
        <a:srgbClr val="7F7F7F"/>
      </a:accent4>
      <a:accent5>
        <a:srgbClr val="FF4957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294</Words>
  <Application>Microsoft Office PowerPoint</Application>
  <PresentationFormat>自定义</PresentationFormat>
  <Paragraphs>105</Paragraphs>
  <Slides>12</Slides>
  <Notes>12</Notes>
  <HiddenSlides>0</HiddenSlides>
  <MMClips>2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맑은 고딕</vt:lpstr>
      <vt:lpstr>冬青黑体简体中文 W3</vt:lpstr>
      <vt:lpstr>宋体</vt:lpstr>
      <vt:lpstr>微软雅黑</vt:lpstr>
      <vt:lpstr>Arial</vt:lpstr>
      <vt:lpstr>Calibri</vt:lpstr>
      <vt:lpstr>Calibri Light</vt:lpstr>
      <vt:lpstr>Goudy Old Style</vt:lpstr>
      <vt:lpstr>Myriad Pro</vt:lpstr>
      <vt:lpstr>Times New Roman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2016-10-17T14:00:15Z</dcterms:created>
  <dcterms:modified xsi:type="dcterms:W3CDTF">2018-04-24T17:25:52Z</dcterms:modified>
</cp:coreProperties>
</file>