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7" r:id="rId2"/>
    <p:sldId id="292" r:id="rId3"/>
    <p:sldId id="291" r:id="rId4"/>
    <p:sldId id="294" r:id="rId5"/>
    <p:sldId id="293" r:id="rId6"/>
    <p:sldId id="288" r:id="rId7"/>
    <p:sldId id="281" r:id="rId8"/>
    <p:sldId id="289" r:id="rId9"/>
    <p:sldId id="269" r:id="rId10"/>
    <p:sldId id="283" r:id="rId11"/>
    <p:sldId id="284" r:id="rId12"/>
    <p:sldId id="285" r:id="rId13"/>
    <p:sldId id="286" r:id="rId14"/>
    <p:sldId id="290" r:id="rId15"/>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A7A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706" autoAdjust="0"/>
  </p:normalViewPr>
  <p:slideViewPr>
    <p:cSldViewPr>
      <p:cViewPr varScale="1">
        <p:scale>
          <a:sx n="107" d="100"/>
          <a:sy n="107" d="100"/>
        </p:scale>
        <p:origin x="330" y="54"/>
      </p:cViewPr>
      <p:guideLst>
        <p:guide orient="horz" pos="1621"/>
        <p:guide pos="2880"/>
      </p:guideLst>
    </p:cSldViewPr>
  </p:slideViewPr>
  <p:notesTextViewPr>
    <p:cViewPr>
      <p:scale>
        <a:sx n="100" d="100"/>
        <a:sy n="100" d="100"/>
      </p:scale>
      <p:origin x="0" y="0"/>
    </p:cViewPr>
  </p:notesTextViewPr>
  <p:sorterViewPr>
    <p:cViewPr>
      <p:scale>
        <a:sx n="121" d="100"/>
        <a:sy n="121"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2018/3/28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298491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672654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720347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426924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extLst>
      <p:ext uri="{BB962C8B-B14F-4D97-AF65-F5344CB8AC3E}">
        <p14:creationId xmlns:p14="http://schemas.microsoft.com/office/powerpoint/2010/main" val="1612568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2020DF-609D-469D-AA65-D123F325B72B}" type="slidenum">
              <a:rPr lang="zh-CN" altLang="en-US" smtClean="0"/>
              <a:pPr/>
              <a:t>4</a:t>
            </a:fld>
            <a:endParaRPr lang="zh-CN" altLang="en-US"/>
          </a:p>
        </p:txBody>
      </p:sp>
    </p:spTree>
    <p:extLst>
      <p:ext uri="{BB962C8B-B14F-4D97-AF65-F5344CB8AC3E}">
        <p14:creationId xmlns:p14="http://schemas.microsoft.com/office/powerpoint/2010/main" val="362274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2020DF-609D-469D-AA65-D123F325B72B}" type="slidenum">
              <a:rPr lang="zh-CN" altLang="en-US" smtClean="0"/>
              <a:pPr/>
              <a:t>5</a:t>
            </a:fld>
            <a:endParaRPr lang="zh-CN" altLang="en-US"/>
          </a:p>
        </p:txBody>
      </p:sp>
    </p:spTree>
    <p:extLst>
      <p:ext uri="{BB962C8B-B14F-4D97-AF65-F5344CB8AC3E}">
        <p14:creationId xmlns:p14="http://schemas.microsoft.com/office/powerpoint/2010/main" val="157170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6</a:t>
            </a:fld>
            <a:endParaRPr lang="zh-CN" altLang="en-US"/>
          </a:p>
        </p:txBody>
      </p:sp>
    </p:spTree>
    <p:extLst>
      <p:ext uri="{BB962C8B-B14F-4D97-AF65-F5344CB8AC3E}">
        <p14:creationId xmlns:p14="http://schemas.microsoft.com/office/powerpoint/2010/main" val="175298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7</a:t>
            </a:fld>
            <a:endParaRPr lang="zh-CN" altLang="en-US"/>
          </a:p>
        </p:txBody>
      </p:sp>
    </p:spTree>
    <p:extLst>
      <p:ext uri="{BB962C8B-B14F-4D97-AF65-F5344CB8AC3E}">
        <p14:creationId xmlns:p14="http://schemas.microsoft.com/office/powerpoint/2010/main" val="3634489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8</a:t>
            </a:fld>
            <a:endParaRPr lang="zh-CN" altLang="en-US"/>
          </a:p>
        </p:txBody>
      </p:sp>
    </p:spTree>
    <p:extLst>
      <p:ext uri="{BB962C8B-B14F-4D97-AF65-F5344CB8AC3E}">
        <p14:creationId xmlns:p14="http://schemas.microsoft.com/office/powerpoint/2010/main" val="1086173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for long-term hints, lets welcome MFF to introduce another algorithm we used – genetic algorithm.</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23086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10</a:t>
            </a:fld>
            <a:endParaRPr lang="zh-CN" altLang="en-US"/>
          </a:p>
        </p:txBody>
      </p:sp>
    </p:spTree>
    <p:extLst>
      <p:ext uri="{BB962C8B-B14F-4D97-AF65-F5344CB8AC3E}">
        <p14:creationId xmlns:p14="http://schemas.microsoft.com/office/powerpoint/2010/main" val="336918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slow">
    <p:push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20" name="图片占位符 2"/>
          <p:cNvSpPr>
            <a:spLocks noGrp="1"/>
          </p:cNvSpPr>
          <p:nvPr>
            <p:ph type="pic" sz="quarter" idx="11"/>
          </p:nvPr>
        </p:nvSpPr>
        <p:spPr>
          <a:xfrm rot="19473986">
            <a:off x="1119313" y="1342178"/>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2" name="图片占位符 2"/>
          <p:cNvSpPr>
            <a:spLocks noGrp="1"/>
          </p:cNvSpPr>
          <p:nvPr>
            <p:ph type="pic" sz="quarter" idx="12"/>
          </p:nvPr>
        </p:nvSpPr>
        <p:spPr>
          <a:xfrm rot="19473986">
            <a:off x="1978733" y="1342178"/>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4" name="图片占位符 2"/>
          <p:cNvSpPr>
            <a:spLocks noGrp="1"/>
          </p:cNvSpPr>
          <p:nvPr>
            <p:ph type="pic" sz="quarter" idx="13"/>
          </p:nvPr>
        </p:nvSpPr>
        <p:spPr>
          <a:xfrm rot="19473986">
            <a:off x="3035374" y="1355884"/>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6" name="图片占位符 2"/>
          <p:cNvSpPr>
            <a:spLocks noGrp="1"/>
          </p:cNvSpPr>
          <p:nvPr>
            <p:ph type="pic" sz="quarter" idx="14"/>
          </p:nvPr>
        </p:nvSpPr>
        <p:spPr>
          <a:xfrm rot="19473986">
            <a:off x="5178947" y="1356181"/>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8" name="图片占位符 2"/>
          <p:cNvSpPr>
            <a:spLocks noGrp="1"/>
          </p:cNvSpPr>
          <p:nvPr>
            <p:ph type="pic" sz="quarter" idx="15"/>
          </p:nvPr>
        </p:nvSpPr>
        <p:spPr>
          <a:xfrm rot="19473986">
            <a:off x="6326275" y="1356477"/>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13" name="图片占位符 13"/>
          <p:cNvSpPr>
            <a:spLocks noGrp="1"/>
          </p:cNvSpPr>
          <p:nvPr>
            <p:ph type="pic" sz="quarter" idx="10"/>
          </p:nvPr>
        </p:nvSpPr>
        <p:spPr>
          <a:xfrm>
            <a:off x="-1285025" y="-1360794"/>
            <a:ext cx="2247901" cy="20651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lang="zh-CN" altLang="en-US" sz="600"/>
            </a:lvl1pPr>
          </a:lstStyle>
          <a:p>
            <a:pPr lvl="0"/>
            <a:endParaRPr lang="zh-CN" altLang="en-US"/>
          </a:p>
        </p:txBody>
      </p:sp>
    </p:spTree>
    <p:extLst>
      <p:ext uri="{BB962C8B-B14F-4D97-AF65-F5344CB8AC3E}">
        <p14:creationId xmlns:p14="http://schemas.microsoft.com/office/powerpoint/2010/main" val="420136531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35" presetClass="path" presetSubtype="0" repeatCount="2000" autoRev="1" fill="hold" grpId="1" nodeType="withEffect">
                                  <p:stCondLst>
                                    <p:cond delay="500"/>
                                  </p:stCondLst>
                                  <p:childTnLst>
                                    <p:animMotion origin="layout" path="M -1.04167E-6 -0.00324 L -0.0681 -0.00324 " pathEditMode="relative" rAng="0" ptsTypes="AA">
                                      <p:cBhvr>
                                        <p:cTn id="10" dur="2000" fill="hold"/>
                                        <p:tgtEl>
                                          <p:spTgt spid="20"/>
                                        </p:tgtEl>
                                        <p:attrNameLst>
                                          <p:attrName>ppt_x</p:attrName>
                                          <p:attrName>ppt_y</p:attrName>
                                        </p:attrNameLst>
                                      </p:cBhvr>
                                      <p:rCtr x="-3411" y="0"/>
                                    </p:animMotion>
                                  </p:childTnLst>
                                </p:cTn>
                              </p:par>
                              <p:par>
                                <p:cTn id="11" presetID="2" presetClass="entr" presetSubtype="2" fill="hold" grpId="0" nodeType="withEffect">
                                  <p:stCondLst>
                                    <p:cond delay="150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par>
                                <p:cTn id="15" presetID="35" presetClass="path" presetSubtype="0" repeatCount="2000" autoRev="1" fill="hold" grpId="1" nodeType="withEffect">
                                  <p:stCondLst>
                                    <p:cond delay="2000"/>
                                  </p:stCondLst>
                                  <p:childTnLst>
                                    <p:animMotion origin="layout" path="M -1.45833E-6 -0.00324 L -0.0681 -0.00324 " pathEditMode="relative" rAng="0" ptsTypes="AA">
                                      <p:cBhvr>
                                        <p:cTn id="16" dur="2000" fill="hold"/>
                                        <p:tgtEl>
                                          <p:spTgt spid="22"/>
                                        </p:tgtEl>
                                        <p:attrNameLst>
                                          <p:attrName>ppt_x</p:attrName>
                                          <p:attrName>ppt_y</p:attrName>
                                        </p:attrNameLst>
                                      </p:cBhvr>
                                      <p:rCtr x="-3411" y="0"/>
                                    </p:animMotion>
                                  </p:childTnLst>
                                </p:cTn>
                              </p:par>
                              <p:par>
                                <p:cTn id="17" presetID="2" presetClass="entr" presetSubtype="2" fill="hold" grpId="0" nodeType="withEffect">
                                  <p:stCondLst>
                                    <p:cond delay="30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35" presetClass="path" presetSubtype="0" repeatCount="2000" autoRev="1" fill="hold" grpId="1" nodeType="withEffect">
                                  <p:stCondLst>
                                    <p:cond delay="3500"/>
                                  </p:stCondLst>
                                  <p:childTnLst>
                                    <p:animMotion origin="layout" path="M 3.54167E-6 -0.00325 L -0.0681 -0.00325 " pathEditMode="relative" rAng="0" ptsTypes="AA">
                                      <p:cBhvr>
                                        <p:cTn id="22" dur="2000" fill="hold"/>
                                        <p:tgtEl>
                                          <p:spTgt spid="24"/>
                                        </p:tgtEl>
                                        <p:attrNameLst>
                                          <p:attrName>ppt_x</p:attrName>
                                          <p:attrName>ppt_y</p:attrName>
                                        </p:attrNameLst>
                                      </p:cBhvr>
                                      <p:rCtr x="-3411" y="0"/>
                                    </p:animMotion>
                                  </p:childTnLst>
                                </p:cTn>
                              </p:par>
                              <p:par>
                                <p:cTn id="23" presetID="2" presetClass="entr" presetSubtype="2" fill="hold" grpId="0" nodeType="withEffect">
                                  <p:stCondLst>
                                    <p:cond delay="400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par>
                                <p:cTn id="27" presetID="35" presetClass="path" presetSubtype="0" repeatCount="2000" autoRev="1" fill="hold" grpId="1" nodeType="withEffect">
                                  <p:stCondLst>
                                    <p:cond delay="4500"/>
                                  </p:stCondLst>
                                  <p:childTnLst>
                                    <p:animMotion origin="layout" path="M -1.45833E-6 -0.00324 L -0.0681 -0.00324 " pathEditMode="relative" rAng="0" ptsTypes="AA">
                                      <p:cBhvr>
                                        <p:cTn id="28" dur="2000" fill="hold"/>
                                        <p:tgtEl>
                                          <p:spTgt spid="26"/>
                                        </p:tgtEl>
                                        <p:attrNameLst>
                                          <p:attrName>ppt_x</p:attrName>
                                          <p:attrName>ppt_y</p:attrName>
                                        </p:attrNameLst>
                                      </p:cBhvr>
                                      <p:rCtr x="-3411" y="0"/>
                                    </p:animMotion>
                                  </p:childTnLst>
                                </p:cTn>
                              </p:par>
                              <p:par>
                                <p:cTn id="29" presetID="2" presetClass="entr" presetSubtype="2" fill="hold" grpId="0" nodeType="withEffect">
                                  <p:stCondLst>
                                    <p:cond delay="50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par>
                                <p:cTn id="33" presetID="35" presetClass="path" presetSubtype="0" repeatCount="2000" autoRev="1" fill="hold" grpId="1" nodeType="withEffect">
                                  <p:stCondLst>
                                    <p:cond delay="5500"/>
                                  </p:stCondLst>
                                  <p:childTnLst>
                                    <p:animMotion origin="layout" path="M 1.38889E-6 -0.00324 L -0.06806 -0.00324 " pathEditMode="relative" rAng="0" ptsTypes="AA">
                                      <p:cBhvr>
                                        <p:cTn id="34" dur="2000" fill="hold"/>
                                        <p:tgtEl>
                                          <p:spTgt spid="28"/>
                                        </p:tgtEl>
                                        <p:attrNameLst>
                                          <p:attrName>ppt_x</p:attrName>
                                          <p:attrName>ppt_y</p:attrName>
                                        </p:attrNameLst>
                                      </p:cBhvr>
                                      <p:rCtr x="-340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22" grpId="1" animBg="1"/>
      <p:bldP spid="24" grpId="0" animBg="1"/>
      <p:bldP spid="24" grpId="1" animBg="1"/>
      <p:bldP spid="26" grpId="0" animBg="1"/>
      <p:bldP spid="26" grpId="1" animBg="1"/>
      <p:bldP spid="28" grpId="0" animBg="1"/>
      <p:bldP spid="28" grpId="1"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pPr/>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0" y="196280"/>
            <a:ext cx="2190351" cy="315475"/>
          </a:xfrm>
          <a:prstGeom prst="rect">
            <a:avLst/>
          </a:prstGeom>
          <a:noFill/>
        </p:spPr>
        <p:txBody>
          <a:bodyPr wrap="none" lIns="68584" tIns="34292" rIns="68584" bIns="34292" rtlCol="0">
            <a:spAutoFit/>
          </a:bodyPr>
          <a:lstStyle/>
          <a:p>
            <a:pPr defTabSz="685795"/>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1" y="520316"/>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cSld>
  <p:clrMapOvr>
    <a:masterClrMapping/>
  </p:clrMapOvr>
  <p:transition spd="slow">
    <p:push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Lst>
  <p:transition spd="slow">
    <p:push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file:///D:\Desktop\&#25105;&#30340;Medly%20(3&#26376;%2028,%202018).m4a" TargetMode="External"/><Relationship Id="rId1" Type="http://schemas.microsoft.com/office/2007/relationships/media" Target="file:///D:\Desktop\&#25105;&#30340;Medly%20(3&#26376;%2028,%202018).m4a" TargetMode="External"/><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9.png"/><Relationship Id="rId2" Type="http://schemas.openxmlformats.org/officeDocument/2006/relationships/tags" Target="../tags/tag10.xml"/><Relationship Id="rId16" Type="http://schemas.openxmlformats.org/officeDocument/2006/relationships/image" Target="../media/image8.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notesSlide" Target="../notesSlides/notesSlide11.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index.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tif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192180" y="0"/>
            <a:ext cx="2124236" cy="3616660"/>
          </a:xfrm>
          <a:prstGeom prst="rect">
            <a:avLst/>
          </a:prstGeom>
        </p:spPr>
      </p:pic>
      <p:sp>
        <p:nvSpPr>
          <p:cNvPr id="7" name="PA_半闭框 7"/>
          <p:cNvSpPr/>
          <p:nvPr>
            <p:custDataLst>
              <p:tags r:id="rId1"/>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10" name="PA_文本框 6"/>
          <p:cNvSpPr txBox="1"/>
          <p:nvPr>
            <p:custDataLst>
              <p:tags r:id="rId2"/>
            </p:custDataLst>
          </p:nvPr>
        </p:nvSpPr>
        <p:spPr>
          <a:xfrm>
            <a:off x="598870" y="1839531"/>
            <a:ext cx="5735866" cy="626518"/>
          </a:xfrm>
          <a:prstGeom prst="rect">
            <a:avLst/>
          </a:prstGeom>
          <a:noFill/>
        </p:spPr>
        <p:txBody>
          <a:bodyPr wrap="none" rtlCol="0" anchor="ctr">
            <a:spAutoFit/>
          </a:bodyPr>
          <a:lstStyle/>
          <a:p>
            <a:pPr>
              <a:lnSpc>
                <a:spcPct val="120000"/>
              </a:lnSpc>
            </a:pPr>
            <a:r>
              <a:rPr lang="en-US" altLang="zh-CN" sz="3200" smtClean="0">
                <a:solidFill>
                  <a:schemeClr val="tx1">
                    <a:lumMod val="75000"/>
                    <a:lumOff val="25000"/>
                  </a:schemeClr>
                </a:solidFill>
                <a:latin typeface="Century Gothic" panose="020B0502020202020204" pitchFamily="34" charset="0"/>
                <a:ea typeface="时尚中黑简体" panose="01010104010101010101" pitchFamily="2" charset="-122"/>
              </a:rPr>
              <a:t>Automatic Music Generator</a:t>
            </a:r>
            <a:endParaRPr lang="zh-CN" altLang="en-US" sz="3200" dirty="0">
              <a:solidFill>
                <a:schemeClr val="tx1">
                  <a:lumMod val="75000"/>
                  <a:lumOff val="25000"/>
                </a:schemeClr>
              </a:solidFill>
              <a:latin typeface="Century Gothic" panose="020B0502020202020204" pitchFamily="34" charset="0"/>
              <a:ea typeface="时尚中黑简体" panose="01010104010101010101" pitchFamily="2" charset="-122"/>
            </a:endParaRPr>
          </a:p>
        </p:txBody>
      </p:sp>
      <p:sp>
        <p:nvSpPr>
          <p:cNvPr id="12" name="PA_半闭框 7"/>
          <p:cNvSpPr/>
          <p:nvPr>
            <p:custDataLst>
              <p:tags r:id="rId3"/>
            </p:custDataLst>
          </p:nvPr>
        </p:nvSpPr>
        <p:spPr>
          <a:xfrm flipH="1" flipV="1">
            <a:off x="2267744" y="3697052"/>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13" name="PA_文本框 6"/>
          <p:cNvSpPr txBox="1"/>
          <p:nvPr>
            <p:custDataLst>
              <p:tags r:id="rId4"/>
            </p:custDataLst>
          </p:nvPr>
        </p:nvSpPr>
        <p:spPr>
          <a:xfrm>
            <a:off x="1144987" y="2878623"/>
            <a:ext cx="2885726" cy="1369606"/>
          </a:xfrm>
          <a:prstGeom prst="rect">
            <a:avLst/>
          </a:prstGeom>
          <a:noFill/>
        </p:spPr>
        <p:txBody>
          <a:bodyPr wrap="none" rtlCol="0" anchor="ctr">
            <a:spAutoFit/>
          </a:bodyPr>
          <a:lstStyle/>
          <a:p>
            <a:pPr indent="-228600">
              <a:lnSpc>
                <a:spcPct val="90000"/>
              </a:lnSpc>
              <a:spcAft>
                <a:spcPts val="600"/>
              </a:spcAft>
              <a:buFont typeface="Arial" panose="020B0604020202020204" pitchFamily="34" charset="0"/>
              <a:buChar char="•"/>
            </a:pPr>
            <a:r>
              <a:rPr lang="en-US" altLang="zh-CN" sz="1400">
                <a:solidFill>
                  <a:schemeClr val="bg2">
                    <a:lumMod val="10000"/>
                  </a:schemeClr>
                </a:solidFill>
                <a:latin typeface="Courier New" charset="0"/>
                <a:ea typeface="Courier New" charset="0"/>
                <a:cs typeface="Courier New" charset="0"/>
              </a:rPr>
              <a:t>Mo Fan </a:t>
            </a:r>
            <a:r>
              <a:rPr lang="en-US" altLang="zh-CN" sz="1400" smtClean="0">
                <a:solidFill>
                  <a:schemeClr val="bg2">
                    <a:lumMod val="10000"/>
                  </a:schemeClr>
                </a:solidFill>
                <a:latin typeface="Courier New" charset="0"/>
                <a:ea typeface="Courier New" charset="0"/>
                <a:cs typeface="Courier New" charset="0"/>
              </a:rPr>
              <a:t>115010204</a:t>
            </a:r>
          </a:p>
          <a:p>
            <a:pPr indent="-228600">
              <a:lnSpc>
                <a:spcPct val="90000"/>
              </a:lnSpc>
              <a:spcAft>
                <a:spcPts val="600"/>
              </a:spcAft>
              <a:buFont typeface="Arial" panose="020B0604020202020204" pitchFamily="34" charset="0"/>
              <a:buChar char="•"/>
            </a:pPr>
            <a:r>
              <a:rPr lang="en-US" sz="1400" smtClean="0">
                <a:solidFill>
                  <a:schemeClr val="bg2">
                    <a:lumMod val="10000"/>
                  </a:schemeClr>
                </a:solidFill>
                <a:latin typeface="Courier New" charset="0"/>
                <a:ea typeface="Courier New" charset="0"/>
                <a:cs typeface="Courier New" charset="0"/>
              </a:rPr>
              <a:t>Li </a:t>
            </a:r>
            <a:r>
              <a:rPr lang="en-US" sz="1400">
                <a:solidFill>
                  <a:schemeClr val="bg2">
                    <a:lumMod val="10000"/>
                  </a:schemeClr>
                </a:solidFill>
                <a:latin typeface="Courier New" charset="0"/>
                <a:ea typeface="Courier New" charset="0"/>
                <a:cs typeface="Courier New" charset="0"/>
              </a:rPr>
              <a:t>Kengjie 115010177</a:t>
            </a:r>
          </a:p>
          <a:p>
            <a:pPr indent="-228600">
              <a:lnSpc>
                <a:spcPct val="90000"/>
              </a:lnSpc>
              <a:spcAft>
                <a:spcPts val="600"/>
              </a:spcAft>
              <a:buFont typeface="Arial" panose="020B0604020202020204" pitchFamily="34" charset="0"/>
              <a:buChar char="•"/>
            </a:pPr>
            <a:r>
              <a:rPr lang="en-US" sz="1400">
                <a:solidFill>
                  <a:schemeClr val="bg2">
                    <a:lumMod val="10000"/>
                  </a:schemeClr>
                </a:solidFill>
                <a:latin typeface="Courier New" charset="0"/>
                <a:ea typeface="Courier New" charset="0"/>
                <a:cs typeface="Courier New" charset="0"/>
              </a:rPr>
              <a:t>Wang Junce 115010231</a:t>
            </a:r>
          </a:p>
          <a:p>
            <a:pPr indent="-228600">
              <a:lnSpc>
                <a:spcPct val="90000"/>
              </a:lnSpc>
              <a:spcAft>
                <a:spcPts val="600"/>
              </a:spcAft>
              <a:buFont typeface="Arial" panose="020B0604020202020204" pitchFamily="34" charset="0"/>
              <a:buChar char="•"/>
            </a:pPr>
            <a:r>
              <a:rPr lang="en-US" sz="1400">
                <a:solidFill>
                  <a:schemeClr val="bg2">
                    <a:lumMod val="10000"/>
                  </a:schemeClr>
                </a:solidFill>
                <a:latin typeface="Courier New" charset="0"/>
                <a:ea typeface="Courier New" charset="0"/>
                <a:cs typeface="Courier New" charset="0"/>
              </a:rPr>
              <a:t>Ye Shuqian 115010269</a:t>
            </a:r>
          </a:p>
          <a:p>
            <a:pPr indent="-228600">
              <a:lnSpc>
                <a:spcPct val="90000"/>
              </a:lnSpc>
              <a:spcAft>
                <a:spcPts val="600"/>
              </a:spcAft>
              <a:buFont typeface="Arial" panose="020B0604020202020204" pitchFamily="34" charset="0"/>
              <a:buChar char="•"/>
            </a:pPr>
            <a:r>
              <a:rPr lang="en-US" altLang="zh-CN" sz="1400" smtClean="0">
                <a:solidFill>
                  <a:schemeClr val="bg2">
                    <a:lumMod val="10000"/>
                  </a:schemeClr>
                </a:solidFill>
                <a:latin typeface="Courier New" charset="0"/>
                <a:ea typeface="Courier New" charset="0"/>
                <a:cs typeface="Courier New" charset="0"/>
              </a:rPr>
              <a:t>Zhang </a:t>
            </a:r>
            <a:r>
              <a:rPr lang="en-US" altLang="zh-CN" sz="1400">
                <a:solidFill>
                  <a:schemeClr val="bg2">
                    <a:lumMod val="10000"/>
                  </a:schemeClr>
                </a:solidFill>
                <a:latin typeface="Courier New" charset="0"/>
                <a:ea typeface="Courier New" charset="0"/>
                <a:cs typeface="Courier New" charset="0"/>
              </a:rPr>
              <a:t>Ruoqing </a:t>
            </a:r>
            <a:r>
              <a:rPr lang="en-US" altLang="zh-CN" sz="1400" smtClean="0">
                <a:solidFill>
                  <a:schemeClr val="bg2">
                    <a:lumMod val="10000"/>
                  </a:schemeClr>
                </a:solidFill>
                <a:latin typeface="Courier New" charset="0"/>
                <a:ea typeface="Courier New" charset="0"/>
                <a:cs typeface="Courier New" charset="0"/>
              </a:rPr>
              <a:t>115010096</a:t>
            </a:r>
            <a:endParaRPr lang="en-US" sz="1400">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87458282"/>
      </p:ext>
    </p:extLst>
  </p:cSld>
  <p:clrMapOvr>
    <a:masterClrMapping/>
  </p:clrMapOvr>
  <p:transition spd="slow">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solidFill>
                  <a:srgbClr val="093B5C"/>
                </a:solidFill>
                <a:latin typeface="Calibri" panose="020F0502020204030204" pitchFamily="34" charset="0"/>
                <a:ea typeface="方正兰亭超细黑简体" pitchFamily="2" charset="-122"/>
              </a:rPr>
              <a:t>Optimization Algorithms </a:t>
            </a:r>
          </a:p>
        </p:txBody>
      </p:sp>
      <p:sp>
        <p:nvSpPr>
          <p:cNvPr id="26" name="文本框 12"/>
          <p:cNvSpPr txBox="1">
            <a:spLocks noChangeArrowheads="1"/>
          </p:cNvSpPr>
          <p:nvPr/>
        </p:nvSpPr>
        <p:spPr bwMode="auto">
          <a:xfrm>
            <a:off x="4939598" y="2320593"/>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507740" y="2703195"/>
            <a:ext cx="1861185" cy="37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dirty="0">
                <a:solidFill>
                  <a:schemeClr val="tx1">
                    <a:lumMod val="50000"/>
                    <a:lumOff val="50000"/>
                  </a:schemeClr>
                </a:solidFill>
                <a:latin typeface="Calibri" panose="020F0502020204030204" pitchFamily="34" charset="0"/>
                <a:ea typeface="微软雅黑" panose="020B0503020204020204" pitchFamily="34" charset="-122"/>
              </a:rPr>
              <a:t>A Better Choice: </a:t>
            </a:r>
          </a:p>
        </p:txBody>
      </p:sp>
      <p:pic>
        <p:nvPicPr>
          <p:cNvPr id="9" name="图片 8"/>
          <p:cNvPicPr>
            <a:picLocks noChangeAspect="1"/>
          </p:cNvPicPr>
          <p:nvPr/>
        </p:nvPicPr>
        <p:blipFill>
          <a:blip r:embed="rId4"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452908"/>
      </p:ext>
    </p:extLst>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椭圆 1"/>
          <p:cNvSpPr/>
          <p:nvPr/>
        </p:nvSpPr>
        <p:spPr>
          <a:xfrm>
            <a:off x="5960987" y="1908764"/>
            <a:ext cx="1314378" cy="13148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
        <p:nvSpPr>
          <p:cNvPr id="63" name="椭圆 62"/>
          <p:cNvSpPr/>
          <p:nvPr/>
        </p:nvSpPr>
        <p:spPr>
          <a:xfrm>
            <a:off x="5526035" y="1473655"/>
            <a:ext cx="2184281" cy="21850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
        <p:nvSpPr>
          <p:cNvPr id="64" name="椭圆 63"/>
          <p:cNvSpPr/>
          <p:nvPr/>
        </p:nvSpPr>
        <p:spPr>
          <a:xfrm>
            <a:off x="4629147" y="584380"/>
            <a:ext cx="3963771" cy="39652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
        <p:nvSpPr>
          <p:cNvPr id="29" name="任意多边形 28"/>
          <p:cNvSpPr/>
          <p:nvPr/>
        </p:nvSpPr>
        <p:spPr>
          <a:xfrm flipV="1">
            <a:off x="-7687" y="2520143"/>
            <a:ext cx="6678246" cy="46051"/>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grpSp>
        <p:nvGrpSpPr>
          <p:cNvPr id="3" name="组合 29"/>
          <p:cNvGrpSpPr/>
          <p:nvPr/>
        </p:nvGrpSpPr>
        <p:grpSpPr bwMode="auto">
          <a:xfrm>
            <a:off x="1044769" y="2283530"/>
            <a:ext cx="550833" cy="552620"/>
            <a:chOff x="2307521" y="2283162"/>
            <a:chExt cx="551398" cy="551398"/>
          </a:xfrm>
        </p:grpSpPr>
        <p:sp>
          <p:nvSpPr>
            <p:cNvPr id="31" name="矩形 30"/>
            <p:cNvSpPr/>
            <p:nvPr/>
          </p:nvSpPr>
          <p:spPr>
            <a:xfrm>
              <a:off x="2307521" y="2283162"/>
              <a:ext cx="551398" cy="551398"/>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1" name="五角星 40"/>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4" name="组合 41"/>
          <p:cNvGrpSpPr/>
          <p:nvPr/>
        </p:nvGrpSpPr>
        <p:grpSpPr bwMode="auto">
          <a:xfrm>
            <a:off x="3308420" y="2283530"/>
            <a:ext cx="552419" cy="552620"/>
            <a:chOff x="2307521" y="2283162"/>
            <a:chExt cx="551398" cy="551398"/>
          </a:xfrm>
        </p:grpSpPr>
        <p:sp>
          <p:nvSpPr>
            <p:cNvPr id="43" name="矩形 42"/>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4" name="五角星 43"/>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5" name="组合 7"/>
          <p:cNvGrpSpPr/>
          <p:nvPr/>
        </p:nvGrpSpPr>
        <p:grpSpPr bwMode="auto">
          <a:xfrm>
            <a:off x="1044774" y="931945"/>
            <a:ext cx="3635238" cy="1241814"/>
            <a:chOff x="2993039" y="575999"/>
            <a:chExt cx="3106385" cy="1241609"/>
          </a:xfrm>
        </p:grpSpPr>
        <p:sp>
          <p:nvSpPr>
            <p:cNvPr id="26645" name="文本框 66"/>
            <p:cNvSpPr txBox="1">
              <a:spLocks noChangeArrowheads="1"/>
            </p:cNvSpPr>
            <p:nvPr/>
          </p:nvSpPr>
          <p:spPr bwMode="auto">
            <a:xfrm>
              <a:off x="2993039" y="1435579"/>
              <a:ext cx="2814868" cy="38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Generate “UNIT”s.</a:t>
              </a:r>
            </a:p>
          </p:txBody>
        </p:sp>
        <p:sp>
          <p:nvSpPr>
            <p:cNvPr id="26646" name="文本框 13"/>
            <p:cNvSpPr txBox="1">
              <a:spLocks noChangeArrowheads="1"/>
            </p:cNvSpPr>
            <p:nvPr/>
          </p:nvSpPr>
          <p:spPr bwMode="auto">
            <a:xfrm>
              <a:off x="2993055" y="944345"/>
              <a:ext cx="1438563" cy="3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a:solidFill>
                    <a:schemeClr val="bg2">
                      <a:lumMod val="25000"/>
                    </a:schemeClr>
                  </a:solidFill>
                  <a:ea typeface="微软雅黑" panose="020B0503020204020204" pitchFamily="34" charset="-122"/>
                </a:rPr>
                <a:t>(</a:t>
              </a:r>
              <a:r>
                <a:rPr lang="zh-CN" altLang="en-US" sz="1600" dirty="0">
                  <a:solidFill>
                    <a:schemeClr val="bg2">
                      <a:lumMod val="25000"/>
                    </a:schemeClr>
                  </a:solidFill>
                  <a:ea typeface="微软雅黑" panose="020B0503020204020204" pitchFamily="34" charset="-122"/>
                </a:rPr>
                <a:t>模拟退火算法）</a:t>
              </a:r>
            </a:p>
          </p:txBody>
        </p:sp>
        <p:sp>
          <p:nvSpPr>
            <p:cNvPr id="48" name="文本框 66"/>
            <p:cNvSpPr txBox="1">
              <a:spLocks noChangeArrowheads="1"/>
            </p:cNvSpPr>
            <p:nvPr/>
          </p:nvSpPr>
          <p:spPr bwMode="auto">
            <a:xfrm>
              <a:off x="2993055" y="575999"/>
              <a:ext cx="3106369" cy="369271"/>
            </a:xfrm>
            <a:prstGeom prst="rect">
              <a:avLst/>
            </a:prstGeom>
            <a:noFill/>
            <a:ln>
              <a:noFill/>
            </a:ln>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800" dirty="0">
                  <a:solidFill>
                    <a:schemeClr val="bg2">
                      <a:lumMod val="25000"/>
                    </a:schemeClr>
                  </a:solidFill>
                  <a:latin typeface="Century Gothic" panose="020B0502020202020204" pitchFamily="34" charset="0"/>
                  <a:ea typeface="微软雅黑" panose="020B0503020204020204" pitchFamily="34" charset="-122"/>
                </a:rPr>
                <a:t>Simulated Annealing Algorithm </a:t>
              </a:r>
            </a:p>
          </p:txBody>
        </p:sp>
        <p:sp>
          <p:nvSpPr>
            <p:cNvPr id="49" name="任意多边形 48"/>
            <p:cNvSpPr/>
            <p:nvPr/>
          </p:nvSpPr>
          <p:spPr>
            <a:xfrm>
              <a:off x="3093961" y="1435648"/>
              <a:ext cx="1464957" cy="76187"/>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6" name="组合 7"/>
          <p:cNvGrpSpPr/>
          <p:nvPr/>
        </p:nvGrpSpPr>
        <p:grpSpPr bwMode="auto">
          <a:xfrm>
            <a:off x="1691681" y="2835910"/>
            <a:ext cx="4420196" cy="2564161"/>
            <a:chOff x="2805461" y="440133"/>
            <a:chExt cx="2891279" cy="2563646"/>
          </a:xfrm>
        </p:grpSpPr>
        <p:sp>
          <p:nvSpPr>
            <p:cNvPr id="26641" name="文本框 66"/>
            <p:cNvSpPr txBox="1">
              <a:spLocks noChangeArrowheads="1"/>
            </p:cNvSpPr>
            <p:nvPr/>
          </p:nvSpPr>
          <p:spPr bwMode="auto">
            <a:xfrm>
              <a:off x="2881872" y="1335900"/>
              <a:ext cx="2814868" cy="166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Use “UNIT”s as genes.</a:t>
              </a:r>
            </a:p>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A music period is a combination of “UNIT”s</a:t>
              </a:r>
            </a:p>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Which can be regarded as a chromosome.</a:t>
              </a:r>
            </a:p>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Cross &amp; Mutation.</a:t>
              </a:r>
            </a:p>
            <a:p>
              <a:pPr>
                <a:lnSpc>
                  <a:spcPct val="150000"/>
                </a:lnSpc>
              </a:pPr>
              <a:endParaRPr lang="en-US" altLang="en-GB" sz="14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6642" name="文本框 13"/>
            <p:cNvSpPr txBox="1">
              <a:spLocks noChangeArrowheads="1"/>
            </p:cNvSpPr>
            <p:nvPr/>
          </p:nvSpPr>
          <p:spPr bwMode="auto">
            <a:xfrm>
              <a:off x="2805461" y="808288"/>
              <a:ext cx="1401484" cy="33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（遗传算法）</a:t>
              </a:r>
            </a:p>
          </p:txBody>
        </p:sp>
        <p:sp>
          <p:nvSpPr>
            <p:cNvPr id="53" name="文本框 66"/>
            <p:cNvSpPr txBox="1">
              <a:spLocks noChangeArrowheads="1"/>
            </p:cNvSpPr>
            <p:nvPr/>
          </p:nvSpPr>
          <p:spPr bwMode="auto">
            <a:xfrm>
              <a:off x="2881835" y="440133"/>
              <a:ext cx="1873088" cy="368226"/>
            </a:xfrm>
            <a:prstGeom prst="rect">
              <a:avLst/>
            </a:prstGeom>
            <a:noFill/>
            <a:ln>
              <a:noFill/>
            </a:ln>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800" dirty="0">
                  <a:solidFill>
                    <a:schemeClr val="bg2">
                      <a:lumMod val="25000"/>
                    </a:schemeClr>
                  </a:solidFill>
                  <a:latin typeface="Century Gothic" panose="020B0502020202020204" pitchFamily="34" charset="0"/>
                </a:rPr>
                <a:t>Genetic Algorithm</a:t>
              </a:r>
            </a:p>
          </p:txBody>
        </p:sp>
        <p:sp>
          <p:nvSpPr>
            <p:cNvPr id="54" name="任意多边形 53"/>
            <p:cNvSpPr/>
            <p:nvPr/>
          </p:nvSpPr>
          <p:spPr>
            <a:xfrm flipV="1">
              <a:off x="2963701" y="1222296"/>
              <a:ext cx="1380327" cy="76185"/>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
        <p:nvSpPr>
          <p:cNvPr id="56" name="矩形 55"/>
          <p:cNvSpPr/>
          <p:nvPr/>
        </p:nvSpPr>
        <p:spPr>
          <a:xfrm>
            <a:off x="6341745" y="2283460"/>
            <a:ext cx="552450" cy="552450"/>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5" name="十字形 64"/>
          <p:cNvSpPr/>
          <p:nvPr/>
        </p:nvSpPr>
        <p:spPr>
          <a:xfrm>
            <a:off x="6111791" y="3422120"/>
            <a:ext cx="276210" cy="276310"/>
          </a:xfrm>
          <a:prstGeom prst="plus">
            <a:avLst>
              <a:gd name="adj" fmla="val 4138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pic>
        <p:nvPicPr>
          <p:cNvPr id="8" name="我的Medly (3月 28, 2018)">
            <a:hlinkClick r:id="" action="ppaction://media"/>
          </p:cNvPr>
          <p:cNvPicPr/>
          <p:nvPr>
            <a:audioFile r:link="rId2"/>
            <p:extLst>
              <p:ext uri="{DAA4B4D4-6D71-4841-9C94-3DE7FCFB9230}">
                <p14:media xmlns:p14="http://schemas.microsoft.com/office/powerpoint/2010/main" r:link="rId1"/>
              </p:ext>
            </p:extLst>
          </p:nvPr>
        </p:nvPicPr>
        <p:blipFill>
          <a:blip r:embed="rId5"/>
          <a:stretch>
            <a:fillRect/>
          </a:stretch>
        </p:blipFill>
        <p:spPr>
          <a:xfrm>
            <a:off x="6388100" y="2308225"/>
            <a:ext cx="495300" cy="495300"/>
          </a:xfrm>
          <a:prstGeom prst="rect">
            <a:avLst/>
          </a:prstGeom>
        </p:spPr>
      </p:pic>
      <p:sp>
        <p:nvSpPr>
          <p:cNvPr id="27" name="矩形 26">
            <a:extLst>
              <a:ext uri="{FF2B5EF4-FFF2-40B4-BE49-F238E27FC236}">
                <a16:creationId xmlns:a16="http://schemas.microsoft.com/office/drawing/2014/main" id="{47F98679-CBAC-2541-A0F0-52166D1A751A}"/>
              </a:ext>
            </a:extLst>
          </p:cNvPr>
          <p:cNvSpPr/>
          <p:nvPr/>
        </p:nvSpPr>
        <p:spPr>
          <a:xfrm>
            <a:off x="148971"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69035234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additive="base">
                                        <p:cTn id="6" dur="1527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1">
                  <p:stCondLst>
                    <p:cond delay="indefinite"/>
                  </p:stCondLst>
                  <p:endCondLst>
                    <p:cond evt="onNext" delay="0">
                      <p:tgtEl>
                        <p:sldTgt/>
                      </p:tgtEl>
                    </p:cond>
                    <p:cond evt="onPrev" delay="0">
                      <p:tgtEl>
                        <p:sldTgt/>
                      </p:tgtEl>
                    </p:cond>
                    <p:cond evt="onStopAudio" delay="0">
                      <p:tgtEl>
                        <p:sldTgt/>
                      </p:tgtEl>
                    </p:cond>
                  </p:endCondLst>
                </p:cTn>
                <p:tgtEl>
                  <p:spTgt spid="8"/>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p:nvPr/>
        </p:nvGrpSpPr>
        <p:grpSpPr>
          <a:xfrm>
            <a:off x="2500298" y="1408523"/>
            <a:ext cx="5643602" cy="327365"/>
            <a:chOff x="2500298" y="1408088"/>
            <a:chExt cx="5643602" cy="327264"/>
          </a:xfrm>
        </p:grpSpPr>
        <p:sp>
          <p:nvSpPr>
            <p:cNvPr id="67" name="Rectangle 66"/>
            <p:cNvSpPr/>
            <p:nvPr/>
          </p:nvSpPr>
          <p:spPr>
            <a:xfrm>
              <a:off x="4000496" y="1428742"/>
              <a:ext cx="1071570"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357818" y="1408088"/>
              <a:ext cx="2786082" cy="306610"/>
            </a:xfrm>
            <a:prstGeom prst="rect">
              <a:avLst/>
            </a:prstGeom>
          </p:spPr>
          <p:txBody>
            <a:bodyPr wrap="square">
              <a:spAutoFit/>
            </a:bodyPr>
            <a:lstStyle/>
            <a:p>
              <a:r>
                <a:rPr lang="en-US" sz="1400" dirty="0">
                  <a:solidFill>
                    <a:schemeClr val="bg2">
                      <a:lumMod val="25000"/>
                    </a:schemeClr>
                  </a:solidFill>
                  <a:latin typeface="Century Gothic" panose="020B0502020202020204" pitchFamily="34" charset="0"/>
                  <a:ea typeface="Open Sans Light" panose="020B0306030504020204" pitchFamily="34" charset="0"/>
                  <a:cs typeface="Calibri" panose="020F0502020204030204" pitchFamily="34" charset="0"/>
                </a:rPr>
                <a:t>Unity &amp; Multiple tracks</a:t>
              </a:r>
            </a:p>
          </p:txBody>
        </p:sp>
        <p:sp>
          <p:nvSpPr>
            <p:cNvPr id="47" name="Rectangle 46"/>
            <p:cNvSpPr/>
            <p:nvPr/>
          </p:nvSpPr>
          <p:spPr>
            <a:xfrm>
              <a:off x="4071934" y="1428742"/>
              <a:ext cx="831215" cy="306610"/>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Phase 4</a:t>
              </a:r>
            </a:p>
          </p:txBody>
        </p:sp>
        <p:cxnSp>
          <p:nvCxnSpPr>
            <p:cNvPr id="22" name="Straight Connector 21"/>
            <p:cNvCxnSpPr/>
            <p:nvPr/>
          </p:nvCxnSpPr>
          <p:spPr>
            <a:xfrm>
              <a:off x="2500298" y="1571618"/>
              <a:ext cx="1357322" cy="1588"/>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6" name="Group 84"/>
          <p:cNvGrpSpPr/>
          <p:nvPr/>
        </p:nvGrpSpPr>
        <p:grpSpPr>
          <a:xfrm>
            <a:off x="2500298" y="2174309"/>
            <a:ext cx="5643602" cy="521970"/>
            <a:chOff x="2500298" y="2173638"/>
            <a:chExt cx="5643602" cy="521808"/>
          </a:xfrm>
        </p:grpSpPr>
        <p:sp>
          <p:nvSpPr>
            <p:cNvPr id="68" name="Rectangle 67"/>
            <p:cNvSpPr/>
            <p:nvPr/>
          </p:nvSpPr>
          <p:spPr>
            <a:xfrm>
              <a:off x="4000496" y="2285998"/>
              <a:ext cx="1071570" cy="2857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2500298" y="2428874"/>
              <a:ext cx="1357322" cy="2011"/>
            </a:xfrm>
            <a:prstGeom prst="line">
              <a:avLst/>
            </a:prstGeom>
            <a:ln w="127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357818" y="2173638"/>
              <a:ext cx="2786082" cy="521808"/>
            </a:xfrm>
            <a:prstGeom prst="rect">
              <a:avLst/>
            </a:prstGeom>
          </p:spPr>
          <p:txBody>
            <a:bodyPr wrap="square">
              <a:spAutoFit/>
            </a:bodyPr>
            <a:lstStyle/>
            <a:p>
              <a:r>
                <a:rPr lang="en-US" sz="1400" dirty="0">
                  <a:solidFill>
                    <a:schemeClr val="bg2">
                      <a:lumMod val="25000"/>
                    </a:schemeClr>
                  </a:solidFill>
                  <a:latin typeface="Century Gothic" panose="020B0502020202020204" pitchFamily="34" charset="0"/>
                  <a:ea typeface="Open Sans Light" panose="020B0306030504020204" pitchFamily="34" charset="0"/>
                  <a:cs typeface="Open Sans Light" panose="020B0306030504020204" pitchFamily="34" charset="0"/>
                </a:rPr>
                <a:t>Train the whole model automatically by dataset.</a:t>
              </a:r>
            </a:p>
          </p:txBody>
        </p:sp>
        <p:sp>
          <p:nvSpPr>
            <p:cNvPr id="55" name="Rectangle 54"/>
            <p:cNvSpPr/>
            <p:nvPr/>
          </p:nvSpPr>
          <p:spPr>
            <a:xfrm>
              <a:off x="4071934" y="2285998"/>
              <a:ext cx="831215" cy="306610"/>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Phase 3</a:t>
              </a:r>
            </a:p>
          </p:txBody>
        </p:sp>
      </p:grpSp>
      <p:grpSp>
        <p:nvGrpSpPr>
          <p:cNvPr id="21" name="Group 59"/>
          <p:cNvGrpSpPr/>
          <p:nvPr/>
        </p:nvGrpSpPr>
        <p:grpSpPr>
          <a:xfrm>
            <a:off x="1396397" y="1202406"/>
            <a:ext cx="1640290" cy="3517138"/>
            <a:chOff x="3753851" y="1202035"/>
            <a:chExt cx="1640290" cy="3516052"/>
          </a:xfrm>
        </p:grpSpPr>
        <p:sp>
          <p:nvSpPr>
            <p:cNvPr id="3"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4"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chemeClr val="accent2">
                <a:lumMod val="40000"/>
                <a:lumOff val="60000"/>
              </a:schemeClr>
            </a:solidFill>
            <a:ln w="9525">
              <a:noFill/>
              <a:round/>
            </a:ln>
          </p:spPr>
          <p:txBody>
            <a:bodyPr vert="horz" wrap="square" lIns="91440" tIns="45720" rIns="91440" bIns="45720" numCol="1" anchor="t" anchorCtr="0" compatLnSpc="1"/>
            <a:lstStyle/>
            <a:p>
              <a:endParaRPr lang="en-US"/>
            </a:p>
          </p:txBody>
        </p:sp>
        <p:sp>
          <p:nvSpPr>
            <p:cNvPr id="5"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chemeClr val="accent2">
                <a:lumMod val="20000"/>
                <a:lumOff val="80000"/>
              </a:schemeClr>
            </a:solidFill>
            <a:ln w="9525">
              <a:noFill/>
              <a:round/>
            </a:ln>
          </p:spPr>
          <p:txBody>
            <a:bodyPr vert="horz" wrap="square" lIns="91440" tIns="45720" rIns="91440" bIns="45720" numCol="1" anchor="t" anchorCtr="0" compatLnSpc="1"/>
            <a:lstStyle/>
            <a:p>
              <a:endParaRPr lang="en-US"/>
            </a:p>
          </p:txBody>
        </p:sp>
        <p:sp>
          <p:nvSpPr>
            <p:cNvPr id="6"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chemeClr val="accent2">
                <a:lumMod val="60000"/>
                <a:lumOff val="40000"/>
              </a:schemeClr>
            </a:solidFill>
            <a:ln w="9525">
              <a:noFill/>
              <a:round/>
            </a:ln>
          </p:spPr>
          <p:txBody>
            <a:bodyPr vert="horz" wrap="square" lIns="91440" tIns="45720" rIns="91440" bIns="45720" numCol="1" anchor="t" anchorCtr="0" compatLnSpc="1"/>
            <a:lstStyle/>
            <a:p>
              <a:endParaRPr lang="en-US"/>
            </a:p>
          </p:txBody>
        </p:sp>
        <p:sp>
          <p:nvSpPr>
            <p:cNvPr id="7"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a:p>
          </p:txBody>
        </p:sp>
        <p:sp>
          <p:nvSpPr>
            <p:cNvPr id="8"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9"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a:p>
          </p:txBody>
        </p:sp>
        <p:sp>
          <p:nvSpPr>
            <p:cNvPr id="10"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11"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chemeClr val="accent2">
                <a:lumMod val="40000"/>
                <a:lumOff val="60000"/>
              </a:schemeClr>
            </a:solidFill>
            <a:ln w="9525">
              <a:noFill/>
              <a:round/>
            </a:ln>
          </p:spPr>
          <p:txBody>
            <a:bodyPr vert="horz" wrap="square" lIns="91440" tIns="45720" rIns="91440" bIns="45720" numCol="1" anchor="t" anchorCtr="0" compatLnSpc="1"/>
            <a:lstStyle/>
            <a:p>
              <a:endParaRPr lang="en-US"/>
            </a:p>
          </p:txBody>
        </p:sp>
        <p:sp>
          <p:nvSpPr>
            <p:cNvPr id="12"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13"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a:p>
          </p:txBody>
        </p:sp>
        <p:sp>
          <p:nvSpPr>
            <p:cNvPr id="14"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chemeClr val="accent2">
                <a:lumMod val="60000"/>
                <a:lumOff val="40000"/>
              </a:schemeClr>
            </a:solidFill>
            <a:ln w="9525">
              <a:noFill/>
              <a:round/>
            </a:ln>
          </p:spPr>
          <p:txBody>
            <a:bodyPr vert="horz" wrap="square" lIns="91440" tIns="45720" rIns="91440" bIns="45720" numCol="1" anchor="t" anchorCtr="0" compatLnSpc="1"/>
            <a:lstStyle/>
            <a:p>
              <a:endParaRPr lang="en-US"/>
            </a:p>
          </p:txBody>
        </p:sp>
      </p:grpSp>
      <p:grpSp>
        <p:nvGrpSpPr>
          <p:cNvPr id="23" name="Group 86"/>
          <p:cNvGrpSpPr/>
          <p:nvPr/>
        </p:nvGrpSpPr>
        <p:grpSpPr>
          <a:xfrm>
            <a:off x="3071802" y="4287586"/>
            <a:ext cx="5072098" cy="521970"/>
            <a:chOff x="3071802" y="4286262"/>
            <a:chExt cx="5072098" cy="521808"/>
          </a:xfrm>
        </p:grpSpPr>
        <p:sp>
          <p:nvSpPr>
            <p:cNvPr id="70" name="Rectangle 69"/>
            <p:cNvSpPr/>
            <p:nvPr/>
          </p:nvSpPr>
          <p:spPr>
            <a:xfrm>
              <a:off x="4000496" y="4334307"/>
              <a:ext cx="1071570" cy="2857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071802" y="4500576"/>
              <a:ext cx="785818" cy="1588"/>
            </a:xfrm>
            <a:prstGeom prst="line">
              <a:avLst/>
            </a:prstGeom>
            <a:ln w="12700">
              <a:solidFill>
                <a:schemeClr val="accent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357818" y="4286262"/>
              <a:ext cx="2786082" cy="521808"/>
            </a:xfrm>
            <a:prstGeom prst="rect">
              <a:avLst/>
            </a:prstGeom>
          </p:spPr>
          <p:txBody>
            <a:bodyPr wrap="square">
              <a:spAutoFit/>
            </a:bodyPr>
            <a:lstStyle/>
            <a:p>
              <a:r>
                <a:rPr lang="en-US" sz="1400" dirty="0">
                  <a:solidFill>
                    <a:schemeClr val="bg2">
                      <a:lumMod val="25000"/>
                    </a:schemeClr>
                  </a:solidFill>
                  <a:latin typeface="Century Gothic" panose="020B0502020202020204" pitchFamily="34" charset="0"/>
                  <a:ea typeface="Open Sans Light" panose="020B0306030504020204" pitchFamily="34" charset="0"/>
                  <a:cs typeface="Calibri" panose="020F0502020204030204" pitchFamily="34" charset="0"/>
                </a:rPr>
                <a:t>Generate ACCEPTABLE music periods.</a:t>
              </a:r>
            </a:p>
          </p:txBody>
        </p:sp>
        <p:sp>
          <p:nvSpPr>
            <p:cNvPr id="66" name="Rectangle 65"/>
            <p:cNvSpPr/>
            <p:nvPr/>
          </p:nvSpPr>
          <p:spPr>
            <a:xfrm>
              <a:off x="4071934" y="4325223"/>
              <a:ext cx="831215" cy="306610"/>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Phase 1</a:t>
              </a:r>
            </a:p>
          </p:txBody>
        </p:sp>
      </p:grpSp>
      <p:grpSp>
        <p:nvGrpSpPr>
          <p:cNvPr id="24" name="Group 85"/>
          <p:cNvGrpSpPr/>
          <p:nvPr/>
        </p:nvGrpSpPr>
        <p:grpSpPr>
          <a:xfrm>
            <a:off x="2714612" y="3023618"/>
            <a:ext cx="5745820" cy="954107"/>
            <a:chOff x="2714612" y="3045539"/>
            <a:chExt cx="5745820" cy="953812"/>
          </a:xfrm>
        </p:grpSpPr>
        <p:sp>
          <p:nvSpPr>
            <p:cNvPr id="69" name="Rectangle 68"/>
            <p:cNvSpPr/>
            <p:nvPr/>
          </p:nvSpPr>
          <p:spPr>
            <a:xfrm>
              <a:off x="4000496" y="3328986"/>
              <a:ext cx="1071570"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357818" y="3045539"/>
              <a:ext cx="3102614" cy="953812"/>
            </a:xfrm>
            <a:prstGeom prst="rect">
              <a:avLst/>
            </a:prstGeom>
          </p:spPr>
          <p:txBody>
            <a:bodyPr wrap="square">
              <a:spAutoFit/>
            </a:bodyPr>
            <a:lstStyle/>
            <a:p>
              <a:r>
                <a:rPr lang="en-US" sz="1400" dirty="0">
                  <a:solidFill>
                    <a:schemeClr val="bg2">
                      <a:lumMod val="25000"/>
                    </a:schemeClr>
                  </a:solidFill>
                  <a:latin typeface="Century Gothic" panose="020B0502020202020204" pitchFamily="34" charset="0"/>
                  <a:ea typeface="Open Sans Light" panose="020B0306030504020204" pitchFamily="34" charset="0"/>
                  <a:cs typeface="Open Sans Light" panose="020B0306030504020204" pitchFamily="34" charset="0"/>
                </a:rPr>
                <a:t>Modify the evaluation functions,</a:t>
              </a:r>
            </a:p>
            <a:p>
              <a:r>
                <a:rPr lang="en-US" sz="1400" dirty="0">
                  <a:solidFill>
                    <a:schemeClr val="bg2">
                      <a:lumMod val="25000"/>
                    </a:schemeClr>
                  </a:solidFill>
                  <a:latin typeface="Century Gothic" panose="020B0502020202020204" pitchFamily="34" charset="0"/>
                  <a:ea typeface="Open Sans Light" panose="020B0306030504020204" pitchFamily="34" charset="0"/>
                  <a:cs typeface="Open Sans Light" panose="020B0306030504020204" pitchFamily="34" charset="0"/>
                </a:rPr>
                <a:t>the rules and the parameters.</a:t>
              </a:r>
            </a:p>
            <a:p>
              <a:r>
                <a:rPr lang="en-US" sz="1400" dirty="0">
                  <a:solidFill>
                    <a:schemeClr val="bg2">
                      <a:lumMod val="25000"/>
                    </a:schemeClr>
                  </a:solidFill>
                  <a:latin typeface="Century Gothic" panose="020B0502020202020204" pitchFamily="34" charset="0"/>
                  <a:ea typeface="Open Sans Light" panose="020B0306030504020204" pitchFamily="34" charset="0"/>
                  <a:cs typeface="Open Sans Light" panose="020B0306030504020204" pitchFamily="34" charset="0"/>
                </a:rPr>
                <a:t>Generate music periods which are songful locally.</a:t>
              </a:r>
            </a:p>
          </p:txBody>
        </p:sp>
        <p:sp>
          <p:nvSpPr>
            <p:cNvPr id="65" name="Rectangle 64"/>
            <p:cNvSpPr/>
            <p:nvPr/>
          </p:nvSpPr>
          <p:spPr>
            <a:xfrm>
              <a:off x="4071934" y="3325091"/>
              <a:ext cx="831215" cy="306610"/>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Phase 2</a:t>
              </a:r>
            </a:p>
          </p:txBody>
        </p:sp>
        <p:cxnSp>
          <p:nvCxnSpPr>
            <p:cNvPr id="80" name="Straight Connector 79"/>
            <p:cNvCxnSpPr/>
            <p:nvPr/>
          </p:nvCxnSpPr>
          <p:spPr>
            <a:xfrm>
              <a:off x="2714612" y="3500444"/>
              <a:ext cx="1143008" cy="2011"/>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5" name="矩形 34">
            <a:extLst>
              <a:ext uri="{FF2B5EF4-FFF2-40B4-BE49-F238E27FC236}">
                <a16:creationId xmlns:a16="http://schemas.microsoft.com/office/drawing/2014/main" id="{47F98679-CBAC-2541-A0F0-52166D1A751A}"/>
              </a:ext>
            </a:extLst>
          </p:cNvPr>
          <p:cNvSpPr/>
          <p:nvPr/>
        </p:nvSpPr>
        <p:spPr>
          <a:xfrm>
            <a:off x="148971"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7641536"/>
      </p:ext>
    </p:extLst>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A_矩形 17"/>
          <p:cNvSpPr/>
          <p:nvPr>
            <p:custDataLst>
              <p:tags r:id="rId1"/>
            </p:custDataLst>
          </p:nvPr>
        </p:nvSpPr>
        <p:spPr>
          <a:xfrm>
            <a:off x="1528785" y="3466728"/>
            <a:ext cx="1334340" cy="346249"/>
          </a:xfrm>
          <a:prstGeom prst="rect">
            <a:avLst/>
          </a:prstGeom>
        </p:spPr>
        <p:txBody>
          <a:bodyPr wrap="none" lIns="68580" tIns="34290" rIns="68580" bIns="34290">
            <a:spAutoFit/>
          </a:bodyPr>
          <a:lstStyle/>
          <a:p>
            <a:r>
              <a:rPr lang="en-US" altLang="zh-CN" b="1" dirty="0">
                <a:solidFill>
                  <a:schemeClr val="accent1"/>
                </a:solidFill>
                <a:latin typeface="Century Gothic" panose="020B0502020202020204" pitchFamily="34" charset="0"/>
                <a:ea typeface="微软雅黑" panose="020B0503020204020204" pitchFamily="34" charset="-122"/>
              </a:rPr>
              <a:t>User Inputs</a:t>
            </a:r>
          </a:p>
        </p:txBody>
      </p:sp>
      <p:sp>
        <p:nvSpPr>
          <p:cNvPr id="12" name="PA_Line 3"/>
          <p:cNvSpPr>
            <a:spLocks noChangeShapeType="1"/>
          </p:cNvSpPr>
          <p:nvPr>
            <p:custDataLst>
              <p:tags r:id="rId2"/>
            </p:custDataLst>
          </p:nvPr>
        </p:nvSpPr>
        <p:spPr bwMode="auto">
          <a:xfrm>
            <a:off x="1215962" y="1061019"/>
            <a:ext cx="6858000" cy="0"/>
          </a:xfrm>
          <a:prstGeom prst="line">
            <a:avLst/>
          </a:prstGeom>
          <a:noFill/>
          <a:ln w="38100">
            <a:solidFill>
              <a:srgbClr val="000000"/>
            </a:solidFill>
            <a:round/>
          </a:ln>
        </p:spPr>
        <p:txBody>
          <a:bodyPr wrap="none" lIns="68580" tIns="34290" rIns="68580" bIns="34290" anchor="ctr"/>
          <a:lstStyle/>
          <a:p>
            <a:endParaRPr lang="zh-CN" altLang="en-US"/>
          </a:p>
        </p:txBody>
      </p:sp>
      <p:cxnSp>
        <p:nvCxnSpPr>
          <p:cNvPr id="19" name="PA_直接连接符 18"/>
          <p:cNvCxnSpPr/>
          <p:nvPr>
            <p:custDataLst>
              <p:tags r:id="rId3"/>
            </p:custDataLst>
          </p:nvPr>
        </p:nvCxnSpPr>
        <p:spPr>
          <a:xfrm>
            <a:off x="1462125" y="3845161"/>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sp>
        <p:nvSpPr>
          <p:cNvPr id="21" name="PA_矩形 20"/>
          <p:cNvSpPr/>
          <p:nvPr>
            <p:custDataLst>
              <p:tags r:id="rId4"/>
            </p:custDataLst>
          </p:nvPr>
        </p:nvSpPr>
        <p:spPr>
          <a:xfrm>
            <a:off x="3735738" y="3471919"/>
            <a:ext cx="1818447" cy="346249"/>
          </a:xfrm>
          <a:prstGeom prst="rect">
            <a:avLst/>
          </a:prstGeom>
        </p:spPr>
        <p:txBody>
          <a:bodyPr wrap="none" lIns="68580" tIns="34290" rIns="68580" bIns="34290">
            <a:spAutoFit/>
          </a:bodyPr>
          <a:lstStyle/>
          <a:p>
            <a:r>
              <a:rPr lang="en-US" altLang="zh-CN" b="1" dirty="0">
                <a:solidFill>
                  <a:schemeClr val="accent1"/>
                </a:solidFill>
                <a:latin typeface="Century Gothic" panose="020B0502020202020204" pitchFamily="34" charset="0"/>
                <a:ea typeface="微软雅黑" panose="020B0503020204020204" pitchFamily="34" charset="-122"/>
              </a:rPr>
              <a:t>Regeneration()</a:t>
            </a:r>
          </a:p>
        </p:txBody>
      </p:sp>
      <p:cxnSp>
        <p:nvCxnSpPr>
          <p:cNvPr id="22" name="PA_直接连接符 21"/>
          <p:cNvCxnSpPr/>
          <p:nvPr>
            <p:custDataLst>
              <p:tags r:id="rId5"/>
            </p:custDataLst>
          </p:nvPr>
        </p:nvCxnSpPr>
        <p:spPr>
          <a:xfrm>
            <a:off x="3871391" y="3845161"/>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sp>
        <p:nvSpPr>
          <p:cNvPr id="24" name="PA_矩形 23"/>
          <p:cNvSpPr/>
          <p:nvPr>
            <p:custDataLst>
              <p:tags r:id="rId6"/>
            </p:custDataLst>
          </p:nvPr>
        </p:nvSpPr>
        <p:spPr>
          <a:xfrm>
            <a:off x="6274032" y="3466727"/>
            <a:ext cx="1709442" cy="346249"/>
          </a:xfrm>
          <a:prstGeom prst="rect">
            <a:avLst/>
          </a:prstGeom>
        </p:spPr>
        <p:txBody>
          <a:bodyPr wrap="none" lIns="68580" tIns="34290" rIns="68580" bIns="34290">
            <a:spAutoFit/>
          </a:bodyPr>
          <a:lstStyle/>
          <a:p>
            <a:r>
              <a:rPr lang="en-US" altLang="zh-CN" b="1" smtClean="0">
                <a:solidFill>
                  <a:schemeClr val="accent1"/>
                </a:solidFill>
                <a:latin typeface="Century Gothic" panose="020B0502020202020204" pitchFamily="34" charset="0"/>
                <a:ea typeface="微软雅黑" panose="020B0503020204020204" pitchFamily="34" charset="-122"/>
              </a:rPr>
              <a:t>Modification()</a:t>
            </a:r>
            <a:endParaRPr lang="en-US" altLang="zh-CN" b="1" dirty="0">
              <a:solidFill>
                <a:schemeClr val="accent1"/>
              </a:solidFill>
              <a:latin typeface="Century Gothic" panose="020B0502020202020204" pitchFamily="34" charset="0"/>
              <a:ea typeface="微软雅黑" panose="020B0503020204020204" pitchFamily="34" charset="-122"/>
            </a:endParaRPr>
          </a:p>
        </p:txBody>
      </p:sp>
      <p:cxnSp>
        <p:nvCxnSpPr>
          <p:cNvPr id="25" name="PA_直接连接符 24"/>
          <p:cNvCxnSpPr/>
          <p:nvPr>
            <p:custDataLst>
              <p:tags r:id="rId7"/>
            </p:custDataLst>
          </p:nvPr>
        </p:nvCxnSpPr>
        <p:spPr>
          <a:xfrm>
            <a:off x="6373251" y="3845161"/>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pic>
        <p:nvPicPr>
          <p:cNvPr id="13" name="PA_图片 6" descr="image39"/>
          <p:cNvPicPr>
            <a:picLocks noChangeAspect="1" noChangeArrowheads="1"/>
          </p:cNvPicPr>
          <p:nvPr>
            <p:custDataLst>
              <p:tags r:id="rId8"/>
            </p:custDataLst>
          </p:nvPr>
        </p:nvPicPr>
        <p:blipFill>
          <a:blip r:embed="rId16" cstate="print">
            <a:lum bright="-6000" contrast="24000"/>
          </a:blip>
          <a:srcRect/>
          <a:stretch>
            <a:fillRect/>
          </a:stretch>
        </p:blipFill>
        <p:spPr bwMode="auto">
          <a:xfrm>
            <a:off x="1861041" y="725138"/>
            <a:ext cx="245656" cy="435081"/>
          </a:xfrm>
          <a:prstGeom prst="rect">
            <a:avLst/>
          </a:prstGeom>
          <a:noFill/>
          <a:ln w="9525">
            <a:noFill/>
            <a:miter lim="800000"/>
            <a:headEnd/>
            <a:tailEnd/>
          </a:ln>
        </p:spPr>
      </p:pic>
      <p:pic>
        <p:nvPicPr>
          <p:cNvPr id="15" name="PA_图片 6" descr="image39"/>
          <p:cNvPicPr>
            <a:picLocks noChangeAspect="1" noChangeArrowheads="1"/>
          </p:cNvPicPr>
          <p:nvPr>
            <p:custDataLst>
              <p:tags r:id="rId9"/>
            </p:custDataLst>
          </p:nvPr>
        </p:nvPicPr>
        <p:blipFill>
          <a:blip r:embed="rId16" cstate="print">
            <a:lum bright="-6000" contrast="24000"/>
          </a:blip>
          <a:srcRect/>
          <a:stretch>
            <a:fillRect/>
          </a:stretch>
        </p:blipFill>
        <p:spPr bwMode="auto">
          <a:xfrm>
            <a:off x="4535996" y="736340"/>
            <a:ext cx="245656" cy="435081"/>
          </a:xfrm>
          <a:prstGeom prst="rect">
            <a:avLst/>
          </a:prstGeom>
          <a:noFill/>
          <a:ln w="9525">
            <a:noFill/>
            <a:miter lim="800000"/>
            <a:headEnd/>
            <a:tailEnd/>
          </a:ln>
        </p:spPr>
      </p:pic>
      <p:pic>
        <p:nvPicPr>
          <p:cNvPr id="17" name="PA_图片 6" descr="image39"/>
          <p:cNvPicPr>
            <a:picLocks noChangeAspect="1" noChangeArrowheads="1"/>
          </p:cNvPicPr>
          <p:nvPr>
            <p:custDataLst>
              <p:tags r:id="rId10"/>
            </p:custDataLst>
          </p:nvPr>
        </p:nvPicPr>
        <p:blipFill>
          <a:blip r:embed="rId16" cstate="print">
            <a:lum bright="-6000" contrast="24000"/>
          </a:blip>
          <a:srcRect/>
          <a:stretch>
            <a:fillRect/>
          </a:stretch>
        </p:blipFill>
        <p:spPr bwMode="auto">
          <a:xfrm>
            <a:off x="7068003" y="739437"/>
            <a:ext cx="245656" cy="435081"/>
          </a:xfrm>
          <a:prstGeom prst="rect">
            <a:avLst/>
          </a:prstGeom>
          <a:noFill/>
          <a:ln w="9525">
            <a:noFill/>
            <a:miter lim="800000"/>
            <a:headEnd/>
            <a:tailEnd/>
          </a:ln>
        </p:spPr>
      </p:pic>
      <p:sp>
        <p:nvSpPr>
          <p:cNvPr id="20" name="PA_文本框 42"/>
          <p:cNvSpPr txBox="1"/>
          <p:nvPr>
            <p:custDataLst>
              <p:tags r:id="rId11"/>
            </p:custDataLst>
          </p:nvPr>
        </p:nvSpPr>
        <p:spPr>
          <a:xfrm>
            <a:off x="1279488" y="3894460"/>
            <a:ext cx="1832933" cy="931024"/>
          </a:xfrm>
          <a:prstGeom prst="rect">
            <a:avLst/>
          </a:prstGeom>
          <a:noFill/>
        </p:spPr>
        <p:txBody>
          <a:bodyPr wrap="square" lIns="68580" tIns="34290" rIns="68580" bIns="34290" rtlCol="0">
            <a:spAutoFit/>
          </a:bodyPr>
          <a:lstStyle/>
          <a:p>
            <a:pPr algn="ctr"/>
            <a:r>
              <a:rPr lang="en-US" altLang="zh-CN" sz="1400" dirty="0">
                <a:solidFill>
                  <a:schemeClr val="tx1">
                    <a:lumMod val="65000"/>
                    <a:lumOff val="35000"/>
                  </a:schemeClr>
                </a:solidFill>
                <a:latin typeface="+mj-lt"/>
                <a:ea typeface="微软雅黑" panose="020B0503020204020204" pitchFamily="34" charset="-122"/>
              </a:rPr>
              <a:t>Add evalutation constraints to ensure the fluency of the music.</a:t>
            </a:r>
          </a:p>
        </p:txBody>
      </p:sp>
      <p:sp>
        <p:nvSpPr>
          <p:cNvPr id="23" name="PA_文本框 45"/>
          <p:cNvSpPr txBox="1"/>
          <p:nvPr>
            <p:custDataLst>
              <p:tags r:id="rId12"/>
            </p:custDataLst>
          </p:nvPr>
        </p:nvSpPr>
        <p:spPr>
          <a:xfrm>
            <a:off x="3612429" y="3894460"/>
            <a:ext cx="2100418" cy="284693"/>
          </a:xfrm>
          <a:prstGeom prst="rect">
            <a:avLst/>
          </a:prstGeom>
          <a:noFill/>
        </p:spPr>
        <p:txBody>
          <a:bodyPr wrap="square" lIns="68580" tIns="34290" rIns="68580" bIns="34290" rtlCol="0">
            <a:spAutoFit/>
          </a:bodyPr>
          <a:lstStyle/>
          <a:p>
            <a:pPr algn="ctr"/>
            <a:r>
              <a:rPr lang="en-US" altLang="zh-CN" sz="1400" dirty="0">
                <a:solidFill>
                  <a:schemeClr val="tx1">
                    <a:lumMod val="65000"/>
                    <a:lumOff val="35000"/>
                  </a:schemeClr>
                </a:solidFill>
                <a:latin typeface="+mj-lt"/>
                <a:ea typeface="微软雅黑" panose="020B0503020204020204" pitchFamily="34" charset="-122"/>
              </a:rPr>
              <a:t>Increase the “upper </a:t>
            </a:r>
            <a:r>
              <a:rPr lang="en-US" altLang="zh-CN" sz="1400">
                <a:solidFill>
                  <a:schemeClr val="tx1">
                    <a:lumMod val="65000"/>
                    <a:lumOff val="35000"/>
                  </a:schemeClr>
                </a:solidFill>
                <a:latin typeface="+mj-lt"/>
                <a:ea typeface="微软雅黑" panose="020B0503020204020204" pitchFamily="34" charset="-122"/>
              </a:rPr>
              <a:t>limit</a:t>
            </a:r>
            <a:r>
              <a:rPr lang="en-US" altLang="zh-CN" sz="1400" smtClean="0">
                <a:solidFill>
                  <a:schemeClr val="tx1">
                    <a:lumMod val="65000"/>
                    <a:lumOff val="35000"/>
                  </a:schemeClr>
                </a:solidFill>
                <a:latin typeface="+mj-lt"/>
                <a:ea typeface="微软雅黑" panose="020B0503020204020204" pitchFamily="34" charset="-122"/>
              </a:rPr>
              <a:t>”.</a:t>
            </a:r>
            <a:endParaRPr lang="en-US" altLang="zh-CN" sz="1400" dirty="0">
              <a:solidFill>
                <a:schemeClr val="tx1">
                  <a:lumMod val="65000"/>
                  <a:lumOff val="35000"/>
                </a:schemeClr>
              </a:solidFill>
              <a:latin typeface="+mj-lt"/>
              <a:ea typeface="微软雅黑" panose="020B0503020204020204" pitchFamily="34" charset="-122"/>
            </a:endParaRPr>
          </a:p>
        </p:txBody>
      </p:sp>
      <p:sp>
        <p:nvSpPr>
          <p:cNvPr id="26" name="PA_文本框 48"/>
          <p:cNvSpPr txBox="1"/>
          <p:nvPr>
            <p:custDataLst>
              <p:tags r:id="rId13"/>
            </p:custDataLst>
          </p:nvPr>
        </p:nvSpPr>
        <p:spPr>
          <a:xfrm>
            <a:off x="6100554" y="3894460"/>
            <a:ext cx="2171605" cy="500137"/>
          </a:xfrm>
          <a:prstGeom prst="rect">
            <a:avLst/>
          </a:prstGeom>
          <a:noFill/>
        </p:spPr>
        <p:txBody>
          <a:bodyPr wrap="square" lIns="68580" tIns="34290" rIns="68580" bIns="34290" rtlCol="0">
            <a:spAutoFit/>
          </a:bodyPr>
          <a:lstStyle/>
          <a:p>
            <a:pPr algn="ctr"/>
            <a:r>
              <a:rPr lang="en-US" altLang="zh-CN" sz="1400">
                <a:solidFill>
                  <a:schemeClr val="tx1">
                    <a:lumMod val="65000"/>
                    <a:lumOff val="35000"/>
                  </a:schemeClr>
                </a:solidFill>
                <a:latin typeface="+mj-lt"/>
                <a:ea typeface="微软雅黑" panose="020B0503020204020204" pitchFamily="34" charset="-122"/>
              </a:rPr>
              <a:t>Self-Improvement </a:t>
            </a:r>
            <a:r>
              <a:rPr lang="en-US" altLang="zh-CN" sz="1400" smtClean="0">
                <a:solidFill>
                  <a:schemeClr val="tx1">
                    <a:lumMod val="65000"/>
                    <a:lumOff val="35000"/>
                  </a:schemeClr>
                </a:solidFill>
                <a:latin typeface="+mj-lt"/>
                <a:ea typeface="微软雅黑" panose="020B0503020204020204" pitchFamily="34" charset="-122"/>
              </a:rPr>
              <a:t>Model </a:t>
            </a:r>
            <a:endParaRPr lang="en-US" altLang="zh-CN" sz="1400" dirty="0">
              <a:solidFill>
                <a:schemeClr val="tx1">
                  <a:lumMod val="65000"/>
                  <a:lumOff val="35000"/>
                </a:schemeClr>
              </a:solidFill>
              <a:latin typeface="+mj-lt"/>
              <a:ea typeface="微软雅黑" panose="020B0503020204020204" pitchFamily="34" charset="-122"/>
            </a:endParaRPr>
          </a:p>
          <a:p>
            <a:pPr algn="ctr"/>
            <a:r>
              <a:rPr lang="en-US" altLang="zh-CN" sz="1400" dirty="0">
                <a:solidFill>
                  <a:schemeClr val="tx1">
                    <a:lumMod val="65000"/>
                    <a:lumOff val="35000"/>
                  </a:schemeClr>
                </a:solidFill>
                <a:latin typeface="+mj-lt"/>
                <a:ea typeface="微软雅黑" panose="020B0503020204020204" pitchFamily="34" charset="-122"/>
              </a:rPr>
              <a:t>(?)</a:t>
            </a:r>
          </a:p>
        </p:txBody>
      </p:sp>
      <p:pic>
        <p:nvPicPr>
          <p:cNvPr id="11" name="图片占位符 10"/>
          <p:cNvPicPr>
            <a:picLocks noGrp="1" noChangeAspect="1"/>
          </p:cNvPicPr>
          <p:nvPr>
            <p:ph type="pic" sz="quarter" idx="15"/>
          </p:nvPr>
        </p:nvPicPr>
        <p:blipFill>
          <a:blip r:embed="rId17" cstate="screen"/>
          <a:stretch>
            <a:fillRect/>
          </a:stretch>
        </p:blipFill>
        <p:spPr>
          <a:xfrm rot="19473986">
            <a:off x="6521308" y="1305896"/>
            <a:ext cx="1214890" cy="1768680"/>
          </a:xfrm>
        </p:spPr>
      </p:pic>
      <p:pic>
        <p:nvPicPr>
          <p:cNvPr id="7" name="图片占位符 6"/>
          <p:cNvPicPr>
            <a:picLocks noGrp="1" noChangeAspect="1"/>
          </p:cNvPicPr>
          <p:nvPr>
            <p:ph type="pic" sz="quarter" idx="13"/>
          </p:nvPr>
        </p:nvPicPr>
        <p:blipFill>
          <a:blip r:embed="rId17" cstate="screen"/>
          <a:stretch>
            <a:fillRect/>
          </a:stretch>
        </p:blipFill>
        <p:spPr>
          <a:xfrm rot="19473986">
            <a:off x="3998353" y="1305303"/>
            <a:ext cx="1214890" cy="1768680"/>
          </a:xfrm>
        </p:spPr>
      </p:pic>
      <p:pic>
        <p:nvPicPr>
          <p:cNvPr id="3" name="图片占位符 2"/>
          <p:cNvPicPr>
            <a:picLocks noGrp="1" noChangeAspect="1"/>
          </p:cNvPicPr>
          <p:nvPr>
            <p:ph type="pic" sz="quarter" idx="11"/>
          </p:nvPr>
        </p:nvPicPr>
        <p:blipFill>
          <a:blip r:embed="rId17" cstate="screen"/>
          <a:stretch>
            <a:fillRect/>
          </a:stretch>
        </p:blipFill>
        <p:spPr>
          <a:xfrm rot="19473986">
            <a:off x="1314346" y="1291597"/>
            <a:ext cx="1214890" cy="1768680"/>
          </a:xfrm>
        </p:spPr>
      </p:pic>
      <p:sp>
        <p:nvSpPr>
          <p:cNvPr id="33" name="矩形 32"/>
          <p:cNvSpPr/>
          <p:nvPr/>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35" name="文本框 38"/>
          <p:cNvSpPr txBox="1"/>
          <p:nvPr/>
        </p:nvSpPr>
        <p:spPr>
          <a:xfrm>
            <a:off x="280669" y="232284"/>
            <a:ext cx="5332771" cy="377030"/>
          </a:xfrm>
          <a:prstGeom prst="rect">
            <a:avLst/>
          </a:prstGeom>
          <a:noFill/>
        </p:spPr>
        <p:txBody>
          <a:bodyPr wrap="square" lIns="68584" tIns="34292" rIns="68584" bIns="34292" rtlCol="0">
            <a:spAutoFit/>
          </a:bodyPr>
          <a:lstStyle/>
          <a:p>
            <a:pPr algn="l" defTabSz="685165"/>
            <a:r>
              <a:rPr lang="en-US" altLang="zh-CN" sz="2000" b="1" dirty="0">
                <a:solidFill>
                  <a:schemeClr val="tx1">
                    <a:lumMod val="50000"/>
                    <a:lumOff val="50000"/>
                  </a:schemeClr>
                </a:solidFill>
                <a:latin typeface="Courier New" panose="02070309020205020404" pitchFamily="49" charset="0"/>
                <a:cs typeface="Courier New" panose="02070309020205020404" pitchFamily="49" charset="0"/>
                <a:sym typeface="+mn-lt"/>
              </a:rPr>
              <a:t>Interactions with Users</a:t>
            </a:r>
          </a:p>
        </p:txBody>
      </p:sp>
      <p:sp>
        <p:nvSpPr>
          <p:cNvPr id="29" name="矩形 28"/>
          <p:cNvSpPr/>
          <p:nvPr/>
        </p:nvSpPr>
        <p:spPr>
          <a:xfrm>
            <a:off x="0" y="196215"/>
            <a:ext cx="143510"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48772726"/>
      </p:ext>
    </p:extLst>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192180" y="0"/>
            <a:ext cx="2124236" cy="3616660"/>
          </a:xfrm>
          <a:prstGeom prst="rect">
            <a:avLst/>
          </a:prstGeom>
        </p:spPr>
      </p:pic>
      <p:sp>
        <p:nvSpPr>
          <p:cNvPr id="7" name="PA_半闭框 7"/>
          <p:cNvSpPr/>
          <p:nvPr>
            <p:custDataLst>
              <p:tags r:id="rId1"/>
            </p:custDataLst>
          </p:nvPr>
        </p:nvSpPr>
        <p:spPr>
          <a:xfrm>
            <a:off x="971600" y="2878578"/>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10" name="PA_文本框 6"/>
          <p:cNvSpPr txBox="1"/>
          <p:nvPr>
            <p:custDataLst>
              <p:tags r:id="rId2"/>
            </p:custDataLst>
          </p:nvPr>
        </p:nvSpPr>
        <p:spPr>
          <a:xfrm>
            <a:off x="1174934" y="3167422"/>
            <a:ext cx="4519186" cy="683264"/>
          </a:xfrm>
          <a:prstGeom prst="rect">
            <a:avLst/>
          </a:prstGeom>
          <a:noFill/>
        </p:spPr>
        <p:txBody>
          <a:bodyPr wrap="none" rtlCol="0" anchor="ctr">
            <a:spAutoFit/>
          </a:bodyPr>
          <a:lstStyle/>
          <a:p>
            <a:pPr>
              <a:lnSpc>
                <a:spcPct val="120000"/>
              </a:lnSpc>
            </a:pPr>
            <a:r>
              <a:rPr lang="en-US" altLang="zh-CN" sz="3200" smtClean="0">
                <a:solidFill>
                  <a:schemeClr val="tx1">
                    <a:lumMod val="75000"/>
                    <a:lumOff val="25000"/>
                  </a:schemeClr>
                </a:solidFill>
                <a:latin typeface="Century Gothic" panose="020B0502020202020204" pitchFamily="34" charset="0"/>
                <a:ea typeface="时尚中黑简体" panose="01010104010101010101" pitchFamily="2" charset="-122"/>
              </a:rPr>
              <a:t>Thanks all for listening!</a:t>
            </a:r>
            <a:endParaRPr lang="zh-CN" altLang="en-US" sz="3200" dirty="0">
              <a:solidFill>
                <a:schemeClr val="tx1">
                  <a:lumMod val="75000"/>
                  <a:lumOff val="25000"/>
                </a:schemeClr>
              </a:solidFill>
              <a:latin typeface="Century Gothic" panose="020B0502020202020204" pitchFamily="34" charset="0"/>
              <a:ea typeface="时尚中黑简体" panose="01010104010101010101" pitchFamily="2" charset="-122"/>
            </a:endParaRPr>
          </a:p>
        </p:txBody>
      </p:sp>
      <p:sp>
        <p:nvSpPr>
          <p:cNvPr id="12" name="PA_半闭框 7"/>
          <p:cNvSpPr/>
          <p:nvPr>
            <p:custDataLst>
              <p:tags r:id="rId3"/>
            </p:custDataLst>
          </p:nvPr>
        </p:nvSpPr>
        <p:spPr>
          <a:xfrm flipH="1" flipV="1">
            <a:off x="3959932" y="3364632"/>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9" name="PA_文本框 6"/>
          <p:cNvSpPr txBox="1"/>
          <p:nvPr>
            <p:custDataLst>
              <p:tags r:id="rId4"/>
            </p:custDataLst>
          </p:nvPr>
        </p:nvSpPr>
        <p:spPr>
          <a:xfrm>
            <a:off x="1181586" y="1420416"/>
            <a:ext cx="4531568" cy="760144"/>
          </a:xfrm>
          <a:prstGeom prst="rect">
            <a:avLst/>
          </a:prstGeom>
          <a:noFill/>
        </p:spPr>
        <p:txBody>
          <a:bodyPr wrap="square" rtlCol="0" anchor="ctr">
            <a:spAutoFit/>
          </a:bodyPr>
          <a:lstStyle/>
          <a:p>
            <a:pPr algn="ctr">
              <a:lnSpc>
                <a:spcPct val="120000"/>
              </a:lnSpc>
            </a:pPr>
            <a:r>
              <a:rPr lang="en-US" altLang="zh-CN" sz="4000" smtClean="0">
                <a:solidFill>
                  <a:schemeClr val="tx1">
                    <a:lumMod val="75000"/>
                    <a:lumOff val="25000"/>
                  </a:schemeClr>
                </a:solidFill>
                <a:latin typeface="Century Gothic" panose="020B0502020202020204" pitchFamily="34" charset="0"/>
                <a:ea typeface="时尚中黑简体" panose="01010104010101010101" pitchFamily="2" charset="-122"/>
              </a:rPr>
              <a:t>Q &amp; A</a:t>
            </a:r>
            <a:endParaRPr lang="zh-CN" altLang="en-US" sz="4000" dirty="0">
              <a:solidFill>
                <a:schemeClr val="tx1">
                  <a:lumMod val="75000"/>
                  <a:lumOff val="25000"/>
                </a:schemeClr>
              </a:solidFill>
              <a:latin typeface="Century Gothic" panose="020B0502020202020204" pitchFamily="34" charset="0"/>
              <a:ea typeface="时尚中黑简体" panose="01010104010101010101" pitchFamily="2" charset="-122"/>
            </a:endParaRPr>
          </a:p>
        </p:txBody>
      </p:sp>
    </p:spTree>
    <p:extLst>
      <p:ext uri="{BB962C8B-B14F-4D97-AF65-F5344CB8AC3E}">
        <p14:creationId xmlns:p14="http://schemas.microsoft.com/office/powerpoint/2010/main" val="1834187818"/>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a:spLocks/>
          </p:cNvSpPr>
          <p:nvPr/>
        </p:nvSpPr>
        <p:spPr bwMode="auto">
          <a:xfrm>
            <a:off x="1655676" y="1240396"/>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矩形 49"/>
          <p:cNvSpPr/>
          <p:nvPr/>
        </p:nvSpPr>
        <p:spPr>
          <a:xfrm>
            <a:off x="3959932" y="1816460"/>
            <a:ext cx="4356484" cy="1869743"/>
          </a:xfrm>
          <a:prstGeom prst="rect">
            <a:avLst/>
          </a:prstGeom>
        </p:spPr>
        <p:txBody>
          <a:bodyPr wrap="square" lIns="68580" tIns="34290" rIns="68580" bIns="34290">
            <a:spAutoFit/>
          </a:bodyPr>
          <a:lstStyle/>
          <a:p>
            <a:pPr>
              <a:defRPr/>
            </a:pPr>
            <a:r>
              <a:rPr lang="en-US" altLang="zh-CN" sz="2000" kern="100" dirty="0" smtClean="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01 </a:t>
            </a:r>
            <a:r>
              <a:rPr lang="en-US" altLang="zh-CN" sz="2000" kern="100" smtClean="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 Abstract</a:t>
            </a:r>
          </a:p>
          <a:p>
            <a:pPr>
              <a:defRPr/>
            </a:pPr>
            <a:endParaRPr lang="en-US" altLang="zh-CN" sz="2000" kern="100" smtClean="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endParaRPr>
          </a:p>
          <a:p>
            <a:pPr>
              <a:defRPr/>
            </a:pPr>
            <a:r>
              <a:rPr lang="en-US" altLang="zh-CN" sz="2000" kern="10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02 / Front </a:t>
            </a:r>
            <a:r>
              <a:rPr lang="en-US" altLang="zh-CN" sz="2000" kern="100" smtClean="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End</a:t>
            </a:r>
          </a:p>
          <a:p>
            <a:pPr>
              <a:defRPr/>
            </a:pPr>
            <a:endParaRPr lang="zh-CN" altLang="zh-CN" sz="2000" kern="10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endParaRPr>
          </a:p>
          <a:p>
            <a:pPr>
              <a:defRPr/>
            </a:pPr>
            <a:r>
              <a:rPr lang="en-US" altLang="zh-CN" sz="2000" kern="10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03 / Back End &amp; A Better Choice</a:t>
            </a:r>
            <a:endParaRPr lang="zh-CN" altLang="zh-CN" sz="2000" kern="10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endParaRPr>
          </a:p>
          <a:p>
            <a:pPr>
              <a:defRPr/>
            </a:pPr>
            <a:endParaRPr lang="zh-CN"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endParaRPr>
          </a:p>
        </p:txBody>
      </p:sp>
      <p:sp>
        <p:nvSpPr>
          <p:cNvPr id="15" name="Freeform 5"/>
          <p:cNvSpPr>
            <a:spLocks/>
          </p:cNvSpPr>
          <p:nvPr/>
        </p:nvSpPr>
        <p:spPr bwMode="auto">
          <a:xfrm>
            <a:off x="1403648" y="1600436"/>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57376" y="2417568"/>
            <a:ext cx="1663403" cy="377026"/>
          </a:xfrm>
          <a:prstGeom prst="rect">
            <a:avLst/>
          </a:prstGeom>
          <a:noFill/>
          <a:ln>
            <a:noFill/>
          </a:ln>
          <a:extLst/>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en-US" altLang="zh-CN" sz="2000" kern="0" smtClean="0">
                <a:solidFill>
                  <a:schemeClr val="bg1"/>
                </a:solidFill>
                <a:latin typeface="Century Gothic" panose="020B0502020202020204" pitchFamily="34" charset="0"/>
                <a:ea typeface="方正兰亭超细黑简体" pitchFamily="2" charset="-122"/>
              </a:rPr>
              <a:t>CONTENTS</a:t>
            </a:r>
            <a:endParaRPr lang="en-US" altLang="ko-KR" sz="2000" kern="0" dirty="0">
              <a:solidFill>
                <a:schemeClr val="bg1"/>
              </a:solidFill>
              <a:latin typeface="Century Gothic" panose="020B0502020202020204" pitchFamily="34" charset="0"/>
              <a:ea typeface="方正兰亭超细黑简体" pitchFamily="2" charset="-122"/>
            </a:endParaRPr>
          </a:p>
        </p:txBody>
      </p:sp>
    </p:spTree>
    <p:extLst>
      <p:ext uri="{BB962C8B-B14F-4D97-AF65-F5344CB8AC3E}">
        <p14:creationId xmlns:p14="http://schemas.microsoft.com/office/powerpoint/2010/main" val="4251857369"/>
      </p:ext>
    </p:extLst>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591780" y="3177056"/>
            <a:ext cx="4064705"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smtClean="0">
                <a:solidFill>
                  <a:srgbClr val="093B5C"/>
                </a:solidFill>
                <a:latin typeface="Century Gothic" panose="020B0502020202020204" pitchFamily="34" charset="0"/>
                <a:ea typeface="方正兰亭超细黑简体" pitchFamily="2" charset="-122"/>
              </a:rPr>
              <a:t>Re-introduction</a:t>
            </a:r>
            <a:endParaRPr lang="en-US" altLang="zh-CN" sz="2800" b="1" dirty="0">
              <a:solidFill>
                <a:srgbClr val="093B5C"/>
              </a:solidFill>
              <a:latin typeface="Century Gothic" panose="020B0502020202020204" pitchFamily="34" charset="0"/>
              <a:ea typeface="方正兰亭超细黑简体" pitchFamily="2" charset="-122"/>
            </a:endParaRPr>
          </a:p>
        </p:txBody>
      </p:sp>
      <p:sp>
        <p:nvSpPr>
          <p:cNvPr id="26" name="文本框 12"/>
          <p:cNvSpPr txBox="1">
            <a:spLocks noChangeArrowheads="1"/>
          </p:cNvSpPr>
          <p:nvPr/>
        </p:nvSpPr>
        <p:spPr bwMode="auto">
          <a:xfrm>
            <a:off x="4939598" y="2320593"/>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507740" y="2703195"/>
            <a:ext cx="186118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b="1" smtClean="0">
                <a:solidFill>
                  <a:schemeClr val="tx1">
                    <a:lumMod val="50000"/>
                    <a:lumOff val="50000"/>
                  </a:schemeClr>
                </a:solidFill>
                <a:latin typeface="Century Gothic" panose="020B0502020202020204" pitchFamily="34" charset="0"/>
                <a:ea typeface="微软雅黑" panose="020B0503020204020204" pitchFamily="34" charset="-122"/>
              </a:rPr>
              <a:t>Abstarct: </a:t>
            </a:r>
            <a:endParaRPr lang="en-US" altLang="zh-CN" sz="2000" b="1" dirty="0">
              <a:solidFill>
                <a:schemeClr val="tx1">
                  <a:lumMod val="50000"/>
                  <a:lumOff val="50000"/>
                </a:schemeClr>
              </a:solidFill>
              <a:latin typeface="Century Gothic" panose="020B0502020202020204" pitchFamily="34" charset="0"/>
              <a:ea typeface="微软雅黑" panose="020B0503020204020204" pitchFamily="34" charset="-122"/>
            </a:endParaRPr>
          </a:p>
        </p:txBody>
      </p:sp>
      <p:pic>
        <p:nvPicPr>
          <p:cNvPr id="9" name="图片 8"/>
          <p:cNvPicPr>
            <a:picLocks noChangeAspect="1"/>
          </p:cNvPicPr>
          <p:nvPr/>
        </p:nvPicPr>
        <p:blipFill>
          <a:blip r:embed="rId4"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24932642"/>
      </p:ext>
    </p:extLst>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泪滴形 23"/>
          <p:cNvSpPr/>
          <p:nvPr/>
        </p:nvSpPr>
        <p:spPr>
          <a:xfrm rot="18902711">
            <a:off x="4393585" y="919652"/>
            <a:ext cx="356830" cy="356941"/>
          </a:xfrm>
          <a:prstGeom prst="teardrop">
            <a:avLst>
              <a:gd name="adj" fmla="val 144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 name="椭圆 33"/>
          <p:cNvSpPr/>
          <p:nvPr/>
        </p:nvSpPr>
        <p:spPr>
          <a:xfrm>
            <a:off x="4319972" y="728150"/>
            <a:ext cx="558437" cy="558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0" name="矩形 9">
            <a:extLst>
              <a:ext uri="{FF2B5EF4-FFF2-40B4-BE49-F238E27FC236}">
                <a16:creationId xmlns:a16="http://schemas.microsoft.com/office/drawing/2014/main" id="{47F98679-CBAC-2541-A0F0-52166D1A751A}"/>
              </a:ext>
            </a:extLst>
          </p:cNvPr>
          <p:cNvSpPr/>
          <p:nvPr/>
        </p:nvSpPr>
        <p:spPr>
          <a:xfrm>
            <a:off x="143508"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4218877" y="4264732"/>
            <a:ext cx="3953245" cy="346259"/>
          </a:xfrm>
          <a:prstGeom prst="rect">
            <a:avLst/>
          </a:prstGeom>
          <a:noFill/>
        </p:spPr>
        <p:txBody>
          <a:bodyPr wrap="square" lIns="68589" tIns="34295" rIns="68589" bIns="34295" rtlCol="0">
            <a:spAutoFit/>
          </a:bodyPr>
          <a:lstStyle/>
          <a:p>
            <a:r>
              <a:rPr lang="zh-CN" altLang="en-US" smtClean="0">
                <a:solidFill>
                  <a:schemeClr val="tx1">
                    <a:lumMod val="65000"/>
                    <a:lumOff val="35000"/>
                  </a:schemeClr>
                </a:solidFill>
                <a:latin typeface="Century Gothic" panose="020B0502020202020204" pitchFamily="34" charset="0"/>
                <a:ea typeface="微软雅黑" panose="020B0503020204020204" pitchFamily="34" charset="-122"/>
              </a:rPr>
              <a:t>← </a:t>
            </a:r>
            <a:r>
              <a:rPr lang="en-US" altLang="zh-CN" smtClean="0">
                <a:solidFill>
                  <a:schemeClr val="tx1">
                    <a:lumMod val="65000"/>
                    <a:lumOff val="35000"/>
                  </a:schemeClr>
                </a:solidFill>
                <a:latin typeface="Century Gothic" panose="020B0502020202020204" pitchFamily="34" charset="0"/>
                <a:ea typeface="微软雅黑" panose="020B0503020204020204" pitchFamily="34" charset="-122"/>
              </a:rPr>
              <a:t>Original Timetable</a:t>
            </a:r>
            <a:endParaRPr lang="zh-CN" altLang="en-US" dirty="0" smtClean="0">
              <a:solidFill>
                <a:schemeClr val="tx1">
                  <a:lumMod val="65000"/>
                  <a:lumOff val="35000"/>
                </a:schemeClr>
              </a:solidFill>
              <a:latin typeface="Century Gothic" panose="020B0502020202020204" pitchFamily="34" charset="0"/>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3" y="802968"/>
            <a:ext cx="4176464" cy="3954459"/>
          </a:xfrm>
          <a:prstGeom prst="rect">
            <a:avLst/>
          </a:prstGeom>
        </p:spPr>
      </p:pic>
      <p:sp>
        <p:nvSpPr>
          <p:cNvPr id="2" name="文本框 1"/>
          <p:cNvSpPr txBox="1"/>
          <p:nvPr/>
        </p:nvSpPr>
        <p:spPr>
          <a:xfrm>
            <a:off x="3419872" y="728150"/>
            <a:ext cx="5580620" cy="923330"/>
          </a:xfrm>
          <a:prstGeom prst="rect">
            <a:avLst/>
          </a:prstGeom>
          <a:noFill/>
        </p:spPr>
        <p:txBody>
          <a:bodyPr wrap="square" rtlCol="0">
            <a:spAutoFit/>
          </a:bodyPr>
          <a:lstStyle/>
          <a:p>
            <a:r>
              <a:rPr lang="en-US">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The automatic melody </a:t>
            </a:r>
            <a:r>
              <a:rPr lang="en-US" smtClean="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generator provides </a:t>
            </a:r>
            <a:r>
              <a:rPr lang="en-US">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the amateur users with the opportunity to compose pieces of melody.</a:t>
            </a:r>
          </a:p>
          <a:p>
            <a:endParaRPr lang="en-US"/>
          </a:p>
        </p:txBody>
      </p:sp>
      <p:sp>
        <p:nvSpPr>
          <p:cNvPr id="9" name="文本框 8"/>
          <p:cNvSpPr txBox="1"/>
          <p:nvPr/>
        </p:nvSpPr>
        <p:spPr>
          <a:xfrm>
            <a:off x="511932" y="432728"/>
            <a:ext cx="8424936" cy="438592"/>
          </a:xfrm>
          <a:prstGeom prst="rect">
            <a:avLst/>
          </a:prstGeom>
          <a:noFill/>
        </p:spPr>
        <p:txBody>
          <a:bodyPr wrap="square" lIns="68589" tIns="34295" rIns="68589" bIns="34295" rtlCol="0">
            <a:spAutoFit/>
          </a:bodyPr>
          <a:lstStyle/>
          <a:p>
            <a:r>
              <a:rPr lang="en-US" altLang="zh-CN" sz="2400" smtClean="0">
                <a:solidFill>
                  <a:schemeClr val="tx1">
                    <a:lumMod val="65000"/>
                    <a:lumOff val="35000"/>
                  </a:schemeClr>
                </a:solidFill>
                <a:latin typeface="Century Gothic" panose="020B0502020202020204" pitchFamily="34" charset="0"/>
                <a:ea typeface="微软雅黑" panose="020B0503020204020204" pitchFamily="34" charset="-122"/>
              </a:rPr>
              <a:t>Re-introduction</a:t>
            </a:r>
            <a:endParaRPr lang="zh-CN" altLang="en-US" sz="2400" dirty="0" smtClean="0">
              <a:solidFill>
                <a:schemeClr val="tx1">
                  <a:lumMod val="65000"/>
                  <a:lumOff val="35000"/>
                </a:schemeClr>
              </a:solidFill>
              <a:latin typeface="Century Gothic" panose="020B0502020202020204" pitchFamily="34" charset="0"/>
              <a:ea typeface="微软雅黑" panose="020B0503020204020204" pitchFamily="34" charset="-122"/>
            </a:endParaRPr>
          </a:p>
        </p:txBody>
      </p:sp>
      <p:sp>
        <p:nvSpPr>
          <p:cNvPr id="11" name="文本框 10"/>
          <p:cNvSpPr txBox="1"/>
          <p:nvPr/>
        </p:nvSpPr>
        <p:spPr>
          <a:xfrm>
            <a:off x="4816896" y="2500536"/>
            <a:ext cx="3583865" cy="1200329"/>
          </a:xfrm>
          <a:prstGeom prst="rect">
            <a:avLst/>
          </a:prstGeom>
          <a:noFill/>
        </p:spPr>
        <p:txBody>
          <a:bodyPr wrap="square" rtlCol="0">
            <a:spAutoFit/>
          </a:bodyPr>
          <a:lstStyle/>
          <a:p>
            <a:r>
              <a:rPr lang="en-US" smtClean="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What we have done?</a:t>
            </a:r>
          </a:p>
          <a:p>
            <a:r>
              <a:rPr lang="en-US" smtClean="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You will have an idea later. :D</a:t>
            </a:r>
            <a:endParaRPr lang="en-US" smtClean="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endParaRPr>
          </a:p>
          <a:p>
            <a:endParaRPr lang="en-US">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endParaRPr>
          </a:p>
          <a:p>
            <a:endParaRPr lang="en-US"/>
          </a:p>
        </p:txBody>
      </p:sp>
    </p:spTree>
    <p:extLst>
      <p:ext uri="{BB962C8B-B14F-4D97-AF65-F5344CB8AC3E}">
        <p14:creationId xmlns:p14="http://schemas.microsoft.com/office/powerpoint/2010/main" val="951471789"/>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泪滴形 23"/>
          <p:cNvSpPr/>
          <p:nvPr/>
        </p:nvSpPr>
        <p:spPr>
          <a:xfrm rot="18902711">
            <a:off x="4393585" y="919652"/>
            <a:ext cx="356830" cy="356941"/>
          </a:xfrm>
          <a:prstGeom prst="teardrop">
            <a:avLst>
              <a:gd name="adj" fmla="val 144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 name="椭圆 33"/>
          <p:cNvSpPr/>
          <p:nvPr/>
        </p:nvSpPr>
        <p:spPr>
          <a:xfrm>
            <a:off x="4319972" y="728150"/>
            <a:ext cx="558437" cy="558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0" name="矩形 9">
            <a:extLst>
              <a:ext uri="{FF2B5EF4-FFF2-40B4-BE49-F238E27FC236}">
                <a16:creationId xmlns:a16="http://schemas.microsoft.com/office/drawing/2014/main" id="{47F98679-CBAC-2541-A0F0-52166D1A751A}"/>
              </a:ext>
            </a:extLst>
          </p:cNvPr>
          <p:cNvSpPr/>
          <p:nvPr/>
        </p:nvSpPr>
        <p:spPr>
          <a:xfrm>
            <a:off x="143508"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359532" y="280328"/>
            <a:ext cx="8424936" cy="1454254"/>
          </a:xfrm>
          <a:prstGeom prst="rect">
            <a:avLst/>
          </a:prstGeom>
          <a:noFill/>
        </p:spPr>
        <p:txBody>
          <a:bodyPr wrap="square" lIns="68589" tIns="34295" rIns="68589" bIns="34295" rtlCol="0">
            <a:spAutoFit/>
          </a:bodyPr>
          <a:lstStyle/>
          <a:p>
            <a:r>
              <a:rPr lang="en-US" altLang="zh-CN" sz="2400" smtClean="0">
                <a:solidFill>
                  <a:schemeClr val="tx1">
                    <a:lumMod val="65000"/>
                    <a:lumOff val="35000"/>
                  </a:schemeClr>
                </a:solidFill>
                <a:latin typeface="Century Gothic" panose="020B0502020202020204" pitchFamily="34" charset="0"/>
                <a:ea typeface="微软雅黑" panose="020B0503020204020204" pitchFamily="34" charset="-122"/>
              </a:rPr>
              <a:t>Automatic Melody Generator</a:t>
            </a:r>
            <a:endParaRPr lang="zh-CN" altLang="en-US" sz="2400" dirty="0" smtClean="0">
              <a:solidFill>
                <a:schemeClr val="tx1">
                  <a:lumMod val="65000"/>
                  <a:lumOff val="35000"/>
                </a:schemeClr>
              </a:solidFill>
              <a:latin typeface="Century Gothic" panose="020B0502020202020204" pitchFamily="34" charset="0"/>
              <a:ea typeface="微软雅黑" panose="020B0503020204020204" pitchFamily="34" charset="-122"/>
            </a:endParaRPr>
          </a:p>
          <a:p>
            <a:endParaRPr lang="en-US" altLang="zh-CN" dirty="0" smtClean="0"/>
          </a:p>
          <a:p>
            <a:pPr>
              <a:lnSpc>
                <a:spcPct val="150000"/>
              </a:lnSpc>
            </a:pPr>
            <a:r>
              <a:rPr lang="en-US" sz="160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The automatic melody generator provides the amateur users with the opportunity to compose pieces of melody.</a:t>
            </a:r>
            <a:endParaRPr lang="en-US" sz="1600" dirty="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958" y="0"/>
            <a:ext cx="4247689" cy="514508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992" y="-52264"/>
            <a:ext cx="4600615" cy="5145088"/>
          </a:xfrm>
          <a:prstGeom prst="rect">
            <a:avLst/>
          </a:prstGeom>
        </p:spPr>
      </p:pic>
    </p:spTree>
    <p:extLst>
      <p:ext uri="{BB962C8B-B14F-4D97-AF65-F5344CB8AC3E}">
        <p14:creationId xmlns:p14="http://schemas.microsoft.com/office/powerpoint/2010/main" val="245622942"/>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591780" y="3177056"/>
            <a:ext cx="4064705"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smtClean="0">
                <a:solidFill>
                  <a:srgbClr val="093B5C"/>
                </a:solidFill>
                <a:latin typeface="Century Gothic" panose="020B0502020202020204" pitchFamily="34" charset="0"/>
                <a:ea typeface="方正兰亭超细黑简体" pitchFamily="2" charset="-122"/>
              </a:rPr>
              <a:t>Interactivity</a:t>
            </a:r>
            <a:endParaRPr lang="en-US" altLang="zh-CN" sz="2800" b="1" dirty="0">
              <a:solidFill>
                <a:srgbClr val="093B5C"/>
              </a:solidFill>
              <a:latin typeface="Century Gothic" panose="020B0502020202020204" pitchFamily="34" charset="0"/>
              <a:ea typeface="方正兰亭超细黑简体" pitchFamily="2" charset="-122"/>
            </a:endParaRPr>
          </a:p>
        </p:txBody>
      </p:sp>
      <p:sp>
        <p:nvSpPr>
          <p:cNvPr id="26" name="文本框 12"/>
          <p:cNvSpPr txBox="1">
            <a:spLocks noChangeArrowheads="1"/>
          </p:cNvSpPr>
          <p:nvPr/>
        </p:nvSpPr>
        <p:spPr bwMode="auto">
          <a:xfrm>
            <a:off x="4939598" y="2320593"/>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507740" y="2703195"/>
            <a:ext cx="1861185" cy="37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b="1" smtClean="0">
                <a:solidFill>
                  <a:schemeClr val="tx1">
                    <a:lumMod val="50000"/>
                    <a:lumOff val="50000"/>
                  </a:schemeClr>
                </a:solidFill>
                <a:latin typeface="Century Gothic" panose="020B0502020202020204" pitchFamily="34" charset="0"/>
                <a:ea typeface="微软雅黑" panose="020B0503020204020204" pitchFamily="34" charset="-122"/>
              </a:rPr>
              <a:t>Front End: </a:t>
            </a:r>
            <a:endParaRPr lang="en-US" altLang="zh-CN" sz="2000" b="1" dirty="0">
              <a:solidFill>
                <a:schemeClr val="tx1">
                  <a:lumMod val="50000"/>
                  <a:lumOff val="50000"/>
                </a:schemeClr>
              </a:solidFill>
              <a:latin typeface="Century Gothic" panose="020B0502020202020204" pitchFamily="34" charset="0"/>
              <a:ea typeface="微软雅黑" panose="020B0503020204020204" pitchFamily="34" charset="-122"/>
            </a:endParaRPr>
          </a:p>
        </p:txBody>
      </p:sp>
      <p:pic>
        <p:nvPicPr>
          <p:cNvPr id="9" name="图片 8"/>
          <p:cNvPicPr>
            <a:picLocks noChangeAspect="1"/>
          </p:cNvPicPr>
          <p:nvPr/>
        </p:nvPicPr>
        <p:blipFill>
          <a:blip r:embed="rId4"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225577739"/>
      </p:ext>
    </p:extLst>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47F98679-CBAC-2541-A0F0-52166D1A751A}"/>
              </a:ext>
            </a:extLst>
          </p:cNvPr>
          <p:cNvSpPr/>
          <p:nvPr/>
        </p:nvSpPr>
        <p:spPr>
          <a:xfrm>
            <a:off x="266020" y="145267"/>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91179" name="Freeform 26"/>
          <p:cNvSpPr>
            <a:spLocks/>
          </p:cNvSpPr>
          <p:nvPr/>
        </p:nvSpPr>
        <p:spPr bwMode="auto">
          <a:xfrm>
            <a:off x="736339" y="2849204"/>
            <a:ext cx="386151" cy="357070"/>
          </a:xfrm>
          <a:custGeom>
            <a:avLst/>
            <a:gdLst>
              <a:gd name="T0" fmla="*/ 0 w 291"/>
              <a:gd name="T1" fmla="*/ 465917 h 269"/>
              <a:gd name="T2" fmla="*/ 342058 w 291"/>
              <a:gd name="T3" fmla="*/ 139579 h 269"/>
              <a:gd name="T4" fmla="*/ 572063 w 291"/>
              <a:gd name="T5" fmla="*/ 139579 h 269"/>
              <a:gd name="T6" fmla="*/ 418727 w 291"/>
              <a:gd name="T7" fmla="*/ 444292 h 269"/>
              <a:gd name="T8" fmla="*/ 161200 w 291"/>
              <a:gd name="T9" fmla="*/ 528826 h 269"/>
              <a:gd name="T10" fmla="*/ 0 w 291"/>
              <a:gd name="T11" fmla="*/ 465917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69">
                <a:moveTo>
                  <a:pt x="0" y="237"/>
                </a:moveTo>
                <a:cubicBezTo>
                  <a:pt x="0" y="237"/>
                  <a:pt x="147" y="142"/>
                  <a:pt x="174" y="71"/>
                </a:cubicBezTo>
                <a:cubicBezTo>
                  <a:pt x="201" y="0"/>
                  <a:pt x="291" y="55"/>
                  <a:pt x="291" y="71"/>
                </a:cubicBezTo>
                <a:cubicBezTo>
                  <a:pt x="291" y="87"/>
                  <a:pt x="235" y="206"/>
                  <a:pt x="213" y="226"/>
                </a:cubicBezTo>
                <a:cubicBezTo>
                  <a:pt x="191" y="245"/>
                  <a:pt x="82" y="269"/>
                  <a:pt x="82" y="269"/>
                </a:cubicBezTo>
                <a:lnTo>
                  <a:pt x="0" y="237"/>
                </a:lnTo>
                <a:close/>
              </a:path>
            </a:pathLst>
          </a:custGeom>
          <a:solidFill>
            <a:srgbClr val="F3D2B0"/>
          </a:solidFill>
          <a:ln w="9525">
            <a:noFill/>
            <a:round/>
            <a:headEnd/>
            <a:tailEnd/>
          </a:ln>
        </p:spPr>
        <p:txBody>
          <a:bodyPr/>
          <a:lstStyle/>
          <a:p>
            <a:endParaRPr lang="zh-CN" altLang="en-US"/>
          </a:p>
        </p:txBody>
      </p:sp>
      <p:sp>
        <p:nvSpPr>
          <p:cNvPr id="91181" name="Freeform 28"/>
          <p:cNvSpPr>
            <a:spLocks/>
          </p:cNvSpPr>
          <p:nvPr/>
        </p:nvSpPr>
        <p:spPr bwMode="auto">
          <a:xfrm>
            <a:off x="1509201" y="2636983"/>
            <a:ext cx="546672" cy="359877"/>
          </a:xfrm>
          <a:custGeom>
            <a:avLst/>
            <a:gdLst>
              <a:gd name="T0" fmla="*/ 699789 w 412"/>
              <a:gd name="T1" fmla="*/ 302876 h 271"/>
              <a:gd name="T2" fmla="*/ 226055 w 412"/>
              <a:gd name="T3" fmla="*/ 501515 h 271"/>
              <a:gd name="T4" fmla="*/ 31451 w 412"/>
              <a:gd name="T5" fmla="*/ 422846 h 271"/>
              <a:gd name="T6" fmla="*/ 112045 w 412"/>
              <a:gd name="T7" fmla="*/ 230107 h 271"/>
              <a:gd name="T8" fmla="*/ 583813 w 412"/>
              <a:gd name="T9" fmla="*/ 31468 h 271"/>
              <a:gd name="T10" fmla="*/ 778417 w 412"/>
              <a:gd name="T11" fmla="*/ 110137 h 271"/>
              <a:gd name="T12" fmla="*/ 699789 w 412"/>
              <a:gd name="T13" fmla="*/ 302876 h 2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 h="271">
                <a:moveTo>
                  <a:pt x="356" y="154"/>
                </a:moveTo>
                <a:cubicBezTo>
                  <a:pt x="115" y="255"/>
                  <a:pt x="115" y="255"/>
                  <a:pt x="115" y="255"/>
                </a:cubicBezTo>
                <a:cubicBezTo>
                  <a:pt x="77" y="271"/>
                  <a:pt x="32" y="253"/>
                  <a:pt x="16" y="215"/>
                </a:cubicBezTo>
                <a:cubicBezTo>
                  <a:pt x="0" y="177"/>
                  <a:pt x="19" y="133"/>
                  <a:pt x="57" y="117"/>
                </a:cubicBezTo>
                <a:cubicBezTo>
                  <a:pt x="297" y="16"/>
                  <a:pt x="297" y="16"/>
                  <a:pt x="297" y="16"/>
                </a:cubicBezTo>
                <a:cubicBezTo>
                  <a:pt x="335" y="0"/>
                  <a:pt x="380" y="18"/>
                  <a:pt x="396" y="56"/>
                </a:cubicBezTo>
                <a:cubicBezTo>
                  <a:pt x="412" y="94"/>
                  <a:pt x="394" y="138"/>
                  <a:pt x="356" y="154"/>
                </a:cubicBezTo>
                <a:close/>
              </a:path>
            </a:pathLst>
          </a:custGeom>
          <a:solidFill>
            <a:srgbClr val="F3D2B0"/>
          </a:solidFill>
          <a:ln w="9525">
            <a:noFill/>
            <a:round/>
            <a:headEnd/>
            <a:tailEnd/>
          </a:ln>
        </p:spPr>
        <p:txBody>
          <a:bodyPr/>
          <a:lstStyle/>
          <a:p>
            <a:endParaRPr lang="zh-CN" altLang="en-US"/>
          </a:p>
        </p:txBody>
      </p:sp>
      <p:sp>
        <p:nvSpPr>
          <p:cNvPr id="91182" name="Freeform 29"/>
          <p:cNvSpPr>
            <a:spLocks/>
          </p:cNvSpPr>
          <p:nvPr/>
        </p:nvSpPr>
        <p:spPr bwMode="auto">
          <a:xfrm>
            <a:off x="1579360" y="2801482"/>
            <a:ext cx="545550" cy="361000"/>
          </a:xfrm>
          <a:custGeom>
            <a:avLst/>
            <a:gdLst>
              <a:gd name="T0" fmla="*/ 698085 w 411"/>
              <a:gd name="T1" fmla="*/ 304670 h 272"/>
              <a:gd name="T2" fmla="*/ 224174 w 411"/>
              <a:gd name="T3" fmla="*/ 503196 h 272"/>
              <a:gd name="T4" fmla="*/ 31463 w 411"/>
              <a:gd name="T5" fmla="*/ 424572 h 272"/>
              <a:gd name="T6" fmla="*/ 110120 w 411"/>
              <a:gd name="T7" fmla="*/ 231942 h 272"/>
              <a:gd name="T8" fmla="*/ 584031 w 411"/>
              <a:gd name="T9" fmla="*/ 31450 h 272"/>
              <a:gd name="T10" fmla="*/ 776742 w 411"/>
              <a:gd name="T11" fmla="*/ 110074 h 272"/>
              <a:gd name="T12" fmla="*/ 698085 w 411"/>
              <a:gd name="T13" fmla="*/ 304670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5"/>
                </a:moveTo>
                <a:cubicBezTo>
                  <a:pt x="114" y="256"/>
                  <a:pt x="114" y="256"/>
                  <a:pt x="114" y="256"/>
                </a:cubicBezTo>
                <a:cubicBezTo>
                  <a:pt x="76" y="272"/>
                  <a:pt x="32" y="254"/>
                  <a:pt x="16" y="216"/>
                </a:cubicBezTo>
                <a:cubicBezTo>
                  <a:pt x="0" y="178"/>
                  <a:pt x="18" y="134"/>
                  <a:pt x="56" y="118"/>
                </a:cubicBezTo>
                <a:cubicBezTo>
                  <a:pt x="297" y="16"/>
                  <a:pt x="297" y="16"/>
                  <a:pt x="297" y="16"/>
                </a:cubicBezTo>
                <a:cubicBezTo>
                  <a:pt x="335" y="0"/>
                  <a:pt x="379" y="18"/>
                  <a:pt x="395" y="56"/>
                </a:cubicBezTo>
                <a:cubicBezTo>
                  <a:pt x="411" y="94"/>
                  <a:pt x="393" y="139"/>
                  <a:pt x="355" y="155"/>
                </a:cubicBezTo>
                <a:close/>
              </a:path>
            </a:pathLst>
          </a:custGeom>
          <a:solidFill>
            <a:srgbClr val="F3D2B0"/>
          </a:solidFill>
          <a:ln w="9525">
            <a:noFill/>
            <a:round/>
            <a:headEnd/>
            <a:tailEnd/>
          </a:ln>
        </p:spPr>
        <p:txBody>
          <a:bodyPr/>
          <a:lstStyle/>
          <a:p>
            <a:endParaRPr lang="zh-CN" altLang="en-US"/>
          </a:p>
        </p:txBody>
      </p:sp>
      <p:sp>
        <p:nvSpPr>
          <p:cNvPr id="91183" name="Freeform 30"/>
          <p:cNvSpPr>
            <a:spLocks/>
          </p:cNvSpPr>
          <p:nvPr/>
        </p:nvSpPr>
        <p:spPr bwMode="auto">
          <a:xfrm>
            <a:off x="1645589" y="2958121"/>
            <a:ext cx="545550" cy="361000"/>
          </a:xfrm>
          <a:custGeom>
            <a:avLst/>
            <a:gdLst>
              <a:gd name="T0" fmla="*/ 698085 w 411"/>
              <a:gd name="T1" fmla="*/ 302704 h 272"/>
              <a:gd name="T2" fmla="*/ 224174 w 411"/>
              <a:gd name="T3" fmla="*/ 503196 h 272"/>
              <a:gd name="T4" fmla="*/ 31463 w 411"/>
              <a:gd name="T5" fmla="*/ 424572 h 272"/>
              <a:gd name="T6" fmla="*/ 110120 w 411"/>
              <a:gd name="T7" fmla="*/ 229976 h 272"/>
              <a:gd name="T8" fmla="*/ 582065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6"/>
                </a:cubicBezTo>
                <a:cubicBezTo>
                  <a:pt x="0" y="178"/>
                  <a:pt x="18" y="133"/>
                  <a:pt x="56" y="117"/>
                </a:cubicBezTo>
                <a:cubicBezTo>
                  <a:pt x="296" y="16"/>
                  <a:pt x="296" y="16"/>
                  <a:pt x="296" y="16"/>
                </a:cubicBezTo>
                <a:cubicBezTo>
                  <a:pt x="334"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91184" name="Freeform 31"/>
          <p:cNvSpPr>
            <a:spLocks/>
          </p:cNvSpPr>
          <p:nvPr/>
        </p:nvSpPr>
        <p:spPr bwMode="auto">
          <a:xfrm>
            <a:off x="1710696" y="3114760"/>
            <a:ext cx="545550" cy="361000"/>
          </a:xfrm>
          <a:custGeom>
            <a:avLst/>
            <a:gdLst>
              <a:gd name="T0" fmla="*/ 698085 w 411"/>
              <a:gd name="T1" fmla="*/ 302704 h 272"/>
              <a:gd name="T2" fmla="*/ 224174 w 411"/>
              <a:gd name="T3" fmla="*/ 503196 h 272"/>
              <a:gd name="T4" fmla="*/ 31463 w 411"/>
              <a:gd name="T5" fmla="*/ 422606 h 272"/>
              <a:gd name="T6" fmla="*/ 110120 w 411"/>
              <a:gd name="T7" fmla="*/ 229976 h 272"/>
              <a:gd name="T8" fmla="*/ 584031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5"/>
                </a:cubicBezTo>
                <a:cubicBezTo>
                  <a:pt x="0" y="177"/>
                  <a:pt x="18" y="133"/>
                  <a:pt x="56" y="117"/>
                </a:cubicBezTo>
                <a:cubicBezTo>
                  <a:pt x="297" y="16"/>
                  <a:pt x="297" y="16"/>
                  <a:pt x="297" y="16"/>
                </a:cubicBezTo>
                <a:cubicBezTo>
                  <a:pt x="335"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91185" name="Freeform 32"/>
          <p:cNvSpPr>
            <a:spLocks/>
          </p:cNvSpPr>
          <p:nvPr/>
        </p:nvSpPr>
        <p:spPr bwMode="auto">
          <a:xfrm>
            <a:off x="1227446" y="3175956"/>
            <a:ext cx="171186" cy="217273"/>
          </a:xfrm>
          <a:custGeom>
            <a:avLst/>
            <a:gdLst>
              <a:gd name="T0" fmla="*/ 200524 w 129"/>
              <a:gd name="T1" fmla="*/ 0 h 164"/>
              <a:gd name="T2" fmla="*/ 0 w 129"/>
              <a:gd name="T3" fmla="*/ 321785 h 164"/>
              <a:gd name="T4" fmla="*/ 253604 w 129"/>
              <a:gd name="T5" fmla="*/ 96143 h 164"/>
              <a:gd name="T6" fmla="*/ 200524 w 129"/>
              <a:gd name="T7" fmla="*/ 0 h 1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164">
                <a:moveTo>
                  <a:pt x="102" y="0"/>
                </a:moveTo>
                <a:cubicBezTo>
                  <a:pt x="102" y="0"/>
                  <a:pt x="107" y="116"/>
                  <a:pt x="0" y="164"/>
                </a:cubicBezTo>
                <a:cubicBezTo>
                  <a:pt x="0" y="164"/>
                  <a:pt x="89" y="157"/>
                  <a:pt x="129" y="49"/>
                </a:cubicBezTo>
                <a:cubicBezTo>
                  <a:pt x="102" y="0"/>
                  <a:pt x="102" y="0"/>
                  <a:pt x="102" y="0"/>
                </a:cubicBezTo>
              </a:path>
            </a:pathLst>
          </a:custGeom>
          <a:solidFill>
            <a:srgbClr val="DDB692"/>
          </a:solidFill>
          <a:ln w="9525">
            <a:noFill/>
            <a:round/>
            <a:headEnd/>
            <a:tailEnd/>
          </a:ln>
        </p:spPr>
        <p:txBody>
          <a:bodyPr/>
          <a:lstStyle/>
          <a:p>
            <a:endParaRPr lang="zh-CN" altLang="en-US"/>
          </a:p>
        </p:txBody>
      </p:sp>
      <p:sp>
        <p:nvSpPr>
          <p:cNvPr id="91186" name="Freeform 33"/>
          <p:cNvSpPr>
            <a:spLocks/>
          </p:cNvSpPr>
          <p:nvPr/>
        </p:nvSpPr>
        <p:spPr bwMode="auto">
          <a:xfrm>
            <a:off x="1387968" y="3219748"/>
            <a:ext cx="459115" cy="362123"/>
          </a:xfrm>
          <a:custGeom>
            <a:avLst/>
            <a:gdLst>
              <a:gd name="T0" fmla="*/ 0 w 346"/>
              <a:gd name="T1" fmla="*/ 68758 h 273"/>
              <a:gd name="T2" fmla="*/ 601525 w 346"/>
              <a:gd name="T3" fmla="*/ 536309 h 273"/>
              <a:gd name="T4" fmla="*/ 646738 w 346"/>
              <a:gd name="T5" fmla="*/ 516664 h 273"/>
              <a:gd name="T6" fmla="*/ 0 w 346"/>
              <a:gd name="T7" fmla="*/ 0 h 273"/>
              <a:gd name="T8" fmla="*/ 0 w 346"/>
              <a:gd name="T9" fmla="*/ 68758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3">
                <a:moveTo>
                  <a:pt x="0" y="35"/>
                </a:moveTo>
                <a:cubicBezTo>
                  <a:pt x="0" y="35"/>
                  <a:pt x="99" y="223"/>
                  <a:pt x="306" y="273"/>
                </a:cubicBezTo>
                <a:cubicBezTo>
                  <a:pt x="306" y="273"/>
                  <a:pt x="312" y="271"/>
                  <a:pt x="329" y="263"/>
                </a:cubicBezTo>
                <a:cubicBezTo>
                  <a:pt x="346" y="256"/>
                  <a:pt x="0" y="0"/>
                  <a:pt x="0" y="0"/>
                </a:cubicBezTo>
                <a:lnTo>
                  <a:pt x="0" y="35"/>
                </a:lnTo>
                <a:close/>
              </a:path>
            </a:pathLst>
          </a:custGeom>
          <a:solidFill>
            <a:srgbClr val="DDB692"/>
          </a:solidFill>
          <a:ln w="9525">
            <a:noFill/>
            <a:round/>
            <a:headEnd/>
            <a:tailEnd/>
          </a:ln>
        </p:spPr>
        <p:txBody>
          <a:bodyPr/>
          <a:lstStyle/>
          <a:p>
            <a:endParaRPr lang="zh-CN" altLang="en-US"/>
          </a:p>
        </p:txBody>
      </p:sp>
      <p:sp>
        <p:nvSpPr>
          <p:cNvPr id="91187" name="Freeform 34"/>
          <p:cNvSpPr>
            <a:spLocks/>
          </p:cNvSpPr>
          <p:nvPr/>
        </p:nvSpPr>
        <p:spPr bwMode="auto">
          <a:xfrm>
            <a:off x="1210608" y="2006497"/>
            <a:ext cx="1008033" cy="1575374"/>
          </a:xfrm>
          <a:custGeom>
            <a:avLst/>
            <a:gdLst>
              <a:gd name="T0" fmla="*/ 1489421 w 760"/>
              <a:gd name="T1" fmla="*/ 141522 h 1187"/>
              <a:gd name="T2" fmla="*/ 139510 w 760"/>
              <a:gd name="T3" fmla="*/ 982794 h 1187"/>
              <a:gd name="T4" fmla="*/ 982468 w 760"/>
              <a:gd name="T5" fmla="*/ 2333153 h 1187"/>
              <a:gd name="T6" fmla="*/ 986398 w 760"/>
              <a:gd name="T7" fmla="*/ 2333153 h 1187"/>
              <a:gd name="T8" fmla="*/ 1493351 w 760"/>
              <a:gd name="T9" fmla="*/ 141522 h 1187"/>
              <a:gd name="T10" fmla="*/ 1489421 w 760"/>
              <a:gd name="T11" fmla="*/ 141522 h 11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0" h="1187">
                <a:moveTo>
                  <a:pt x="758" y="72"/>
                </a:moveTo>
                <a:cubicBezTo>
                  <a:pt x="450" y="0"/>
                  <a:pt x="142" y="192"/>
                  <a:pt x="71" y="500"/>
                </a:cubicBezTo>
                <a:cubicBezTo>
                  <a:pt x="0" y="808"/>
                  <a:pt x="192" y="1116"/>
                  <a:pt x="500" y="1187"/>
                </a:cubicBezTo>
                <a:cubicBezTo>
                  <a:pt x="501" y="1187"/>
                  <a:pt x="501" y="1187"/>
                  <a:pt x="502" y="1187"/>
                </a:cubicBezTo>
                <a:cubicBezTo>
                  <a:pt x="760" y="72"/>
                  <a:pt x="760" y="72"/>
                  <a:pt x="760" y="72"/>
                </a:cubicBezTo>
                <a:cubicBezTo>
                  <a:pt x="759" y="72"/>
                  <a:pt x="759" y="72"/>
                  <a:pt x="758" y="72"/>
                </a:cubicBezTo>
              </a:path>
            </a:pathLst>
          </a:custGeom>
          <a:solidFill>
            <a:srgbClr val="FFFFFF"/>
          </a:solidFill>
          <a:ln w="9525">
            <a:noFill/>
            <a:round/>
            <a:headEnd/>
            <a:tailEnd/>
          </a:ln>
        </p:spPr>
        <p:txBody>
          <a:bodyPr/>
          <a:lstStyle/>
          <a:p>
            <a:endParaRPr lang="zh-CN" altLang="en-US"/>
          </a:p>
        </p:txBody>
      </p:sp>
      <p:sp>
        <p:nvSpPr>
          <p:cNvPr id="91188" name="Freeform 35"/>
          <p:cNvSpPr>
            <a:spLocks/>
          </p:cNvSpPr>
          <p:nvPr/>
        </p:nvSpPr>
        <p:spPr bwMode="auto">
          <a:xfrm>
            <a:off x="1876269" y="2101940"/>
            <a:ext cx="1003543" cy="1573129"/>
          </a:xfrm>
          <a:custGeom>
            <a:avLst/>
            <a:gdLst>
              <a:gd name="T0" fmla="*/ 1347075 w 756"/>
              <a:gd name="T1" fmla="*/ 1348744 h 1185"/>
              <a:gd name="T2" fmla="*/ 507366 w 756"/>
              <a:gd name="T3" fmla="*/ 0 h 1185"/>
              <a:gd name="T4" fmla="*/ 0 w 756"/>
              <a:gd name="T5" fmla="*/ 2192200 h 1185"/>
              <a:gd name="T6" fmla="*/ 1347075 w 756"/>
              <a:gd name="T7" fmla="*/ 1348744 h 11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6" h="1185">
                <a:moveTo>
                  <a:pt x="685" y="686"/>
                </a:moveTo>
                <a:cubicBezTo>
                  <a:pt x="756" y="379"/>
                  <a:pt x="565" y="72"/>
                  <a:pt x="258" y="0"/>
                </a:cubicBezTo>
                <a:cubicBezTo>
                  <a:pt x="0" y="1115"/>
                  <a:pt x="0" y="1115"/>
                  <a:pt x="0" y="1115"/>
                </a:cubicBezTo>
                <a:cubicBezTo>
                  <a:pt x="308" y="1185"/>
                  <a:pt x="614" y="994"/>
                  <a:pt x="685" y="686"/>
                </a:cubicBezTo>
                <a:close/>
              </a:path>
            </a:pathLst>
          </a:custGeom>
          <a:solidFill>
            <a:srgbClr val="FFFFFF"/>
          </a:solidFill>
          <a:ln w="9525">
            <a:noFill/>
            <a:round/>
            <a:headEnd/>
            <a:tailEnd/>
          </a:ln>
        </p:spPr>
        <p:txBody>
          <a:bodyPr/>
          <a:lstStyle/>
          <a:p>
            <a:endParaRPr lang="zh-CN" altLang="en-US"/>
          </a:p>
        </p:txBody>
      </p:sp>
      <p:sp>
        <p:nvSpPr>
          <p:cNvPr id="91189" name="Rectangle 36"/>
          <p:cNvSpPr>
            <a:spLocks noChangeArrowheads="1"/>
          </p:cNvSpPr>
          <p:nvPr/>
        </p:nvSpPr>
        <p:spPr bwMode="auto">
          <a:xfrm>
            <a:off x="1959898" y="3219748"/>
            <a:ext cx="561" cy="561"/>
          </a:xfrm>
          <a:prstGeom prst="rect">
            <a:avLst/>
          </a:prstGeom>
          <a:solidFill>
            <a:srgbClr val="034346"/>
          </a:solidFill>
          <a:ln w="9525">
            <a:noFill/>
            <a:miter lim="800000"/>
            <a:headEnd/>
            <a:tailEnd/>
          </a:ln>
        </p:spPr>
        <p:txBody>
          <a:bodyPr/>
          <a:lstStyle/>
          <a:p>
            <a:pPr eaLnBrk="1" hangingPunct="1"/>
            <a:endParaRPr lang="zh-CN" altLang="zh-CN"/>
          </a:p>
        </p:txBody>
      </p:sp>
      <p:sp>
        <p:nvSpPr>
          <p:cNvPr id="91191" name="Freeform 38"/>
          <p:cNvSpPr>
            <a:spLocks/>
          </p:cNvSpPr>
          <p:nvPr/>
        </p:nvSpPr>
        <p:spPr bwMode="auto">
          <a:xfrm>
            <a:off x="2128839" y="2429815"/>
            <a:ext cx="14593" cy="17404"/>
          </a:xfrm>
          <a:custGeom>
            <a:avLst/>
            <a:gdLst>
              <a:gd name="T0" fmla="*/ 0 w 26"/>
              <a:gd name="T1" fmla="*/ 1663 h 31"/>
              <a:gd name="T2" fmla="*/ 0 w 26"/>
              <a:gd name="T3" fmla="*/ 15798 h 31"/>
              <a:gd name="T4" fmla="*/ 15799 w 26"/>
              <a:gd name="T5" fmla="*/ 25776 h 31"/>
              <a:gd name="T6" fmla="*/ 21619 w 26"/>
              <a:gd name="T7" fmla="*/ 0 h 31"/>
              <a:gd name="T8" fmla="*/ 0 w 26"/>
              <a:gd name="T9" fmla="*/ 1663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31">
                <a:moveTo>
                  <a:pt x="0" y="2"/>
                </a:moveTo>
                <a:lnTo>
                  <a:pt x="0" y="19"/>
                </a:lnTo>
                <a:lnTo>
                  <a:pt x="19" y="31"/>
                </a:lnTo>
                <a:lnTo>
                  <a:pt x="26" y="0"/>
                </a:lnTo>
                <a:lnTo>
                  <a:pt x="0" y="2"/>
                </a:lnTo>
                <a:close/>
              </a:path>
            </a:pathLst>
          </a:custGeom>
          <a:solidFill>
            <a:srgbClr val="17B4C4"/>
          </a:solidFill>
          <a:ln w="9525">
            <a:noFill/>
            <a:round/>
            <a:headEnd/>
            <a:tailEnd/>
          </a:ln>
        </p:spPr>
        <p:txBody>
          <a:bodyPr/>
          <a:lstStyle/>
          <a:p>
            <a:endParaRPr lang="zh-CN" altLang="en-US"/>
          </a:p>
        </p:txBody>
      </p:sp>
      <p:sp>
        <p:nvSpPr>
          <p:cNvPr id="91192" name="Freeform 39"/>
          <p:cNvSpPr>
            <a:spLocks noEditPoints="1"/>
          </p:cNvSpPr>
          <p:nvPr/>
        </p:nvSpPr>
        <p:spPr bwMode="auto">
          <a:xfrm>
            <a:off x="1270102" y="2306301"/>
            <a:ext cx="229557" cy="488445"/>
          </a:xfrm>
          <a:custGeom>
            <a:avLst/>
            <a:gdLst>
              <a:gd name="T0" fmla="*/ 29487 w 173"/>
              <a:gd name="T1" fmla="*/ 656559 h 368"/>
              <a:gd name="T2" fmla="*/ 0 w 173"/>
              <a:gd name="T3" fmla="*/ 723394 h 368"/>
              <a:gd name="T4" fmla="*/ 25555 w 173"/>
              <a:gd name="T5" fmla="*/ 707668 h 368"/>
              <a:gd name="T6" fmla="*/ 29487 w 173"/>
              <a:gd name="T7" fmla="*/ 656559 h 368"/>
              <a:gd name="T8" fmla="*/ 322386 w 173"/>
              <a:gd name="T9" fmla="*/ 0 h 368"/>
              <a:gd name="T10" fmla="*/ 300763 w 173"/>
              <a:gd name="T11" fmla="*/ 51109 h 368"/>
              <a:gd name="T12" fmla="*/ 340078 w 173"/>
              <a:gd name="T13" fmla="*/ 7863 h 368"/>
              <a:gd name="T14" fmla="*/ 322386 w 173"/>
              <a:gd name="T15" fmla="*/ 0 h 3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 h="368">
                <a:moveTo>
                  <a:pt x="15" y="334"/>
                </a:moveTo>
                <a:cubicBezTo>
                  <a:pt x="0" y="368"/>
                  <a:pt x="0" y="368"/>
                  <a:pt x="0" y="368"/>
                </a:cubicBezTo>
                <a:cubicBezTo>
                  <a:pt x="4" y="365"/>
                  <a:pt x="8" y="363"/>
                  <a:pt x="13" y="360"/>
                </a:cubicBezTo>
                <a:cubicBezTo>
                  <a:pt x="13" y="351"/>
                  <a:pt x="14" y="343"/>
                  <a:pt x="15" y="334"/>
                </a:cubicBezTo>
                <a:moveTo>
                  <a:pt x="164" y="0"/>
                </a:moveTo>
                <a:cubicBezTo>
                  <a:pt x="153" y="26"/>
                  <a:pt x="153" y="26"/>
                  <a:pt x="153" y="26"/>
                </a:cubicBezTo>
                <a:cubicBezTo>
                  <a:pt x="159" y="19"/>
                  <a:pt x="166" y="12"/>
                  <a:pt x="173" y="4"/>
                </a:cubicBezTo>
                <a:cubicBezTo>
                  <a:pt x="168" y="2"/>
                  <a:pt x="164" y="0"/>
                  <a:pt x="164" y="0"/>
                </a:cubicBezTo>
              </a:path>
            </a:pathLst>
          </a:custGeom>
          <a:solidFill>
            <a:srgbClr val="CCCCCC"/>
          </a:solidFill>
          <a:ln w="9525">
            <a:noFill/>
            <a:round/>
            <a:headEnd/>
            <a:tailEnd/>
          </a:ln>
        </p:spPr>
        <p:txBody>
          <a:bodyPr/>
          <a:lstStyle/>
          <a:p>
            <a:endParaRPr lang="zh-CN" altLang="en-US"/>
          </a:p>
        </p:txBody>
      </p:sp>
      <p:sp>
        <p:nvSpPr>
          <p:cNvPr id="91193" name="Freeform 40"/>
          <p:cNvSpPr>
            <a:spLocks/>
          </p:cNvSpPr>
          <p:nvPr/>
        </p:nvSpPr>
        <p:spPr bwMode="auto">
          <a:xfrm>
            <a:off x="1260561" y="2784078"/>
            <a:ext cx="26940" cy="124638"/>
          </a:xfrm>
          <a:custGeom>
            <a:avLst/>
            <a:gdLst>
              <a:gd name="T0" fmla="*/ 39911 w 20"/>
              <a:gd name="T1" fmla="*/ 0 h 94"/>
              <a:gd name="T2" fmla="*/ 13969 w 20"/>
              <a:gd name="T3" fmla="*/ 15710 h 94"/>
              <a:gd name="T4" fmla="*/ 0 w 20"/>
              <a:gd name="T5" fmla="*/ 45166 h 94"/>
              <a:gd name="T6" fmla="*/ 39911 w 20"/>
              <a:gd name="T7" fmla="*/ 184590 h 94"/>
              <a:gd name="T8" fmla="*/ 39911 w 20"/>
              <a:gd name="T9" fmla="*/ 0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94">
                <a:moveTo>
                  <a:pt x="20" y="0"/>
                </a:moveTo>
                <a:cubicBezTo>
                  <a:pt x="15" y="3"/>
                  <a:pt x="11" y="5"/>
                  <a:pt x="7" y="8"/>
                </a:cubicBezTo>
                <a:cubicBezTo>
                  <a:pt x="0" y="23"/>
                  <a:pt x="0" y="23"/>
                  <a:pt x="0" y="23"/>
                </a:cubicBezTo>
                <a:cubicBezTo>
                  <a:pt x="20" y="94"/>
                  <a:pt x="20" y="94"/>
                  <a:pt x="20" y="94"/>
                </a:cubicBezTo>
                <a:cubicBezTo>
                  <a:pt x="17" y="63"/>
                  <a:pt x="17" y="32"/>
                  <a:pt x="20" y="0"/>
                </a:cubicBezTo>
              </a:path>
            </a:pathLst>
          </a:custGeom>
          <a:solidFill>
            <a:srgbClr val="C2A98F"/>
          </a:solidFill>
          <a:ln w="9525">
            <a:noFill/>
            <a:round/>
            <a:headEnd/>
            <a:tailEnd/>
          </a:ln>
        </p:spPr>
        <p:txBody>
          <a:bodyPr/>
          <a:lstStyle/>
          <a:p>
            <a:endParaRPr lang="zh-CN" altLang="en-US"/>
          </a:p>
        </p:txBody>
      </p:sp>
      <p:grpSp>
        <p:nvGrpSpPr>
          <p:cNvPr id="9" name="Group 55"/>
          <p:cNvGrpSpPr>
            <a:grpSpLocks/>
          </p:cNvGrpSpPr>
          <p:nvPr/>
        </p:nvGrpSpPr>
        <p:grpSpPr bwMode="auto">
          <a:xfrm>
            <a:off x="2446838" y="3911430"/>
            <a:ext cx="500088" cy="364930"/>
            <a:chOff x="5391335" y="5117672"/>
            <a:chExt cx="740855" cy="540467"/>
          </a:xfrm>
        </p:grpSpPr>
        <p:sp>
          <p:nvSpPr>
            <p:cNvPr id="91255" name="Freeform 71"/>
            <p:cNvSpPr>
              <a:spLocks/>
            </p:cNvSpPr>
            <p:nvPr/>
          </p:nvSpPr>
          <p:spPr bwMode="auto">
            <a:xfrm>
              <a:off x="5764673" y="5117672"/>
              <a:ext cx="367517" cy="357539"/>
            </a:xfrm>
            <a:custGeom>
              <a:avLst/>
              <a:gdLst>
                <a:gd name="T0" fmla="*/ 204394 w 187"/>
                <a:gd name="T1" fmla="*/ 7858 h 182"/>
                <a:gd name="T2" fmla="*/ 159192 w 187"/>
                <a:gd name="T3" fmla="*/ 33397 h 182"/>
                <a:gd name="T4" fmla="*/ 125781 w 187"/>
                <a:gd name="T5" fmla="*/ 115906 h 182"/>
                <a:gd name="T6" fmla="*/ 39307 w 187"/>
                <a:gd name="T7" fmla="*/ 141444 h 182"/>
                <a:gd name="T8" fmla="*/ 11792 w 187"/>
                <a:gd name="T9" fmla="*/ 184663 h 182"/>
                <a:gd name="T10" fmla="*/ 33411 w 187"/>
                <a:gd name="T11" fmla="*/ 290746 h 182"/>
                <a:gd name="T12" fmla="*/ 58960 w 187"/>
                <a:gd name="T13" fmla="*/ 310391 h 182"/>
                <a:gd name="T14" fmla="*/ 316418 w 187"/>
                <a:gd name="T15" fmla="*/ 324143 h 182"/>
                <a:gd name="T16" fmla="*/ 326245 w 187"/>
                <a:gd name="T17" fmla="*/ 66793 h 182"/>
                <a:gd name="T18" fmla="*/ 306592 w 187"/>
                <a:gd name="T19" fmla="*/ 39290 h 182"/>
                <a:gd name="T20" fmla="*/ 204394 w 187"/>
                <a:gd name="T21" fmla="*/ 7858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7" h="182">
                  <a:moveTo>
                    <a:pt x="104" y="4"/>
                  </a:moveTo>
                  <a:cubicBezTo>
                    <a:pt x="96" y="6"/>
                    <a:pt x="88" y="10"/>
                    <a:pt x="81" y="17"/>
                  </a:cubicBezTo>
                  <a:cubicBezTo>
                    <a:pt x="69" y="28"/>
                    <a:pt x="63" y="43"/>
                    <a:pt x="64" y="59"/>
                  </a:cubicBezTo>
                  <a:cubicBezTo>
                    <a:pt x="48" y="57"/>
                    <a:pt x="32" y="61"/>
                    <a:pt x="20" y="72"/>
                  </a:cubicBezTo>
                  <a:cubicBezTo>
                    <a:pt x="13" y="78"/>
                    <a:pt x="9" y="86"/>
                    <a:pt x="6" y="94"/>
                  </a:cubicBezTo>
                  <a:cubicBezTo>
                    <a:pt x="0" y="112"/>
                    <a:pt x="3" y="133"/>
                    <a:pt x="17" y="148"/>
                  </a:cubicBezTo>
                  <a:cubicBezTo>
                    <a:pt x="21" y="152"/>
                    <a:pt x="25" y="155"/>
                    <a:pt x="30" y="158"/>
                  </a:cubicBezTo>
                  <a:cubicBezTo>
                    <a:pt x="65" y="182"/>
                    <a:pt x="161" y="165"/>
                    <a:pt x="161" y="165"/>
                  </a:cubicBezTo>
                  <a:cubicBezTo>
                    <a:pt x="161" y="165"/>
                    <a:pt x="187" y="70"/>
                    <a:pt x="166" y="34"/>
                  </a:cubicBezTo>
                  <a:cubicBezTo>
                    <a:pt x="163" y="29"/>
                    <a:pt x="160" y="24"/>
                    <a:pt x="156" y="20"/>
                  </a:cubicBezTo>
                  <a:cubicBezTo>
                    <a:pt x="143" y="5"/>
                    <a:pt x="123" y="0"/>
                    <a:pt x="104" y="4"/>
                  </a:cubicBezTo>
                  <a:close/>
                </a:path>
              </a:pathLst>
            </a:custGeom>
            <a:solidFill>
              <a:srgbClr val="FFFFFD"/>
            </a:solidFill>
            <a:ln w="9525">
              <a:noFill/>
              <a:round/>
              <a:headEnd/>
              <a:tailEnd/>
            </a:ln>
          </p:spPr>
          <p:txBody>
            <a:bodyPr/>
            <a:lstStyle/>
            <a:p>
              <a:endParaRPr lang="zh-CN" altLang="en-US"/>
            </a:p>
          </p:txBody>
        </p:sp>
        <p:sp>
          <p:nvSpPr>
            <p:cNvPr id="91256" name="Freeform 72"/>
            <p:cNvSpPr>
              <a:spLocks/>
            </p:cNvSpPr>
            <p:nvPr/>
          </p:nvSpPr>
          <p:spPr bwMode="auto">
            <a:xfrm>
              <a:off x="5391335" y="5250710"/>
              <a:ext cx="223670" cy="218681"/>
            </a:xfrm>
            <a:custGeom>
              <a:avLst/>
              <a:gdLst>
                <a:gd name="T0" fmla="*/ 125569 w 114"/>
                <a:gd name="T1" fmla="*/ 5910 h 111"/>
                <a:gd name="T2" fmla="*/ 96139 w 114"/>
                <a:gd name="T3" fmla="*/ 19701 h 111"/>
                <a:gd name="T4" fmla="*/ 76519 w 114"/>
                <a:gd name="T5" fmla="*/ 70924 h 111"/>
                <a:gd name="T6" fmla="*/ 23544 w 114"/>
                <a:gd name="T7" fmla="*/ 86684 h 111"/>
                <a:gd name="T8" fmla="*/ 5886 w 114"/>
                <a:gd name="T9" fmla="*/ 114266 h 111"/>
                <a:gd name="T10" fmla="*/ 19620 w 114"/>
                <a:gd name="T11" fmla="*/ 177309 h 111"/>
                <a:gd name="T12" fmla="*/ 35316 w 114"/>
                <a:gd name="T13" fmla="*/ 191100 h 111"/>
                <a:gd name="T14" fmla="*/ 192278 w 114"/>
                <a:gd name="T15" fmla="*/ 198980 h 111"/>
                <a:gd name="T16" fmla="*/ 198164 w 114"/>
                <a:gd name="T17" fmla="*/ 41372 h 111"/>
                <a:gd name="T18" fmla="*/ 186392 w 114"/>
                <a:gd name="T19" fmla="*/ 23641 h 111"/>
                <a:gd name="T20" fmla="*/ 125569 w 114"/>
                <a:gd name="T21" fmla="*/ 5910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4" h="111">
                  <a:moveTo>
                    <a:pt x="64" y="3"/>
                  </a:moveTo>
                  <a:cubicBezTo>
                    <a:pt x="58" y="4"/>
                    <a:pt x="53" y="6"/>
                    <a:pt x="49" y="10"/>
                  </a:cubicBezTo>
                  <a:cubicBezTo>
                    <a:pt x="42" y="17"/>
                    <a:pt x="38" y="26"/>
                    <a:pt x="39" y="36"/>
                  </a:cubicBezTo>
                  <a:cubicBezTo>
                    <a:pt x="29" y="35"/>
                    <a:pt x="20" y="37"/>
                    <a:pt x="12" y="44"/>
                  </a:cubicBezTo>
                  <a:cubicBezTo>
                    <a:pt x="8" y="48"/>
                    <a:pt x="5" y="53"/>
                    <a:pt x="3" y="58"/>
                  </a:cubicBezTo>
                  <a:cubicBezTo>
                    <a:pt x="0" y="69"/>
                    <a:pt x="2" y="81"/>
                    <a:pt x="10" y="90"/>
                  </a:cubicBezTo>
                  <a:cubicBezTo>
                    <a:pt x="13" y="93"/>
                    <a:pt x="15" y="95"/>
                    <a:pt x="18" y="97"/>
                  </a:cubicBezTo>
                  <a:cubicBezTo>
                    <a:pt x="39" y="111"/>
                    <a:pt x="98" y="101"/>
                    <a:pt x="98" y="101"/>
                  </a:cubicBezTo>
                  <a:cubicBezTo>
                    <a:pt x="98" y="101"/>
                    <a:pt x="114" y="43"/>
                    <a:pt x="101" y="21"/>
                  </a:cubicBezTo>
                  <a:cubicBezTo>
                    <a:pt x="99" y="18"/>
                    <a:pt x="98" y="15"/>
                    <a:pt x="95" y="12"/>
                  </a:cubicBezTo>
                  <a:cubicBezTo>
                    <a:pt x="87" y="3"/>
                    <a:pt x="75" y="0"/>
                    <a:pt x="64" y="3"/>
                  </a:cubicBezTo>
                  <a:close/>
                </a:path>
              </a:pathLst>
            </a:custGeom>
            <a:solidFill>
              <a:srgbClr val="FFFFFD"/>
            </a:solidFill>
            <a:ln w="9525">
              <a:noFill/>
              <a:round/>
              <a:headEnd/>
              <a:tailEnd/>
            </a:ln>
          </p:spPr>
          <p:txBody>
            <a:bodyPr/>
            <a:lstStyle/>
            <a:p>
              <a:endParaRPr lang="zh-CN" altLang="en-US"/>
            </a:p>
          </p:txBody>
        </p:sp>
        <p:sp>
          <p:nvSpPr>
            <p:cNvPr id="91257" name="Freeform 73"/>
            <p:cNvSpPr>
              <a:spLocks/>
            </p:cNvSpPr>
            <p:nvPr/>
          </p:nvSpPr>
          <p:spPr bwMode="auto">
            <a:xfrm>
              <a:off x="5627477" y="5550046"/>
              <a:ext cx="109756" cy="108093"/>
            </a:xfrm>
            <a:custGeom>
              <a:avLst/>
              <a:gdLst>
                <a:gd name="T0" fmla="*/ 62718 w 56"/>
                <a:gd name="T1" fmla="*/ 1965 h 55"/>
                <a:gd name="T2" fmla="*/ 48998 w 56"/>
                <a:gd name="T3" fmla="*/ 9827 h 55"/>
                <a:gd name="T4" fmla="*/ 39199 w 56"/>
                <a:gd name="T5" fmla="*/ 35376 h 55"/>
                <a:gd name="T6" fmla="*/ 11760 w 56"/>
                <a:gd name="T7" fmla="*/ 43237 h 55"/>
                <a:gd name="T8" fmla="*/ 3920 w 56"/>
                <a:gd name="T9" fmla="*/ 55029 h 55"/>
                <a:gd name="T10" fmla="*/ 11760 w 56"/>
                <a:gd name="T11" fmla="*/ 86474 h 55"/>
                <a:gd name="T12" fmla="*/ 17639 w 56"/>
                <a:gd name="T13" fmla="*/ 92370 h 55"/>
                <a:gd name="T14" fmla="*/ 96037 w 56"/>
                <a:gd name="T15" fmla="*/ 96301 h 55"/>
                <a:gd name="T16" fmla="*/ 97996 w 56"/>
                <a:gd name="T17" fmla="*/ 19653 h 55"/>
                <a:gd name="T18" fmla="*/ 92117 w 56"/>
                <a:gd name="T19" fmla="*/ 11792 h 55"/>
                <a:gd name="T20" fmla="*/ 62718 w 56"/>
                <a:gd name="T21" fmla="*/ 1965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55">
                  <a:moveTo>
                    <a:pt x="32" y="1"/>
                  </a:moveTo>
                  <a:cubicBezTo>
                    <a:pt x="29" y="2"/>
                    <a:pt x="27" y="3"/>
                    <a:pt x="25" y="5"/>
                  </a:cubicBezTo>
                  <a:cubicBezTo>
                    <a:pt x="21" y="8"/>
                    <a:pt x="19" y="13"/>
                    <a:pt x="20" y="18"/>
                  </a:cubicBezTo>
                  <a:cubicBezTo>
                    <a:pt x="15" y="17"/>
                    <a:pt x="10" y="18"/>
                    <a:pt x="6" y="22"/>
                  </a:cubicBezTo>
                  <a:cubicBezTo>
                    <a:pt x="4" y="24"/>
                    <a:pt x="3" y="26"/>
                    <a:pt x="2" y="28"/>
                  </a:cubicBezTo>
                  <a:cubicBezTo>
                    <a:pt x="0" y="34"/>
                    <a:pt x="1" y="40"/>
                    <a:pt x="6" y="44"/>
                  </a:cubicBezTo>
                  <a:cubicBezTo>
                    <a:pt x="7" y="46"/>
                    <a:pt x="8" y="47"/>
                    <a:pt x="9" y="47"/>
                  </a:cubicBezTo>
                  <a:cubicBezTo>
                    <a:pt x="20" y="55"/>
                    <a:pt x="49" y="49"/>
                    <a:pt x="49" y="49"/>
                  </a:cubicBezTo>
                  <a:cubicBezTo>
                    <a:pt x="49" y="49"/>
                    <a:pt x="56" y="21"/>
                    <a:pt x="50" y="10"/>
                  </a:cubicBezTo>
                  <a:cubicBezTo>
                    <a:pt x="49" y="9"/>
                    <a:pt x="49" y="7"/>
                    <a:pt x="47" y="6"/>
                  </a:cubicBezTo>
                  <a:cubicBezTo>
                    <a:pt x="43" y="2"/>
                    <a:pt x="37" y="0"/>
                    <a:pt x="32" y="1"/>
                  </a:cubicBezTo>
                  <a:close/>
                </a:path>
              </a:pathLst>
            </a:custGeom>
            <a:solidFill>
              <a:srgbClr val="FFFFFD"/>
            </a:solidFill>
            <a:ln w="9525">
              <a:noFill/>
              <a:round/>
              <a:headEnd/>
              <a:tailEnd/>
            </a:ln>
          </p:spPr>
          <p:txBody>
            <a:bodyPr/>
            <a:lstStyle/>
            <a:p>
              <a:endParaRPr lang="zh-CN" altLang="en-US"/>
            </a:p>
          </p:txBody>
        </p:sp>
      </p:grpSp>
      <p:grpSp>
        <p:nvGrpSpPr>
          <p:cNvPr id="11" name="Group 92"/>
          <p:cNvGrpSpPr>
            <a:grpSpLocks/>
          </p:cNvGrpSpPr>
          <p:nvPr/>
        </p:nvGrpSpPr>
        <p:grpSpPr bwMode="auto">
          <a:xfrm>
            <a:off x="3326341" y="2534803"/>
            <a:ext cx="292420" cy="291944"/>
            <a:chOff x="6694275" y="3078866"/>
            <a:chExt cx="433205" cy="432373"/>
          </a:xfrm>
        </p:grpSpPr>
        <p:sp>
          <p:nvSpPr>
            <p:cNvPr id="91252" name="Freeform 128"/>
            <p:cNvSpPr>
              <a:spLocks/>
            </p:cNvSpPr>
            <p:nvPr/>
          </p:nvSpPr>
          <p:spPr bwMode="auto">
            <a:xfrm>
              <a:off x="6908799" y="3275097"/>
              <a:ext cx="218681" cy="236142"/>
            </a:xfrm>
            <a:custGeom>
              <a:avLst/>
              <a:gdLst>
                <a:gd name="T0" fmla="*/ 191100 w 111"/>
                <a:gd name="T1" fmla="*/ 98393 h 120"/>
                <a:gd name="T2" fmla="*/ 120176 w 111"/>
                <a:gd name="T3" fmla="*/ 27550 h 120"/>
                <a:gd name="T4" fmla="*/ 21671 w 111"/>
                <a:gd name="T5" fmla="*/ 27550 h 120"/>
                <a:gd name="T6" fmla="*/ 0 w 111"/>
                <a:gd name="T7" fmla="*/ 49196 h 120"/>
                <a:gd name="T8" fmla="*/ 0 w 111"/>
                <a:gd name="T9" fmla="*/ 49196 h 120"/>
                <a:gd name="T10" fmla="*/ 31522 w 111"/>
                <a:gd name="T11" fmla="*/ 80682 h 120"/>
                <a:gd name="T12" fmla="*/ 31522 w 111"/>
                <a:gd name="T13" fmla="*/ 78714 h 120"/>
                <a:gd name="T14" fmla="*/ 53193 w 111"/>
                <a:gd name="T15" fmla="*/ 59036 h 120"/>
                <a:gd name="T16" fmla="*/ 90625 w 111"/>
                <a:gd name="T17" fmla="*/ 59036 h 120"/>
                <a:gd name="T18" fmla="*/ 161548 w 111"/>
                <a:gd name="T19" fmla="*/ 129878 h 120"/>
                <a:gd name="T20" fmla="*/ 161548 w 111"/>
                <a:gd name="T21" fmla="*/ 167267 h 120"/>
                <a:gd name="T22" fmla="*/ 149728 w 111"/>
                <a:gd name="T23" fmla="*/ 179074 h 120"/>
                <a:gd name="T24" fmla="*/ 112296 w 111"/>
                <a:gd name="T25" fmla="*/ 179074 h 120"/>
                <a:gd name="T26" fmla="*/ 80774 w 111"/>
                <a:gd name="T27" fmla="*/ 147589 h 120"/>
                <a:gd name="T28" fmla="*/ 31522 w 111"/>
                <a:gd name="T29" fmla="*/ 159396 h 120"/>
                <a:gd name="T30" fmla="*/ 80774 w 111"/>
                <a:gd name="T31" fmla="*/ 208592 h 120"/>
                <a:gd name="T32" fmla="*/ 181249 w 111"/>
                <a:gd name="T33" fmla="*/ 208592 h 120"/>
                <a:gd name="T34" fmla="*/ 191100 w 111"/>
                <a:gd name="T35" fmla="*/ 198753 h 120"/>
                <a:gd name="T36" fmla="*/ 191100 w 111"/>
                <a:gd name="T37" fmla="*/ 98393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20">
                  <a:moveTo>
                    <a:pt x="97" y="50"/>
                  </a:moveTo>
                  <a:cubicBezTo>
                    <a:pt x="61" y="14"/>
                    <a:pt x="61" y="14"/>
                    <a:pt x="61" y="14"/>
                  </a:cubicBezTo>
                  <a:cubicBezTo>
                    <a:pt x="47" y="0"/>
                    <a:pt x="25" y="0"/>
                    <a:pt x="11" y="14"/>
                  </a:cubicBezTo>
                  <a:cubicBezTo>
                    <a:pt x="0" y="25"/>
                    <a:pt x="0" y="25"/>
                    <a:pt x="0" y="25"/>
                  </a:cubicBezTo>
                  <a:cubicBezTo>
                    <a:pt x="0" y="25"/>
                    <a:pt x="0" y="25"/>
                    <a:pt x="0" y="25"/>
                  </a:cubicBezTo>
                  <a:cubicBezTo>
                    <a:pt x="16" y="41"/>
                    <a:pt x="16" y="41"/>
                    <a:pt x="16" y="41"/>
                  </a:cubicBezTo>
                  <a:cubicBezTo>
                    <a:pt x="16" y="40"/>
                    <a:pt x="16" y="40"/>
                    <a:pt x="16" y="40"/>
                  </a:cubicBezTo>
                  <a:cubicBezTo>
                    <a:pt x="27" y="30"/>
                    <a:pt x="27" y="30"/>
                    <a:pt x="27" y="30"/>
                  </a:cubicBezTo>
                  <a:cubicBezTo>
                    <a:pt x="32" y="24"/>
                    <a:pt x="40" y="24"/>
                    <a:pt x="46" y="30"/>
                  </a:cubicBezTo>
                  <a:cubicBezTo>
                    <a:pt x="82" y="66"/>
                    <a:pt x="82" y="66"/>
                    <a:pt x="82" y="66"/>
                  </a:cubicBezTo>
                  <a:cubicBezTo>
                    <a:pt x="87" y="71"/>
                    <a:pt x="87" y="80"/>
                    <a:pt x="82" y="85"/>
                  </a:cubicBezTo>
                  <a:cubicBezTo>
                    <a:pt x="76" y="91"/>
                    <a:pt x="76" y="91"/>
                    <a:pt x="76" y="91"/>
                  </a:cubicBezTo>
                  <a:cubicBezTo>
                    <a:pt x="71" y="96"/>
                    <a:pt x="62" y="96"/>
                    <a:pt x="57" y="91"/>
                  </a:cubicBezTo>
                  <a:cubicBezTo>
                    <a:pt x="41" y="75"/>
                    <a:pt x="41" y="75"/>
                    <a:pt x="41" y="75"/>
                  </a:cubicBezTo>
                  <a:cubicBezTo>
                    <a:pt x="33" y="79"/>
                    <a:pt x="25" y="81"/>
                    <a:pt x="16" y="81"/>
                  </a:cubicBezTo>
                  <a:cubicBezTo>
                    <a:pt x="41" y="106"/>
                    <a:pt x="41" y="106"/>
                    <a:pt x="41" y="106"/>
                  </a:cubicBezTo>
                  <a:cubicBezTo>
                    <a:pt x="55" y="120"/>
                    <a:pt x="78" y="120"/>
                    <a:pt x="92" y="106"/>
                  </a:cubicBezTo>
                  <a:cubicBezTo>
                    <a:pt x="97" y="101"/>
                    <a:pt x="97" y="101"/>
                    <a:pt x="97" y="101"/>
                  </a:cubicBezTo>
                  <a:cubicBezTo>
                    <a:pt x="111" y="87"/>
                    <a:pt x="111" y="64"/>
                    <a:pt x="97" y="50"/>
                  </a:cubicBezTo>
                  <a:close/>
                </a:path>
              </a:pathLst>
            </a:custGeom>
            <a:solidFill>
              <a:srgbClr val="FFFFFF"/>
            </a:solidFill>
            <a:ln w="9525">
              <a:noFill/>
              <a:round/>
              <a:headEnd/>
              <a:tailEnd/>
            </a:ln>
          </p:spPr>
          <p:txBody>
            <a:bodyPr/>
            <a:lstStyle/>
            <a:p>
              <a:endParaRPr lang="zh-CN" altLang="en-US"/>
            </a:p>
          </p:txBody>
        </p:sp>
        <p:sp>
          <p:nvSpPr>
            <p:cNvPr id="91253" name="Freeform 129"/>
            <p:cNvSpPr>
              <a:spLocks/>
            </p:cNvSpPr>
            <p:nvPr/>
          </p:nvSpPr>
          <p:spPr bwMode="auto">
            <a:xfrm>
              <a:off x="6694275" y="3078866"/>
              <a:ext cx="236142" cy="217850"/>
            </a:xfrm>
            <a:custGeom>
              <a:avLst/>
              <a:gdLst>
                <a:gd name="T0" fmla="*/ 59036 w 120"/>
                <a:gd name="T1" fmla="*/ 68691 h 111"/>
                <a:gd name="T2" fmla="*/ 68875 w 120"/>
                <a:gd name="T3" fmla="*/ 58878 h 111"/>
                <a:gd name="T4" fmla="*/ 108232 w 120"/>
                <a:gd name="T5" fmla="*/ 58878 h 111"/>
                <a:gd name="T6" fmla="*/ 179074 w 120"/>
                <a:gd name="T7" fmla="*/ 129532 h 111"/>
                <a:gd name="T8" fmla="*/ 179074 w 120"/>
                <a:gd name="T9" fmla="*/ 166822 h 111"/>
                <a:gd name="T10" fmla="*/ 157428 w 120"/>
                <a:gd name="T11" fmla="*/ 186448 h 111"/>
                <a:gd name="T12" fmla="*/ 157428 w 120"/>
                <a:gd name="T13" fmla="*/ 188411 h 111"/>
                <a:gd name="T14" fmla="*/ 186946 w 120"/>
                <a:gd name="T15" fmla="*/ 217850 h 111"/>
                <a:gd name="T16" fmla="*/ 188914 w 120"/>
                <a:gd name="T17" fmla="*/ 217850 h 111"/>
                <a:gd name="T18" fmla="*/ 208592 w 120"/>
                <a:gd name="T19" fmla="*/ 196261 h 111"/>
                <a:gd name="T20" fmla="*/ 208592 w 120"/>
                <a:gd name="T21" fmla="*/ 98131 h 111"/>
                <a:gd name="T22" fmla="*/ 137750 w 120"/>
                <a:gd name="T23" fmla="*/ 27477 h 111"/>
                <a:gd name="T24" fmla="*/ 39357 w 120"/>
                <a:gd name="T25" fmla="*/ 27477 h 111"/>
                <a:gd name="T26" fmla="*/ 27550 w 120"/>
                <a:gd name="T27" fmla="*/ 39252 h 111"/>
                <a:gd name="T28" fmla="*/ 27550 w 120"/>
                <a:gd name="T29" fmla="*/ 137383 h 111"/>
                <a:gd name="T30" fmla="*/ 76746 w 120"/>
                <a:gd name="T31" fmla="*/ 186448 h 111"/>
                <a:gd name="T32" fmla="*/ 90521 w 120"/>
                <a:gd name="T33" fmla="*/ 139345 h 111"/>
                <a:gd name="T34" fmla="*/ 59036 w 120"/>
                <a:gd name="T35" fmla="*/ 107944 h 111"/>
                <a:gd name="T36" fmla="*/ 59036 w 120"/>
                <a:gd name="T37" fmla="*/ 68691 h 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0" h="111">
                  <a:moveTo>
                    <a:pt x="30" y="35"/>
                  </a:moveTo>
                  <a:cubicBezTo>
                    <a:pt x="35" y="30"/>
                    <a:pt x="35" y="30"/>
                    <a:pt x="35" y="30"/>
                  </a:cubicBezTo>
                  <a:cubicBezTo>
                    <a:pt x="41" y="24"/>
                    <a:pt x="49" y="24"/>
                    <a:pt x="55" y="30"/>
                  </a:cubicBezTo>
                  <a:cubicBezTo>
                    <a:pt x="91" y="66"/>
                    <a:pt x="91" y="66"/>
                    <a:pt x="91" y="66"/>
                  </a:cubicBezTo>
                  <a:cubicBezTo>
                    <a:pt x="96" y="71"/>
                    <a:pt x="96" y="80"/>
                    <a:pt x="91" y="85"/>
                  </a:cubicBezTo>
                  <a:cubicBezTo>
                    <a:pt x="80" y="95"/>
                    <a:pt x="80" y="95"/>
                    <a:pt x="80" y="95"/>
                  </a:cubicBezTo>
                  <a:cubicBezTo>
                    <a:pt x="80" y="96"/>
                    <a:pt x="80" y="96"/>
                    <a:pt x="80" y="96"/>
                  </a:cubicBezTo>
                  <a:cubicBezTo>
                    <a:pt x="95" y="111"/>
                    <a:pt x="95" y="111"/>
                    <a:pt x="95" y="111"/>
                  </a:cubicBezTo>
                  <a:cubicBezTo>
                    <a:pt x="96" y="111"/>
                    <a:pt x="96" y="111"/>
                    <a:pt x="96" y="111"/>
                  </a:cubicBezTo>
                  <a:cubicBezTo>
                    <a:pt x="106" y="100"/>
                    <a:pt x="106" y="100"/>
                    <a:pt x="106" y="100"/>
                  </a:cubicBezTo>
                  <a:cubicBezTo>
                    <a:pt x="120" y="87"/>
                    <a:pt x="120" y="64"/>
                    <a:pt x="106" y="50"/>
                  </a:cubicBezTo>
                  <a:cubicBezTo>
                    <a:pt x="70" y="14"/>
                    <a:pt x="70" y="14"/>
                    <a:pt x="70" y="14"/>
                  </a:cubicBezTo>
                  <a:cubicBezTo>
                    <a:pt x="56" y="0"/>
                    <a:pt x="34" y="0"/>
                    <a:pt x="20" y="14"/>
                  </a:cubicBezTo>
                  <a:cubicBezTo>
                    <a:pt x="14" y="20"/>
                    <a:pt x="14" y="20"/>
                    <a:pt x="14" y="20"/>
                  </a:cubicBezTo>
                  <a:cubicBezTo>
                    <a:pt x="0" y="34"/>
                    <a:pt x="0" y="56"/>
                    <a:pt x="14" y="70"/>
                  </a:cubicBezTo>
                  <a:cubicBezTo>
                    <a:pt x="39" y="95"/>
                    <a:pt x="39" y="95"/>
                    <a:pt x="39" y="95"/>
                  </a:cubicBezTo>
                  <a:cubicBezTo>
                    <a:pt x="39" y="87"/>
                    <a:pt x="41" y="78"/>
                    <a:pt x="46" y="71"/>
                  </a:cubicBezTo>
                  <a:cubicBezTo>
                    <a:pt x="30" y="55"/>
                    <a:pt x="30" y="55"/>
                    <a:pt x="30" y="55"/>
                  </a:cubicBezTo>
                  <a:cubicBezTo>
                    <a:pt x="24" y="49"/>
                    <a:pt x="24" y="41"/>
                    <a:pt x="30" y="35"/>
                  </a:cubicBezTo>
                  <a:close/>
                </a:path>
              </a:pathLst>
            </a:custGeom>
            <a:solidFill>
              <a:srgbClr val="FFFFFF"/>
            </a:solidFill>
            <a:ln w="9525">
              <a:noFill/>
              <a:round/>
              <a:headEnd/>
              <a:tailEnd/>
            </a:ln>
          </p:spPr>
          <p:txBody>
            <a:bodyPr/>
            <a:lstStyle/>
            <a:p>
              <a:endParaRPr lang="zh-CN" altLang="en-US"/>
            </a:p>
          </p:txBody>
        </p:sp>
        <p:sp>
          <p:nvSpPr>
            <p:cNvPr id="91254" name="Freeform 130"/>
            <p:cNvSpPr>
              <a:spLocks/>
            </p:cNvSpPr>
            <p:nvPr/>
          </p:nvSpPr>
          <p:spPr bwMode="auto">
            <a:xfrm>
              <a:off x="6784907" y="3198600"/>
              <a:ext cx="220344" cy="222007"/>
            </a:xfrm>
            <a:custGeom>
              <a:avLst/>
              <a:gdLst>
                <a:gd name="T0" fmla="*/ 220344 w 112"/>
                <a:gd name="T1" fmla="*/ 172890 h 113"/>
                <a:gd name="T2" fmla="*/ 188866 w 112"/>
                <a:gd name="T3" fmla="*/ 141456 h 113"/>
                <a:gd name="T4" fmla="*/ 167225 w 112"/>
                <a:gd name="T5" fmla="*/ 163067 h 113"/>
                <a:gd name="T6" fmla="*/ 129846 w 112"/>
                <a:gd name="T7" fmla="*/ 163067 h 113"/>
                <a:gd name="T8" fmla="*/ 59021 w 112"/>
                <a:gd name="T9" fmla="*/ 92339 h 113"/>
                <a:gd name="T10" fmla="*/ 59021 w 112"/>
                <a:gd name="T11" fmla="*/ 55011 h 113"/>
                <a:gd name="T12" fmla="*/ 82629 w 112"/>
                <a:gd name="T13" fmla="*/ 29470 h 113"/>
                <a:gd name="T14" fmla="*/ 53119 w 112"/>
                <a:gd name="T15" fmla="*/ 0 h 113"/>
                <a:gd name="T16" fmla="*/ 27543 w 112"/>
                <a:gd name="T17" fmla="*/ 23576 h 113"/>
                <a:gd name="T18" fmla="*/ 27543 w 112"/>
                <a:gd name="T19" fmla="*/ 123774 h 113"/>
                <a:gd name="T20" fmla="*/ 98368 w 112"/>
                <a:gd name="T21" fmla="*/ 194502 h 113"/>
                <a:gd name="T22" fmla="*/ 198703 w 112"/>
                <a:gd name="T23" fmla="*/ 194502 h 113"/>
                <a:gd name="T24" fmla="*/ 220344 w 112"/>
                <a:gd name="T25" fmla="*/ 172890 h 1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2" h="113">
                  <a:moveTo>
                    <a:pt x="112" y="88"/>
                  </a:moveTo>
                  <a:cubicBezTo>
                    <a:pt x="96" y="72"/>
                    <a:pt x="96" y="72"/>
                    <a:pt x="96" y="72"/>
                  </a:cubicBezTo>
                  <a:cubicBezTo>
                    <a:pt x="85" y="83"/>
                    <a:pt x="85" y="83"/>
                    <a:pt x="85" y="83"/>
                  </a:cubicBezTo>
                  <a:cubicBezTo>
                    <a:pt x="80" y="88"/>
                    <a:pt x="71" y="88"/>
                    <a:pt x="66" y="83"/>
                  </a:cubicBezTo>
                  <a:cubicBezTo>
                    <a:pt x="30" y="47"/>
                    <a:pt x="30" y="47"/>
                    <a:pt x="30" y="47"/>
                  </a:cubicBezTo>
                  <a:cubicBezTo>
                    <a:pt x="25" y="42"/>
                    <a:pt x="25" y="33"/>
                    <a:pt x="30" y="28"/>
                  </a:cubicBezTo>
                  <a:cubicBezTo>
                    <a:pt x="42" y="15"/>
                    <a:pt x="42" y="15"/>
                    <a:pt x="42" y="15"/>
                  </a:cubicBezTo>
                  <a:cubicBezTo>
                    <a:pt x="27" y="0"/>
                    <a:pt x="27" y="0"/>
                    <a:pt x="27" y="0"/>
                  </a:cubicBezTo>
                  <a:cubicBezTo>
                    <a:pt x="14" y="12"/>
                    <a:pt x="14" y="12"/>
                    <a:pt x="14" y="12"/>
                  </a:cubicBezTo>
                  <a:cubicBezTo>
                    <a:pt x="0" y="26"/>
                    <a:pt x="0" y="49"/>
                    <a:pt x="14" y="63"/>
                  </a:cubicBezTo>
                  <a:cubicBezTo>
                    <a:pt x="50" y="99"/>
                    <a:pt x="50" y="99"/>
                    <a:pt x="50" y="99"/>
                  </a:cubicBezTo>
                  <a:cubicBezTo>
                    <a:pt x="64" y="113"/>
                    <a:pt x="87" y="113"/>
                    <a:pt x="101" y="99"/>
                  </a:cubicBezTo>
                  <a:lnTo>
                    <a:pt x="112" y="88"/>
                  </a:lnTo>
                  <a:close/>
                </a:path>
              </a:pathLst>
            </a:custGeom>
            <a:solidFill>
              <a:srgbClr val="FFFFFF"/>
            </a:solidFill>
            <a:ln w="9525">
              <a:noFill/>
              <a:round/>
              <a:headEnd/>
              <a:tailEnd/>
            </a:ln>
          </p:spPr>
          <p:txBody>
            <a:bodyPr/>
            <a:lstStyle/>
            <a:p>
              <a:endParaRPr lang="zh-CN" altLang="en-US"/>
            </a:p>
          </p:txBody>
        </p:sp>
      </p:grpSp>
      <p:grpSp>
        <p:nvGrpSpPr>
          <p:cNvPr id="15" name="Group 96"/>
          <p:cNvGrpSpPr>
            <a:grpSpLocks/>
          </p:cNvGrpSpPr>
          <p:nvPr/>
        </p:nvGrpSpPr>
        <p:grpSpPr bwMode="auto">
          <a:xfrm>
            <a:off x="3079946" y="4324082"/>
            <a:ext cx="378293" cy="315524"/>
            <a:chOff x="6329253" y="5728815"/>
            <a:chExt cx="560422" cy="467296"/>
          </a:xfrm>
        </p:grpSpPr>
        <p:sp>
          <p:nvSpPr>
            <p:cNvPr id="91250" name="Freeform 134"/>
            <p:cNvSpPr>
              <a:spLocks/>
            </p:cNvSpPr>
            <p:nvPr/>
          </p:nvSpPr>
          <p:spPr bwMode="auto">
            <a:xfrm>
              <a:off x="6329253" y="5728815"/>
              <a:ext cx="560422" cy="442351"/>
            </a:xfrm>
            <a:custGeom>
              <a:avLst/>
              <a:gdLst>
                <a:gd name="T0" fmla="*/ 0 w 674"/>
                <a:gd name="T1" fmla="*/ 275222 h 532"/>
                <a:gd name="T2" fmla="*/ 560422 w 674"/>
                <a:gd name="T3" fmla="*/ 0 h 532"/>
                <a:gd name="T4" fmla="*/ 271065 w 674"/>
                <a:gd name="T5" fmla="*/ 442351 h 532"/>
                <a:gd name="T6" fmla="*/ 194568 w 674"/>
                <a:gd name="T7" fmla="*/ 294346 h 532"/>
                <a:gd name="T8" fmla="*/ 523005 w 674"/>
                <a:gd name="T9" fmla="*/ 29102 h 532"/>
                <a:gd name="T10" fmla="*/ 178770 w 674"/>
                <a:gd name="T11" fmla="*/ 279380 h 532"/>
                <a:gd name="T12" fmla="*/ 0 w 674"/>
                <a:gd name="T13" fmla="*/ 275222 h 5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4" h="532">
                  <a:moveTo>
                    <a:pt x="0" y="331"/>
                  </a:moveTo>
                  <a:lnTo>
                    <a:pt x="674" y="0"/>
                  </a:lnTo>
                  <a:lnTo>
                    <a:pt x="326" y="532"/>
                  </a:lnTo>
                  <a:lnTo>
                    <a:pt x="234" y="354"/>
                  </a:lnTo>
                  <a:lnTo>
                    <a:pt x="629" y="35"/>
                  </a:lnTo>
                  <a:lnTo>
                    <a:pt x="215" y="336"/>
                  </a:lnTo>
                  <a:lnTo>
                    <a:pt x="0" y="331"/>
                  </a:lnTo>
                  <a:close/>
                </a:path>
              </a:pathLst>
            </a:custGeom>
            <a:solidFill>
              <a:srgbClr val="FFFFFF"/>
            </a:solidFill>
            <a:ln w="9525">
              <a:noFill/>
              <a:round/>
              <a:headEnd/>
              <a:tailEnd/>
            </a:ln>
          </p:spPr>
          <p:txBody>
            <a:bodyPr/>
            <a:lstStyle/>
            <a:p>
              <a:endParaRPr lang="zh-CN" altLang="en-US"/>
            </a:p>
          </p:txBody>
        </p:sp>
        <p:sp>
          <p:nvSpPr>
            <p:cNvPr id="91251" name="Freeform 135"/>
            <p:cNvSpPr>
              <a:spLocks/>
            </p:cNvSpPr>
            <p:nvPr/>
          </p:nvSpPr>
          <p:spPr bwMode="auto">
            <a:xfrm>
              <a:off x="6499707" y="6038960"/>
              <a:ext cx="57373" cy="157151"/>
            </a:xfrm>
            <a:custGeom>
              <a:avLst/>
              <a:gdLst>
                <a:gd name="T0" fmla="*/ 0 w 29"/>
                <a:gd name="T1" fmla="*/ 3929 h 80"/>
                <a:gd name="T2" fmla="*/ 35611 w 29"/>
                <a:gd name="T3" fmla="*/ 149293 h 80"/>
                <a:gd name="T4" fmla="*/ 57373 w 29"/>
                <a:gd name="T5" fmla="*/ 66789 h 80"/>
                <a:gd name="T6" fmla="*/ 19784 w 29"/>
                <a:gd name="T7" fmla="*/ 0 h 80"/>
                <a:gd name="T8" fmla="*/ 0 w 29"/>
                <a:gd name="T9" fmla="*/ 3929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80">
                  <a:moveTo>
                    <a:pt x="0" y="2"/>
                  </a:moveTo>
                  <a:cubicBezTo>
                    <a:pt x="0" y="2"/>
                    <a:pt x="18" y="80"/>
                    <a:pt x="18" y="76"/>
                  </a:cubicBezTo>
                  <a:cubicBezTo>
                    <a:pt x="18" y="71"/>
                    <a:pt x="29" y="34"/>
                    <a:pt x="29" y="34"/>
                  </a:cubicBezTo>
                  <a:cubicBezTo>
                    <a:pt x="10" y="0"/>
                    <a:pt x="10" y="0"/>
                    <a:pt x="10" y="0"/>
                  </a:cubicBezTo>
                  <a:lnTo>
                    <a:pt x="0" y="2"/>
                  </a:lnTo>
                  <a:close/>
                </a:path>
              </a:pathLst>
            </a:custGeom>
            <a:solidFill>
              <a:srgbClr val="FFFFFF"/>
            </a:solidFill>
            <a:ln w="9525">
              <a:noFill/>
              <a:round/>
              <a:headEnd/>
              <a:tailEnd/>
            </a:ln>
          </p:spPr>
          <p:txBody>
            <a:bodyPr/>
            <a:lstStyle/>
            <a:p>
              <a:endParaRPr lang="zh-CN" altLang="en-US"/>
            </a:p>
          </p:txBody>
        </p:sp>
      </p:grpSp>
      <p:grpSp>
        <p:nvGrpSpPr>
          <p:cNvPr id="18" name="Group 118"/>
          <p:cNvGrpSpPr>
            <a:grpSpLocks/>
          </p:cNvGrpSpPr>
          <p:nvPr/>
        </p:nvGrpSpPr>
        <p:grpSpPr bwMode="auto">
          <a:xfrm>
            <a:off x="3292068" y="1555436"/>
            <a:ext cx="2262582" cy="2805370"/>
            <a:chOff x="535506" y="2061639"/>
            <a:chExt cx="2773634" cy="3739205"/>
          </a:xfrm>
        </p:grpSpPr>
        <p:grpSp>
          <p:nvGrpSpPr>
            <p:cNvPr id="19" name="Group 119"/>
            <p:cNvGrpSpPr>
              <a:grpSpLocks/>
            </p:cNvGrpSpPr>
            <p:nvPr/>
          </p:nvGrpSpPr>
          <p:grpSpPr bwMode="auto">
            <a:xfrm>
              <a:off x="535506" y="5154993"/>
              <a:ext cx="2773634" cy="645851"/>
              <a:chOff x="535506" y="5154993"/>
              <a:chExt cx="2773634" cy="645851"/>
            </a:xfrm>
          </p:grpSpPr>
          <p:sp>
            <p:nvSpPr>
              <p:cNvPr id="123" name="TextBox 122"/>
              <p:cNvSpPr txBox="1"/>
              <p:nvPr/>
            </p:nvSpPr>
            <p:spPr>
              <a:xfrm>
                <a:off x="1174403" y="5493174"/>
                <a:ext cx="2134737" cy="307670"/>
              </a:xfrm>
              <a:prstGeom prst="rect">
                <a:avLst/>
              </a:prstGeom>
              <a:noFill/>
            </p:spPr>
            <p:txBody>
              <a:bodyPr wrap="square">
                <a:spAutoFit/>
              </a:bodyPr>
              <a:lstStyle/>
              <a:p>
                <a:pPr defTabSz="912796">
                  <a:spcBef>
                    <a:spcPct val="20000"/>
                  </a:spcBef>
                  <a:defRPr/>
                </a:pPr>
                <a:r>
                  <a:rPr lang="en-US" altLang="zh-Han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hlinkClick r:id="rId3"/>
                  </a:rPr>
                  <a:t>What we</a:t>
                </a:r>
                <a:r>
                  <a:rPr lang="zh-Hans"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hlinkClick r:id="rId3"/>
                  </a:rPr>
                  <a:t> </a:t>
                </a:r>
                <a:r>
                  <a:rPr lang="en-US" altLang="zh-Han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hlinkClick r:id="rId3"/>
                  </a:rPr>
                  <a:t>have achieved</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4" name="TextBox 123"/>
              <p:cNvSpPr txBox="1"/>
              <p:nvPr/>
            </p:nvSpPr>
            <p:spPr>
              <a:xfrm>
                <a:off x="535506" y="5154993"/>
                <a:ext cx="246315" cy="533296"/>
              </a:xfrm>
              <a:prstGeom prst="rect">
                <a:avLst/>
              </a:prstGeom>
              <a:noFill/>
            </p:spPr>
            <p:txBody>
              <a:bodyPr wrap="none">
                <a:spAutoFit/>
              </a:bodyPr>
              <a:lstStyle/>
              <a:p>
                <a:pPr fontAlgn="auto">
                  <a:spcBef>
                    <a:spcPts val="0"/>
                  </a:spcBef>
                  <a:spcAft>
                    <a:spcPts val="0"/>
                  </a:spcAft>
                  <a:defRPr/>
                </a:pPr>
                <a:endParaRPr lang="id-ID" sz="2000" b="1" dirty="0">
                  <a:solidFill>
                    <a:schemeClr val="tx1">
                      <a:lumMod val="65000"/>
                      <a:lumOff val="35000"/>
                    </a:schemeClr>
                  </a:solidFill>
                  <a:latin typeface="+mn-lt"/>
                </a:endParaRPr>
              </a:p>
            </p:txBody>
          </p:sp>
        </p:grpSp>
        <p:sp>
          <p:nvSpPr>
            <p:cNvPr id="121" name="TextBox 120"/>
            <p:cNvSpPr txBox="1"/>
            <p:nvPr/>
          </p:nvSpPr>
          <p:spPr>
            <a:xfrm>
              <a:off x="546509" y="2061639"/>
              <a:ext cx="1827914" cy="492273"/>
            </a:xfrm>
            <a:prstGeom prst="rect">
              <a:avLst/>
            </a:prstGeom>
            <a:noFill/>
          </p:spPr>
          <p:txBody>
            <a:bodyPr wrap="none">
              <a:spAutoFit/>
            </a:bodyPr>
            <a:lstStyle/>
            <a:p>
              <a:pPr algn="ctr"/>
              <a:r>
                <a:rPr lang="en-US" altLang="zh-Hans" b="1" dirty="0">
                  <a:solidFill>
                    <a:schemeClr val="bg2">
                      <a:lumMod val="25000"/>
                    </a:schemeClr>
                  </a:solidFill>
                  <a:latin typeface="Century Gothic" panose="020B0502020202020204" pitchFamily="34" charset="0"/>
                  <a:ea typeface="Microsoft JhengHei" panose="020B0604030504040204" pitchFamily="34" charset="-120"/>
                </a:rPr>
                <a:t>Interactivity</a:t>
              </a:r>
              <a:endParaRPr lang="zh-CN" altLang="en-US" b="1" dirty="0">
                <a:solidFill>
                  <a:schemeClr val="bg2">
                    <a:lumMod val="25000"/>
                  </a:schemeClr>
                </a:solidFill>
                <a:latin typeface="Century Gothic" panose="020B0502020202020204" pitchFamily="34" charset="0"/>
                <a:ea typeface="Microsoft JhengHei" panose="020B0604030504040204" pitchFamily="34" charset="-120"/>
              </a:endParaRPr>
            </a:p>
          </p:txBody>
        </p:sp>
      </p:grpSp>
      <p:sp>
        <p:nvSpPr>
          <p:cNvPr id="126" name="Freeform 125"/>
          <p:cNvSpPr>
            <a:spLocks noEditPoints="1"/>
          </p:cNvSpPr>
          <p:nvPr/>
        </p:nvSpPr>
        <p:spPr bwMode="auto">
          <a:xfrm>
            <a:off x="6048373" y="1720985"/>
            <a:ext cx="419100" cy="402556"/>
          </a:xfrm>
          <a:custGeom>
            <a:avLst/>
            <a:gdLst>
              <a:gd name="T0" fmla="*/ 175 w 296"/>
              <a:gd name="T1" fmla="*/ 126 h 284"/>
              <a:gd name="T2" fmla="*/ 263 w 296"/>
              <a:gd name="T3" fmla="*/ 42 h 284"/>
              <a:gd name="T4" fmla="*/ 268 w 296"/>
              <a:gd name="T5" fmla="*/ 15 h 284"/>
              <a:gd name="T6" fmla="*/ 241 w 296"/>
              <a:gd name="T7" fmla="*/ 22 h 284"/>
              <a:gd name="T8" fmla="*/ 164 w 296"/>
              <a:gd name="T9" fmla="*/ 116 h 284"/>
              <a:gd name="T10" fmla="*/ 141 w 296"/>
              <a:gd name="T11" fmla="*/ 95 h 284"/>
              <a:gd name="T12" fmla="*/ 91 w 296"/>
              <a:gd name="T13" fmla="*/ 12 h 284"/>
              <a:gd name="T14" fmla="*/ 42 w 296"/>
              <a:gd name="T15" fmla="*/ 4 h 284"/>
              <a:gd name="T16" fmla="*/ 42 w 296"/>
              <a:gd name="T17" fmla="*/ 14 h 284"/>
              <a:gd name="T18" fmla="*/ 76 w 296"/>
              <a:gd name="T19" fmla="*/ 45 h 284"/>
              <a:gd name="T20" fmla="*/ 62 w 296"/>
              <a:gd name="T21" fmla="*/ 78 h 284"/>
              <a:gd name="T22" fmla="*/ 22 w 296"/>
              <a:gd name="T23" fmla="*/ 46 h 284"/>
              <a:gd name="T24" fmla="*/ 12 w 296"/>
              <a:gd name="T25" fmla="*/ 36 h 284"/>
              <a:gd name="T26" fmla="*/ 7 w 296"/>
              <a:gd name="T27" fmla="*/ 39 h 284"/>
              <a:gd name="T28" fmla="*/ 56 w 296"/>
              <a:gd name="T29" fmla="*/ 126 h 284"/>
              <a:gd name="T30" fmla="*/ 100 w 296"/>
              <a:gd name="T31" fmla="*/ 136 h 284"/>
              <a:gd name="T32" fmla="*/ 33 w 296"/>
              <a:gd name="T33" fmla="*/ 224 h 284"/>
              <a:gd name="T34" fmla="*/ 29 w 296"/>
              <a:gd name="T35" fmla="*/ 272 h 284"/>
              <a:gd name="T36" fmla="*/ 149 w 296"/>
              <a:gd name="T37" fmla="*/ 186 h 284"/>
              <a:gd name="T38" fmla="*/ 266 w 296"/>
              <a:gd name="T39" fmla="*/ 284 h 284"/>
              <a:gd name="T40" fmla="*/ 284 w 296"/>
              <a:gd name="T41" fmla="*/ 277 h 284"/>
              <a:gd name="T42" fmla="*/ 103 w 296"/>
              <a:gd name="T43" fmla="*/ 123 h 284"/>
              <a:gd name="T44" fmla="*/ 86 w 296"/>
              <a:gd name="T45" fmla="*/ 127 h 284"/>
              <a:gd name="T46" fmla="*/ 25 w 296"/>
              <a:gd name="T47" fmla="*/ 80 h 284"/>
              <a:gd name="T48" fmla="*/ 41 w 296"/>
              <a:gd name="T49" fmla="*/ 80 h 284"/>
              <a:gd name="T50" fmla="*/ 84 w 296"/>
              <a:gd name="T51" fmla="*/ 80 h 284"/>
              <a:gd name="T52" fmla="*/ 58 w 296"/>
              <a:gd name="T53" fmla="*/ 11 h 284"/>
              <a:gd name="T54" fmla="*/ 122 w 296"/>
              <a:gd name="T55" fmla="*/ 59 h 284"/>
              <a:gd name="T56" fmla="*/ 128 w 296"/>
              <a:gd name="T57" fmla="*/ 100 h 284"/>
              <a:gd name="T58" fmla="*/ 144 w 296"/>
              <a:gd name="T59" fmla="*/ 112 h 284"/>
              <a:gd name="T60" fmla="*/ 152 w 296"/>
              <a:gd name="T61" fmla="*/ 129 h 284"/>
              <a:gd name="T62" fmla="*/ 108 w 296"/>
              <a:gd name="T63" fmla="*/ 127 h 284"/>
              <a:gd name="T64" fmla="*/ 103 w 296"/>
              <a:gd name="T65" fmla="*/ 123 h 284"/>
              <a:gd name="T66" fmla="*/ 36 w 296"/>
              <a:gd name="T67" fmla="*/ 264 h 284"/>
              <a:gd name="T68" fmla="*/ 42 w 296"/>
              <a:gd name="T69" fmla="*/ 232 h 284"/>
              <a:gd name="T70" fmla="*/ 150 w 296"/>
              <a:gd name="T71" fmla="*/ 141 h 284"/>
              <a:gd name="T72" fmla="*/ 145 w 296"/>
              <a:gd name="T73" fmla="*/ 173 h 284"/>
              <a:gd name="T74" fmla="*/ 276 w 296"/>
              <a:gd name="T75" fmla="*/ 269 h 284"/>
              <a:gd name="T76" fmla="*/ 241 w 296"/>
              <a:gd name="T77" fmla="*/ 261 h 284"/>
              <a:gd name="T78" fmla="*/ 162 w 296"/>
              <a:gd name="T79" fmla="*/ 139 h 284"/>
              <a:gd name="T80" fmla="*/ 268 w 296"/>
              <a:gd name="T81" fmla="*/ 2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6" h="284">
                <a:moveTo>
                  <a:pt x="276" y="226"/>
                </a:moveTo>
                <a:cubicBezTo>
                  <a:pt x="175" y="126"/>
                  <a:pt x="175" y="126"/>
                  <a:pt x="175" y="126"/>
                </a:cubicBezTo>
                <a:cubicBezTo>
                  <a:pt x="246" y="49"/>
                  <a:pt x="246" y="49"/>
                  <a:pt x="246" y="49"/>
                </a:cubicBezTo>
                <a:cubicBezTo>
                  <a:pt x="252" y="49"/>
                  <a:pt x="258" y="47"/>
                  <a:pt x="263" y="42"/>
                </a:cubicBezTo>
                <a:cubicBezTo>
                  <a:pt x="271" y="34"/>
                  <a:pt x="271" y="34"/>
                  <a:pt x="271" y="34"/>
                </a:cubicBezTo>
                <a:cubicBezTo>
                  <a:pt x="278" y="26"/>
                  <a:pt x="274" y="20"/>
                  <a:pt x="268" y="15"/>
                </a:cubicBezTo>
                <a:cubicBezTo>
                  <a:pt x="262" y="9"/>
                  <a:pt x="256" y="6"/>
                  <a:pt x="249" y="13"/>
                </a:cubicBezTo>
                <a:cubicBezTo>
                  <a:pt x="241" y="22"/>
                  <a:pt x="241" y="22"/>
                  <a:pt x="241" y="22"/>
                </a:cubicBezTo>
                <a:cubicBezTo>
                  <a:pt x="237" y="27"/>
                  <a:pt x="235" y="33"/>
                  <a:pt x="236" y="39"/>
                </a:cubicBezTo>
                <a:cubicBezTo>
                  <a:pt x="164" y="116"/>
                  <a:pt x="164" y="116"/>
                  <a:pt x="164" y="116"/>
                </a:cubicBezTo>
                <a:cubicBezTo>
                  <a:pt x="152" y="104"/>
                  <a:pt x="152" y="104"/>
                  <a:pt x="152" y="104"/>
                </a:cubicBezTo>
                <a:cubicBezTo>
                  <a:pt x="149" y="100"/>
                  <a:pt x="145" y="97"/>
                  <a:pt x="141" y="95"/>
                </a:cubicBezTo>
                <a:cubicBezTo>
                  <a:pt x="146" y="80"/>
                  <a:pt x="142" y="62"/>
                  <a:pt x="130" y="51"/>
                </a:cubicBezTo>
                <a:cubicBezTo>
                  <a:pt x="91" y="12"/>
                  <a:pt x="91" y="12"/>
                  <a:pt x="91" y="12"/>
                </a:cubicBezTo>
                <a:cubicBezTo>
                  <a:pt x="83" y="4"/>
                  <a:pt x="72" y="0"/>
                  <a:pt x="60" y="0"/>
                </a:cubicBezTo>
                <a:cubicBezTo>
                  <a:pt x="54" y="0"/>
                  <a:pt x="48" y="1"/>
                  <a:pt x="42" y="4"/>
                </a:cubicBezTo>
                <a:cubicBezTo>
                  <a:pt x="40" y="4"/>
                  <a:pt x="39" y="7"/>
                  <a:pt x="39" y="9"/>
                </a:cubicBezTo>
                <a:cubicBezTo>
                  <a:pt x="39" y="11"/>
                  <a:pt x="40" y="13"/>
                  <a:pt x="42" y="14"/>
                </a:cubicBezTo>
                <a:cubicBezTo>
                  <a:pt x="45" y="15"/>
                  <a:pt x="47" y="16"/>
                  <a:pt x="49" y="18"/>
                </a:cubicBezTo>
                <a:cubicBezTo>
                  <a:pt x="76" y="45"/>
                  <a:pt x="76" y="45"/>
                  <a:pt x="76" y="45"/>
                </a:cubicBezTo>
                <a:cubicBezTo>
                  <a:pt x="83" y="52"/>
                  <a:pt x="84" y="64"/>
                  <a:pt x="76" y="72"/>
                </a:cubicBezTo>
                <a:cubicBezTo>
                  <a:pt x="72" y="76"/>
                  <a:pt x="68" y="78"/>
                  <a:pt x="62" y="78"/>
                </a:cubicBezTo>
                <a:cubicBezTo>
                  <a:pt x="57" y="78"/>
                  <a:pt x="53" y="76"/>
                  <a:pt x="49" y="72"/>
                </a:cubicBezTo>
                <a:cubicBezTo>
                  <a:pt x="22" y="46"/>
                  <a:pt x="22" y="46"/>
                  <a:pt x="22" y="46"/>
                </a:cubicBezTo>
                <a:cubicBezTo>
                  <a:pt x="20" y="44"/>
                  <a:pt x="19" y="42"/>
                  <a:pt x="18" y="39"/>
                </a:cubicBezTo>
                <a:cubicBezTo>
                  <a:pt x="17" y="37"/>
                  <a:pt x="15" y="36"/>
                  <a:pt x="12" y="36"/>
                </a:cubicBezTo>
                <a:cubicBezTo>
                  <a:pt x="12" y="36"/>
                  <a:pt x="12" y="36"/>
                  <a:pt x="12" y="36"/>
                </a:cubicBezTo>
                <a:cubicBezTo>
                  <a:pt x="10" y="36"/>
                  <a:pt x="8" y="37"/>
                  <a:pt x="7" y="39"/>
                </a:cubicBezTo>
                <a:cubicBezTo>
                  <a:pt x="0" y="56"/>
                  <a:pt x="4" y="75"/>
                  <a:pt x="17" y="88"/>
                </a:cubicBezTo>
                <a:cubicBezTo>
                  <a:pt x="56" y="126"/>
                  <a:pt x="56" y="126"/>
                  <a:pt x="56" y="126"/>
                </a:cubicBezTo>
                <a:cubicBezTo>
                  <a:pt x="64" y="134"/>
                  <a:pt x="75" y="139"/>
                  <a:pt x="86" y="139"/>
                </a:cubicBezTo>
                <a:cubicBezTo>
                  <a:pt x="91" y="139"/>
                  <a:pt x="96" y="138"/>
                  <a:pt x="100" y="136"/>
                </a:cubicBezTo>
                <a:cubicBezTo>
                  <a:pt x="102" y="139"/>
                  <a:pt x="104" y="142"/>
                  <a:pt x="107" y="145"/>
                </a:cubicBezTo>
                <a:cubicBezTo>
                  <a:pt x="33" y="224"/>
                  <a:pt x="33" y="224"/>
                  <a:pt x="33" y="224"/>
                </a:cubicBezTo>
                <a:cubicBezTo>
                  <a:pt x="19" y="239"/>
                  <a:pt x="17" y="261"/>
                  <a:pt x="28" y="272"/>
                </a:cubicBezTo>
                <a:cubicBezTo>
                  <a:pt x="29" y="272"/>
                  <a:pt x="29" y="272"/>
                  <a:pt x="29" y="272"/>
                </a:cubicBezTo>
                <a:cubicBezTo>
                  <a:pt x="40" y="283"/>
                  <a:pt x="62" y="279"/>
                  <a:pt x="76" y="264"/>
                </a:cubicBezTo>
                <a:cubicBezTo>
                  <a:pt x="149" y="186"/>
                  <a:pt x="149" y="186"/>
                  <a:pt x="149" y="186"/>
                </a:cubicBezTo>
                <a:cubicBezTo>
                  <a:pt x="233" y="269"/>
                  <a:pt x="233" y="269"/>
                  <a:pt x="233" y="269"/>
                </a:cubicBezTo>
                <a:cubicBezTo>
                  <a:pt x="243" y="279"/>
                  <a:pt x="255" y="284"/>
                  <a:pt x="266" y="284"/>
                </a:cubicBezTo>
                <a:cubicBezTo>
                  <a:pt x="266" y="284"/>
                  <a:pt x="266" y="284"/>
                  <a:pt x="266" y="284"/>
                </a:cubicBezTo>
                <a:cubicBezTo>
                  <a:pt x="273" y="284"/>
                  <a:pt x="280" y="281"/>
                  <a:pt x="284" y="277"/>
                </a:cubicBezTo>
                <a:cubicBezTo>
                  <a:pt x="296" y="264"/>
                  <a:pt x="293" y="242"/>
                  <a:pt x="276" y="226"/>
                </a:cubicBezTo>
                <a:close/>
                <a:moveTo>
                  <a:pt x="103" y="123"/>
                </a:moveTo>
                <a:cubicBezTo>
                  <a:pt x="102" y="123"/>
                  <a:pt x="101" y="123"/>
                  <a:pt x="101" y="124"/>
                </a:cubicBezTo>
                <a:cubicBezTo>
                  <a:pt x="96" y="126"/>
                  <a:pt x="91" y="127"/>
                  <a:pt x="86" y="127"/>
                </a:cubicBezTo>
                <a:cubicBezTo>
                  <a:pt x="78" y="127"/>
                  <a:pt x="70" y="124"/>
                  <a:pt x="64" y="118"/>
                </a:cubicBezTo>
                <a:cubicBezTo>
                  <a:pt x="25" y="80"/>
                  <a:pt x="25" y="80"/>
                  <a:pt x="25" y="80"/>
                </a:cubicBezTo>
                <a:cubicBezTo>
                  <a:pt x="18" y="73"/>
                  <a:pt x="15" y="64"/>
                  <a:pt x="15" y="55"/>
                </a:cubicBezTo>
                <a:cubicBezTo>
                  <a:pt x="41" y="80"/>
                  <a:pt x="41" y="80"/>
                  <a:pt x="41" y="80"/>
                </a:cubicBezTo>
                <a:cubicBezTo>
                  <a:pt x="47" y="86"/>
                  <a:pt x="54" y="89"/>
                  <a:pt x="62" y="89"/>
                </a:cubicBezTo>
                <a:cubicBezTo>
                  <a:pt x="71" y="89"/>
                  <a:pt x="78" y="86"/>
                  <a:pt x="84" y="80"/>
                </a:cubicBezTo>
                <a:cubicBezTo>
                  <a:pt x="96" y="68"/>
                  <a:pt x="96" y="49"/>
                  <a:pt x="84" y="37"/>
                </a:cubicBezTo>
                <a:cubicBezTo>
                  <a:pt x="58" y="11"/>
                  <a:pt x="58" y="11"/>
                  <a:pt x="58" y="11"/>
                </a:cubicBezTo>
                <a:cubicBezTo>
                  <a:pt x="67" y="11"/>
                  <a:pt x="76" y="14"/>
                  <a:pt x="83" y="21"/>
                </a:cubicBezTo>
                <a:cubicBezTo>
                  <a:pt x="122" y="59"/>
                  <a:pt x="122" y="59"/>
                  <a:pt x="122" y="59"/>
                </a:cubicBezTo>
                <a:cubicBezTo>
                  <a:pt x="131" y="68"/>
                  <a:pt x="134" y="83"/>
                  <a:pt x="128" y="96"/>
                </a:cubicBezTo>
                <a:cubicBezTo>
                  <a:pt x="128" y="97"/>
                  <a:pt x="128" y="99"/>
                  <a:pt x="128" y="100"/>
                </a:cubicBezTo>
                <a:cubicBezTo>
                  <a:pt x="129" y="101"/>
                  <a:pt x="130" y="103"/>
                  <a:pt x="131" y="103"/>
                </a:cubicBezTo>
                <a:cubicBezTo>
                  <a:pt x="136" y="105"/>
                  <a:pt x="140" y="108"/>
                  <a:pt x="144" y="112"/>
                </a:cubicBezTo>
                <a:cubicBezTo>
                  <a:pt x="156" y="124"/>
                  <a:pt x="156" y="124"/>
                  <a:pt x="156" y="124"/>
                </a:cubicBezTo>
                <a:cubicBezTo>
                  <a:pt x="152" y="129"/>
                  <a:pt x="152" y="129"/>
                  <a:pt x="152" y="129"/>
                </a:cubicBezTo>
                <a:cubicBezTo>
                  <a:pt x="141" y="124"/>
                  <a:pt x="127" y="127"/>
                  <a:pt x="115" y="137"/>
                </a:cubicBezTo>
                <a:cubicBezTo>
                  <a:pt x="112" y="134"/>
                  <a:pt x="110" y="130"/>
                  <a:pt x="108" y="127"/>
                </a:cubicBezTo>
                <a:cubicBezTo>
                  <a:pt x="108" y="125"/>
                  <a:pt x="107" y="124"/>
                  <a:pt x="105" y="124"/>
                </a:cubicBezTo>
                <a:cubicBezTo>
                  <a:pt x="104" y="123"/>
                  <a:pt x="104" y="123"/>
                  <a:pt x="103" y="123"/>
                </a:cubicBezTo>
                <a:close/>
                <a:moveTo>
                  <a:pt x="68" y="256"/>
                </a:moveTo>
                <a:cubicBezTo>
                  <a:pt x="58" y="267"/>
                  <a:pt x="43" y="270"/>
                  <a:pt x="36" y="264"/>
                </a:cubicBezTo>
                <a:cubicBezTo>
                  <a:pt x="36" y="263"/>
                  <a:pt x="36" y="263"/>
                  <a:pt x="36" y="263"/>
                </a:cubicBezTo>
                <a:cubicBezTo>
                  <a:pt x="29" y="257"/>
                  <a:pt x="32" y="242"/>
                  <a:pt x="42" y="232"/>
                </a:cubicBezTo>
                <a:cubicBezTo>
                  <a:pt x="119" y="149"/>
                  <a:pt x="119" y="149"/>
                  <a:pt x="119" y="149"/>
                </a:cubicBezTo>
                <a:cubicBezTo>
                  <a:pt x="128" y="138"/>
                  <a:pt x="143" y="135"/>
                  <a:pt x="150" y="141"/>
                </a:cubicBezTo>
                <a:cubicBezTo>
                  <a:pt x="150" y="142"/>
                  <a:pt x="150" y="142"/>
                  <a:pt x="150" y="142"/>
                </a:cubicBezTo>
                <a:cubicBezTo>
                  <a:pt x="157" y="148"/>
                  <a:pt x="155" y="163"/>
                  <a:pt x="145" y="173"/>
                </a:cubicBezTo>
                <a:lnTo>
                  <a:pt x="68" y="256"/>
                </a:lnTo>
                <a:close/>
                <a:moveTo>
                  <a:pt x="276" y="269"/>
                </a:moveTo>
                <a:cubicBezTo>
                  <a:pt x="273" y="272"/>
                  <a:pt x="269" y="273"/>
                  <a:pt x="266" y="273"/>
                </a:cubicBezTo>
                <a:cubicBezTo>
                  <a:pt x="258" y="273"/>
                  <a:pt x="249" y="268"/>
                  <a:pt x="241" y="261"/>
                </a:cubicBezTo>
                <a:cubicBezTo>
                  <a:pt x="156" y="178"/>
                  <a:pt x="156" y="178"/>
                  <a:pt x="156" y="178"/>
                </a:cubicBezTo>
                <a:cubicBezTo>
                  <a:pt x="166" y="165"/>
                  <a:pt x="168" y="150"/>
                  <a:pt x="162" y="139"/>
                </a:cubicBezTo>
                <a:cubicBezTo>
                  <a:pt x="167" y="134"/>
                  <a:pt x="167" y="134"/>
                  <a:pt x="167" y="134"/>
                </a:cubicBezTo>
                <a:cubicBezTo>
                  <a:pt x="268" y="234"/>
                  <a:pt x="268" y="234"/>
                  <a:pt x="268" y="234"/>
                </a:cubicBezTo>
                <a:cubicBezTo>
                  <a:pt x="280" y="245"/>
                  <a:pt x="284" y="261"/>
                  <a:pt x="276" y="269"/>
                </a:cubicBezTo>
                <a:close/>
              </a:path>
            </a:pathLst>
          </a:custGeom>
          <a:solidFill>
            <a:schemeClr val="accent3"/>
          </a:solidFill>
          <a:ln>
            <a:noFill/>
          </a:ln>
          <a:extLst/>
        </p:spPr>
        <p:txBody>
          <a:bodyPr/>
          <a:lstStyle/>
          <a:p>
            <a:pPr fontAlgn="auto">
              <a:spcBef>
                <a:spcPts val="0"/>
              </a:spcBef>
              <a:spcAft>
                <a:spcPts val="0"/>
              </a:spcAft>
              <a:defRPr/>
            </a:pPr>
            <a:endParaRPr lang="en-US" dirty="0">
              <a:solidFill>
                <a:schemeClr val="bg1">
                  <a:lumMod val="75000"/>
                </a:schemeClr>
              </a:solidFill>
              <a:latin typeface="+mn-lt"/>
            </a:endParaRPr>
          </a:p>
        </p:txBody>
      </p:sp>
      <p:grpSp>
        <p:nvGrpSpPr>
          <p:cNvPr id="21" name="Group 126"/>
          <p:cNvGrpSpPr/>
          <p:nvPr/>
        </p:nvGrpSpPr>
        <p:grpSpPr bwMode="auto">
          <a:xfrm>
            <a:off x="6053888" y="2436137"/>
            <a:ext cx="426178" cy="397729"/>
            <a:chOff x="4775200" y="5180013"/>
            <a:chExt cx="568325" cy="530225"/>
          </a:xfrm>
          <a:solidFill>
            <a:schemeClr val="accent2"/>
          </a:solidFill>
        </p:grpSpPr>
        <p:sp>
          <p:nvSpPr>
            <p:cNvPr id="136" name="Freeform 61"/>
            <p:cNvSpPr>
              <a:spLocks noEditPoints="1"/>
            </p:cNvSpPr>
            <p:nvPr/>
          </p:nvSpPr>
          <p:spPr bwMode="auto">
            <a:xfrm>
              <a:off x="4775200" y="5180013"/>
              <a:ext cx="568325" cy="530225"/>
            </a:xfrm>
            <a:custGeom>
              <a:avLst/>
              <a:gdLst>
                <a:gd name="T0" fmla="*/ 215 w 301"/>
                <a:gd name="T1" fmla="*/ 0 h 281"/>
                <a:gd name="T2" fmla="*/ 129 w 301"/>
                <a:gd name="T3" fmla="*/ 86 h 281"/>
                <a:gd name="T4" fmla="*/ 134 w 301"/>
                <a:gd name="T5" fmla="*/ 115 h 281"/>
                <a:gd name="T6" fmla="*/ 1 w 301"/>
                <a:gd name="T7" fmla="*/ 248 h 281"/>
                <a:gd name="T8" fmla="*/ 0 w 301"/>
                <a:gd name="T9" fmla="*/ 252 h 281"/>
                <a:gd name="T10" fmla="*/ 1 w 301"/>
                <a:gd name="T11" fmla="*/ 275 h 281"/>
                <a:gd name="T12" fmla="*/ 7 w 301"/>
                <a:gd name="T13" fmla="*/ 281 h 281"/>
                <a:gd name="T14" fmla="*/ 7 w 301"/>
                <a:gd name="T15" fmla="*/ 281 h 281"/>
                <a:gd name="T16" fmla="*/ 55 w 301"/>
                <a:gd name="T17" fmla="*/ 279 h 281"/>
                <a:gd name="T18" fmla="*/ 60 w 301"/>
                <a:gd name="T19" fmla="*/ 275 h 281"/>
                <a:gd name="T20" fmla="*/ 66 w 301"/>
                <a:gd name="T21" fmla="*/ 255 h 281"/>
                <a:gd name="T22" fmla="*/ 87 w 301"/>
                <a:gd name="T23" fmla="*/ 250 h 281"/>
                <a:gd name="T24" fmla="*/ 92 w 301"/>
                <a:gd name="T25" fmla="*/ 246 h 281"/>
                <a:gd name="T26" fmla="*/ 95 w 301"/>
                <a:gd name="T27" fmla="*/ 227 h 281"/>
                <a:gd name="T28" fmla="*/ 115 w 301"/>
                <a:gd name="T29" fmla="*/ 222 h 281"/>
                <a:gd name="T30" fmla="*/ 120 w 301"/>
                <a:gd name="T31" fmla="*/ 217 h 281"/>
                <a:gd name="T32" fmla="*/ 121 w 301"/>
                <a:gd name="T33" fmla="*/ 196 h 281"/>
                <a:gd name="T34" fmla="*/ 137 w 301"/>
                <a:gd name="T35" fmla="*/ 195 h 281"/>
                <a:gd name="T36" fmla="*/ 142 w 301"/>
                <a:gd name="T37" fmla="*/ 190 h 281"/>
                <a:gd name="T38" fmla="*/ 147 w 301"/>
                <a:gd name="T39" fmla="*/ 170 h 281"/>
                <a:gd name="T40" fmla="*/ 149 w 301"/>
                <a:gd name="T41" fmla="*/ 170 h 281"/>
                <a:gd name="T42" fmla="*/ 174 w 301"/>
                <a:gd name="T43" fmla="*/ 162 h 281"/>
                <a:gd name="T44" fmla="*/ 215 w 301"/>
                <a:gd name="T45" fmla="*/ 172 h 281"/>
                <a:gd name="T46" fmla="*/ 301 w 301"/>
                <a:gd name="T47" fmla="*/ 86 h 281"/>
                <a:gd name="T48" fmla="*/ 215 w 301"/>
                <a:gd name="T49" fmla="*/ 0 h 281"/>
                <a:gd name="T50" fmla="*/ 215 w 301"/>
                <a:gd name="T51" fmla="*/ 160 h 281"/>
                <a:gd name="T52" fmla="*/ 177 w 301"/>
                <a:gd name="T53" fmla="*/ 150 h 281"/>
                <a:gd name="T54" fmla="*/ 171 w 301"/>
                <a:gd name="T55" fmla="*/ 150 h 281"/>
                <a:gd name="T56" fmla="*/ 149 w 301"/>
                <a:gd name="T57" fmla="*/ 158 h 281"/>
                <a:gd name="T58" fmla="*/ 144 w 301"/>
                <a:gd name="T59" fmla="*/ 158 h 281"/>
                <a:gd name="T60" fmla="*/ 144 w 301"/>
                <a:gd name="T61" fmla="*/ 158 h 281"/>
                <a:gd name="T62" fmla="*/ 140 w 301"/>
                <a:gd name="T63" fmla="*/ 158 h 281"/>
                <a:gd name="T64" fmla="*/ 137 w 301"/>
                <a:gd name="T65" fmla="*/ 162 h 281"/>
                <a:gd name="T66" fmla="*/ 132 w 301"/>
                <a:gd name="T67" fmla="*/ 184 h 281"/>
                <a:gd name="T68" fmla="*/ 115 w 301"/>
                <a:gd name="T69" fmla="*/ 186 h 281"/>
                <a:gd name="T70" fmla="*/ 110 w 301"/>
                <a:gd name="T71" fmla="*/ 191 h 281"/>
                <a:gd name="T72" fmla="*/ 108 w 301"/>
                <a:gd name="T73" fmla="*/ 212 h 281"/>
                <a:gd name="T74" fmla="*/ 89 w 301"/>
                <a:gd name="T75" fmla="*/ 217 h 281"/>
                <a:gd name="T76" fmla="*/ 85 w 301"/>
                <a:gd name="T77" fmla="*/ 221 h 281"/>
                <a:gd name="T78" fmla="*/ 81 w 301"/>
                <a:gd name="T79" fmla="*/ 240 h 281"/>
                <a:gd name="T80" fmla="*/ 60 w 301"/>
                <a:gd name="T81" fmla="*/ 244 h 281"/>
                <a:gd name="T82" fmla="*/ 55 w 301"/>
                <a:gd name="T83" fmla="*/ 248 h 281"/>
                <a:gd name="T84" fmla="*/ 50 w 301"/>
                <a:gd name="T85" fmla="*/ 268 h 281"/>
                <a:gd name="T86" fmla="*/ 12 w 301"/>
                <a:gd name="T87" fmla="*/ 269 h 281"/>
                <a:gd name="T88" fmla="*/ 11 w 301"/>
                <a:gd name="T89" fmla="*/ 254 h 281"/>
                <a:gd name="T90" fmla="*/ 145 w 301"/>
                <a:gd name="T91" fmla="*/ 120 h 281"/>
                <a:gd name="T92" fmla="*/ 146 w 301"/>
                <a:gd name="T93" fmla="*/ 114 h 281"/>
                <a:gd name="T94" fmla="*/ 141 w 301"/>
                <a:gd name="T95" fmla="*/ 86 h 281"/>
                <a:gd name="T96" fmla="*/ 215 w 301"/>
                <a:gd name="T97" fmla="*/ 12 h 281"/>
                <a:gd name="T98" fmla="*/ 289 w 301"/>
                <a:gd name="T99" fmla="*/ 86 h 281"/>
                <a:gd name="T100" fmla="*/ 215 w 301"/>
                <a:gd name="T101" fmla="*/ 16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solidFill>
                  <a:schemeClr val="bg1">
                    <a:lumMod val="75000"/>
                  </a:schemeClr>
                </a:solidFill>
                <a:latin typeface="+mn-lt"/>
              </a:endParaRPr>
            </a:p>
          </p:txBody>
        </p:sp>
        <p:sp>
          <p:nvSpPr>
            <p:cNvPr id="137" name="Freeform 62"/>
            <p:cNvSpPr>
              <a:spLocks noEditPoints="1"/>
            </p:cNvSpPr>
            <p:nvPr/>
          </p:nvSpPr>
          <p:spPr bwMode="auto">
            <a:xfrm>
              <a:off x="5119688" y="5253038"/>
              <a:ext cx="96838" cy="98425"/>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2 h 52"/>
                <a:gd name="T12" fmla="*/ 10 w 52"/>
                <a:gd name="T13" fmla="*/ 26 h 52"/>
                <a:gd name="T14" fmla="*/ 26 w 52"/>
                <a:gd name="T15" fmla="*/ 10 h 52"/>
                <a:gd name="T16" fmla="*/ 42 w 52"/>
                <a:gd name="T17" fmla="*/ 26 h 52"/>
                <a:gd name="T18" fmla="*/ 26 w 52"/>
                <a:gd name="T1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solidFill>
                  <a:schemeClr val="bg1">
                    <a:lumMod val="75000"/>
                  </a:schemeClr>
                </a:solidFill>
                <a:latin typeface="+mn-lt"/>
              </a:endParaRPr>
            </a:p>
          </p:txBody>
        </p:sp>
      </p:grpSp>
      <p:sp>
        <p:nvSpPr>
          <p:cNvPr id="128" name="Freeform 159"/>
          <p:cNvSpPr>
            <a:spLocks noEditPoints="1"/>
          </p:cNvSpPr>
          <p:nvPr/>
        </p:nvSpPr>
        <p:spPr bwMode="auto">
          <a:xfrm>
            <a:off x="6074566" y="3176378"/>
            <a:ext cx="401241" cy="428758"/>
          </a:xfrm>
          <a:custGeom>
            <a:avLst/>
            <a:gdLst>
              <a:gd name="T0" fmla="*/ 196 w 283"/>
              <a:gd name="T1" fmla="*/ 190 h 303"/>
              <a:gd name="T2" fmla="*/ 240 w 283"/>
              <a:gd name="T3" fmla="*/ 123 h 303"/>
              <a:gd name="T4" fmla="*/ 184 w 283"/>
              <a:gd name="T5" fmla="*/ 16 h 303"/>
              <a:gd name="T6" fmla="*/ 69 w 283"/>
              <a:gd name="T7" fmla="*/ 63 h 303"/>
              <a:gd name="T8" fmla="*/ 83 w 283"/>
              <a:gd name="T9" fmla="*/ 109 h 303"/>
              <a:gd name="T10" fmla="*/ 87 w 283"/>
              <a:gd name="T11" fmla="*/ 190 h 303"/>
              <a:gd name="T12" fmla="*/ 0 w 283"/>
              <a:gd name="T13" fmla="*/ 192 h 303"/>
              <a:gd name="T14" fmla="*/ 98 w 283"/>
              <a:gd name="T15" fmla="*/ 303 h 303"/>
              <a:gd name="T16" fmla="*/ 283 w 283"/>
              <a:gd name="T17" fmla="*/ 198 h 303"/>
              <a:gd name="T18" fmla="*/ 196 w 283"/>
              <a:gd name="T19" fmla="*/ 192 h 303"/>
              <a:gd name="T20" fmla="*/ 234 w 283"/>
              <a:gd name="T21" fmla="*/ 99 h 303"/>
              <a:gd name="T22" fmla="*/ 96 w 283"/>
              <a:gd name="T23" fmla="*/ 45 h 303"/>
              <a:gd name="T24" fmla="*/ 91 w 283"/>
              <a:gd name="T25" fmla="*/ 100 h 303"/>
              <a:gd name="T26" fmla="*/ 119 w 283"/>
              <a:gd name="T27" fmla="*/ 54 h 303"/>
              <a:gd name="T28" fmla="*/ 216 w 283"/>
              <a:gd name="T29" fmla="*/ 91 h 303"/>
              <a:gd name="T30" fmla="*/ 188 w 283"/>
              <a:gd name="T31" fmla="*/ 137 h 303"/>
              <a:gd name="T32" fmla="*/ 149 w 283"/>
              <a:gd name="T33" fmla="*/ 88 h 303"/>
              <a:gd name="T34" fmla="*/ 142 w 283"/>
              <a:gd name="T35" fmla="*/ 87 h 303"/>
              <a:gd name="T36" fmla="*/ 141 w 283"/>
              <a:gd name="T37" fmla="*/ 87 h 303"/>
              <a:gd name="T38" fmla="*/ 91 w 283"/>
              <a:gd name="T39" fmla="*/ 100 h 303"/>
              <a:gd name="T40" fmla="*/ 184 w 283"/>
              <a:gd name="T41" fmla="*/ 192 h 303"/>
              <a:gd name="T42" fmla="*/ 164 w 283"/>
              <a:gd name="T43" fmla="*/ 115 h 303"/>
              <a:gd name="T44" fmla="*/ 163 w 283"/>
              <a:gd name="T45" fmla="*/ 192 h 303"/>
              <a:gd name="T46" fmla="*/ 126 w 283"/>
              <a:gd name="T47" fmla="*/ 166 h 303"/>
              <a:gd name="T48" fmla="*/ 144 w 283"/>
              <a:gd name="T49" fmla="*/ 99 h 303"/>
              <a:gd name="T50" fmla="*/ 162 w 283"/>
              <a:gd name="T51" fmla="*/ 166 h 303"/>
              <a:gd name="T52" fmla="*/ 128 w 283"/>
              <a:gd name="T53" fmla="*/ 104 h 303"/>
              <a:gd name="T54" fmla="*/ 99 w 283"/>
              <a:gd name="T55" fmla="*/ 192 h 303"/>
              <a:gd name="T56" fmla="*/ 128 w 283"/>
              <a:gd name="T57" fmla="*/ 104 h 303"/>
              <a:gd name="T58" fmla="*/ 98 w 283"/>
              <a:gd name="T59" fmla="*/ 292 h 303"/>
              <a:gd name="T60" fmla="*/ 168 w 283"/>
              <a:gd name="T61" fmla="*/ 204 h 303"/>
              <a:gd name="T62" fmla="*/ 169 w 283"/>
              <a:gd name="T63" fmla="*/ 204 h 303"/>
              <a:gd name="T64" fmla="*/ 271 w 283"/>
              <a:gd name="T65" fmla="*/ 20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03">
                <a:moveTo>
                  <a:pt x="196" y="192"/>
                </a:moveTo>
                <a:cubicBezTo>
                  <a:pt x="196" y="192"/>
                  <a:pt x="196" y="191"/>
                  <a:pt x="196" y="190"/>
                </a:cubicBezTo>
                <a:cubicBezTo>
                  <a:pt x="196" y="176"/>
                  <a:pt x="194" y="162"/>
                  <a:pt x="190" y="148"/>
                </a:cubicBezTo>
                <a:cubicBezTo>
                  <a:pt x="217" y="148"/>
                  <a:pt x="235" y="138"/>
                  <a:pt x="240" y="123"/>
                </a:cubicBezTo>
                <a:cubicBezTo>
                  <a:pt x="241" y="120"/>
                  <a:pt x="241" y="116"/>
                  <a:pt x="241" y="112"/>
                </a:cubicBezTo>
                <a:cubicBezTo>
                  <a:pt x="250" y="42"/>
                  <a:pt x="184" y="16"/>
                  <a:pt x="184" y="16"/>
                </a:cubicBezTo>
                <a:cubicBezTo>
                  <a:pt x="100" y="0"/>
                  <a:pt x="69" y="63"/>
                  <a:pt x="69" y="63"/>
                </a:cubicBezTo>
                <a:cubicBezTo>
                  <a:pt x="69" y="63"/>
                  <a:pt x="69" y="63"/>
                  <a:pt x="69" y="63"/>
                </a:cubicBezTo>
                <a:cubicBezTo>
                  <a:pt x="69" y="64"/>
                  <a:pt x="68" y="66"/>
                  <a:pt x="67" y="67"/>
                </a:cubicBezTo>
                <a:cubicBezTo>
                  <a:pt x="63" y="80"/>
                  <a:pt x="69" y="95"/>
                  <a:pt x="83" y="109"/>
                </a:cubicBezTo>
                <a:cubicBezTo>
                  <a:pt x="89" y="113"/>
                  <a:pt x="95" y="118"/>
                  <a:pt x="101" y="122"/>
                </a:cubicBezTo>
                <a:cubicBezTo>
                  <a:pt x="92" y="142"/>
                  <a:pt x="87" y="167"/>
                  <a:pt x="87" y="190"/>
                </a:cubicBezTo>
                <a:cubicBezTo>
                  <a:pt x="87" y="191"/>
                  <a:pt x="87" y="192"/>
                  <a:pt x="87" y="192"/>
                </a:cubicBezTo>
                <a:cubicBezTo>
                  <a:pt x="0" y="192"/>
                  <a:pt x="0" y="192"/>
                  <a:pt x="0" y="192"/>
                </a:cubicBezTo>
                <a:cubicBezTo>
                  <a:pt x="0" y="198"/>
                  <a:pt x="0" y="198"/>
                  <a:pt x="0" y="198"/>
                </a:cubicBezTo>
                <a:cubicBezTo>
                  <a:pt x="4" y="257"/>
                  <a:pt x="47" y="303"/>
                  <a:pt x="98" y="303"/>
                </a:cubicBezTo>
                <a:cubicBezTo>
                  <a:pt x="185" y="303"/>
                  <a:pt x="185" y="303"/>
                  <a:pt x="185" y="303"/>
                </a:cubicBezTo>
                <a:cubicBezTo>
                  <a:pt x="236" y="303"/>
                  <a:pt x="279" y="257"/>
                  <a:pt x="283" y="198"/>
                </a:cubicBezTo>
                <a:cubicBezTo>
                  <a:pt x="283" y="192"/>
                  <a:pt x="283" y="192"/>
                  <a:pt x="283" y="192"/>
                </a:cubicBezTo>
                <a:lnTo>
                  <a:pt x="196" y="192"/>
                </a:lnTo>
                <a:close/>
                <a:moveTo>
                  <a:pt x="182" y="27"/>
                </a:moveTo>
                <a:cubicBezTo>
                  <a:pt x="207" y="38"/>
                  <a:pt x="231" y="64"/>
                  <a:pt x="234" y="99"/>
                </a:cubicBezTo>
                <a:cubicBezTo>
                  <a:pt x="224" y="77"/>
                  <a:pt x="195" y="60"/>
                  <a:pt x="173" y="53"/>
                </a:cubicBezTo>
                <a:cubicBezTo>
                  <a:pt x="157" y="48"/>
                  <a:pt x="118" y="40"/>
                  <a:pt x="96" y="45"/>
                </a:cubicBezTo>
                <a:cubicBezTo>
                  <a:pt x="93" y="46"/>
                  <a:pt x="130" y="13"/>
                  <a:pt x="182" y="27"/>
                </a:cubicBezTo>
                <a:close/>
                <a:moveTo>
                  <a:pt x="91" y="100"/>
                </a:moveTo>
                <a:cubicBezTo>
                  <a:pt x="80" y="90"/>
                  <a:pt x="76" y="79"/>
                  <a:pt x="78" y="71"/>
                </a:cubicBezTo>
                <a:cubicBezTo>
                  <a:pt x="82" y="61"/>
                  <a:pt x="97" y="54"/>
                  <a:pt x="119" y="54"/>
                </a:cubicBezTo>
                <a:cubicBezTo>
                  <a:pt x="133" y="54"/>
                  <a:pt x="149" y="57"/>
                  <a:pt x="164" y="62"/>
                </a:cubicBezTo>
                <a:cubicBezTo>
                  <a:pt x="185" y="69"/>
                  <a:pt x="203" y="79"/>
                  <a:pt x="216" y="91"/>
                </a:cubicBezTo>
                <a:cubicBezTo>
                  <a:pt x="227" y="101"/>
                  <a:pt x="231" y="112"/>
                  <a:pt x="229" y="120"/>
                </a:cubicBezTo>
                <a:cubicBezTo>
                  <a:pt x="225" y="130"/>
                  <a:pt x="210" y="137"/>
                  <a:pt x="188" y="137"/>
                </a:cubicBezTo>
                <a:cubicBezTo>
                  <a:pt x="188" y="137"/>
                  <a:pt x="187" y="137"/>
                  <a:pt x="187" y="137"/>
                </a:cubicBezTo>
                <a:cubicBezTo>
                  <a:pt x="179" y="112"/>
                  <a:pt x="165" y="92"/>
                  <a:pt x="149" y="88"/>
                </a:cubicBezTo>
                <a:cubicBezTo>
                  <a:pt x="148" y="88"/>
                  <a:pt x="148" y="87"/>
                  <a:pt x="148" y="87"/>
                </a:cubicBezTo>
                <a:cubicBezTo>
                  <a:pt x="146" y="87"/>
                  <a:pt x="144" y="87"/>
                  <a:pt x="142" y="87"/>
                </a:cubicBezTo>
                <a:cubicBezTo>
                  <a:pt x="142" y="87"/>
                  <a:pt x="142" y="87"/>
                  <a:pt x="142" y="87"/>
                </a:cubicBezTo>
                <a:cubicBezTo>
                  <a:pt x="142" y="87"/>
                  <a:pt x="141" y="87"/>
                  <a:pt x="141" y="87"/>
                </a:cubicBezTo>
                <a:cubicBezTo>
                  <a:pt x="128" y="87"/>
                  <a:pt x="116" y="97"/>
                  <a:pt x="107" y="112"/>
                </a:cubicBezTo>
                <a:cubicBezTo>
                  <a:pt x="101" y="108"/>
                  <a:pt x="96" y="104"/>
                  <a:pt x="91" y="100"/>
                </a:cubicBezTo>
                <a:close/>
                <a:moveTo>
                  <a:pt x="184" y="190"/>
                </a:moveTo>
                <a:cubicBezTo>
                  <a:pt x="184" y="191"/>
                  <a:pt x="184" y="192"/>
                  <a:pt x="184" y="192"/>
                </a:cubicBezTo>
                <a:cubicBezTo>
                  <a:pt x="175" y="192"/>
                  <a:pt x="175" y="192"/>
                  <a:pt x="175" y="192"/>
                </a:cubicBezTo>
                <a:cubicBezTo>
                  <a:pt x="175" y="155"/>
                  <a:pt x="170" y="131"/>
                  <a:pt x="164" y="115"/>
                </a:cubicBezTo>
                <a:cubicBezTo>
                  <a:pt x="176" y="132"/>
                  <a:pt x="184" y="161"/>
                  <a:pt x="184" y="190"/>
                </a:cubicBezTo>
                <a:close/>
                <a:moveTo>
                  <a:pt x="163" y="192"/>
                </a:moveTo>
                <a:cubicBezTo>
                  <a:pt x="125" y="192"/>
                  <a:pt x="125" y="192"/>
                  <a:pt x="125" y="192"/>
                </a:cubicBezTo>
                <a:cubicBezTo>
                  <a:pt x="125" y="182"/>
                  <a:pt x="125" y="174"/>
                  <a:pt x="126" y="166"/>
                </a:cubicBezTo>
                <a:cubicBezTo>
                  <a:pt x="138" y="111"/>
                  <a:pt x="138" y="111"/>
                  <a:pt x="138" y="111"/>
                </a:cubicBezTo>
                <a:cubicBezTo>
                  <a:pt x="140" y="105"/>
                  <a:pt x="142" y="101"/>
                  <a:pt x="144" y="99"/>
                </a:cubicBezTo>
                <a:cubicBezTo>
                  <a:pt x="145" y="101"/>
                  <a:pt x="148" y="105"/>
                  <a:pt x="150" y="111"/>
                </a:cubicBezTo>
                <a:cubicBezTo>
                  <a:pt x="162" y="166"/>
                  <a:pt x="162" y="166"/>
                  <a:pt x="162" y="166"/>
                </a:cubicBezTo>
                <a:cubicBezTo>
                  <a:pt x="163" y="174"/>
                  <a:pt x="163" y="183"/>
                  <a:pt x="163" y="192"/>
                </a:cubicBezTo>
                <a:close/>
                <a:moveTo>
                  <a:pt x="128" y="104"/>
                </a:moveTo>
                <a:cubicBezTo>
                  <a:pt x="121" y="119"/>
                  <a:pt x="113" y="146"/>
                  <a:pt x="113" y="192"/>
                </a:cubicBezTo>
                <a:cubicBezTo>
                  <a:pt x="99" y="192"/>
                  <a:pt x="99" y="192"/>
                  <a:pt x="99" y="192"/>
                </a:cubicBezTo>
                <a:cubicBezTo>
                  <a:pt x="99" y="192"/>
                  <a:pt x="99" y="191"/>
                  <a:pt x="99" y="190"/>
                </a:cubicBezTo>
                <a:cubicBezTo>
                  <a:pt x="99" y="154"/>
                  <a:pt x="112" y="118"/>
                  <a:pt x="128" y="104"/>
                </a:cubicBezTo>
                <a:close/>
                <a:moveTo>
                  <a:pt x="185" y="292"/>
                </a:moveTo>
                <a:cubicBezTo>
                  <a:pt x="98" y="292"/>
                  <a:pt x="98" y="292"/>
                  <a:pt x="98" y="292"/>
                </a:cubicBezTo>
                <a:cubicBezTo>
                  <a:pt x="54" y="292"/>
                  <a:pt x="18" y="254"/>
                  <a:pt x="12" y="204"/>
                </a:cubicBezTo>
                <a:cubicBezTo>
                  <a:pt x="168" y="204"/>
                  <a:pt x="168" y="204"/>
                  <a:pt x="168" y="204"/>
                </a:cubicBezTo>
                <a:cubicBezTo>
                  <a:pt x="169" y="204"/>
                  <a:pt x="169" y="204"/>
                  <a:pt x="169" y="204"/>
                </a:cubicBezTo>
                <a:cubicBezTo>
                  <a:pt x="169" y="204"/>
                  <a:pt x="169" y="204"/>
                  <a:pt x="169" y="204"/>
                </a:cubicBezTo>
                <a:cubicBezTo>
                  <a:pt x="169" y="204"/>
                  <a:pt x="170" y="204"/>
                  <a:pt x="170" y="204"/>
                </a:cubicBezTo>
                <a:cubicBezTo>
                  <a:pt x="271" y="204"/>
                  <a:pt x="271" y="204"/>
                  <a:pt x="271" y="204"/>
                </a:cubicBezTo>
                <a:cubicBezTo>
                  <a:pt x="265" y="254"/>
                  <a:pt x="229" y="292"/>
                  <a:pt x="185" y="292"/>
                </a:cubicBezTo>
                <a:close/>
              </a:path>
            </a:pathLst>
          </a:custGeom>
          <a:solidFill>
            <a:schemeClr val="accent3"/>
          </a:solidFill>
          <a:ln>
            <a:noFill/>
          </a:ln>
          <a:extLst/>
        </p:spPr>
        <p:txBody>
          <a:bodyPr/>
          <a:lstStyle/>
          <a:p>
            <a:pPr fontAlgn="auto">
              <a:spcBef>
                <a:spcPts val="0"/>
              </a:spcBef>
              <a:spcAft>
                <a:spcPts val="0"/>
              </a:spcAft>
              <a:defRPr/>
            </a:pPr>
            <a:endParaRPr lang="en-US" dirty="0">
              <a:solidFill>
                <a:schemeClr val="bg1">
                  <a:lumMod val="75000"/>
                </a:schemeClr>
              </a:solidFill>
              <a:latin typeface="+mn-lt"/>
            </a:endParaRPr>
          </a:p>
        </p:txBody>
      </p:sp>
      <p:sp>
        <p:nvSpPr>
          <p:cNvPr id="130" name="Content Placeholder 2"/>
          <p:cNvSpPr txBox="1">
            <a:spLocks/>
          </p:cNvSpPr>
          <p:nvPr/>
        </p:nvSpPr>
        <p:spPr bwMode="auto">
          <a:xfrm>
            <a:off x="6579392" y="1665008"/>
            <a:ext cx="1448992" cy="637181"/>
          </a:xfrm>
          <a:prstGeom prst="rect">
            <a:avLst/>
          </a:prstGeom>
        </p:spPr>
        <p:txBody>
          <a:bodyPr/>
          <a:lstStyle/>
          <a:p>
            <a:pPr>
              <a:spcBef>
                <a:spcPct val="20000"/>
              </a:spcBef>
            </a:pPr>
            <a:r>
              <a:rPr lang="en-US" altLang="zh-Hans" sz="1200" b="1" dirty="0">
                <a:solidFill>
                  <a:schemeClr val="bg2">
                    <a:lumMod val="25000"/>
                  </a:schemeClr>
                </a:solidFill>
                <a:ea typeface="微软雅黑" panose="020B0503020204020204" pitchFamily="34" charset="-122"/>
              </a:rPr>
              <a:t>CF</a:t>
            </a:r>
            <a:endParaRPr lang="zh-CN" altLang="en-US" sz="1200" b="1" dirty="0">
              <a:solidFill>
                <a:schemeClr val="bg2">
                  <a:lumMod val="25000"/>
                </a:schemeClr>
              </a:solidFill>
              <a:ea typeface="微软雅黑" panose="020B0503020204020204" pitchFamily="34" charset="-122"/>
            </a:endParaRPr>
          </a:p>
          <a:p>
            <a:pPr defTabSz="912796">
              <a:spcBef>
                <a:spcPct val="20000"/>
              </a:spcBef>
              <a:defRPr/>
            </a:pPr>
            <a:r>
              <a:rPr lang="en-US" altLang="zh-CN" sz="1200" dirty="0">
                <a:solidFill>
                  <a:schemeClr val="bg2">
                    <a:lumMod val="25000"/>
                  </a:schemeClr>
                </a:solidFill>
                <a:ea typeface="微软雅黑" panose="020B0503020204020204" pitchFamily="34" charset="-122"/>
                <a:cs typeface="+mn-ea"/>
                <a:sym typeface="Arial" panose="020B0604020202020204" pitchFamily="34" charset="0"/>
              </a:rPr>
              <a:t>Complete functional</a:t>
            </a:r>
          </a:p>
        </p:txBody>
      </p:sp>
      <p:sp>
        <p:nvSpPr>
          <p:cNvPr id="131" name="Content Placeholder 2"/>
          <p:cNvSpPr txBox="1">
            <a:spLocks/>
          </p:cNvSpPr>
          <p:nvPr/>
        </p:nvSpPr>
        <p:spPr bwMode="auto">
          <a:xfrm>
            <a:off x="6579392" y="2409379"/>
            <a:ext cx="1665016" cy="637181"/>
          </a:xfrm>
          <a:prstGeom prst="rect">
            <a:avLst/>
          </a:prstGeom>
        </p:spPr>
        <p:txBody>
          <a:bodyPr/>
          <a:lstStyle/>
          <a:p>
            <a:pPr>
              <a:spcBef>
                <a:spcPct val="20000"/>
              </a:spcBef>
            </a:pPr>
            <a:r>
              <a:rPr lang="en-US" altLang="zh-CN" sz="1200" b="1" dirty="0">
                <a:solidFill>
                  <a:schemeClr val="bg2">
                    <a:lumMod val="25000"/>
                  </a:schemeClr>
                </a:solidFill>
                <a:latin typeface="Calibri" panose="020F0502020204030204" pitchFamily="34" charset="0"/>
                <a:ea typeface="微软雅黑" panose="020B0503020204020204" pitchFamily="34" charset="-122"/>
                <a:cs typeface="Calibri" panose="020F0502020204030204" pitchFamily="34" charset="0"/>
              </a:rPr>
              <a:t>ASAP</a:t>
            </a:r>
            <a:endParaRPr lang="zh-CN" altLang="en-US" sz="1200" b="1" dirty="0">
              <a:solidFill>
                <a:schemeClr val="bg2">
                  <a:lumMod val="25000"/>
                </a:schemeClr>
              </a:solidFill>
              <a:latin typeface="Calibri" panose="020F0502020204030204" pitchFamily="34" charset="0"/>
              <a:ea typeface="微软雅黑" panose="020B0503020204020204" pitchFamily="34" charset="-122"/>
              <a:cs typeface="Calibri" panose="020F0502020204030204" pitchFamily="34" charset="0"/>
            </a:endParaRPr>
          </a:p>
          <a:p>
            <a:pPr defTabSz="912796">
              <a:spcBef>
                <a:spcPct val="20000"/>
              </a:spcBef>
              <a:defRPr/>
            </a:pPr>
            <a:r>
              <a:rPr lang="en-US" altLang="zh-CN" sz="1200" dirty="0">
                <a:solidFill>
                  <a:schemeClr val="bg2">
                    <a:lumMod val="25000"/>
                  </a:schemeClr>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As simple as possible</a:t>
            </a:r>
          </a:p>
        </p:txBody>
      </p:sp>
      <p:sp>
        <p:nvSpPr>
          <p:cNvPr id="132" name="Content Placeholder 2"/>
          <p:cNvSpPr txBox="1">
            <a:spLocks/>
          </p:cNvSpPr>
          <p:nvPr/>
        </p:nvSpPr>
        <p:spPr bwMode="auto">
          <a:xfrm>
            <a:off x="6578202" y="3152559"/>
            <a:ext cx="2132263" cy="635990"/>
          </a:xfrm>
          <a:prstGeom prst="rect">
            <a:avLst/>
          </a:prstGeom>
        </p:spPr>
        <p:txBody>
          <a:bodyPr/>
          <a:lstStyle/>
          <a:p>
            <a:pPr>
              <a:spcBef>
                <a:spcPct val="20000"/>
              </a:spcBef>
            </a:pPr>
            <a:r>
              <a:rPr lang="en-US" altLang="zh-CN" sz="1200" dirty="0">
                <a:solidFill>
                  <a:schemeClr val="bg2">
                    <a:lumMod val="25000"/>
                  </a:schemeClr>
                </a:solidFill>
                <a:latin typeface="+mj-lt"/>
                <a:ea typeface="微软雅黑" panose="020B0503020204020204" pitchFamily="34" charset="-122"/>
              </a:rPr>
              <a:t>WYSIWYG</a:t>
            </a:r>
            <a:endParaRPr lang="zh-CN" altLang="en-US" sz="1200" dirty="0">
              <a:solidFill>
                <a:schemeClr val="bg2">
                  <a:lumMod val="25000"/>
                </a:schemeClr>
              </a:solidFill>
              <a:latin typeface="+mj-lt"/>
              <a:ea typeface="微软雅黑" panose="020B0503020204020204" pitchFamily="34" charset="-122"/>
            </a:endParaRPr>
          </a:p>
          <a:p>
            <a:pPr defTabSz="912796">
              <a:spcBef>
                <a:spcPct val="20000"/>
              </a:spcBef>
              <a:defRPr/>
            </a:pPr>
            <a:r>
              <a:rPr lang="en-US" altLang="zh-CN" sz="1200" dirty="0">
                <a:solidFill>
                  <a:schemeClr val="bg2">
                    <a:lumMod val="25000"/>
                  </a:schemeClr>
                </a:solidFill>
                <a:latin typeface="+mj-lt"/>
                <a:ea typeface="微软雅黑" panose="020B0503020204020204" pitchFamily="34" charset="-122"/>
                <a:cs typeface="+mn-ea"/>
                <a:sym typeface="Arial" panose="020B0604020202020204" pitchFamily="34" charset="0"/>
              </a:rPr>
              <a:t>What you see is what </a:t>
            </a:r>
            <a:r>
              <a:rPr lang="en-US" altLang="zh-CN" sz="1200">
                <a:solidFill>
                  <a:schemeClr val="bg2">
                    <a:lumMod val="25000"/>
                  </a:schemeClr>
                </a:solidFill>
                <a:latin typeface="+mj-lt"/>
                <a:ea typeface="微软雅黑" panose="020B0503020204020204" pitchFamily="34" charset="-122"/>
                <a:cs typeface="+mn-ea"/>
                <a:sym typeface="Arial" panose="020B0604020202020204" pitchFamily="34" charset="0"/>
              </a:rPr>
              <a:t>you </a:t>
            </a:r>
            <a:r>
              <a:rPr lang="en-US" altLang="zh-CN" sz="1200" smtClean="0">
                <a:solidFill>
                  <a:schemeClr val="bg2">
                    <a:lumMod val="25000"/>
                  </a:schemeClr>
                </a:solidFill>
                <a:latin typeface="+mj-lt"/>
                <a:ea typeface="微软雅黑" panose="020B0503020204020204" pitchFamily="34" charset="-122"/>
                <a:cs typeface="+mn-ea"/>
                <a:sym typeface="Arial" panose="020B0604020202020204" pitchFamily="34" charset="0"/>
              </a:rPr>
              <a:t>get.</a:t>
            </a:r>
            <a:endParaRPr lang="en-US" altLang="zh-CN" sz="1200" dirty="0">
              <a:solidFill>
                <a:schemeClr val="bg2">
                  <a:lumMod val="25000"/>
                </a:schemeClr>
              </a:solidFill>
              <a:latin typeface="+mj-lt"/>
              <a:ea typeface="微软雅黑" panose="020B0503020204020204" pitchFamily="34" charset="-122"/>
              <a:cs typeface="+mn-ea"/>
              <a:sym typeface="Arial" panose="020B0604020202020204" pitchFamily="34" charset="0"/>
            </a:endParaRPr>
          </a:p>
        </p:txBody>
      </p:sp>
      <p:grpSp>
        <p:nvGrpSpPr>
          <p:cNvPr id="5" name="组合 4">
            <a:extLst>
              <a:ext uri="{FF2B5EF4-FFF2-40B4-BE49-F238E27FC236}">
                <a16:creationId xmlns:a16="http://schemas.microsoft.com/office/drawing/2014/main" id="{FE548332-6C38-F547-927D-DE36B71DB40E}"/>
              </a:ext>
            </a:extLst>
          </p:cNvPr>
          <p:cNvGrpSpPr/>
          <p:nvPr/>
        </p:nvGrpSpPr>
        <p:grpSpPr>
          <a:xfrm>
            <a:off x="-369916" y="1816283"/>
            <a:ext cx="3796934" cy="2484453"/>
            <a:chOff x="-369916" y="1816283"/>
            <a:chExt cx="3796934" cy="2484453"/>
          </a:xfrm>
        </p:grpSpPr>
        <p:grpSp>
          <p:nvGrpSpPr>
            <p:cNvPr id="3" name="组合 139"/>
            <p:cNvGrpSpPr/>
            <p:nvPr/>
          </p:nvGrpSpPr>
          <p:grpSpPr>
            <a:xfrm>
              <a:off x="-369916" y="2318272"/>
              <a:ext cx="2583506" cy="1982464"/>
              <a:chOff x="-485775" y="2306301"/>
              <a:chExt cx="2583506" cy="1982464"/>
            </a:xfrm>
          </p:grpSpPr>
          <p:sp>
            <p:nvSpPr>
              <p:cNvPr id="25" name="Freeform 24"/>
              <p:cNvSpPr>
                <a:spLocks/>
              </p:cNvSpPr>
              <p:nvPr/>
            </p:nvSpPr>
            <p:spPr bwMode="auto">
              <a:xfrm>
                <a:off x="-485775" y="3184715"/>
                <a:ext cx="1215628" cy="1104050"/>
              </a:xfrm>
              <a:custGeom>
                <a:avLst/>
                <a:gdLst>
                  <a:gd name="T0" fmla="*/ 2165 w 2165"/>
                  <a:gd name="T1" fmla="*/ 1284 h 1967"/>
                  <a:gd name="T2" fmla="*/ 539 w 2165"/>
                  <a:gd name="T3" fmla="*/ 1967 h 1967"/>
                  <a:gd name="T4" fmla="*/ 0 w 2165"/>
                  <a:gd name="T5" fmla="*/ 684 h 1967"/>
                  <a:gd name="T6" fmla="*/ 1624 w 2165"/>
                  <a:gd name="T7" fmla="*/ 0 h 1967"/>
                  <a:gd name="T8" fmla="*/ 2165 w 2165"/>
                  <a:gd name="T9" fmla="*/ 1284 h 1967"/>
                </a:gdLst>
                <a:ahLst/>
                <a:cxnLst>
                  <a:cxn ang="0">
                    <a:pos x="T0" y="T1"/>
                  </a:cxn>
                  <a:cxn ang="0">
                    <a:pos x="T2" y="T3"/>
                  </a:cxn>
                  <a:cxn ang="0">
                    <a:pos x="T4" y="T5"/>
                  </a:cxn>
                  <a:cxn ang="0">
                    <a:pos x="T6" y="T7"/>
                  </a:cxn>
                  <a:cxn ang="0">
                    <a:pos x="T8" y="T9"/>
                  </a:cxn>
                </a:cxnLst>
                <a:rect l="0" t="0" r="r" b="b"/>
                <a:pathLst>
                  <a:path w="2165" h="1967">
                    <a:moveTo>
                      <a:pt x="2165" y="1284"/>
                    </a:moveTo>
                    <a:lnTo>
                      <a:pt x="539" y="1967"/>
                    </a:lnTo>
                    <a:lnTo>
                      <a:pt x="0" y="684"/>
                    </a:lnTo>
                    <a:lnTo>
                      <a:pt x="1624" y="0"/>
                    </a:lnTo>
                    <a:lnTo>
                      <a:pt x="2165" y="128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91178" name="Freeform 25"/>
              <p:cNvSpPr>
                <a:spLocks/>
              </p:cNvSpPr>
              <p:nvPr/>
            </p:nvSpPr>
            <p:spPr bwMode="auto">
              <a:xfrm>
                <a:off x="441436" y="3147885"/>
                <a:ext cx="446206" cy="721999"/>
              </a:xfrm>
              <a:custGeom>
                <a:avLst/>
                <a:gdLst>
                  <a:gd name="T0" fmla="*/ 661032 w 795"/>
                  <a:gd name="T1" fmla="*/ 961199 h 1286"/>
                  <a:gd name="T2" fmla="*/ 403271 w 795"/>
                  <a:gd name="T3" fmla="*/ 1069292 h 1286"/>
                  <a:gd name="T4" fmla="*/ 0 w 795"/>
                  <a:gd name="T5" fmla="*/ 108093 h 1286"/>
                  <a:gd name="T6" fmla="*/ 256098 w 795"/>
                  <a:gd name="T7" fmla="*/ 0 h 1286"/>
                  <a:gd name="T8" fmla="*/ 661032 w 795"/>
                  <a:gd name="T9" fmla="*/ 961199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5" h="1286">
                    <a:moveTo>
                      <a:pt x="795" y="1156"/>
                    </a:moveTo>
                    <a:lnTo>
                      <a:pt x="485" y="1286"/>
                    </a:lnTo>
                    <a:lnTo>
                      <a:pt x="0" y="130"/>
                    </a:lnTo>
                    <a:lnTo>
                      <a:pt x="308" y="0"/>
                    </a:lnTo>
                    <a:lnTo>
                      <a:pt x="795" y="1156"/>
                    </a:lnTo>
                    <a:close/>
                  </a:path>
                </a:pathLst>
              </a:custGeom>
              <a:solidFill>
                <a:srgbClr val="F2F2F2"/>
              </a:solidFill>
              <a:ln w="9525">
                <a:noFill/>
                <a:round/>
                <a:headEnd/>
                <a:tailEnd/>
              </a:ln>
            </p:spPr>
            <p:txBody>
              <a:bodyPr/>
              <a:lstStyle/>
              <a:p>
                <a:endParaRPr lang="zh-CN" altLang="en-US"/>
              </a:p>
            </p:txBody>
          </p:sp>
          <p:sp>
            <p:nvSpPr>
              <p:cNvPr id="91180" name="Freeform 27"/>
              <p:cNvSpPr>
                <a:spLocks/>
              </p:cNvSpPr>
              <p:nvPr/>
            </p:nvSpPr>
            <p:spPr bwMode="auto">
              <a:xfrm>
                <a:off x="620480" y="2513469"/>
                <a:ext cx="1477251" cy="1267710"/>
              </a:xfrm>
              <a:custGeom>
                <a:avLst/>
                <a:gdLst>
                  <a:gd name="T0" fmla="*/ 2139317 w 1113"/>
                  <a:gd name="T1" fmla="*/ 1034098 h 955"/>
                  <a:gd name="T2" fmla="*/ 1793251 w 1113"/>
                  <a:gd name="T3" fmla="*/ 210358 h 955"/>
                  <a:gd name="T4" fmla="*/ 314605 w 1113"/>
                  <a:gd name="T5" fmla="*/ 831604 h 955"/>
                  <a:gd name="T6" fmla="*/ 0 w 1113"/>
                  <a:gd name="T7" fmla="*/ 963324 h 955"/>
                  <a:gd name="T8" fmla="*/ 385392 w 1113"/>
                  <a:gd name="T9" fmla="*/ 1877498 h 955"/>
                  <a:gd name="T10" fmla="*/ 699997 w 1113"/>
                  <a:gd name="T11" fmla="*/ 1745778 h 955"/>
                  <a:gd name="T12" fmla="*/ 1791285 w 1113"/>
                  <a:gd name="T13" fmla="*/ 1464645 h 955"/>
                  <a:gd name="T14" fmla="*/ 2139317 w 1113"/>
                  <a:gd name="T15" fmla="*/ 1034098 h 9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3" h="955">
                    <a:moveTo>
                      <a:pt x="1088" y="526"/>
                    </a:moveTo>
                    <a:cubicBezTo>
                      <a:pt x="912" y="107"/>
                      <a:pt x="912" y="107"/>
                      <a:pt x="912" y="107"/>
                    </a:cubicBezTo>
                    <a:cubicBezTo>
                      <a:pt x="912" y="107"/>
                      <a:pt x="521" y="0"/>
                      <a:pt x="160" y="423"/>
                    </a:cubicBezTo>
                    <a:cubicBezTo>
                      <a:pt x="0" y="490"/>
                      <a:pt x="0" y="490"/>
                      <a:pt x="0" y="490"/>
                    </a:cubicBezTo>
                    <a:cubicBezTo>
                      <a:pt x="196" y="955"/>
                      <a:pt x="196" y="955"/>
                      <a:pt x="196" y="955"/>
                    </a:cubicBezTo>
                    <a:cubicBezTo>
                      <a:pt x="356" y="888"/>
                      <a:pt x="356" y="888"/>
                      <a:pt x="356" y="888"/>
                    </a:cubicBezTo>
                    <a:cubicBezTo>
                      <a:pt x="356" y="888"/>
                      <a:pt x="709" y="886"/>
                      <a:pt x="911" y="745"/>
                    </a:cubicBezTo>
                    <a:cubicBezTo>
                      <a:pt x="1113" y="603"/>
                      <a:pt x="1088" y="526"/>
                      <a:pt x="1088" y="526"/>
                    </a:cubicBezTo>
                  </a:path>
                </a:pathLst>
              </a:custGeom>
              <a:solidFill>
                <a:srgbClr val="F3D2B0"/>
              </a:solidFill>
              <a:ln w="9525">
                <a:noFill/>
                <a:round/>
                <a:headEnd/>
                <a:tailEnd/>
              </a:ln>
            </p:spPr>
            <p:txBody>
              <a:bodyPr/>
              <a:lstStyle/>
              <a:p>
                <a:endParaRPr lang="zh-CN" altLang="en-US"/>
              </a:p>
            </p:txBody>
          </p:sp>
          <p:sp>
            <p:nvSpPr>
              <p:cNvPr id="91196" name="Freeform 43"/>
              <p:cNvSpPr>
                <a:spLocks/>
              </p:cNvSpPr>
              <p:nvPr/>
            </p:nvSpPr>
            <p:spPr bwMode="auto">
              <a:xfrm>
                <a:off x="818606" y="2306301"/>
                <a:ext cx="612902" cy="1228971"/>
              </a:xfrm>
              <a:custGeom>
                <a:avLst/>
                <a:gdLst>
                  <a:gd name="T0" fmla="*/ 819544 w 462"/>
                  <a:gd name="T1" fmla="*/ 0 h 926"/>
                  <a:gd name="T2" fmla="*/ 322315 w 462"/>
                  <a:gd name="T3" fmla="*/ 518913 h 926"/>
                  <a:gd name="T4" fmla="*/ 21619 w 462"/>
                  <a:gd name="T5" fmla="*/ 1138070 h 926"/>
                  <a:gd name="T6" fmla="*/ 485437 w 462"/>
                  <a:gd name="T7" fmla="*/ 1578359 h 926"/>
                  <a:gd name="T8" fmla="*/ 579773 w 462"/>
                  <a:gd name="T9" fmla="*/ 778369 h 926"/>
                  <a:gd name="T10" fmla="*/ 862781 w 462"/>
                  <a:gd name="T11" fmla="*/ 338079 h 926"/>
                  <a:gd name="T12" fmla="*/ 866712 w 462"/>
                  <a:gd name="T13" fmla="*/ 328251 h 926"/>
                  <a:gd name="T14" fmla="*/ 896192 w 462"/>
                  <a:gd name="T15" fmla="*/ 123831 h 926"/>
                  <a:gd name="T16" fmla="*/ 819544 w 462"/>
                  <a:gd name="T17" fmla="*/ 0 h 9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2" h="926">
                    <a:moveTo>
                      <a:pt x="417" y="0"/>
                    </a:moveTo>
                    <a:cubicBezTo>
                      <a:pt x="417" y="0"/>
                      <a:pt x="328" y="118"/>
                      <a:pt x="164" y="264"/>
                    </a:cubicBezTo>
                    <a:cubicBezTo>
                      <a:pt x="0" y="409"/>
                      <a:pt x="11" y="579"/>
                      <a:pt x="11" y="579"/>
                    </a:cubicBezTo>
                    <a:cubicBezTo>
                      <a:pt x="11" y="579"/>
                      <a:pt x="89" y="926"/>
                      <a:pt x="247" y="803"/>
                    </a:cubicBezTo>
                    <a:cubicBezTo>
                      <a:pt x="367" y="709"/>
                      <a:pt x="323" y="494"/>
                      <a:pt x="295" y="396"/>
                    </a:cubicBezTo>
                    <a:cubicBezTo>
                      <a:pt x="374" y="301"/>
                      <a:pt x="417" y="228"/>
                      <a:pt x="439" y="172"/>
                    </a:cubicBezTo>
                    <a:cubicBezTo>
                      <a:pt x="440" y="170"/>
                      <a:pt x="440" y="169"/>
                      <a:pt x="441" y="167"/>
                    </a:cubicBezTo>
                    <a:cubicBezTo>
                      <a:pt x="460" y="123"/>
                      <a:pt x="462" y="89"/>
                      <a:pt x="456" y="63"/>
                    </a:cubicBezTo>
                    <a:cubicBezTo>
                      <a:pt x="448" y="15"/>
                      <a:pt x="417" y="0"/>
                      <a:pt x="417" y="0"/>
                    </a:cubicBezTo>
                    <a:close/>
                  </a:path>
                </a:pathLst>
              </a:custGeom>
              <a:solidFill>
                <a:srgbClr val="F3D2B0"/>
              </a:solidFill>
              <a:ln w="9525">
                <a:noFill/>
                <a:round/>
                <a:headEnd/>
                <a:tailEnd/>
              </a:ln>
            </p:spPr>
            <p:txBody>
              <a:bodyPr/>
              <a:lstStyle/>
              <a:p>
                <a:endParaRPr lang="zh-CN" altLang="en-US"/>
              </a:p>
            </p:txBody>
          </p:sp>
        </p:grpSp>
        <p:pic>
          <p:nvPicPr>
            <p:cNvPr id="4" name="图片 3">
              <a:extLst>
                <a:ext uri="{FF2B5EF4-FFF2-40B4-BE49-F238E27FC236}">
                  <a16:creationId xmlns:a16="http://schemas.microsoft.com/office/drawing/2014/main" id="{C3C576A5-D7C2-C646-BE44-997CBBC9CFF1}"/>
                </a:ext>
              </a:extLst>
            </p:cNvPr>
            <p:cNvPicPr>
              <a:picLocks noChangeAspect="1"/>
            </p:cNvPicPr>
            <p:nvPr/>
          </p:nvPicPr>
          <p:blipFill>
            <a:blip r:embed="rId4"/>
            <a:stretch>
              <a:fillRect/>
            </a:stretch>
          </p:blipFill>
          <p:spPr>
            <a:xfrm rot="19189243">
              <a:off x="696518" y="1816283"/>
              <a:ext cx="2730500" cy="1955800"/>
            </a:xfrm>
            <a:prstGeom prst="rect">
              <a:avLst/>
            </a:prstGeom>
          </p:spPr>
        </p:pic>
      </p:grpSp>
      <p:grpSp>
        <p:nvGrpSpPr>
          <p:cNvPr id="23" name="组合 22">
            <a:extLst>
              <a:ext uri="{FF2B5EF4-FFF2-40B4-BE49-F238E27FC236}">
                <a16:creationId xmlns:a16="http://schemas.microsoft.com/office/drawing/2014/main" id="{30C52975-D07E-C94E-BCDD-460DECE8664E}"/>
              </a:ext>
            </a:extLst>
          </p:cNvPr>
          <p:cNvGrpSpPr/>
          <p:nvPr/>
        </p:nvGrpSpPr>
        <p:grpSpPr>
          <a:xfrm>
            <a:off x="1" y="174705"/>
            <a:ext cx="3003486" cy="504166"/>
            <a:chOff x="1" y="196170"/>
            <a:chExt cx="3003486" cy="504166"/>
          </a:xfrm>
        </p:grpSpPr>
        <p:sp>
          <p:nvSpPr>
            <p:cNvPr id="64" name="文本框 12">
              <a:extLst>
                <a:ext uri="{FF2B5EF4-FFF2-40B4-BE49-F238E27FC236}">
                  <a16:creationId xmlns:a16="http://schemas.microsoft.com/office/drawing/2014/main" id="{A62A8A82-67BD-9244-8E3D-EEF08A551CE5}"/>
                </a:ext>
              </a:extLst>
            </p:cNvPr>
            <p:cNvSpPr txBox="1">
              <a:spLocks noChangeArrowheads="1"/>
            </p:cNvSpPr>
            <p:nvPr/>
          </p:nvSpPr>
          <p:spPr bwMode="auto">
            <a:xfrm>
              <a:off x="287690" y="248871"/>
              <a:ext cx="271579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4290" rIns="68580" bIns="34290" anchor="t" anchorCtr="0">
              <a:no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en-US" altLang="zh-Hans" sz="2000" b="1" kern="100" dirty="0">
                  <a:solidFill>
                    <a:schemeClr val="tx1">
                      <a:lumMod val="50000"/>
                      <a:lumOff val="50000"/>
                    </a:schemeClr>
                  </a:solidFill>
                  <a:latin typeface="Courier New" panose="02070309020205020404" pitchFamily="49" charset="0"/>
                  <a:ea typeface="Microsoft JhengHei" panose="020B0604030504040204" pitchFamily="34" charset="-120"/>
                  <a:cs typeface="Courier New" panose="02070309020205020404" pitchFamily="49" charset="0"/>
                </a:rPr>
                <a:t>Interactivity</a:t>
              </a:r>
              <a:endParaRPr lang="zh-CN" altLang="en-US" sz="2000" b="1" dirty="0">
                <a:solidFill>
                  <a:schemeClr val="tx1">
                    <a:lumMod val="50000"/>
                    <a:lumOff val="50000"/>
                  </a:schemeClr>
                </a:solidFill>
                <a:latin typeface="Courier New" panose="02070309020205020404" pitchFamily="49" charset="0"/>
                <a:ea typeface="Microsoft JhengHei" panose="020B0604030504040204" pitchFamily="34" charset="-120"/>
                <a:cs typeface="Courier New" panose="02070309020205020404" pitchFamily="49" charset="0"/>
              </a:endParaRPr>
            </a:p>
          </p:txBody>
        </p:sp>
        <p:sp>
          <p:nvSpPr>
            <p:cNvPr id="17" name="矩形 16">
              <a:extLst>
                <a:ext uri="{FF2B5EF4-FFF2-40B4-BE49-F238E27FC236}">
                  <a16:creationId xmlns:a16="http://schemas.microsoft.com/office/drawing/2014/main" id="{47F98679-CBAC-2541-A0F0-52166D1A751A}"/>
                </a:ext>
              </a:extLst>
            </p:cNvPr>
            <p:cNvSpPr/>
            <p:nvPr/>
          </p:nvSpPr>
          <p:spPr>
            <a:xfrm>
              <a:off x="1" y="196170"/>
              <a:ext cx="143508" cy="504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0" name="Rectangle 121"/>
          <p:cNvSpPr/>
          <p:nvPr/>
        </p:nvSpPr>
        <p:spPr bwMode="auto">
          <a:xfrm>
            <a:off x="3373318" y="1935153"/>
            <a:ext cx="2351582" cy="1538883"/>
          </a:xfrm>
          <a:prstGeom prst="rect">
            <a:avLst/>
          </a:prstGeom>
        </p:spPr>
        <p:txBody>
          <a:bodyPr wrap="square">
            <a:spAutoFit/>
          </a:bodyPr>
          <a:lstStyle/>
          <a:p>
            <a:pPr defTabSz="912796">
              <a:spcBef>
                <a:spcPct val="20000"/>
              </a:spcBef>
              <a:defRPr/>
            </a:pPr>
            <a:r>
              <a:rPr lang="en-US" altLang="zh-CN" sz="1400" dirty="0">
                <a:solidFill>
                  <a:schemeClr val="bg2">
                    <a:lumMod val="25000"/>
                  </a:schemeClr>
                </a:solidFill>
                <a:ea typeface="微软雅黑" panose="020B0503020204020204" pitchFamily="34" charset="-122"/>
                <a:cs typeface="Calibri" panose="020F0502020204030204" pitchFamily="34" charset="0"/>
                <a:sym typeface="Arial" panose="020B0604020202020204" pitchFamily="34" charset="0"/>
              </a:rPr>
              <a:t>To help users especially none-professional users interactive with the melody, these three principles should be followed: CF, ASAP, WYSIWYG</a:t>
            </a:r>
          </a:p>
          <a:p>
            <a:pPr defTabSz="912796">
              <a:spcBef>
                <a:spcPct val="20000"/>
              </a:spcBef>
              <a:defRPr/>
            </a:pP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defTabSz="912796">
              <a:spcBef>
                <a:spcPct val="20000"/>
              </a:spcBef>
              <a:defRPr/>
            </a:pP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591780" y="3177056"/>
            <a:ext cx="4064705"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smtClean="0">
                <a:solidFill>
                  <a:srgbClr val="093B5C"/>
                </a:solidFill>
                <a:latin typeface="Century Gothic" panose="020B0502020202020204" pitchFamily="34" charset="0"/>
                <a:ea typeface="方正兰亭超细黑简体" pitchFamily="2" charset="-122"/>
              </a:rPr>
              <a:t>Markov Chain for Short-term Predicition</a:t>
            </a:r>
            <a:endParaRPr lang="en-US" altLang="zh-CN" sz="2800" b="1" dirty="0">
              <a:solidFill>
                <a:srgbClr val="093B5C"/>
              </a:solidFill>
              <a:latin typeface="Century Gothic" panose="020B0502020202020204" pitchFamily="34" charset="0"/>
              <a:ea typeface="方正兰亭超细黑简体" pitchFamily="2" charset="-122"/>
            </a:endParaRPr>
          </a:p>
        </p:txBody>
      </p:sp>
      <p:sp>
        <p:nvSpPr>
          <p:cNvPr id="26" name="文本框 12"/>
          <p:cNvSpPr txBox="1">
            <a:spLocks noChangeArrowheads="1"/>
          </p:cNvSpPr>
          <p:nvPr/>
        </p:nvSpPr>
        <p:spPr bwMode="auto">
          <a:xfrm>
            <a:off x="4939598" y="2320593"/>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507740" y="2703195"/>
            <a:ext cx="1861185" cy="37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b="1" smtClean="0">
                <a:solidFill>
                  <a:schemeClr val="tx1">
                    <a:lumMod val="50000"/>
                    <a:lumOff val="50000"/>
                  </a:schemeClr>
                </a:solidFill>
                <a:latin typeface="Century Gothic" panose="020B0502020202020204" pitchFamily="34" charset="0"/>
                <a:ea typeface="微软雅黑" panose="020B0503020204020204" pitchFamily="34" charset="-122"/>
              </a:rPr>
              <a:t>Back End: </a:t>
            </a:r>
            <a:endParaRPr lang="en-US" altLang="zh-CN" sz="2000" b="1" dirty="0">
              <a:solidFill>
                <a:schemeClr val="tx1">
                  <a:lumMod val="50000"/>
                  <a:lumOff val="50000"/>
                </a:schemeClr>
              </a:solidFill>
              <a:latin typeface="Century Gothic" panose="020B0502020202020204" pitchFamily="34" charset="0"/>
              <a:ea typeface="微软雅黑" panose="020B0503020204020204" pitchFamily="34" charset="-122"/>
            </a:endParaRPr>
          </a:p>
        </p:txBody>
      </p:sp>
      <p:pic>
        <p:nvPicPr>
          <p:cNvPr id="9" name="图片 8"/>
          <p:cNvPicPr>
            <a:picLocks noChangeAspect="1"/>
          </p:cNvPicPr>
          <p:nvPr/>
        </p:nvPicPr>
        <p:blipFill>
          <a:blip r:embed="rId4"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993584586"/>
      </p:ext>
    </p:extLst>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等腰三角形 38"/>
          <p:cNvSpPr/>
          <p:nvPr/>
        </p:nvSpPr>
        <p:spPr bwMode="auto">
          <a:xfrm rot="5400000">
            <a:off x="-255556" y="2188393"/>
            <a:ext cx="1279920" cy="7683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dirty="0"/>
          </a:p>
        </p:txBody>
      </p:sp>
      <p:sp>
        <p:nvSpPr>
          <p:cNvPr id="2" name="任意多边形 1"/>
          <p:cNvSpPr/>
          <p:nvPr/>
        </p:nvSpPr>
        <p:spPr>
          <a:xfrm>
            <a:off x="762209" y="2566192"/>
            <a:ext cx="8368841" cy="0"/>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grpSp>
        <p:nvGrpSpPr>
          <p:cNvPr id="5" name="组合 4"/>
          <p:cNvGrpSpPr>
            <a:grpSpLocks/>
          </p:cNvGrpSpPr>
          <p:nvPr/>
        </p:nvGrpSpPr>
        <p:grpSpPr bwMode="auto">
          <a:xfrm>
            <a:off x="1814666" y="2283530"/>
            <a:ext cx="550831" cy="552620"/>
            <a:chOff x="2307521" y="2283162"/>
            <a:chExt cx="551398" cy="551398"/>
          </a:xfrm>
        </p:grpSpPr>
        <p:sp>
          <p:nvSpPr>
            <p:cNvPr id="3" name="矩形 2"/>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 name="五角星 3"/>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6" name="组合 42"/>
          <p:cNvGrpSpPr>
            <a:grpSpLocks/>
          </p:cNvGrpSpPr>
          <p:nvPr/>
        </p:nvGrpSpPr>
        <p:grpSpPr bwMode="auto">
          <a:xfrm>
            <a:off x="4035456" y="2283530"/>
            <a:ext cx="550833" cy="552620"/>
            <a:chOff x="2307521" y="2283162"/>
            <a:chExt cx="551398" cy="551398"/>
          </a:xfrm>
        </p:grpSpPr>
        <p:sp>
          <p:nvSpPr>
            <p:cNvPr id="44" name="矩形 43"/>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5" name="五角星 44"/>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7" name="组合 55"/>
          <p:cNvGrpSpPr>
            <a:grpSpLocks/>
          </p:cNvGrpSpPr>
          <p:nvPr/>
        </p:nvGrpSpPr>
        <p:grpSpPr bwMode="auto">
          <a:xfrm>
            <a:off x="6356254" y="2283530"/>
            <a:ext cx="552419" cy="552620"/>
            <a:chOff x="2307521" y="2283162"/>
            <a:chExt cx="551398" cy="551398"/>
          </a:xfrm>
        </p:grpSpPr>
        <p:sp>
          <p:nvSpPr>
            <p:cNvPr id="57" name="矩形 56"/>
            <p:cNvSpPr/>
            <p:nvPr/>
          </p:nvSpPr>
          <p:spPr>
            <a:xfrm>
              <a:off x="2307521" y="2283162"/>
              <a:ext cx="551398" cy="551398"/>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8" name="五角星 57"/>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9" name="组合 7"/>
          <p:cNvGrpSpPr>
            <a:grpSpLocks/>
          </p:cNvGrpSpPr>
          <p:nvPr/>
        </p:nvGrpSpPr>
        <p:grpSpPr bwMode="auto">
          <a:xfrm>
            <a:off x="2413060" y="3084739"/>
            <a:ext cx="3962531" cy="1694926"/>
            <a:chOff x="4267634" y="880115"/>
            <a:chExt cx="3960193" cy="1694644"/>
          </a:xfrm>
        </p:grpSpPr>
        <p:sp>
          <p:nvSpPr>
            <p:cNvPr id="36" name="文本框 66"/>
            <p:cNvSpPr txBox="1">
              <a:spLocks noChangeArrowheads="1"/>
            </p:cNvSpPr>
            <p:nvPr/>
          </p:nvSpPr>
          <p:spPr bwMode="auto">
            <a:xfrm>
              <a:off x="4267634" y="1374629"/>
              <a:ext cx="3838307" cy="120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200" dirty="0">
                  <a:solidFill>
                    <a:schemeClr val="bg2">
                      <a:lumMod val="50000"/>
                    </a:schemeClr>
                  </a:solidFill>
                  <a:latin typeface="+mj-lt"/>
                  <a:ea typeface="微软雅黑" panose="020B0503020204020204" pitchFamily="34" charset="-122"/>
                  <a:cs typeface="+mn-ea"/>
                  <a:sym typeface="+mn-lt"/>
                </a:rPr>
                <a:t>Then user needs to choose a style which the music wanted to be.  Each style corresponds to a transition matrix.  Several pre-trained transition matrix will be provided in the released version.</a:t>
              </a:r>
              <a:endParaRPr lang="en-GB" altLang="zh-CN" sz="1200" dirty="0">
                <a:solidFill>
                  <a:schemeClr val="bg2">
                    <a:lumMod val="50000"/>
                  </a:schemeClr>
                </a:solidFill>
                <a:latin typeface="+mj-lt"/>
                <a:ea typeface="微软雅黑" panose="020B0503020204020204" pitchFamily="34" charset="-122"/>
                <a:cs typeface="+mn-ea"/>
                <a:sym typeface="+mn-lt"/>
              </a:endParaRPr>
            </a:p>
          </p:txBody>
        </p:sp>
        <p:sp>
          <p:nvSpPr>
            <p:cNvPr id="37" name="任意多边形 36"/>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solidFill>
                  <a:schemeClr val="bg2">
                    <a:lumMod val="50000"/>
                  </a:schemeClr>
                </a:solidFill>
              </a:endParaRPr>
            </a:p>
          </p:txBody>
        </p:sp>
        <p:sp>
          <p:nvSpPr>
            <p:cNvPr id="38" name="文本框 66"/>
            <p:cNvSpPr txBox="1">
              <a:spLocks noChangeArrowheads="1"/>
            </p:cNvSpPr>
            <p:nvPr/>
          </p:nvSpPr>
          <p:spPr bwMode="auto">
            <a:xfrm>
              <a:off x="4273629" y="880115"/>
              <a:ext cx="3954198" cy="369271"/>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solidFill>
                    <a:schemeClr val="bg2">
                      <a:lumMod val="50000"/>
                    </a:schemeClr>
                  </a:solidFill>
                  <a:latin typeface="Century Gothic" panose="020B0502020202020204" pitchFamily="34" charset="0"/>
                  <a:ea typeface="微软雅黑" panose="020B0503020204020204" pitchFamily="34" charset="-122"/>
                </a:rPr>
                <a:t>Choose a Style. -- Transition Matrix</a:t>
              </a:r>
              <a:endParaRPr lang="zh-CN" altLang="en-US" sz="1800" dirty="0">
                <a:solidFill>
                  <a:schemeClr val="bg2">
                    <a:lumMod val="50000"/>
                  </a:schemeClr>
                </a:solidFill>
                <a:latin typeface="Century Gothic" panose="020B0502020202020204" pitchFamily="34" charset="0"/>
                <a:ea typeface="微软雅黑" panose="020B0503020204020204" pitchFamily="34" charset="-122"/>
              </a:endParaRPr>
            </a:p>
          </p:txBody>
        </p:sp>
      </p:grpSp>
      <p:grpSp>
        <p:nvGrpSpPr>
          <p:cNvPr id="10" name="组合 7"/>
          <p:cNvGrpSpPr>
            <a:grpSpLocks/>
          </p:cNvGrpSpPr>
          <p:nvPr/>
        </p:nvGrpSpPr>
        <p:grpSpPr bwMode="auto">
          <a:xfrm>
            <a:off x="5076056" y="540677"/>
            <a:ext cx="4032448" cy="1694926"/>
            <a:chOff x="4267635" y="880115"/>
            <a:chExt cx="4030069" cy="1694644"/>
          </a:xfrm>
        </p:grpSpPr>
        <p:sp>
          <p:nvSpPr>
            <p:cNvPr id="41" name="文本框 66"/>
            <p:cNvSpPr txBox="1">
              <a:spLocks noChangeArrowheads="1"/>
            </p:cNvSpPr>
            <p:nvPr/>
          </p:nvSpPr>
          <p:spPr bwMode="auto">
            <a:xfrm>
              <a:off x="4267635" y="1374629"/>
              <a:ext cx="4030069" cy="120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200" dirty="0">
                  <a:solidFill>
                    <a:schemeClr val="bg2">
                      <a:lumMod val="25000"/>
                    </a:schemeClr>
                  </a:solidFill>
                  <a:latin typeface="+mj-lt"/>
                  <a:ea typeface="微软雅黑" panose="020B0503020204020204" pitchFamily="34" charset="-122"/>
                  <a:cs typeface="+mn-ea"/>
                  <a:sym typeface="+mn-lt"/>
                </a:rPr>
                <a:t>Then the Markov Chain will fulfill the last bar with suitable notes expectedly.  Though users can do this time by time, the final effect may not be good since the long-term information is easily lose during the process of Markov Chain. </a:t>
              </a:r>
              <a:endParaRPr lang="en-GB" altLang="zh-CN" sz="1200" dirty="0">
                <a:solidFill>
                  <a:schemeClr val="bg2">
                    <a:lumMod val="25000"/>
                  </a:schemeClr>
                </a:solidFill>
                <a:latin typeface="+mj-lt"/>
                <a:ea typeface="微软雅黑" panose="020B0503020204020204" pitchFamily="34" charset="-122"/>
                <a:cs typeface="+mn-ea"/>
                <a:sym typeface="+mn-lt"/>
              </a:endParaRPr>
            </a:p>
          </p:txBody>
        </p:sp>
        <p:sp>
          <p:nvSpPr>
            <p:cNvPr id="42" name="任意多边形 41"/>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chemeClr val="bg2">
                    <a:lumMod val="25000"/>
                  </a:schemeClr>
                </a:solidFill>
              </a:endParaRPr>
            </a:p>
          </p:txBody>
        </p:sp>
        <p:sp>
          <p:nvSpPr>
            <p:cNvPr id="43" name="文本框 66"/>
            <p:cNvSpPr txBox="1">
              <a:spLocks noChangeArrowheads="1"/>
            </p:cNvSpPr>
            <p:nvPr/>
          </p:nvSpPr>
          <p:spPr bwMode="auto">
            <a:xfrm>
              <a:off x="4273628" y="880115"/>
              <a:ext cx="3141954" cy="369271"/>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solidFill>
                    <a:schemeClr val="bg2">
                      <a:lumMod val="25000"/>
                    </a:schemeClr>
                  </a:solidFill>
                  <a:latin typeface="Century Gothic" panose="020B0502020202020204" pitchFamily="34" charset="0"/>
                  <a:ea typeface="微软雅黑" panose="020B0503020204020204" pitchFamily="34" charset="-122"/>
                </a:rPr>
                <a:t>Fire it up! – Get new notes.</a:t>
              </a:r>
              <a:endParaRPr lang="zh-CN" altLang="en-US" sz="1800" dirty="0">
                <a:solidFill>
                  <a:schemeClr val="bg2">
                    <a:lumMod val="25000"/>
                  </a:schemeClr>
                </a:solidFill>
                <a:latin typeface="Century Gothic" panose="020B0502020202020204" pitchFamily="34" charset="0"/>
                <a:ea typeface="微软雅黑" panose="020B0503020204020204" pitchFamily="34" charset="-122"/>
              </a:endParaRPr>
            </a:p>
          </p:txBody>
        </p:sp>
      </p:grpSp>
      <p:sp>
        <p:nvSpPr>
          <p:cNvPr id="25" name="矩形 24">
            <a:extLst>
              <a:ext uri="{FF2B5EF4-FFF2-40B4-BE49-F238E27FC236}">
                <a16:creationId xmlns:a16="http://schemas.microsoft.com/office/drawing/2014/main" id="{47F98679-CBAC-2541-A0F0-52166D1A751A}"/>
              </a:ext>
            </a:extLst>
          </p:cNvPr>
          <p:cNvSpPr/>
          <p:nvPr/>
        </p:nvSpPr>
        <p:spPr>
          <a:xfrm>
            <a:off x="143508"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p:cNvGrpSpPr>
            <a:grpSpLocks/>
          </p:cNvGrpSpPr>
          <p:nvPr/>
        </p:nvGrpSpPr>
        <p:grpSpPr bwMode="auto">
          <a:xfrm>
            <a:off x="539552" y="544570"/>
            <a:ext cx="3835893" cy="1694926"/>
            <a:chOff x="4267634" y="880115"/>
            <a:chExt cx="3833630" cy="1694644"/>
          </a:xfrm>
        </p:grpSpPr>
        <p:sp>
          <p:nvSpPr>
            <p:cNvPr id="31" name="文本框 66"/>
            <p:cNvSpPr txBox="1">
              <a:spLocks noChangeArrowheads="1"/>
            </p:cNvSpPr>
            <p:nvPr/>
          </p:nvSpPr>
          <p:spPr bwMode="auto">
            <a:xfrm>
              <a:off x="4267634" y="1374629"/>
              <a:ext cx="3734418" cy="120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200" dirty="0">
                  <a:solidFill>
                    <a:schemeClr val="bg2">
                      <a:lumMod val="25000"/>
                    </a:schemeClr>
                  </a:solidFill>
                  <a:latin typeface="+mj-lt"/>
                  <a:ea typeface="微软雅黑" panose="020B0503020204020204" pitchFamily="34" charset="-122"/>
                  <a:cs typeface="+mn-ea"/>
                  <a:sym typeface="+mn-lt"/>
                </a:rPr>
                <a:t>When the </a:t>
              </a:r>
              <a:r>
                <a:rPr lang="en-US" altLang="zh-CN" sz="1200">
                  <a:solidFill>
                    <a:schemeClr val="bg2">
                      <a:lumMod val="25000"/>
                    </a:schemeClr>
                  </a:solidFill>
                  <a:latin typeface="+mj-lt"/>
                  <a:ea typeface="微软雅黑" panose="020B0503020204020204" pitchFamily="34" charset="-122"/>
                  <a:cs typeface="+mn-ea"/>
                  <a:sym typeface="+mn-lt"/>
                </a:rPr>
                <a:t>user </a:t>
              </a:r>
              <a:r>
                <a:rPr lang="en-US" altLang="zh-CN" sz="1200" smtClean="0">
                  <a:solidFill>
                    <a:schemeClr val="bg2">
                      <a:lumMod val="25000"/>
                    </a:schemeClr>
                  </a:solidFill>
                  <a:latin typeface="+mj-lt"/>
                  <a:ea typeface="微软雅黑" panose="020B0503020204020204" pitchFamily="34" charset="-122"/>
                  <a:cs typeface="+mn-ea"/>
                  <a:sym typeface="+mn-lt"/>
                </a:rPr>
                <a:t>wants </a:t>
              </a:r>
              <a:r>
                <a:rPr lang="en-US" altLang="zh-CN" sz="1200" dirty="0">
                  <a:solidFill>
                    <a:schemeClr val="bg2">
                      <a:lumMod val="25000"/>
                    </a:schemeClr>
                  </a:solidFill>
                  <a:latin typeface="+mj-lt"/>
                  <a:ea typeface="微软雅黑" panose="020B0503020204020204" pitchFamily="34" charset="-122"/>
                  <a:cs typeface="+mn-ea"/>
                  <a:sym typeface="+mn-lt"/>
                </a:rPr>
                <a:t>to get immediate hints for their composing music within a short-term, for example a bar, the user can input the known music as a sequence to the Markov Chain.</a:t>
              </a:r>
              <a:endParaRPr lang="en-GB" altLang="zh-CN" sz="1200" dirty="0">
                <a:solidFill>
                  <a:schemeClr val="bg2">
                    <a:lumMod val="25000"/>
                  </a:schemeClr>
                </a:solidFill>
                <a:latin typeface="+mj-lt"/>
                <a:ea typeface="微软雅黑" panose="020B0503020204020204" pitchFamily="34" charset="-122"/>
                <a:cs typeface="+mn-ea"/>
                <a:sym typeface="+mn-lt"/>
              </a:endParaRPr>
            </a:p>
          </p:txBody>
        </p:sp>
        <p:sp>
          <p:nvSpPr>
            <p:cNvPr id="33" name="任意多边形 32"/>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4" name="文本框 66"/>
            <p:cNvSpPr txBox="1">
              <a:spLocks noChangeArrowheads="1"/>
            </p:cNvSpPr>
            <p:nvPr/>
          </p:nvSpPr>
          <p:spPr bwMode="auto">
            <a:xfrm>
              <a:off x="4273629" y="880115"/>
              <a:ext cx="3827635" cy="369271"/>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solidFill>
                    <a:schemeClr val="bg2">
                      <a:lumMod val="25000"/>
                    </a:schemeClr>
                  </a:solidFill>
                  <a:latin typeface="Century Gothic" panose="020B0502020202020204" pitchFamily="34" charset="0"/>
                  <a:ea typeface="微软雅黑" panose="020B0503020204020204" pitchFamily="34" charset="-122"/>
                </a:rPr>
                <a:t>Stuck in your idea?  -- Input data</a:t>
              </a:r>
              <a:endParaRPr lang="zh-CN" altLang="en-US" sz="1800" dirty="0">
                <a:solidFill>
                  <a:schemeClr val="bg2">
                    <a:lumMod val="25000"/>
                  </a:schemeClr>
                </a:solidFill>
                <a:latin typeface="Century Gothic" panose="020B0502020202020204" pitchFamily="34" charset="0"/>
                <a:ea typeface="微软雅黑" panose="020B0503020204020204" pitchFamily="34" charset="-122"/>
              </a:endParaRPr>
            </a:p>
          </p:txBody>
        </p:sp>
      </p:grpSp>
    </p:spTree>
    <p:extLst>
      <p:ext uri="{BB962C8B-B14F-4D97-AF65-F5344CB8AC3E}">
        <p14:creationId xmlns:p14="http://schemas.microsoft.com/office/powerpoint/2010/main" val="3375858836"/>
      </p:ext>
    </p:extLst>
  </p:cSld>
  <p:clrMapOvr>
    <a:masterClrMapping/>
  </p:clrMapOvr>
  <p:transition spd="slow">
    <p:push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454</Words>
  <Application>Microsoft Office PowerPoint</Application>
  <PresentationFormat>自定义</PresentationFormat>
  <Paragraphs>89</Paragraphs>
  <Slides>14</Slides>
  <Notes>11</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AgencyFB</vt:lpstr>
      <vt:lpstr>Microsoft JhengHei</vt:lpstr>
      <vt:lpstr>SimSun-ExtB</vt:lpstr>
      <vt:lpstr>宋体</vt:lpstr>
      <vt:lpstr>微软雅黑</vt:lpstr>
      <vt:lpstr>方正兰亭超细黑简体</vt:lpstr>
      <vt:lpstr>时尚中黑简体</vt:lpstr>
      <vt:lpstr>站酷快乐体2016修订版</vt:lpstr>
      <vt:lpstr>Arial</vt:lpstr>
      <vt:lpstr>Calibri</vt:lpstr>
      <vt:lpstr>Century Gothic</vt:lpstr>
      <vt:lpstr>Courier New</vt:lpstr>
      <vt:lpstr>Open Sans</vt:lpstr>
      <vt:lpstr>Open Sans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简约现代</dc:title>
  <dc:creator>第一PPT模板网-WWW.1PPT.COM</dc:creator>
  <cp:keywords>第一PPT模板网-WWW.1PPT.COM</cp:keywords>
  <cp:lastModifiedBy>Rita Z</cp:lastModifiedBy>
  <cp:revision>296</cp:revision>
  <dcterms:created xsi:type="dcterms:W3CDTF">2017-06-09T15:26:17Z</dcterms:created>
  <dcterms:modified xsi:type="dcterms:W3CDTF">2018-03-28T03:58:52Z</dcterms:modified>
</cp:coreProperties>
</file>